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</p:sldIdLst>
  <p:sldSz cx="10625138" cy="1440021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1:41:2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24575,'7'0'0,"311"12"0,447 42 0,-604-63 0,162-29 0,-59 5 0,269 4 0,-263 7 0,6 1 0,-139 15 0,-91 2 0,1 2 0,78 7 0,-106-3-107,77 13 348,-85-12-491,1 0 0,0 1 0,-1 0 0,0 0 1,19 11-1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Model-View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高级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200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PathView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D1F92-93C6-0644-EDE2-0E67FB44B2F6}"/>
              </a:ext>
            </a:extLst>
          </p:cNvPr>
          <p:cNvSpPr txBox="1"/>
          <p:nvPr/>
        </p:nvSpPr>
        <p:spPr>
          <a:xfrm>
            <a:off x="588072" y="699745"/>
            <a:ext cx="9417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PathView</a:t>
            </a:r>
            <a:r>
              <a:rPr lang="zh-CN" altLang="en-US">
                <a:solidFill>
                  <a:schemeClr val="bg1"/>
                </a:solidFill>
              </a:rPr>
              <a:t>时，必须定义代理和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路径</a:t>
            </a:r>
            <a:r>
              <a:rPr lang="zh-CN" altLang="en-US">
                <a:solidFill>
                  <a:schemeClr val="bg1"/>
                </a:solidFill>
              </a:rPr>
              <a:t>。除此之外，还可以通过一系列属性自定义</a:t>
            </a:r>
            <a:r>
              <a:rPr lang="en-US" altLang="zh-CN">
                <a:solidFill>
                  <a:schemeClr val="bg1"/>
                </a:solidFill>
              </a:rPr>
              <a:t>PathView</a:t>
            </a:r>
            <a:r>
              <a:rPr lang="zh-CN" altLang="en-US">
                <a:solidFill>
                  <a:schemeClr val="bg1"/>
                </a:solidFill>
              </a:rPr>
              <a:t>本身。最常见的是</a:t>
            </a:r>
            <a:r>
              <a:rPr lang="en-US" altLang="zh-CN">
                <a:solidFill>
                  <a:schemeClr val="bg1"/>
                </a:solidFill>
              </a:rPr>
              <a:t>pathItemCount</a:t>
            </a:r>
            <a:r>
              <a:rPr lang="zh-CN" altLang="en-US">
                <a:solidFill>
                  <a:schemeClr val="bg1"/>
                </a:solidFill>
              </a:rPr>
              <a:t>，它控制一次可见项目的数量。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path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属性</a:t>
            </a:r>
            <a:r>
              <a:rPr lang="zh-CN" altLang="en-US">
                <a:solidFill>
                  <a:schemeClr val="bg1"/>
                </a:solidFill>
              </a:rPr>
              <a:t>需要一个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Path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元素</a:t>
            </a:r>
            <a:r>
              <a:rPr lang="zh-CN" altLang="en-US">
                <a:solidFill>
                  <a:schemeClr val="bg1"/>
                </a:solidFill>
              </a:rPr>
              <a:t>来定义代理在滚动</a:t>
            </a:r>
            <a:r>
              <a:rPr lang="en-US" altLang="zh-CN">
                <a:solidFill>
                  <a:schemeClr val="bg1"/>
                </a:solidFill>
              </a:rPr>
              <a:t>PathView</a:t>
            </a:r>
            <a:r>
              <a:rPr lang="zh-CN" altLang="en-US">
                <a:solidFill>
                  <a:schemeClr val="bg1"/>
                </a:solidFill>
              </a:rPr>
              <a:t>时所遵循的路径。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57DDB-A549-C1AD-83B5-6F7349BDC989}"/>
              </a:ext>
            </a:extLst>
          </p:cNvPr>
          <p:cNvSpPr/>
          <p:nvPr/>
        </p:nvSpPr>
        <p:spPr>
          <a:xfrm>
            <a:off x="588071" y="1623073"/>
            <a:ext cx="9153805" cy="8284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flipCardDelegate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startX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lang="en-US" altLang="zh-CN">
                <a:solidFill>
                  <a:srgbClr val="FFFFFF"/>
                </a:solidFill>
                <a:highlight>
                  <a:srgbClr val="0000FF"/>
                </a:highlight>
                <a:latin typeface="Arial Unicode MS"/>
                <a:ea typeface="source-code-pro"/>
              </a:rPr>
              <a:t>;</a:t>
            </a:r>
            <a:r>
              <a:rPr lang="zh-CN" altLang="en-US">
                <a:solidFill>
                  <a:srgbClr val="FFFFFF"/>
                </a:solidFill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startY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"itemZ"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"itemAngle"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"itemScale"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PathPercent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"itemAngle"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"itemScale"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"itemZ"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PathPercent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"itemAngle"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"itemScale"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PathAttribute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"itemZ"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pathItemCount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preferredHighlightBegin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preferredHighlightEnd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778ED3-1BF0-30BA-101F-94366F0BB0E8}"/>
              </a:ext>
            </a:extLst>
          </p:cNvPr>
          <p:cNvSpPr txBox="1"/>
          <p:nvPr/>
        </p:nvSpPr>
        <p:spPr>
          <a:xfrm>
            <a:off x="5075833" y="8844381"/>
            <a:ext cx="451178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这些属性设置视图中高亮显示（当前项）的</a:t>
            </a:r>
            <a:r>
              <a:rPr lang="zh-CN" altLang="en-US">
                <a:highlight>
                  <a:srgbClr val="00FF00"/>
                </a:highlight>
              </a:rPr>
              <a:t>首选范围</a:t>
            </a:r>
            <a:r>
              <a:rPr lang="zh-CN" altLang="en-US"/>
              <a:t>。首选值必须在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的范围内。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E97917-66DE-C684-43EB-BE7D8687A335}"/>
              </a:ext>
            </a:extLst>
          </p:cNvPr>
          <p:cNvCxnSpPr/>
          <p:nvPr/>
        </p:nvCxnSpPr>
        <p:spPr>
          <a:xfrm>
            <a:off x="4157033" y="8844381"/>
            <a:ext cx="974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4C75590-B09C-FF64-119B-48C183977AA2}"/>
              </a:ext>
            </a:extLst>
          </p:cNvPr>
          <p:cNvSpPr/>
          <p:nvPr/>
        </p:nvSpPr>
        <p:spPr>
          <a:xfrm>
            <a:off x="891251" y="8844381"/>
            <a:ext cx="3265781" cy="7394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image">
            <a:extLst>
              <a:ext uri="{FF2B5EF4-FFF2-40B4-BE49-F238E27FC236}">
                <a16:creationId xmlns:a16="http://schemas.microsoft.com/office/drawing/2014/main" id="{BE79EDE3-832A-BD01-9953-FB9D4461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777" y="1623072"/>
            <a:ext cx="19431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3B551B-2A0E-C996-0D99-2CDBD0FE8B29}"/>
              </a:ext>
            </a:extLst>
          </p:cNvPr>
          <p:cNvSpPr txBox="1"/>
          <p:nvPr/>
        </p:nvSpPr>
        <p:spPr>
          <a:xfrm>
            <a:off x="769717" y="784762"/>
            <a:ext cx="9034040" cy="840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flipCardDelegate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rotX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itemAngle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onPath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64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scale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itemScale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itemZ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antialiasing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"#2ed5fa"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"#2467ec"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transform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Rotation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axis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rotX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origin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44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TableModel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59AB79-8013-B6F0-3AD4-66C22162FDF5}"/>
              </a:ext>
            </a:extLst>
          </p:cNvPr>
          <p:cNvSpPr txBox="1"/>
          <p:nvPr/>
        </p:nvSpPr>
        <p:spPr>
          <a:xfrm>
            <a:off x="614680" y="713649"/>
            <a:ext cx="9596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TableModel</a:t>
            </a:r>
            <a:r>
              <a:rPr lang="zh-CN" altLang="en-US">
                <a:solidFill>
                  <a:schemeClr val="bg1"/>
                </a:solidFill>
              </a:rPr>
              <a:t>类型将</a:t>
            </a:r>
            <a:r>
              <a:rPr lang="en-US" altLang="zh-CN">
                <a:solidFill>
                  <a:schemeClr val="bg1"/>
                </a:solidFill>
              </a:rPr>
              <a:t>JavaScript/JSON</a:t>
            </a:r>
            <a:r>
              <a:rPr lang="zh-CN" altLang="en-US">
                <a:solidFill>
                  <a:schemeClr val="bg1"/>
                </a:solidFill>
              </a:rPr>
              <a:t>对象存储为可与</a:t>
            </a:r>
            <a:r>
              <a:rPr lang="en-US" altLang="zh-CN">
                <a:solidFill>
                  <a:schemeClr val="bg1"/>
                </a:solidFill>
              </a:rPr>
              <a:t>TableView</a:t>
            </a:r>
            <a:r>
              <a:rPr lang="zh-CN" altLang="en-US">
                <a:solidFill>
                  <a:schemeClr val="bg1"/>
                </a:solidFill>
              </a:rPr>
              <a:t>一起使用的表模型的数据。支持非常简单的模型，而不需要在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中创建自定义</a:t>
            </a:r>
            <a:r>
              <a:rPr lang="en-US" altLang="zh-CN">
                <a:solidFill>
                  <a:schemeClr val="bg1"/>
                </a:solidFill>
              </a:rPr>
              <a:t>QAbstractTableModel</a:t>
            </a:r>
            <a:r>
              <a:rPr lang="zh-CN" altLang="en-US">
                <a:solidFill>
                  <a:schemeClr val="bg1"/>
                </a:solidFill>
              </a:rPr>
              <a:t>子类。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9FD044-BCD2-19E9-C0A5-AE04843BE7C4}"/>
              </a:ext>
            </a:extLst>
          </p:cNvPr>
          <p:cNvSpPr/>
          <p:nvPr/>
        </p:nvSpPr>
        <p:spPr>
          <a:xfrm>
            <a:off x="741680" y="1359980"/>
            <a:ext cx="9011920" cy="1053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Qt.labs.qmlmodels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TableView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columnSpacing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rowSpacing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TableModel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TableModelColumn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display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"name"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TableModelColumn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display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rows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"name"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"cat"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"black"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"name"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"dog"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"brown"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"name"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"bird"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"white"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 Unicode MS"/>
              </a:rPr>
              <a:t>implicitWidth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 Unicode MS"/>
              </a:rPr>
              <a:t>implicitHeight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border.width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592E657-FD71-2ECC-C27E-9C8CE08B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36" y="5360511"/>
            <a:ext cx="3171825" cy="27241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6182C78-A8A6-12DE-556B-2425B2AE900F}"/>
              </a:ext>
            </a:extLst>
          </p:cNvPr>
          <p:cNvSpPr txBox="1"/>
          <p:nvPr/>
        </p:nvSpPr>
        <p:spPr>
          <a:xfrm>
            <a:off x="4307840" y="9067680"/>
            <a:ext cx="48920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如果是布局的子项，布局将</a:t>
            </a:r>
            <a:r>
              <a:rPr lang="zh-CN" altLang="en-US">
                <a:highlight>
                  <a:srgbClr val="00FF00"/>
                </a:highlight>
              </a:rPr>
              <a:t>使用其隐式大小</a:t>
            </a:r>
            <a:r>
              <a:rPr lang="zh-CN" altLang="en-US"/>
              <a:t>确定项的大小。在这种情况下，将</a:t>
            </a:r>
            <a:r>
              <a:rPr lang="zh-CN" altLang="en-US">
                <a:highlight>
                  <a:srgbClr val="00FF00"/>
                </a:highlight>
              </a:rPr>
              <a:t>忽略显式大小</a:t>
            </a:r>
            <a:r>
              <a:rPr lang="zh-CN" altLang="en-US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F2B317-2F44-C84E-7AEA-830313EDB0C3}"/>
              </a:ext>
            </a:extLst>
          </p:cNvPr>
          <p:cNvSpPr txBox="1"/>
          <p:nvPr/>
        </p:nvSpPr>
        <p:spPr>
          <a:xfrm>
            <a:off x="6247892" y="3900320"/>
            <a:ext cx="281787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模型中的每个列都是通过声明TableModelColumn实例来指定的，其中每个实例的顺序决定了其列索引。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8557A3-3ADC-FA7E-B990-F2EB66A3E71E}"/>
              </a:ext>
            </a:extLst>
          </p:cNvPr>
          <p:cNvSpPr/>
          <p:nvPr/>
        </p:nvSpPr>
        <p:spPr>
          <a:xfrm>
            <a:off x="1560576" y="3992880"/>
            <a:ext cx="4066032" cy="5852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E8503C-20DA-6F4D-CADC-17E53E897B76}"/>
              </a:ext>
            </a:extLst>
          </p:cNvPr>
          <p:cNvCxnSpPr/>
          <p:nvPr/>
        </p:nvCxnSpPr>
        <p:spPr>
          <a:xfrm>
            <a:off x="5626608" y="3992880"/>
            <a:ext cx="62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64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XmlListModel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59AB79-8013-B6F0-3AD4-66C22162FDF5}"/>
              </a:ext>
            </a:extLst>
          </p:cNvPr>
          <p:cNvSpPr txBox="1"/>
          <p:nvPr/>
        </p:nvSpPr>
        <p:spPr>
          <a:xfrm>
            <a:off x="614680" y="713649"/>
            <a:ext cx="9596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QML提供了XmlListModel元素，可以在本地或远程获取XML数据。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下面的示例演示了从</a:t>
            </a:r>
            <a:r>
              <a:rPr lang="en-US" altLang="zh-CN">
                <a:solidFill>
                  <a:schemeClr val="bg1"/>
                </a:solidFill>
              </a:rPr>
              <a:t>RSS</a:t>
            </a:r>
            <a:r>
              <a:rPr lang="zh-CN" altLang="en-US">
                <a:solidFill>
                  <a:schemeClr val="bg1"/>
                </a:solidFill>
              </a:rPr>
              <a:t>流获取图像。</a:t>
            </a:r>
            <a:r>
              <a:rPr lang="en-US" altLang="zh-CN">
                <a:solidFill>
                  <a:schemeClr val="bg1"/>
                </a:solidFill>
              </a:rPr>
              <a:t>source</a:t>
            </a:r>
            <a:r>
              <a:rPr lang="zh-CN" altLang="en-US">
                <a:solidFill>
                  <a:schemeClr val="bg1"/>
                </a:solidFill>
              </a:rPr>
              <a:t>属性引用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上的远程位置，数据将自动下载。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70D87-E5B0-F02E-594C-F86D757712B4}"/>
              </a:ext>
            </a:extLst>
          </p:cNvPr>
          <p:cNvSpPr/>
          <p:nvPr/>
        </p:nvSpPr>
        <p:spPr>
          <a:xfrm>
            <a:off x="611500" y="1388079"/>
            <a:ext cx="9596120" cy="4036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imageModel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"https://www.nasa.gov/rss/dyn/image_of_the_day.rss"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query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"/rss/channel/item"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"title"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"title"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"imageSource"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"enclosure"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attributeName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"url"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listView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imageModel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imageDelegate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0DF8F5-E8BB-F9EB-2E9F-EB7067F3E627}"/>
              </a:ext>
            </a:extLst>
          </p:cNvPr>
          <p:cNvSpPr/>
          <p:nvPr/>
        </p:nvSpPr>
        <p:spPr>
          <a:xfrm>
            <a:off x="611500" y="5524136"/>
            <a:ext cx="9596120" cy="66836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title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imageSource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lang="zh-CN" altLang="en-US">
                <a:solidFill>
                  <a:srgbClr val="FFFFFF"/>
                </a:solidFill>
                <a:latin typeface="Arial Unicode MS"/>
                <a:ea typeface="source-code-pro"/>
              </a:rPr>
              <a:t> ；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'#333’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Column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title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'#e0e0e0’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PreserveAspectCrop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imageSource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27713C1-D507-90C8-FAD0-25226811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45" y="4472052"/>
            <a:ext cx="2876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0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分段显示列表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4F1499-DCC4-0516-5D77-F5EF62B17F9A}"/>
              </a:ext>
            </a:extLst>
          </p:cNvPr>
          <p:cNvSpPr/>
          <p:nvPr/>
        </p:nvSpPr>
        <p:spPr>
          <a:xfrm>
            <a:off x="839629" y="1113759"/>
            <a:ext cx="8945880" cy="11717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spaceMen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spaceManDelegate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section.property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"nation"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section.delegate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sectionDelegate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spaceManDelegate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spaceManWrapper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lang="en-US" altLang="zh-CN">
                <a:solidFill>
                  <a:srgbClr val="FFFFFF"/>
                </a:solidFill>
                <a:latin typeface="Arial Unicode MS"/>
                <a:ea typeface="source-code-pro"/>
              </a:rPr>
              <a:t>;</a:t>
            </a:r>
            <a:r>
              <a:rPr lang="zh-CN" altLang="en-US">
                <a:solidFill>
                  <a:srgbClr val="FFFFFF"/>
                </a:solidFill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left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anchors.verticalCenter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verticalCenter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font.pixelSize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spaceManWrapper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'#1f1f1f’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sectionDelegate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sectionWrapper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section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sectionWrapper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section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'#e0e0e0’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8C555"/>
              </a:solidFill>
              <a:effectLst/>
              <a:latin typeface="Arial Unicode MS"/>
              <a:ea typeface="source-code-pr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A49D04-EC2B-C6A4-8964-7631CA860C6A}"/>
              </a:ext>
            </a:extLst>
          </p:cNvPr>
          <p:cNvSpPr txBox="1"/>
          <p:nvPr/>
        </p:nvSpPr>
        <p:spPr>
          <a:xfrm>
            <a:off x="633045" y="713649"/>
            <a:ext cx="103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使用ListView可以将平面列表划分为多个类别，从而为体验提供更多深度。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F9EB06C-9A37-594C-09F6-98BF89BBB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82" y="1113759"/>
            <a:ext cx="3421978" cy="33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167849E-8E74-3B4E-3D52-29D8EBA8A3E5}"/>
              </a:ext>
            </a:extLst>
          </p:cNvPr>
          <p:cNvSpPr txBox="1"/>
          <p:nvPr/>
        </p:nvSpPr>
        <p:spPr>
          <a:xfrm>
            <a:off x="5025159" y="3502150"/>
            <a:ext cx="421666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section.property</a:t>
            </a:r>
            <a:r>
              <a:rPr lang="zh-CN" altLang="en-US"/>
              <a:t>定义用于将内容划分的属性。必须对模型进行排序，以便每个部分都由连续的元素组成，否则，相同的属性名称可能会出现在多个位置。</a:t>
            </a:r>
          </a:p>
        </p:txBody>
      </p:sp>
    </p:spTree>
    <p:extLst>
      <p:ext uri="{BB962C8B-B14F-4D97-AF65-F5344CB8AC3E}">
        <p14:creationId xmlns:p14="http://schemas.microsoft.com/office/powerpoint/2010/main" val="35728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4F1499-DCC4-0516-5D77-F5EF62B17F9A}"/>
              </a:ext>
            </a:extLst>
          </p:cNvPr>
          <p:cNvSpPr/>
          <p:nvPr/>
        </p:nvSpPr>
        <p:spPr>
          <a:xfrm>
            <a:off x="839629" y="721801"/>
            <a:ext cx="8945880" cy="46835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spaceMen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"Abdul Ahad Mohmand"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"Afganistan"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"Marcos Pontes"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"Brazil"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"Alexandar Panayotov Alexandrov"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"Bulgaria"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"Georgi Ivanov"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"Bulgaria"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"Roberta Bondar"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"Marc Garneau"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"Chris Hadfield"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"Guy Laliberte"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"Steven MacLean"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"Julie Payette"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"Robert Thirsk"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"Bjarni Tryggvason"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"Dafydd Williams"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"Canada"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9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ObjectModel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4F1499-DCC4-0516-5D77-F5EF62B17F9A}"/>
              </a:ext>
            </a:extLst>
          </p:cNvPr>
          <p:cNvSpPr/>
          <p:nvPr/>
        </p:nvSpPr>
        <p:spPr>
          <a:xfrm>
            <a:off x="839629" y="1359980"/>
            <a:ext cx="8945880" cy="8304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QtQml.Models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Arial Unicode MS"/>
                <a:ea typeface="source-code-pro"/>
              </a:rPr>
              <a:t>;</a:t>
            </a:r>
            <a:r>
              <a:rPr lang="zh-CN" altLang="en-US">
                <a:solidFill>
                  <a:srgbClr val="FFFFFF"/>
                </a:solidFill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"#f6f6f6"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"#d7d7d7"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ObjectModel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itemModel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"#157efb"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"#53d769"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"black"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"Hello QML"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"#fc1a1c"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itemModel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A49D04-EC2B-C6A4-8964-7631CA860C6A}"/>
              </a:ext>
            </a:extLst>
          </p:cNvPr>
          <p:cNvSpPr txBox="1"/>
          <p:nvPr/>
        </p:nvSpPr>
        <p:spPr>
          <a:xfrm>
            <a:off x="633045" y="713649"/>
            <a:ext cx="933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ObjectModel</a:t>
            </a:r>
            <a:r>
              <a:rPr lang="zh-CN" altLang="en-US">
                <a:solidFill>
                  <a:schemeClr val="bg1"/>
                </a:solidFill>
              </a:rPr>
              <a:t>与其他模型不同，因为它允许你将实际的视觉元素放入模型中。这样，视图就不需要任何代理。</a:t>
            </a:r>
          </a:p>
        </p:txBody>
      </p:sp>
      <p:pic>
        <p:nvPicPr>
          <p:cNvPr id="5123" name="Picture 3" descr="image">
            <a:extLst>
              <a:ext uri="{FF2B5EF4-FFF2-40B4-BE49-F238E27FC236}">
                <a16:creationId xmlns:a16="http://schemas.microsoft.com/office/drawing/2014/main" id="{285A9B51-EB7E-FAFB-AA26-4050102D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59" y="1359980"/>
            <a:ext cx="3067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6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Model</a:t>
            </a:r>
            <a:r>
              <a:rPr lang="zh-CN" altLang="en-US" sz="2000" b="1">
                <a:solidFill>
                  <a:schemeClr val="accent3"/>
                </a:solidFill>
              </a:rPr>
              <a:t>中添加</a:t>
            </a:r>
            <a:r>
              <a:rPr lang="en-US" altLang="zh-CN" sz="2000" b="1">
                <a:solidFill>
                  <a:schemeClr val="accent3"/>
                </a:solidFill>
              </a:rPr>
              <a:t>Action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0A947A-105B-49F3-F8E6-67386AD8183F}"/>
              </a:ext>
            </a:extLst>
          </p:cNvPr>
          <p:cNvSpPr txBox="1"/>
          <p:nvPr/>
        </p:nvSpPr>
        <p:spPr>
          <a:xfrm>
            <a:off x="635000" y="713649"/>
            <a:ext cx="961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ListElement类型支持Javascript函数与属性的绑定。这意味着可以将函数放入模型中。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B1E3D5-149D-957E-6074-8BB91740FE0B}"/>
              </a:ext>
            </a:extLst>
          </p:cNvPr>
          <p:cNvSpPr/>
          <p:nvPr/>
        </p:nvSpPr>
        <p:spPr>
          <a:xfrm>
            <a:off x="731520" y="1082981"/>
            <a:ext cx="9062720" cy="5375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actionModel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"Copenhagen"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hello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": You clicked Copenhagen!"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"Helsinki"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hello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": Helsinki here!"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"Oslo"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hello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": Hei Hei fra Oslo!"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"Stockholm"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hello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": Stockholm calling!"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0BFC3E-B6B8-5BF1-C84A-23DAD7B1B0D2}"/>
              </a:ext>
            </a:extLst>
          </p:cNvPr>
          <p:cNvSpPr/>
          <p:nvPr/>
        </p:nvSpPr>
        <p:spPr>
          <a:xfrm>
            <a:off x="781209" y="6650404"/>
            <a:ext cx="9062720" cy="4345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…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var hello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… …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hello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712351-C7C1-4200-72F6-996E7184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07" y="5849461"/>
            <a:ext cx="1281992" cy="36069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0639D0-C1EA-83CA-F04F-B66F55BF1405}"/>
              </a:ext>
            </a:extLst>
          </p:cNvPr>
          <p:cNvSpPr txBox="1"/>
          <p:nvPr/>
        </p:nvSpPr>
        <p:spPr>
          <a:xfrm>
            <a:off x="6513599" y="5834834"/>
            <a:ext cx="34404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qml: 1: Helsinki here!</a:t>
            </a:r>
          </a:p>
          <a:p>
            <a:r>
              <a:rPr lang="zh-CN" altLang="en-US"/>
              <a:t>qml: 0: You clicked Copenhagen!</a:t>
            </a:r>
          </a:p>
          <a:p>
            <a:r>
              <a:rPr lang="zh-CN" altLang="en-US"/>
              <a:t>qml: 2: Hei Hei fra Oslo!</a:t>
            </a:r>
          </a:p>
          <a:p>
            <a:r>
              <a:rPr lang="zh-CN" altLang="en-US"/>
              <a:t>qml: 2: Hei Hei fra Oslo!</a:t>
            </a:r>
          </a:p>
          <a:p>
            <a:r>
              <a:rPr lang="zh-CN" altLang="en-US"/>
              <a:t>qml: 0: You clicked Copenhagen!</a:t>
            </a:r>
          </a:p>
          <a:p>
            <a:r>
              <a:rPr lang="zh-CN" altLang="en-US"/>
              <a:t>qml: 1: Helsinki here!</a:t>
            </a:r>
          </a:p>
          <a:p>
            <a:r>
              <a:rPr lang="zh-CN" altLang="en-US"/>
              <a:t>qml: 2: Hei Hei fra Oslo!</a:t>
            </a:r>
          </a:p>
          <a:p>
            <a:r>
              <a:rPr lang="zh-CN" altLang="en-US"/>
              <a:t>qml: 3: Stockholm calling!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84315665-9819-09F3-19B0-0B5D87E70034}"/>
                  </a:ext>
                </a:extLst>
              </p14:cNvPr>
              <p14:cNvContentPartPr/>
              <p14:nvPr/>
            </p14:nvContentPartPr>
            <p14:xfrm>
              <a:off x="4953000" y="10045440"/>
              <a:ext cx="1251000" cy="5940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84315665-9819-09F3-19B0-0B5D87E70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4000" y="10036800"/>
                <a:ext cx="126864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22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20557</TotalTime>
  <Words>1804</Words>
  <Application>Microsoft Office PowerPoint</Application>
  <PresentationFormat>自定义</PresentationFormat>
  <Paragraphs>282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1553</cp:revision>
  <dcterms:created xsi:type="dcterms:W3CDTF">2020-06-26T01:00:00Z</dcterms:created>
  <dcterms:modified xsi:type="dcterms:W3CDTF">2022-10-10T02:41:34Z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