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8" r:id="rId3"/>
    <p:sldId id="331" r:id="rId4"/>
    <p:sldId id="332" r:id="rId5"/>
    <p:sldId id="333" r:id="rId6"/>
    <p:sldId id="334" r:id="rId7"/>
    <p:sldId id="336" r:id="rId8"/>
    <p:sldId id="335" r:id="rId9"/>
    <p:sldId id="337" r:id="rId10"/>
    <p:sldId id="338" r:id="rId11"/>
    <p:sldId id="339" r:id="rId12"/>
  </p:sldIdLst>
  <p:sldSz cx="10625138" cy="1440021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画布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7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2342DFF-7538-4557-0027-9EE81DE34237}"/>
              </a:ext>
            </a:extLst>
          </p:cNvPr>
          <p:cNvSpPr/>
          <p:nvPr/>
        </p:nvSpPr>
        <p:spPr>
          <a:xfrm>
            <a:off x="1178028" y="1262782"/>
            <a:ext cx="2687916" cy="1706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199122" y="228599"/>
            <a:ext cx="222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从</a:t>
            </a:r>
            <a:r>
              <a:rPr lang="en-US" altLang="zh-CN" sz="2000" b="1">
                <a:solidFill>
                  <a:schemeClr val="accent3"/>
                </a:solidFill>
              </a:rPr>
              <a:t>HTML5</a:t>
            </a:r>
            <a:r>
              <a:rPr lang="zh-CN" altLang="en-US" sz="2000" b="1">
                <a:solidFill>
                  <a:schemeClr val="accent3"/>
                </a:solidFill>
              </a:rPr>
              <a:t>画布移植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9EC9C-F0F2-2A25-D7BE-366CD5782C41}"/>
              </a:ext>
            </a:extLst>
          </p:cNvPr>
          <p:cNvSpPr txBox="1"/>
          <p:nvPr/>
        </p:nvSpPr>
        <p:spPr>
          <a:xfrm>
            <a:off x="512133" y="680057"/>
            <a:ext cx="960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画布移植到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画布相当容易。我们将查看下面的示例并进行转换。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500B7F2-56FB-DEAC-71E2-47C897E5C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BD188EE-67B7-2B26-5377-F3492DC0E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26583"/>
              </p:ext>
            </p:extLst>
          </p:nvPr>
        </p:nvGraphicFramePr>
        <p:xfrm>
          <a:off x="1079722" y="1560397"/>
          <a:ext cx="2884528" cy="121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045080" imgH="439560" progId="Package">
                  <p:embed/>
                </p:oleObj>
              </mc:Choice>
              <mc:Fallback>
                <p:oleObj name="包装程序外壳对象" showAsIcon="1" r:id="rId2" imgW="1045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9722" y="1560397"/>
                        <a:ext cx="2884528" cy="121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E529D02-8C15-05D0-B2AE-015EA900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59988"/>
            <a:ext cx="10625138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文本框 2048">
            <a:extLst>
              <a:ext uri="{FF2B5EF4-FFF2-40B4-BE49-F238E27FC236}">
                <a16:creationId xmlns:a16="http://schemas.microsoft.com/office/drawing/2014/main" id="{54FC277D-6A94-3894-A855-FB080F9CC26D}"/>
              </a:ext>
            </a:extLst>
          </p:cNvPr>
          <p:cNvSpPr txBox="1"/>
          <p:nvPr/>
        </p:nvSpPr>
        <p:spPr>
          <a:xfrm>
            <a:off x="4991492" y="1239717"/>
            <a:ext cx="4187233" cy="17068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在HTML5中，Context2D对象可以随时在画布上绘制。在QML中，它只能指向onPaint处理程序内部。此外，颜色表示需要调整。让我们逐一看这些变化。</a:t>
            </a:r>
          </a:p>
        </p:txBody>
      </p:sp>
    </p:spTree>
    <p:extLst>
      <p:ext uri="{BB962C8B-B14F-4D97-AF65-F5344CB8AC3E}">
        <p14:creationId xmlns:p14="http://schemas.microsoft.com/office/powerpoint/2010/main" val="74262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585296" y="31353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画布元素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4B6407-C29A-B88C-DB37-0775022D973E}"/>
              </a:ext>
            </a:extLst>
          </p:cNvPr>
          <p:cNvSpPr/>
          <p:nvPr/>
        </p:nvSpPr>
        <p:spPr>
          <a:xfrm>
            <a:off x="476800" y="1359980"/>
            <a:ext cx="9671538" cy="10626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canvas 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handler to override for drawing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get context to draw with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"2d"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setup the stroke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lineWidth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strokeStyle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setup the 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fillStyle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begin a new path to draw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top-left start point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moveTo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upper 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lineTo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right 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lineTo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bottom line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lineTo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left line through path closing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closePath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fill using fill style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stroke using line width and stroke style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stroke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27E65F5C-CA30-B882-6A79-2DEA7F7D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35" y="4927918"/>
            <a:ext cx="19812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9382B2-3A02-B7C2-8346-2190F7A5B6A5}"/>
              </a:ext>
            </a:extLst>
          </p:cNvPr>
          <p:cNvSpPr txBox="1"/>
          <p:nvPr/>
        </p:nvSpPr>
        <p:spPr>
          <a:xfrm>
            <a:off x="422031" y="713649"/>
            <a:ext cx="9781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画布元素的基本思想是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使用上下文2D对象</a:t>
            </a:r>
            <a:r>
              <a:rPr lang="zh-CN" altLang="en-US">
                <a:solidFill>
                  <a:schemeClr val="bg1"/>
                </a:solidFill>
              </a:rPr>
              <a:t>渲染路径。上下文2D对象包含必要的图形功能，而画布充当绘图画布。</a:t>
            </a:r>
          </a:p>
        </p:txBody>
      </p:sp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4B6407-C29A-B88C-DB37-0775022D973E}"/>
              </a:ext>
            </a:extLst>
          </p:cNvPr>
          <p:cNvSpPr/>
          <p:nvPr/>
        </p:nvSpPr>
        <p:spPr>
          <a:xfrm>
            <a:off x="476800" y="1125000"/>
            <a:ext cx="9671538" cy="6815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"2d"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fillStyle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'green’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strokeStyle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lineWidth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draw a filles 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fillRect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CCCCCC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cut our an inner 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clearRect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stroke a border from top-left 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inner center of the larger 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strokeRect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9382B2-3A02-B7C2-8346-2190F7A5B6A5}"/>
              </a:ext>
            </a:extLst>
          </p:cNvPr>
          <p:cNvSpPr txBox="1"/>
          <p:nvPr/>
        </p:nvSpPr>
        <p:spPr>
          <a:xfrm>
            <a:off x="422031" y="713649"/>
            <a:ext cx="978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对于矩形的操作，提供了一个方便的</a:t>
            </a:r>
            <a:r>
              <a:rPr lang="en-US" altLang="zh-CN">
                <a:solidFill>
                  <a:schemeClr val="bg1"/>
                </a:solidFill>
              </a:rPr>
              <a:t>API</a:t>
            </a:r>
            <a:r>
              <a:rPr lang="zh-CN" altLang="en-US">
                <a:solidFill>
                  <a:schemeClr val="bg1"/>
                </a:solidFill>
              </a:rPr>
              <a:t>，它可以直接绘制，并且不需要笔划或填充调用。</a:t>
            </a:r>
          </a:p>
        </p:txBody>
      </p:sp>
      <p:pic>
        <p:nvPicPr>
          <p:cNvPr id="2051" name="Picture 3" descr="image">
            <a:extLst>
              <a:ext uri="{FF2B5EF4-FFF2-40B4-BE49-F238E27FC236}">
                <a16:creationId xmlns:a16="http://schemas.microsoft.com/office/drawing/2014/main" id="{0AB24C83-A089-F1E5-1689-B1C1C9501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16" y="3141967"/>
            <a:ext cx="11811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6A150CF-6987-32C0-384E-7A96C04EEAD8}"/>
              </a:ext>
            </a:extLst>
          </p:cNvPr>
          <p:cNvSpPr/>
          <p:nvPr/>
        </p:nvSpPr>
        <p:spPr>
          <a:xfrm>
            <a:off x="476800" y="8614585"/>
            <a:ext cx="9671538" cy="28646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"2d"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gradient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createLinearGradient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addColorStop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addColorStop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fillStyle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gradient 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fillRect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8E808E-58AA-F6F6-95AD-0AD9328F7E52}"/>
              </a:ext>
            </a:extLst>
          </p:cNvPr>
          <p:cNvSpPr txBox="1"/>
          <p:nvPr/>
        </p:nvSpPr>
        <p:spPr>
          <a:xfrm>
            <a:off x="422031" y="8203233"/>
            <a:ext cx="978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画布也可以用渐变颜色填充。</a:t>
            </a:r>
          </a:p>
        </p:txBody>
      </p:sp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3911BD0A-17D7-A4F7-7B85-8569E5F4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748" y="9080118"/>
            <a:ext cx="19335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0D8E25-7DA7-43B1-AF60-057A1660E32F}"/>
              </a:ext>
            </a:extLst>
          </p:cNvPr>
          <p:cNvSpPr txBox="1"/>
          <p:nvPr/>
        </p:nvSpPr>
        <p:spPr>
          <a:xfrm>
            <a:off x="4069080" y="11021430"/>
            <a:ext cx="517779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渐变在画布坐标中定义，而不是在相对于要绘制的路径的坐标中定义。画布没有相对坐标的概念</a:t>
            </a:r>
          </a:p>
        </p:txBody>
      </p:sp>
    </p:spTree>
    <p:extLst>
      <p:ext uri="{BB962C8B-B14F-4D97-AF65-F5344CB8AC3E}">
        <p14:creationId xmlns:p14="http://schemas.microsoft.com/office/powerpoint/2010/main" val="334976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5312569" y="26078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阴影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CA16FF-ADAF-3E89-5CCB-1AC345A6800D}"/>
              </a:ext>
            </a:extLst>
          </p:cNvPr>
          <p:cNvSpPr txBox="1"/>
          <p:nvPr/>
        </p:nvSpPr>
        <p:spPr>
          <a:xfrm>
            <a:off x="626666" y="772655"/>
            <a:ext cx="9371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阴影是路径周围具有偏移、颜色和模糊属性的区域。所有这些都需要使用2D上下文进行定义。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D79A25-9DD8-D76A-9D0C-1CC8E2A589B4}"/>
              </a:ext>
            </a:extLst>
          </p:cNvPr>
          <p:cNvSpPr/>
          <p:nvPr/>
        </p:nvSpPr>
        <p:spPr>
          <a:xfrm>
            <a:off x="765969" y="1141987"/>
            <a:ext cx="9093200" cy="406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setup a dark background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Style 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"#333"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ctx.fillRect(0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canvas.width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canvas.height)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setup a blue shadow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ctx.shadowColor 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"#2ed5fa"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ctx.shadowOffsetX = 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ctx.shadowOffsetY = 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ctx.shadowBlur = 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/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render green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ctx.font = 'bold 80px sans-serif’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ctx.fillStyle 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"#24d12e"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ctx.fillText(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"Canvas!"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180)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image">
            <a:extLst>
              <a:ext uri="{FF2B5EF4-FFF2-40B4-BE49-F238E27FC236}">
                <a16:creationId xmlns:a16="http://schemas.microsoft.com/office/drawing/2014/main" id="{B74FE1E1-78A5-33D0-FBBC-1BA5A3E0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47" y="2311217"/>
            <a:ext cx="4777105" cy="23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8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5312569" y="26078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图片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CA16FF-ADAF-3E89-5CCB-1AC345A6800D}"/>
              </a:ext>
            </a:extLst>
          </p:cNvPr>
          <p:cNvSpPr txBox="1"/>
          <p:nvPr/>
        </p:nvSpPr>
        <p:spPr>
          <a:xfrm>
            <a:off x="626666" y="772655"/>
            <a:ext cx="9371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要在画布中使用图像，需要先加载图像。下面示例中，使用</a:t>
            </a:r>
            <a:r>
              <a:rPr lang="en-US" altLang="zh-CN">
                <a:solidFill>
                  <a:schemeClr val="bg1"/>
                </a:solidFill>
              </a:rPr>
              <a:t>Component.onCompleted</a:t>
            </a:r>
            <a:r>
              <a:rPr lang="zh-CN" altLang="en-US">
                <a:solidFill>
                  <a:schemeClr val="bg1"/>
                </a:solidFill>
              </a:rPr>
              <a:t>处理程序进行加载。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D79A25-9DD8-D76A-9D0C-1CC8E2A589B4}"/>
              </a:ext>
            </a:extLst>
          </p:cNvPr>
          <p:cNvSpPr/>
          <p:nvPr/>
        </p:nvSpPr>
        <p:spPr>
          <a:xfrm>
            <a:off x="765969" y="1418986"/>
            <a:ext cx="9093200" cy="7824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"2d"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draw an 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drawImage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'assets/ball.png'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store current context setup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save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strokeStyle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'#ff2a68’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create a triangle as clip region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moveTo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lineTo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lineTo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135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closePath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translate coordinate 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create clip from the 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draw image with clip applied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drawImage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'assets/ball.png'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draw stroke around 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stroke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restore previous 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restore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Component.onCompleted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loadImage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"assets/ball.png"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DED8E215-9D2D-945A-2B43-2A73FA1B7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71" y="2673033"/>
            <a:ext cx="3905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23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5213509" y="292019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变换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CA16FF-ADAF-3E89-5CCB-1AC345A6800D}"/>
              </a:ext>
            </a:extLst>
          </p:cNvPr>
          <p:cNvSpPr txBox="1"/>
          <p:nvPr/>
        </p:nvSpPr>
        <p:spPr>
          <a:xfrm>
            <a:off x="626666" y="772655"/>
            <a:ext cx="9371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这与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提供的变换非常相似。可以缩放、旋转、平移坐标系。与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不同的是，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变换原点始终是画布原点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D79A25-9DD8-D76A-9D0C-1CC8E2A589B4}"/>
              </a:ext>
            </a:extLst>
          </p:cNvPr>
          <p:cNvSpPr/>
          <p:nvPr/>
        </p:nvSpPr>
        <p:spPr>
          <a:xfrm>
            <a:off x="765969" y="1418986"/>
            <a:ext cx="9093200" cy="70950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"2d"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lineWidth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strokeStyle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translate x/y coordinate 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translate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draw 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stroke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rotate coordinate system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rotate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strokeStyle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"green"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draw 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stroke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7E7B102-2896-BAA3-45C4-F6AFFA64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70" y="3503613"/>
            <a:ext cx="2381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5B8551-F703-1AAA-C98F-8ADB64244532}"/>
              </a:ext>
            </a:extLst>
          </p:cNvPr>
          <p:cNvSpPr txBox="1"/>
          <p:nvPr/>
        </p:nvSpPr>
        <p:spPr>
          <a:xfrm>
            <a:off x="765969" y="8594606"/>
            <a:ext cx="9093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要重置变换，可以调用resetTransform函数将转换矩阵设置回单位矩阵</a:t>
            </a:r>
          </a:p>
        </p:txBody>
      </p:sp>
    </p:spTree>
    <p:extLst>
      <p:ext uri="{BB962C8B-B14F-4D97-AF65-F5344CB8AC3E}">
        <p14:creationId xmlns:p14="http://schemas.microsoft.com/office/powerpoint/2010/main" val="12845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9" y="37254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合成模式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CA16FF-ADAF-3E89-5CCB-1AC345A6800D}"/>
              </a:ext>
            </a:extLst>
          </p:cNvPr>
          <p:cNvSpPr txBox="1"/>
          <p:nvPr/>
        </p:nvSpPr>
        <p:spPr>
          <a:xfrm>
            <a:off x="626666" y="772655"/>
            <a:ext cx="9371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globalCompositeOperation</a:t>
            </a:r>
            <a:r>
              <a:rPr lang="zh-CN" altLang="en-US">
                <a:solidFill>
                  <a:schemeClr val="bg1"/>
                </a:solidFill>
              </a:rPr>
              <a:t>选择合成模式，可以绘制形状时，与现有像素混合。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D79A25-9DD8-D76A-9D0C-1CC8E2A589B4}"/>
              </a:ext>
            </a:extLst>
          </p:cNvPr>
          <p:cNvSpPr/>
          <p:nvPr/>
        </p:nvSpPr>
        <p:spPr>
          <a:xfrm>
            <a:off x="765969" y="1182250"/>
            <a:ext cx="9093200" cy="3657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"2d"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globalCompositeOperation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"xor"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fillStyle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"#33a9ff"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closePath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EB1487C-87EE-95EC-39EC-7E162497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322" y="1182250"/>
            <a:ext cx="2458847" cy="153677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8CF9EAE-5AEA-1813-F2A8-16DA4BEE55A4}"/>
              </a:ext>
            </a:extLst>
          </p:cNvPr>
          <p:cNvSpPr/>
          <p:nvPr/>
        </p:nvSpPr>
        <p:spPr>
          <a:xfrm>
            <a:off x="765969" y="4839849"/>
            <a:ext cx="9093200" cy="7811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var operation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'source-over'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'source-in'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'source-over’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'source-atop'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'destination-over'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'destination-in’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'destination-out'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'destination-atop'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'lighter’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'copy'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'xor'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'qt-clear'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'qt-destination’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'qt-multiply'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'qt-screen'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'qt-overlay'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'qt-darken’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'qt-lighten'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'qt-color-dodge'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'qt-color-burn’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'qt-hard-light'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'qt-soft-light'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'qt-difference'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'qt-exclusion’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'2d’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operation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length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dx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floor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%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floor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save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fillStyle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'#33a9ff’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fillRect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globalCompositeOperation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operation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fillStyle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'#ff33a9’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globalAlpha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0.75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PI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closePath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restore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image">
            <a:extLst>
              <a:ext uri="{FF2B5EF4-FFF2-40B4-BE49-F238E27FC236}">
                <a16:creationId xmlns:a16="http://schemas.microsoft.com/office/drawing/2014/main" id="{96A53AF9-BE9B-4C95-1C33-FE4C298B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52" y="7200106"/>
            <a:ext cx="3582804" cy="26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29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9" y="37254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像素缓冲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9EC9C-F0F2-2A25-D7BE-366CD5782C41}"/>
              </a:ext>
            </a:extLst>
          </p:cNvPr>
          <p:cNvSpPr txBox="1"/>
          <p:nvPr/>
        </p:nvSpPr>
        <p:spPr>
          <a:xfrm>
            <a:off x="512133" y="680057"/>
            <a:ext cx="9600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可以从画布中检索像素数据。数据是RGBA格式的一维数组，其中每个值在0到255之间。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检索画布内容的另一种方法是将数据存储到图像中。这可以通过Canvas函数save（path）或toDataURL（mimeType）实现，后者返回一个图像URL，可由image元素加载。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79ECB2-EE6C-067C-F6E0-C80A00BF83DB}"/>
              </a:ext>
            </a:extLst>
          </p:cNvPr>
          <p:cNvSpPr/>
          <p:nvPr/>
        </p:nvSpPr>
        <p:spPr>
          <a:xfrm>
            <a:off x="727489" y="1693752"/>
            <a:ext cx="9170158" cy="118587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canvas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real hue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"2d"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hue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hue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hue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globalAlpha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0.7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fillStyle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hsla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moveTo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arc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closePath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url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toDataURL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'image/png’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print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'image url='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url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source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url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130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Timer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interval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running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triggeredOnStart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repeat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onTriggered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requestPaint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282D27-F65D-C32A-BBDD-FDBA346C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33" y="3139241"/>
            <a:ext cx="34385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704068" y="27994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画布绘画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9EC9C-F0F2-2A25-D7BE-366CD5782C41}"/>
              </a:ext>
            </a:extLst>
          </p:cNvPr>
          <p:cNvSpPr txBox="1"/>
          <p:nvPr/>
        </p:nvSpPr>
        <p:spPr>
          <a:xfrm>
            <a:off x="512133" y="680057"/>
            <a:ext cx="9600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在本例中，我们将使用</a:t>
            </a:r>
            <a:r>
              <a:rPr lang="en-US" altLang="zh-CN">
                <a:solidFill>
                  <a:schemeClr val="bg1"/>
                </a:solidFill>
              </a:rPr>
              <a:t>Canvas</a:t>
            </a:r>
            <a:r>
              <a:rPr lang="zh-CN" altLang="en-US">
                <a:solidFill>
                  <a:schemeClr val="bg1"/>
                </a:solidFill>
              </a:rPr>
              <a:t>元素创建一个小的绘画应用程序。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在场景顶部排列四个彩色方块。当用户单击其中一个方块时，方块的颜色将指定给名为</a:t>
            </a:r>
            <a:r>
              <a:rPr lang="en-US" altLang="zh-CN">
                <a:solidFill>
                  <a:schemeClr val="bg1"/>
                </a:solidFill>
              </a:rPr>
              <a:t>paintColor</a:t>
            </a:r>
            <a:r>
              <a:rPr lang="zh-CN" altLang="en-US">
                <a:solidFill>
                  <a:schemeClr val="bg1"/>
                </a:solidFill>
              </a:rPr>
              <a:t>的属性。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79ECB2-EE6C-067C-F6E0-C80A00BF83DB}"/>
              </a:ext>
            </a:extLst>
          </p:cNvPr>
          <p:cNvSpPr/>
          <p:nvPr/>
        </p:nvSpPr>
        <p:spPr>
          <a:xfrm>
            <a:off x="727491" y="1603387"/>
            <a:ext cx="9170158" cy="59567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colorTools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top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topMargin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color paintColor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"#33B5E5"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Repeater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"#33B5E5"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"#99CC00"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"#FFBB33"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"#FF4444"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modelData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active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paintColor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color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paintColor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color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2E8DD50-1A8A-21B9-32C3-353C62E7F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547" y="1693752"/>
            <a:ext cx="38481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500B7F2-56FB-DEAC-71E2-47C897E5C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3B1962-F6B0-5678-2FF0-6BB6D54ACB77}"/>
              </a:ext>
            </a:extLst>
          </p:cNvPr>
          <p:cNvSpPr/>
          <p:nvPr/>
        </p:nvSpPr>
        <p:spPr>
          <a:xfrm>
            <a:off x="727489" y="7650480"/>
            <a:ext cx="9170158" cy="60696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canvas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……</a:t>
            </a:r>
            <a:endParaRPr lang="en-US" altLang="zh-CN">
              <a:solidFill>
                <a:srgbClr val="F8C555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'2d’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lineWidth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strokeStyle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moveTo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lastX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lastY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lastX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mouseX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lastY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mouseY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lineTo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lastX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lastY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ctx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stroke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area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onPressed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lastX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mouseX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lastY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mouseY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onPositionChanged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canvas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requestPaint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65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23707</TotalTime>
  <Words>1923</Words>
  <Application>Microsoft Office PowerPoint</Application>
  <PresentationFormat>自定义</PresentationFormat>
  <Paragraphs>290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1565</cp:revision>
  <dcterms:created xsi:type="dcterms:W3CDTF">2020-06-26T01:00:00Z</dcterms:created>
  <dcterms:modified xsi:type="dcterms:W3CDTF">2022-10-14T03:02:36Z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