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8" r:id="rId3"/>
    <p:sldId id="331" r:id="rId4"/>
    <p:sldId id="332" r:id="rId5"/>
    <p:sldId id="333" r:id="rId6"/>
    <p:sldId id="334" r:id="rId7"/>
    <p:sldId id="335" r:id="rId8"/>
    <p:sldId id="336" r:id="rId9"/>
  </p:sldIdLst>
  <p:sldSz cx="10625138" cy="1440021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73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粒子特效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058859" y="313539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一个简单的粒子特效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4B6407-C29A-B88C-DB37-0775022D973E}"/>
              </a:ext>
            </a:extLst>
          </p:cNvPr>
          <p:cNvSpPr/>
          <p:nvPr/>
        </p:nvSpPr>
        <p:spPr>
          <a:xfrm>
            <a:off x="657697" y="1913978"/>
            <a:ext cx="8973983" cy="8652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QtQuick.Particles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"#1f1f1f"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ParticleSystem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Emitter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emitter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emitRate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lifeSpan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lifeSpanVariation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endSize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'green’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ImageParticle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"assets/particle.png"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9382B2-3A02-B7C2-8346-2190F7A5B6A5}"/>
              </a:ext>
            </a:extLst>
          </p:cNvPr>
          <p:cNvSpPr txBox="1"/>
          <p:nvPr/>
        </p:nvSpPr>
        <p:spPr>
          <a:xfrm>
            <a:off x="657697" y="713648"/>
            <a:ext cx="92096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Qt Quick</a:t>
            </a:r>
            <a:r>
              <a:rPr lang="zh-CN" altLang="en-US">
                <a:solidFill>
                  <a:schemeClr val="bg1"/>
                </a:solidFill>
              </a:rPr>
              <a:t>使得粒子渲染入门变得非常简单。为此，我们需要：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将所有元素绑定到</a:t>
            </a:r>
            <a:r>
              <a:rPr lang="en-US" altLang="zh-CN">
                <a:solidFill>
                  <a:schemeClr val="bg1"/>
                </a:solidFill>
              </a:rPr>
              <a:t>ParticleSystem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粒子发射（</a:t>
            </a:r>
            <a:r>
              <a:rPr lang="en-US" altLang="zh-CN">
                <a:solidFill>
                  <a:schemeClr val="bg1"/>
                </a:solidFill>
              </a:rPr>
              <a:t>Emitter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ParticlePainter</a:t>
            </a:r>
            <a:r>
              <a:rPr lang="zh-CN" altLang="en-US">
                <a:solidFill>
                  <a:schemeClr val="bg1"/>
                </a:solidFill>
              </a:rPr>
              <a:t>派生元素，用于可视化粒子</a:t>
            </a: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8A8E3878-7F5F-6ADA-28A8-63D1BDED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17" y="4883147"/>
            <a:ext cx="2139950" cy="271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477433-7920-0713-4D18-045ACFBAFA05}"/>
              </a:ext>
            </a:extLst>
          </p:cNvPr>
          <p:cNvSpPr/>
          <p:nvPr/>
        </p:nvSpPr>
        <p:spPr>
          <a:xfrm>
            <a:off x="668802" y="838201"/>
            <a:ext cx="4223238" cy="155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27451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粒子方向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FD0930CA-57F6-4FB4-3422-0D8E4AE0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5" y="948117"/>
            <a:ext cx="4050771" cy="13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96ECC0-2D2D-8D1E-C1C2-5B67E2BF9D2A}"/>
              </a:ext>
            </a:extLst>
          </p:cNvPr>
          <p:cNvSpPr txBox="1"/>
          <p:nvPr/>
        </p:nvSpPr>
        <p:spPr>
          <a:xfrm>
            <a:off x="5063490" y="738277"/>
            <a:ext cx="50634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粒子也可以有轨迹。轨迹取决于粒子的速度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velocity)</a:t>
            </a:r>
            <a:r>
              <a:rPr lang="zh-CN" altLang="en-US">
                <a:solidFill>
                  <a:schemeClr val="bg1"/>
                </a:solidFill>
              </a:rPr>
              <a:t>、加速度、向量空间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有三种不同的向量空间：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PointDirection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AngleDirection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TargetDirection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33FA78-11CE-4D64-0439-B88897C1F729}"/>
              </a:ext>
            </a:extLst>
          </p:cNvPr>
          <p:cNvSpPr/>
          <p:nvPr/>
        </p:nvSpPr>
        <p:spPr>
          <a:xfrm>
            <a:off x="668802" y="2492603"/>
            <a:ext cx="8909538" cy="4929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Emitter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emitter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left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anchors.verticalCenter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verticalCenter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lifeSpan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lifeSpanVariation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velocity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AngleDirection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51DCD9E-AC67-5440-09E7-C186C6D7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06" y="4006533"/>
            <a:ext cx="4667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A9FCD94-9D0F-5080-EB32-13992C32409D}"/>
              </a:ext>
            </a:extLst>
          </p:cNvPr>
          <p:cNvSpPr/>
          <p:nvPr/>
        </p:nvSpPr>
        <p:spPr>
          <a:xfrm>
            <a:off x="668802" y="9593580"/>
            <a:ext cx="8909538" cy="3405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Emitter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lang="en-US" altLang="zh-CN">
                <a:solidFill>
                  <a:srgbClr val="F8C555"/>
                </a:solidFill>
                <a:latin typeface="Arial Unicode MS"/>
                <a:ea typeface="source-code-pro"/>
              </a:rPr>
              <a:t>……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velocity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acceleration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1" descr="image">
            <a:extLst>
              <a:ext uri="{FF2B5EF4-FFF2-40B4-BE49-F238E27FC236}">
                <a16:creationId xmlns:a16="http://schemas.microsoft.com/office/drawing/2014/main" id="{ADA57C53-1D2E-B53C-0B94-90D58DA9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90" y="9806940"/>
            <a:ext cx="4667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CA7BAB8-347B-CB79-316D-A22DD15B3BEB}"/>
              </a:ext>
            </a:extLst>
          </p:cNvPr>
          <p:cNvSpPr/>
          <p:nvPr/>
        </p:nvSpPr>
        <p:spPr>
          <a:xfrm>
            <a:off x="668802" y="7592695"/>
            <a:ext cx="2660259" cy="1757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velocity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PointDirection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08D49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13A27D-CC71-1F84-2D63-0D119E0C6BAB}"/>
              </a:ext>
            </a:extLst>
          </p:cNvPr>
          <p:cNvSpPr/>
          <p:nvPr/>
        </p:nvSpPr>
        <p:spPr>
          <a:xfrm>
            <a:off x="3320891" y="7581037"/>
            <a:ext cx="2926630" cy="1757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velocity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TargetDirection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5" descr="image">
            <a:extLst>
              <a:ext uri="{FF2B5EF4-FFF2-40B4-BE49-F238E27FC236}">
                <a16:creationId xmlns:a16="http://schemas.microsoft.com/office/drawing/2014/main" id="{F1D65831-73EB-87FD-AA73-93DC8DE1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00" y="7591107"/>
            <a:ext cx="3442669" cy="191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8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680037" y="27082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粒子影响器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24BBAE-BD2B-0FAF-EF6C-CEEE7DC81132}"/>
              </a:ext>
            </a:extLst>
          </p:cNvPr>
          <p:cNvSpPr txBox="1"/>
          <p:nvPr/>
        </p:nvSpPr>
        <p:spPr>
          <a:xfrm>
            <a:off x="591099" y="813370"/>
            <a:ext cx="9442939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粒子发射后，发射器无法再对其进行更改。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粒子发射后需要通过影响器进行控制，影响器有以下类型：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Age</a:t>
            </a:r>
            <a:r>
              <a:rPr lang="zh-CN" altLang="en-US"/>
              <a:t>：改变粒子在其生命周期中的位置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Attractor</a:t>
            </a:r>
            <a:r>
              <a:rPr lang="zh-CN" altLang="en-US"/>
              <a:t>：将粒子吸引到特定点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Friction</a:t>
            </a:r>
            <a:r>
              <a:rPr lang="zh-CN" altLang="en-US"/>
              <a:t>：减慢与粒子当前速度成比例的运动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Gravity</a:t>
            </a:r>
            <a:r>
              <a:rPr lang="zh-CN" altLang="en-US"/>
              <a:t>：是一个角度的加速度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Turbulence</a:t>
            </a:r>
            <a:r>
              <a:rPr lang="zh-CN" altLang="en-US"/>
              <a:t>：基于噪波图像的类似流体的力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Wander</a:t>
            </a:r>
            <a:r>
              <a:rPr lang="zh-CN" altLang="en-US"/>
              <a:t>：随机改变轨迹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GroupGoal：更改粒子组的状态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SpriteGoal：更改精灵粒子的状态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6ACF5A-F382-8962-CC73-5B84D5B039A7}"/>
              </a:ext>
            </a:extLst>
          </p:cNvPr>
          <p:cNvSpPr/>
          <p:nvPr/>
        </p:nvSpPr>
        <p:spPr>
          <a:xfrm>
            <a:off x="822960" y="3818128"/>
            <a:ext cx="8686800" cy="2741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advancePosition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lifeLeft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image">
            <a:extLst>
              <a:ext uri="{FF2B5EF4-FFF2-40B4-BE49-F238E27FC236}">
                <a16:creationId xmlns:a16="http://schemas.microsoft.com/office/drawing/2014/main" id="{D3089D2E-C101-75DC-23C2-6C9D6F57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60" y="4589061"/>
            <a:ext cx="3453480" cy="191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2A4C52C-A69F-BB48-5DC7-C02FA0E70F30}"/>
              </a:ext>
            </a:extLst>
          </p:cNvPr>
          <p:cNvSpPr/>
          <p:nvPr/>
        </p:nvSpPr>
        <p:spPr>
          <a:xfrm>
            <a:off x="822960" y="6666877"/>
            <a:ext cx="8686800" cy="2741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Attractor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pointX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pointY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strength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image">
            <a:extLst>
              <a:ext uri="{FF2B5EF4-FFF2-40B4-BE49-F238E27FC236}">
                <a16:creationId xmlns:a16="http://schemas.microsoft.com/office/drawing/2014/main" id="{632920DF-F330-F4ED-B959-FFA27D20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60" y="7419474"/>
            <a:ext cx="3582352" cy="19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DA32214-4884-EBF9-966F-E401CAFC16F0}"/>
              </a:ext>
            </a:extLst>
          </p:cNvPr>
          <p:cNvSpPr/>
          <p:nvPr/>
        </p:nvSpPr>
        <p:spPr>
          <a:xfrm>
            <a:off x="829912" y="9585336"/>
            <a:ext cx="8686800" cy="29190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Friction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factor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threshold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0" name="Picture 8" descr="image">
            <a:extLst>
              <a:ext uri="{FF2B5EF4-FFF2-40B4-BE49-F238E27FC236}">
                <a16:creationId xmlns:a16="http://schemas.microsoft.com/office/drawing/2014/main" id="{4833E76D-E56D-CDCC-A2EA-7D5ED2AA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59" y="10404482"/>
            <a:ext cx="3639354" cy="20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DA32214-4884-EBF9-966F-E401CAFC16F0}"/>
              </a:ext>
            </a:extLst>
          </p:cNvPr>
          <p:cNvSpPr/>
          <p:nvPr/>
        </p:nvSpPr>
        <p:spPr>
          <a:xfrm>
            <a:off x="829912" y="845782"/>
            <a:ext cx="8686800" cy="2244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Gravity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image">
            <a:extLst>
              <a:ext uri="{FF2B5EF4-FFF2-40B4-BE49-F238E27FC236}">
                <a16:creationId xmlns:a16="http://schemas.microsoft.com/office/drawing/2014/main" id="{20B57EE2-9036-1AD7-803C-8028C69D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95" y="949523"/>
            <a:ext cx="3712017" cy="20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3C72AE-7BC6-5BD7-9221-3F3FCC21C6C4}"/>
              </a:ext>
            </a:extLst>
          </p:cNvPr>
          <p:cNvSpPr/>
          <p:nvPr/>
        </p:nvSpPr>
        <p:spPr>
          <a:xfrm>
            <a:off x="829912" y="3194182"/>
            <a:ext cx="8686800" cy="2244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Turbulence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strength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 descr="image">
            <a:extLst>
              <a:ext uri="{FF2B5EF4-FFF2-40B4-BE49-F238E27FC236}">
                <a16:creationId xmlns:a16="http://schemas.microsoft.com/office/drawing/2014/main" id="{A0BEB77C-8616-37ED-0EDB-0DEF2AC6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60" y="3789826"/>
            <a:ext cx="2970652" cy="1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A1F8DC7-2BF5-1309-E6B2-47364714ADEF}"/>
              </a:ext>
            </a:extLst>
          </p:cNvPr>
          <p:cNvSpPr/>
          <p:nvPr/>
        </p:nvSpPr>
        <p:spPr>
          <a:xfrm>
            <a:off x="829912" y="5671165"/>
            <a:ext cx="8686800" cy="2627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Wander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affectedParameter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Wander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Position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yVariance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5" name="Picture 9" descr="image">
            <a:extLst>
              <a:ext uri="{FF2B5EF4-FFF2-40B4-BE49-F238E27FC236}">
                <a16:creationId xmlns:a16="http://schemas.microsoft.com/office/drawing/2014/main" id="{58727852-279F-D5E5-12D0-13FDE6B8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2" y="6318494"/>
            <a:ext cx="3567910" cy="198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2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680037" y="27082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3"/>
                </a:solidFill>
              </a:rPr>
              <a:t>粒子分组</a:t>
            </a:r>
            <a:endParaRPr lang="en-US" altLang="zh-CN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0AEBFC-63B0-B4EC-8F50-25702ADC011C}"/>
              </a:ext>
            </a:extLst>
          </p:cNvPr>
          <p:cNvSpPr txBox="1"/>
          <p:nvPr/>
        </p:nvSpPr>
        <p:spPr>
          <a:xfrm>
            <a:off x="596735" y="689320"/>
            <a:ext cx="9383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粒子默认情况下是分在空组（“”）。使用GroupGoal影响器可以让粒子更改组。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groups</a:t>
            </a:r>
            <a:r>
              <a:rPr lang="zh-CN" altLang="en-US">
                <a:solidFill>
                  <a:schemeClr val="bg1"/>
                </a:solidFill>
              </a:rPr>
              <a:t>属性来声明粒子所属的组。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546F95-77C7-D531-9C25-5803A2556C64}"/>
              </a:ext>
            </a:extLst>
          </p:cNvPr>
          <p:cNvSpPr/>
          <p:nvPr/>
        </p:nvSpPr>
        <p:spPr>
          <a:xfrm>
            <a:off x="969169" y="1384815"/>
            <a:ext cx="8686800" cy="8961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Emitter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rocketEmitter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anchors.bottom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bottom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group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'rocket’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emitRate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maximumEmitted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lifeSpan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lifeSpanVariation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velocity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270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magnitudeVariation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acceleration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magnitude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Tracer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'red'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visible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tracer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8C555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ImageParticle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smokePainter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groups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'smoke’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"assets/particle.png"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alpha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entryEffect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ImageParticle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None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ImageParticle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rocketPainter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groups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'rocket’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"assets/rocket.png"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entryEffect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ImageParticle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None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E3A08CF-9612-F8CE-4728-E6F5509A1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98" y="2000332"/>
            <a:ext cx="3783667" cy="2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5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680037" y="270824"/>
            <a:ext cx="13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3"/>
                </a:solidFill>
              </a:rPr>
              <a:t>ItemParticle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18A18B-D335-D5A8-9D36-8A485BE8B977}"/>
              </a:ext>
            </a:extLst>
          </p:cNvPr>
          <p:cNvSpPr txBox="1"/>
          <p:nvPr/>
        </p:nvSpPr>
        <p:spPr>
          <a:xfrm>
            <a:off x="644049" y="762000"/>
            <a:ext cx="933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ItemParticle</a:t>
            </a:r>
            <a:r>
              <a:rPr lang="zh-CN" altLang="en-US" sz="2000">
                <a:solidFill>
                  <a:schemeClr val="bg1"/>
                </a:solidFill>
              </a:rPr>
              <a:t>是基于</a:t>
            </a:r>
            <a:r>
              <a:rPr lang="en-US" altLang="zh-CN" sz="2000">
                <a:solidFill>
                  <a:schemeClr val="bg1"/>
                </a:solidFill>
              </a:rPr>
              <a:t>delegate</a:t>
            </a:r>
            <a:r>
              <a:rPr lang="zh-CN" altLang="en-US" sz="2000">
                <a:solidFill>
                  <a:schemeClr val="bg1"/>
                </a:solidFill>
              </a:rPr>
              <a:t>的。可用于将</a:t>
            </a:r>
            <a:r>
              <a:rPr lang="en-US" altLang="zh-CN" sz="2000">
                <a:solidFill>
                  <a:schemeClr val="bg1"/>
                </a:solidFill>
              </a:rPr>
              <a:t>QML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Item</a:t>
            </a:r>
            <a:r>
              <a:rPr lang="zh-CN" altLang="en-US" sz="2000">
                <a:solidFill>
                  <a:schemeClr val="bg1"/>
                </a:solidFill>
              </a:rPr>
              <a:t>作为粒子。为此，需要为粒子指定自己的代理。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028B17-C573-E044-128B-623D49BC74FE}"/>
              </a:ext>
            </a:extLst>
          </p:cNvPr>
          <p:cNvSpPr/>
          <p:nvPr/>
        </p:nvSpPr>
        <p:spPr>
          <a:xfrm>
            <a:off x="806609" y="1469886"/>
            <a:ext cx="9011920" cy="1598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ItemParticle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particleSystem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itemDelegate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CF61C2-424E-5EDC-2E78-B1618EFCFF1C}"/>
              </a:ext>
            </a:extLst>
          </p:cNvPr>
          <p:cNvSpPr txBox="1"/>
          <p:nvPr/>
        </p:nvSpPr>
        <p:spPr>
          <a:xfrm>
            <a:off x="637858" y="3068396"/>
            <a:ext cx="93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在本例中，</a:t>
            </a:r>
            <a:r>
              <a:rPr lang="en-US" altLang="zh-CN" sz="2000">
                <a:solidFill>
                  <a:schemeClr val="bg1"/>
                </a:solidFill>
              </a:rPr>
              <a:t>delegate</a:t>
            </a:r>
            <a:r>
              <a:rPr lang="zh-CN" altLang="en-US" sz="2000">
                <a:solidFill>
                  <a:schemeClr val="bg1"/>
                </a:solidFill>
              </a:rPr>
              <a:t>是一个随机图像，并使用随机大小。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868ADC-917B-E735-2CBC-9EA2967BC14C}"/>
              </a:ext>
            </a:extLst>
          </p:cNvPr>
          <p:cNvSpPr/>
          <p:nvPr/>
        </p:nvSpPr>
        <p:spPr>
          <a:xfrm>
            <a:off x="800418" y="3519458"/>
            <a:ext cx="9011920" cy="3917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itemDelegate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container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ceil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'assets/'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images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floor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B944C38E-6D07-DA88-D94E-D1D7BF62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35194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349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27423</TotalTime>
  <Words>870</Words>
  <Application>Microsoft Office PowerPoint</Application>
  <PresentationFormat>自定义</PresentationFormat>
  <Paragraphs>204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-apple-system</vt:lpstr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1575</cp:revision>
  <dcterms:created xsi:type="dcterms:W3CDTF">2020-06-26T01:00:00Z</dcterms:created>
  <dcterms:modified xsi:type="dcterms:W3CDTF">2022-10-19T14:10:38Z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