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86" r:id="rId18"/>
    <p:sldId id="287" r:id="rId19"/>
    <p:sldId id="288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9" r:id="rId32"/>
    <p:sldId id="290" r:id="rId33"/>
    <p:sldId id="291" r:id="rId34"/>
    <p:sldId id="292" r:id="rId35"/>
    <p:sldId id="283" r:id="rId36"/>
    <p:sldId id="309" r:id="rId37"/>
    <p:sldId id="285" r:id="rId38"/>
    <p:sldId id="284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compiler@aast.edu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Ansible, new way of configuration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6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0"/>
            <a:ext cx="6380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ansible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57032" y="1519620"/>
            <a:ext cx="9599103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Ansible runs each task in parallel across all hosts.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Wait for task completion before move on to the</a:t>
            </a:r>
            <a:br>
              <a:rPr lang="en-US" sz="3000" dirty="0"/>
            </a:br>
            <a:r>
              <a:rPr lang="en-US" sz="3000" dirty="0"/>
              <a:t>next task in the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Runs the tasks in order they appear in the </a:t>
            </a:r>
            <a:br>
              <a:rPr lang="en-US" sz="3000" dirty="0"/>
            </a:br>
            <a:r>
              <a:rPr lang="en-US" sz="3000" dirty="0"/>
              <a:t>playbook </a:t>
            </a:r>
            <a:r>
              <a:rPr lang="en-US" sz="3000" dirty="0" err="1"/>
              <a:t>yml</a:t>
            </a:r>
            <a:r>
              <a:rPr lang="en-US" sz="3000" dirty="0"/>
              <a:t> file.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944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0"/>
            <a:ext cx="7721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Advantages of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ansible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384" y="1192073"/>
            <a:ext cx="10408619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Easy to read 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Nothing to install on the remote hosts.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Push based, has an official support for pull mode.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Scales down.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Built-in modules which are idempotent.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Very thin layer of abstraction.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045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0829" y="63774"/>
            <a:ext cx="8289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Using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ansible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command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384" y="1192073"/>
            <a:ext cx="874790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Run : </a:t>
            </a:r>
            <a:r>
              <a:rPr lang="en-US" sz="3200" dirty="0" err="1"/>
              <a:t>ansible</a:t>
            </a:r>
            <a:r>
              <a:rPr lang="en-US" sz="3200" dirty="0"/>
              <a:t> &lt;host alias&gt; or all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-</a:t>
            </a:r>
            <a:r>
              <a:rPr lang="en-US" sz="3200" dirty="0" err="1"/>
              <a:t>i</a:t>
            </a:r>
            <a:r>
              <a:rPr lang="en-US" sz="3200" dirty="0"/>
              <a:t> : Specify inventory 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-m : load certain module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-a : Execute a remote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-</a:t>
            </a:r>
            <a:r>
              <a:rPr lang="en-US" sz="3200" dirty="0" err="1"/>
              <a:t>vvv</a:t>
            </a:r>
            <a:r>
              <a:rPr lang="en-US" sz="3200" dirty="0"/>
              <a:t> : Display extra verbose messages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-b : Execute with root access.</a:t>
            </a:r>
          </a:p>
        </p:txBody>
      </p:sp>
    </p:spTree>
    <p:extLst>
      <p:ext uri="{BB962C8B-B14F-4D97-AF65-F5344CB8AC3E}">
        <p14:creationId xmlns:p14="http://schemas.microsoft.com/office/powerpoint/2010/main" val="99656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0"/>
            <a:ext cx="9982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Telling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ansible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about remotes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3384" y="1192073"/>
            <a:ext cx="9853980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Ansible manages servers it knows.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Needs server DNS Name or an alias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case of alias, tell </a:t>
            </a:r>
            <a:r>
              <a:rPr lang="en-US" sz="3200" dirty="0" err="1"/>
              <a:t>ansible</a:t>
            </a:r>
            <a:r>
              <a:rPr lang="en-US" sz="3200" dirty="0"/>
              <a:t> how to connect.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Store the hosts information in a file called hosts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hosts file called inventory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By default in /</a:t>
            </a:r>
            <a:r>
              <a:rPr lang="en-US" sz="3200" dirty="0" err="1"/>
              <a:t>etc</a:t>
            </a:r>
            <a:r>
              <a:rPr lang="en-US" sz="3200" dirty="0"/>
              <a:t>/</a:t>
            </a:r>
            <a:r>
              <a:rPr lang="en-US" sz="3200" dirty="0" err="1"/>
              <a:t>ansible</a:t>
            </a:r>
            <a:r>
              <a:rPr lang="en-US" sz="3200" dirty="0"/>
              <a:t>/default</a:t>
            </a:r>
          </a:p>
        </p:txBody>
      </p:sp>
    </p:spTree>
    <p:extLst>
      <p:ext uri="{BB962C8B-B14F-4D97-AF65-F5344CB8AC3E}">
        <p14:creationId xmlns:p14="http://schemas.microsoft.com/office/powerpoint/2010/main" val="1591133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0"/>
            <a:ext cx="9982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Telling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ansible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about remotes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3384" y="1192073"/>
            <a:ext cx="1047273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Keep inventory file separated for each playbook.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Tell </a:t>
            </a:r>
            <a:r>
              <a:rPr lang="en-US" sz="3200" dirty="0" err="1"/>
              <a:t>ansible</a:t>
            </a:r>
            <a:r>
              <a:rPr lang="en-US" sz="3200" dirty="0"/>
              <a:t> about the inventory file using –</a:t>
            </a:r>
            <a:r>
              <a:rPr lang="en-US" sz="3200" dirty="0" err="1"/>
              <a:t>i</a:t>
            </a:r>
            <a:r>
              <a:rPr lang="en-US" sz="3200" dirty="0"/>
              <a:t> switch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Can be specified in </a:t>
            </a:r>
            <a:r>
              <a:rPr lang="en-US" sz="3200" dirty="0" err="1"/>
              <a:t>ansible.cfg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</a:t>
            </a:r>
            <a:r>
              <a:rPr lang="en-US" sz="3200" dirty="0" err="1"/>
              <a:t>ansible</a:t>
            </a:r>
            <a:r>
              <a:rPr lang="en-US" sz="3200" dirty="0"/>
              <a:t> </a:t>
            </a:r>
            <a:r>
              <a:rPr lang="en-US" sz="3200" dirty="0" err="1"/>
              <a:t>config</a:t>
            </a:r>
            <a:r>
              <a:rPr lang="en-US" sz="3200" dirty="0"/>
              <a:t> file “</a:t>
            </a:r>
            <a:r>
              <a:rPr lang="en-US" sz="3200" dirty="0" err="1"/>
              <a:t>ansible.cfg</a:t>
            </a:r>
            <a:r>
              <a:rPr lang="en-US" sz="3200" dirty="0"/>
              <a:t>” can be found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Environment variable ANSIBLE_CONFIG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./</a:t>
            </a:r>
            <a:r>
              <a:rPr lang="en-US" sz="3200" dirty="0" err="1"/>
              <a:t>ansible.cfg</a:t>
            </a:r>
            <a:r>
              <a:rPr lang="en-US" sz="3200" dirty="0"/>
              <a:t> in current directory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~/.</a:t>
            </a:r>
            <a:r>
              <a:rPr lang="en-US" sz="3200" dirty="0" err="1"/>
              <a:t>ansible.cfg</a:t>
            </a:r>
            <a:r>
              <a:rPr lang="en-US" sz="3200" dirty="0"/>
              <a:t> in the home directory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/</a:t>
            </a:r>
            <a:r>
              <a:rPr lang="en-US" sz="3200" dirty="0" err="1"/>
              <a:t>etc</a:t>
            </a:r>
            <a:r>
              <a:rPr lang="en-US" sz="3200" dirty="0"/>
              <a:t>/</a:t>
            </a:r>
            <a:r>
              <a:rPr lang="en-US" sz="3200" dirty="0" err="1"/>
              <a:t>ansible</a:t>
            </a:r>
            <a:r>
              <a:rPr lang="en-US" sz="3200" dirty="0"/>
              <a:t>/</a:t>
            </a:r>
            <a:r>
              <a:rPr lang="en-US" sz="3200" dirty="0" err="1"/>
              <a:t>ansible.cfg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972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131" y="0"/>
            <a:ext cx="4482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Inventory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3384" y="1192073"/>
            <a:ext cx="105881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text file for remote hosts details, INI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remote host with </a:t>
            </a:r>
            <a:r>
              <a:rPr lang="en-US" sz="3200" dirty="0" err="1"/>
              <a:t>ip</a:t>
            </a:r>
            <a:r>
              <a:rPr lang="en-US" sz="3200" dirty="0"/>
              <a:t> 172.20.5.100 can be defined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Testclient</a:t>
            </a:r>
            <a:r>
              <a:rPr lang="en-US" sz="3200" dirty="0"/>
              <a:t> </a:t>
            </a:r>
            <a:r>
              <a:rPr lang="en-US" sz="3200" dirty="0" err="1"/>
              <a:t>ansible_host</a:t>
            </a:r>
            <a:r>
              <a:rPr lang="en-US" sz="3200" dirty="0"/>
              <a:t>=172.20.5.100 \</a:t>
            </a:r>
          </a:p>
          <a:p>
            <a:pPr lvl="1"/>
            <a:r>
              <a:rPr lang="en-US" sz="3200" dirty="0"/>
              <a:t>	</a:t>
            </a:r>
            <a:r>
              <a:rPr lang="en-US" sz="3200" dirty="0" err="1"/>
              <a:t>ansible_port</a:t>
            </a:r>
            <a:r>
              <a:rPr lang="en-US" sz="3200" dirty="0"/>
              <a:t>=2222 </a:t>
            </a:r>
            <a:r>
              <a:rPr lang="en-US" sz="3200" dirty="0" err="1"/>
              <a:t>ansible_user</a:t>
            </a:r>
            <a:r>
              <a:rPr lang="en-US" sz="3200" dirty="0"/>
              <a:t>=</a:t>
            </a:r>
            <a:r>
              <a:rPr lang="en-US" sz="3200" dirty="0" err="1"/>
              <a:t>ahmed</a:t>
            </a:r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ansible</a:t>
            </a:r>
            <a:r>
              <a:rPr lang="en-US" sz="3200" dirty="0"/>
              <a:t> </a:t>
            </a:r>
            <a:r>
              <a:rPr lang="en-US" sz="3200" dirty="0" err="1"/>
              <a:t>testclient</a:t>
            </a:r>
            <a:r>
              <a:rPr lang="en-US" sz="3200" dirty="0"/>
              <a:t> –</a:t>
            </a:r>
            <a:r>
              <a:rPr lang="en-US" sz="3200" dirty="0" err="1"/>
              <a:t>i</a:t>
            </a:r>
            <a:r>
              <a:rPr lang="en-US" sz="3200" dirty="0"/>
              <a:t> hosts –m ping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Looks for host </a:t>
            </a:r>
            <a:r>
              <a:rPr lang="en-US" sz="3200" dirty="0" err="1"/>
              <a:t>testclient</a:t>
            </a:r>
            <a:r>
              <a:rPr lang="en-US" sz="3200" dirty="0"/>
              <a:t> detail in file ./hosts, and</a:t>
            </a:r>
            <a:br>
              <a:rPr lang="en-US" sz="3200" dirty="0"/>
            </a:br>
            <a:r>
              <a:rPr lang="en-US" sz="3200" dirty="0"/>
              <a:t>execute the module ping on it.</a:t>
            </a:r>
          </a:p>
        </p:txBody>
      </p:sp>
    </p:spTree>
    <p:extLst>
      <p:ext uri="{BB962C8B-B14F-4D97-AF65-F5344CB8AC3E}">
        <p14:creationId xmlns:p14="http://schemas.microsoft.com/office/powerpoint/2010/main" val="109987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131" y="0"/>
            <a:ext cx="4482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Inventory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3384" y="1192073"/>
            <a:ext cx="1036533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ansible</a:t>
            </a:r>
            <a:r>
              <a:rPr lang="en-US" sz="3200" dirty="0"/>
              <a:t> </a:t>
            </a:r>
            <a:r>
              <a:rPr lang="en-US" sz="3200" dirty="0" err="1"/>
              <a:t>testclient</a:t>
            </a:r>
            <a:r>
              <a:rPr lang="en-US" sz="3200" dirty="0"/>
              <a:t> –m ping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Looks for host </a:t>
            </a:r>
            <a:r>
              <a:rPr lang="en-US" sz="3200" dirty="0" err="1"/>
              <a:t>testclient</a:t>
            </a:r>
            <a:r>
              <a:rPr lang="en-US" sz="3200" dirty="0"/>
              <a:t> detail in file </a:t>
            </a:r>
            <a:br>
              <a:rPr lang="en-US" sz="3200" dirty="0"/>
            </a:br>
            <a:r>
              <a:rPr lang="en-US" sz="3200" dirty="0"/>
              <a:t>/</a:t>
            </a:r>
            <a:r>
              <a:rPr lang="en-US" sz="3200" dirty="0" err="1"/>
              <a:t>etc</a:t>
            </a:r>
            <a:r>
              <a:rPr lang="en-US" sz="3200" dirty="0"/>
              <a:t>/</a:t>
            </a:r>
            <a:r>
              <a:rPr lang="en-US" sz="3200" dirty="0" err="1"/>
              <a:t>ansible</a:t>
            </a:r>
            <a:r>
              <a:rPr lang="en-US" sz="3200" dirty="0"/>
              <a:t>/hosts, and execute the module </a:t>
            </a:r>
            <a:br>
              <a:rPr lang="en-US" sz="3200" dirty="0"/>
            </a:br>
            <a:r>
              <a:rPr lang="en-US" sz="3200" dirty="0"/>
              <a:t>ping on it.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the previous command, if the host </a:t>
            </a:r>
            <a:r>
              <a:rPr lang="en-US" sz="3200" dirty="0" err="1"/>
              <a:t>testclient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is not found in /</a:t>
            </a:r>
            <a:r>
              <a:rPr lang="en-US" sz="3200" dirty="0" err="1"/>
              <a:t>etc</a:t>
            </a:r>
            <a:r>
              <a:rPr lang="en-US" sz="3200" dirty="0"/>
              <a:t>/</a:t>
            </a:r>
            <a:r>
              <a:rPr lang="en-US" sz="3200" dirty="0" err="1"/>
              <a:t>ansible</a:t>
            </a:r>
            <a:r>
              <a:rPr lang="en-US" sz="3200" dirty="0"/>
              <a:t>/hosts, </a:t>
            </a:r>
            <a:r>
              <a:rPr lang="en-US" sz="3200" dirty="0" err="1"/>
              <a:t>ansible</a:t>
            </a:r>
            <a:r>
              <a:rPr lang="en-US" sz="3200" dirty="0"/>
              <a:t> will look</a:t>
            </a:r>
            <a:br>
              <a:rPr lang="en-US" sz="3200" dirty="0"/>
            </a:br>
            <a:r>
              <a:rPr lang="en-US" sz="3200" dirty="0"/>
              <a:t>for inventory file in the </a:t>
            </a:r>
            <a:r>
              <a:rPr lang="en-US" sz="3200" dirty="0" err="1"/>
              <a:t>ansible.cfg</a:t>
            </a:r>
            <a:r>
              <a:rPr lang="en-US" sz="32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18008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131" y="0"/>
            <a:ext cx="4482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Inventory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3383" y="1192073"/>
            <a:ext cx="104075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 use groups, define group name between [], followed by list of group members</a:t>
            </a:r>
          </a:p>
          <a:p>
            <a:pPr lvl="2"/>
            <a:r>
              <a:rPr lang="en-US" sz="3200" dirty="0"/>
              <a:t>[</a:t>
            </a:r>
            <a:r>
              <a:rPr lang="en-US" sz="3200" dirty="0" err="1"/>
              <a:t>WebServers</a:t>
            </a:r>
            <a:r>
              <a:rPr lang="en-US" sz="3200" dirty="0"/>
              <a:t>]</a:t>
            </a:r>
          </a:p>
          <a:p>
            <a:pPr lvl="2"/>
            <a:r>
              <a:rPr lang="en-US" sz="3200" dirty="0"/>
              <a:t>Web1</a:t>
            </a:r>
          </a:p>
          <a:p>
            <a:pPr lvl="2"/>
            <a:r>
              <a:rPr lang="en-US" sz="3200" dirty="0"/>
              <a:t>Web2</a:t>
            </a:r>
          </a:p>
          <a:p>
            <a:pPr lvl="2"/>
            <a:r>
              <a:rPr lang="en-US" sz="3200" dirty="0"/>
              <a:t>web3</a:t>
            </a:r>
          </a:p>
          <a:p>
            <a:pPr lvl="2"/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 have a group called </a:t>
            </a:r>
            <a:r>
              <a:rPr lang="en-US" sz="3200" dirty="0" err="1"/>
              <a:t>WebServers</a:t>
            </a:r>
            <a:r>
              <a:rPr lang="en-US" sz="3200" dirty="0"/>
              <a:t> with 3 members, web1, web2, and web3</a:t>
            </a:r>
          </a:p>
        </p:txBody>
      </p:sp>
    </p:spTree>
    <p:extLst>
      <p:ext uri="{BB962C8B-B14F-4D97-AF65-F5344CB8AC3E}">
        <p14:creationId xmlns:p14="http://schemas.microsoft.com/office/powerpoint/2010/main" val="2455103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131" y="0"/>
            <a:ext cx="4482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Inventory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3383" y="1192073"/>
            <a:ext cx="1040758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Behavioral inventory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Some parameters can be configured in </a:t>
            </a:r>
            <a:r>
              <a:rPr lang="en-US" sz="3200" dirty="0" err="1"/>
              <a:t>ansible.cfg</a:t>
            </a:r>
            <a:endParaRPr lang="en-US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1786"/>
              </p:ext>
            </p:extLst>
          </p:nvPr>
        </p:nvGraphicFramePr>
        <p:xfrm>
          <a:off x="1759042" y="1728302"/>
          <a:ext cx="9623191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410">
                  <a:extLst>
                    <a:ext uri="{9D8B030D-6E8A-4147-A177-3AD203B41FA5}">
                      <a16:colId xmlns:a16="http://schemas.microsoft.com/office/drawing/2014/main" val="142628401"/>
                    </a:ext>
                  </a:extLst>
                </a:gridCol>
                <a:gridCol w="2265592">
                  <a:extLst>
                    <a:ext uri="{9D8B030D-6E8A-4147-A177-3AD203B41FA5}">
                      <a16:colId xmlns:a16="http://schemas.microsoft.com/office/drawing/2014/main" val="3190305173"/>
                    </a:ext>
                  </a:extLst>
                </a:gridCol>
                <a:gridCol w="3728189">
                  <a:extLst>
                    <a:ext uri="{9D8B030D-6E8A-4147-A177-3AD203B41FA5}">
                      <a16:colId xmlns:a16="http://schemas.microsoft.com/office/drawing/2014/main" val="839885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5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ansible_host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Hostname</a:t>
                      </a:r>
                      <a:r>
                        <a:rPr lang="en-US" baseline="0" dirty="0"/>
                        <a:t> or IP of the remote host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4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ansible_port</a:t>
                      </a:r>
                      <a:r>
                        <a:rPr lang="en-US" dirty="0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SSH port to connect</a:t>
                      </a:r>
                      <a:r>
                        <a:rPr lang="en-US" baseline="0" dirty="0"/>
                        <a:t>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1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ansible_user</a:t>
                      </a:r>
                      <a:r>
                        <a:rPr lang="en-US" dirty="0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user on the remote host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ansbile_password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user password on the remote 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2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ansible_python_interpreter</a:t>
                      </a:r>
                      <a:r>
                        <a:rPr lang="en-US" dirty="0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usr</a:t>
                      </a:r>
                      <a:r>
                        <a:rPr lang="en-US" dirty="0"/>
                        <a:t>/bin/python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python interpreter</a:t>
                      </a:r>
                      <a:r>
                        <a:rPr lang="en-US" baseline="0" dirty="0"/>
                        <a:t> to 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5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ansible_connection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</a:t>
                      </a:r>
                      <a:r>
                        <a:rPr lang="en-US" dirty="0" err="1"/>
                        <a:t>ansible</a:t>
                      </a:r>
                      <a:r>
                        <a:rPr lang="en-US" baseline="0" dirty="0"/>
                        <a:t> will connect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1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Ansible_private_key_file</a:t>
                      </a:r>
                      <a:r>
                        <a:rPr lang="en-US" dirty="0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private key</a:t>
                      </a:r>
                      <a:r>
                        <a:rPr lang="en-US" baseline="0" dirty="0"/>
                        <a:t> to use in SSH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31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73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131" y="0"/>
            <a:ext cx="4482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Inventory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3383" y="1192073"/>
            <a:ext cx="104075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Groups of groups</a:t>
            </a:r>
          </a:p>
          <a:p>
            <a:pPr lvl="2"/>
            <a:r>
              <a:rPr lang="en-US" sz="3200" dirty="0"/>
              <a:t>[</a:t>
            </a:r>
            <a:r>
              <a:rPr lang="en-US" sz="3200" dirty="0" err="1"/>
              <a:t>nfs:children</a:t>
            </a:r>
            <a:r>
              <a:rPr lang="en-US" sz="3200" dirty="0"/>
              <a:t>]</a:t>
            </a:r>
          </a:p>
          <a:p>
            <a:pPr lvl="2"/>
            <a:r>
              <a:rPr lang="en-US" sz="3200" dirty="0"/>
              <a:t>webservers</a:t>
            </a:r>
          </a:p>
          <a:p>
            <a:pPr lvl="2"/>
            <a:r>
              <a:rPr lang="en-US" sz="3200" dirty="0"/>
              <a:t>database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Numbered hosts</a:t>
            </a:r>
          </a:p>
          <a:p>
            <a:pPr lvl="2"/>
            <a:r>
              <a:rPr lang="en-US" sz="3200" dirty="0"/>
              <a:t>[webservers]</a:t>
            </a:r>
          </a:p>
          <a:p>
            <a:pPr lvl="2"/>
            <a:r>
              <a:rPr lang="en-US" sz="3200" dirty="0"/>
              <a:t>web[1:5].aast.edu</a:t>
            </a:r>
          </a:p>
          <a:p>
            <a:pPr lvl="2"/>
            <a:r>
              <a:rPr lang="en-US" sz="3200" dirty="0" err="1"/>
              <a:t>nfs</a:t>
            </a:r>
            <a:r>
              <a:rPr lang="en-US" sz="3200" dirty="0"/>
              <a:t>[01-10].aast.edu</a:t>
            </a:r>
          </a:p>
          <a:p>
            <a:pPr lvl="2"/>
            <a:r>
              <a:rPr lang="en-US" sz="3200" dirty="0"/>
              <a:t>database[a-f].aast.edu</a:t>
            </a:r>
          </a:p>
        </p:txBody>
      </p:sp>
    </p:spTree>
    <p:extLst>
      <p:ext uri="{BB962C8B-B14F-4D97-AF65-F5344CB8AC3E}">
        <p14:creationId xmlns:p14="http://schemas.microsoft.com/office/powerpoint/2010/main" val="29609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0"/>
            <a:ext cx="4217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0721" y="1192073"/>
            <a:ext cx="1076127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Typical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Web Servers, DBs, Load balancers,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Network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Switches,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Firewalls, 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Redundancy, Fail-over, deploy secondary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8301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0"/>
            <a:ext cx="6131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Ansible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config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3384" y="1192073"/>
            <a:ext cx="1043426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 a text file to configure default values for </a:t>
            </a:r>
            <a:r>
              <a:rPr lang="en-US" sz="3200" dirty="0" err="1"/>
              <a:t>ansible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Key – Value pairs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INI style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Example</a:t>
            </a:r>
          </a:p>
          <a:p>
            <a:pPr lvl="2"/>
            <a:r>
              <a:rPr lang="en-US" sz="3200" dirty="0"/>
              <a:t>[defaults]</a:t>
            </a:r>
          </a:p>
          <a:p>
            <a:pPr lvl="2"/>
            <a:r>
              <a:rPr lang="en-US" sz="3200" dirty="0"/>
              <a:t>inventory = hosts</a:t>
            </a:r>
          </a:p>
          <a:p>
            <a:pPr lvl="2"/>
            <a:r>
              <a:rPr lang="en-US" sz="3200" dirty="0" err="1"/>
              <a:t>remote_user</a:t>
            </a:r>
            <a:r>
              <a:rPr lang="en-US" sz="3200" dirty="0"/>
              <a:t> = admin</a:t>
            </a:r>
          </a:p>
          <a:p>
            <a:pPr lvl="2"/>
            <a:r>
              <a:rPr lang="en-US" sz="3200" dirty="0" err="1"/>
              <a:t>host_key_checking</a:t>
            </a:r>
            <a:r>
              <a:rPr lang="en-US" sz="3200" dirty="0"/>
              <a:t> = 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8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0"/>
            <a:ext cx="205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YAML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384" y="1192073"/>
            <a:ext cx="104212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Markup language for representing </a:t>
            </a:r>
            <a:r>
              <a:rPr lang="en-US" sz="3200" dirty="0" err="1"/>
              <a:t>config</a:t>
            </a:r>
            <a:r>
              <a:rPr lang="en-US" sz="3200" dirty="0"/>
              <a:t> files,</a:t>
            </a:r>
            <a:br>
              <a:rPr lang="en-US" sz="3200" dirty="0"/>
            </a:br>
            <a:r>
              <a:rPr lang="en-US" sz="3200" dirty="0"/>
              <a:t>blueprints, Page settings.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Human readable structure.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Less complex than JSON and XML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Used without need for complex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YAML files ended with .</a:t>
            </a:r>
            <a:r>
              <a:rPr lang="en-US" sz="3200"/>
              <a:t>yml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case sensitive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 tabs, just spaces.</a:t>
            </a:r>
          </a:p>
        </p:txBody>
      </p:sp>
    </p:spTree>
    <p:extLst>
      <p:ext uri="{BB962C8B-B14F-4D97-AF65-F5344CB8AC3E}">
        <p14:creationId xmlns:p14="http://schemas.microsoft.com/office/powerpoint/2010/main" val="1121394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0"/>
            <a:ext cx="205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YAML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384" y="1192073"/>
            <a:ext cx="993092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Start of </a:t>
            </a:r>
            <a:r>
              <a:rPr lang="en-US" sz="3200" dirty="0" err="1"/>
              <a:t>yaml</a:t>
            </a:r>
            <a:r>
              <a:rPr lang="en-US" sz="3200" dirty="0"/>
              <a:t> file with ---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Comments starts with # to end of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types: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Scalars: Variables hold single value at a time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Strings: Don’t  have to quoted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Booleans: True, </a:t>
            </a:r>
            <a:r>
              <a:rPr lang="en-US" sz="3200" dirty="0" err="1"/>
              <a:t>Yes,on,Y</a:t>
            </a:r>
            <a:r>
              <a:rPr lang="en-US" sz="3200" dirty="0"/>
              <a:t> / </a:t>
            </a:r>
            <a:r>
              <a:rPr lang="en-US" sz="3200" dirty="0" err="1"/>
              <a:t>False,No</a:t>
            </a:r>
            <a:r>
              <a:rPr lang="en-US" sz="3200" dirty="0"/>
              <a:t>, Off, 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Integers: Numbers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9948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0"/>
            <a:ext cx="205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YAML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384" y="1192073"/>
            <a:ext cx="997086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types: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Lists: Arrays, variables hold more than value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[ st1, st2, st3, .. ] or Delimited with –</a:t>
            </a:r>
          </a:p>
          <a:p>
            <a:pPr lvl="3"/>
            <a:r>
              <a:rPr lang="en-US" sz="3200" dirty="0"/>
              <a:t>- st1</a:t>
            </a:r>
          </a:p>
          <a:p>
            <a:pPr lvl="3"/>
            <a:r>
              <a:rPr lang="en-US" sz="3200" dirty="0"/>
              <a:t>- st2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Lists are multiple levels</a:t>
            </a:r>
          </a:p>
          <a:p>
            <a:pPr lvl="3"/>
            <a:r>
              <a:rPr lang="en-US" sz="3200" dirty="0"/>
              <a:t>-</a:t>
            </a:r>
          </a:p>
          <a:p>
            <a:pPr lvl="4"/>
            <a:r>
              <a:rPr lang="en-US" sz="3200" dirty="0"/>
              <a:t>- v1</a:t>
            </a:r>
          </a:p>
          <a:p>
            <a:pPr lvl="4"/>
            <a:r>
              <a:rPr lang="en-US" sz="3200" dirty="0"/>
              <a:t>- v2</a:t>
            </a:r>
          </a:p>
          <a:p>
            <a:pPr lvl="3"/>
            <a:r>
              <a:rPr lang="en-US" sz="3200" dirty="0"/>
              <a:t>-</a:t>
            </a:r>
          </a:p>
          <a:p>
            <a:pPr lvl="4"/>
            <a:r>
              <a:rPr lang="en-US" sz="3200" dirty="0"/>
              <a:t>- v3</a:t>
            </a:r>
          </a:p>
        </p:txBody>
      </p:sp>
    </p:spTree>
    <p:extLst>
      <p:ext uri="{BB962C8B-B14F-4D97-AF65-F5344CB8AC3E}">
        <p14:creationId xmlns:p14="http://schemas.microsoft.com/office/powerpoint/2010/main" val="2282128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0"/>
            <a:ext cx="205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YAML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384" y="1192073"/>
            <a:ext cx="99708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Dictionaries: Mappings (</a:t>
            </a:r>
            <a:r>
              <a:rPr lang="en-US" sz="3200" dirty="0" err="1"/>
              <a:t>Key,Value</a:t>
            </a:r>
            <a:r>
              <a:rPr lang="en-US" sz="3200" dirty="0"/>
              <a:t>)</a:t>
            </a:r>
          </a:p>
          <a:p>
            <a:pPr lvl="3"/>
            <a:r>
              <a:rPr lang="en-US" sz="3200" dirty="0"/>
              <a:t>Address: my add</a:t>
            </a:r>
          </a:p>
          <a:p>
            <a:pPr lvl="3"/>
            <a:r>
              <a:rPr lang="en-US" sz="3200" dirty="0"/>
              <a:t>City: my city</a:t>
            </a:r>
          </a:p>
          <a:p>
            <a:pPr lvl="3"/>
            <a:r>
              <a:rPr lang="en-US" sz="3200" dirty="0"/>
              <a:t>Phone: my phone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Or can be written 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[Address: my add, City: my city, Phone: my phone]</a:t>
            </a:r>
          </a:p>
        </p:txBody>
      </p:sp>
    </p:spTree>
    <p:extLst>
      <p:ext uri="{BB962C8B-B14F-4D97-AF65-F5344CB8AC3E}">
        <p14:creationId xmlns:p14="http://schemas.microsoft.com/office/powerpoint/2010/main" val="1876907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0"/>
            <a:ext cx="205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YAML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384" y="1192073"/>
            <a:ext cx="99708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Line folding: To break line into multiple lines</a:t>
            </a:r>
          </a:p>
          <a:p>
            <a:pPr lvl="3"/>
            <a:r>
              <a:rPr lang="en-US" sz="3200" dirty="0"/>
              <a:t>Address: &gt;</a:t>
            </a:r>
          </a:p>
          <a:p>
            <a:pPr lvl="4"/>
            <a:r>
              <a:rPr lang="en-US" sz="3200" dirty="0"/>
              <a:t>This is my address</a:t>
            </a:r>
          </a:p>
          <a:p>
            <a:pPr lvl="4"/>
            <a:r>
              <a:rPr lang="en-US" sz="3200" dirty="0"/>
              <a:t>Added here street</a:t>
            </a:r>
          </a:p>
          <a:p>
            <a:pPr lvl="4"/>
            <a:r>
              <a:rPr lang="en-US" sz="3200" dirty="0"/>
              <a:t>Rest of address</a:t>
            </a:r>
          </a:p>
          <a:p>
            <a:pPr lvl="3"/>
            <a:r>
              <a:rPr lang="en-US" sz="3200" dirty="0"/>
              <a:t>City: Alexandria</a:t>
            </a:r>
          </a:p>
          <a:p>
            <a:pPr lvl="3"/>
            <a:r>
              <a:rPr lang="en-US" sz="3200" dirty="0"/>
              <a:t>Phone: 0	1234568790</a:t>
            </a:r>
          </a:p>
        </p:txBody>
      </p:sp>
    </p:spTree>
    <p:extLst>
      <p:ext uri="{BB962C8B-B14F-4D97-AF65-F5344CB8AC3E}">
        <p14:creationId xmlns:p14="http://schemas.microsoft.com/office/powerpoint/2010/main" val="4265314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-13648"/>
            <a:ext cx="7531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Anatomy of playbook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384" y="1192073"/>
            <a:ext cx="997086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Playbook is list of dictionaries.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List of hosts to configure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List of tasks to be executed on hosts.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Handlers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Roles.</a:t>
            </a:r>
          </a:p>
        </p:txBody>
      </p:sp>
    </p:spTree>
    <p:extLst>
      <p:ext uri="{BB962C8B-B14F-4D97-AF65-F5344CB8AC3E}">
        <p14:creationId xmlns:p14="http://schemas.microsoft.com/office/powerpoint/2010/main" val="3024603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-13648"/>
            <a:ext cx="7531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Anatomy of playbook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3" y="1205721"/>
            <a:ext cx="99708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Playbook is list of dictionaries (Plays).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Play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Unordered List of hosts to configure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Ordered List of tasks to be executed on hosts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Modules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Variables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Handlers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Roles.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698" y="3467878"/>
            <a:ext cx="6056976" cy="25098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4448" y="5977719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Ansible 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918661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-13648"/>
            <a:ext cx="7531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Anatomy of playbook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3" y="1205721"/>
            <a:ext cx="1028475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Tasks: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What do you need to do.</a:t>
            </a:r>
            <a:br>
              <a:rPr lang="en-US" sz="3200" dirty="0"/>
            </a:br>
            <a:r>
              <a:rPr lang="en-US" sz="3200" dirty="0"/>
              <a:t>- name: Install NGINX</a:t>
            </a:r>
          </a:p>
          <a:p>
            <a:pPr lvl="2"/>
            <a:r>
              <a:rPr lang="en-US" sz="3200" dirty="0"/>
              <a:t>       apt: name=</a:t>
            </a:r>
            <a:r>
              <a:rPr lang="en-US" sz="3200" dirty="0" err="1"/>
              <a:t>nginx</a:t>
            </a:r>
            <a:r>
              <a:rPr lang="en-US" sz="3200" dirty="0"/>
              <a:t> update-cache=yes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The task is a list of dictionaries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name: Used to name the task, is optional, useful for tracking task.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Module name to execute on the hosts.</a:t>
            </a:r>
            <a:br>
              <a:rPr lang="en-US" sz="3200" dirty="0"/>
            </a:br>
            <a:r>
              <a:rPr lang="en-US" sz="3200" dirty="0"/>
              <a:t>apt: is the module name</a:t>
            </a:r>
            <a:br>
              <a:rPr lang="en-US" sz="3200" dirty="0"/>
            </a:br>
            <a:r>
              <a:rPr lang="en-US" sz="3200" dirty="0"/>
              <a:t>name=</a:t>
            </a:r>
            <a:r>
              <a:rPr lang="en-US" sz="3200" dirty="0" err="1"/>
              <a:t>nginx</a:t>
            </a:r>
            <a:r>
              <a:rPr lang="en-US" sz="3200" dirty="0"/>
              <a:t>, and update-cache=yes are dictionary.</a:t>
            </a:r>
            <a:br>
              <a:rPr lang="en-US" sz="3200" dirty="0"/>
            </a:br>
            <a:r>
              <a:rPr lang="en-US" sz="3200" dirty="0"/>
              <a:t>			 </a:t>
            </a:r>
          </a:p>
          <a:p>
            <a:pPr lvl="2"/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5123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-13648"/>
            <a:ext cx="7531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Anatomy of playbook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3" y="1205721"/>
            <a:ext cx="1028475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Modules: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Scripts come packaged with </a:t>
            </a:r>
            <a:r>
              <a:rPr lang="en-US" sz="3200" dirty="0" err="1"/>
              <a:t>ansible</a:t>
            </a:r>
            <a:r>
              <a:rPr lang="en-US" sz="3200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Performs some actions on the host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The modules accept parameters to use.		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/>
              <a:t>Apt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/>
              <a:t>Copy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/>
              <a:t>File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/>
              <a:t>Service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/>
              <a:t>Template</a:t>
            </a:r>
          </a:p>
          <a:p>
            <a:pPr lvl="2"/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842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0"/>
            <a:ext cx="4217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8794" y="1351129"/>
            <a:ext cx="68034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the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SSHing</a:t>
            </a:r>
            <a:r>
              <a:rPr lang="en-US" sz="3200" dirty="0"/>
              <a:t> to each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the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Edit configuration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 time consuming, error-prone.</a:t>
            </a:r>
          </a:p>
        </p:txBody>
      </p:sp>
    </p:spTree>
    <p:extLst>
      <p:ext uri="{BB962C8B-B14F-4D97-AF65-F5344CB8AC3E}">
        <p14:creationId xmlns:p14="http://schemas.microsoft.com/office/powerpoint/2010/main" val="1122106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-13648"/>
            <a:ext cx="7531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Anatomy of playbook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4803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Variables: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Memory location holds value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Every variable has a data type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Can be added in the play, tasks, or in file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Variables are list of variable: value</a:t>
            </a:r>
          </a:p>
          <a:p>
            <a:pPr lvl="3"/>
            <a:r>
              <a:rPr lang="en-US" sz="3200" dirty="0"/>
              <a:t>- </a:t>
            </a:r>
            <a:r>
              <a:rPr lang="en-US" sz="3200" dirty="0" err="1"/>
              <a:t>vars</a:t>
            </a:r>
            <a:r>
              <a:rPr lang="en-US" sz="3200" dirty="0"/>
              <a:t>:</a:t>
            </a:r>
          </a:p>
          <a:p>
            <a:pPr lvl="3"/>
            <a:r>
              <a:rPr lang="en-US" sz="3200" dirty="0"/>
              <a:t>   </a:t>
            </a:r>
            <a:r>
              <a:rPr lang="en-US" sz="3200" dirty="0" err="1"/>
              <a:t>myname</a:t>
            </a:r>
            <a:r>
              <a:rPr lang="en-US" sz="3200" dirty="0"/>
              <a:t>: </a:t>
            </a:r>
            <a:r>
              <a:rPr lang="en-US" sz="3200" dirty="0" err="1"/>
              <a:t>ahmed</a:t>
            </a:r>
            <a:r>
              <a:rPr lang="en-US" sz="3200" dirty="0"/>
              <a:t> </a:t>
            </a:r>
            <a:r>
              <a:rPr lang="en-US" sz="3200" dirty="0" err="1"/>
              <a:t>mohamed</a:t>
            </a:r>
            <a:endParaRPr lang="en-US" sz="3200" dirty="0"/>
          </a:p>
          <a:p>
            <a:pPr lvl="3"/>
            <a:r>
              <a:rPr lang="en-US" sz="3200" dirty="0"/>
              <a:t>   phone: 01234567890</a:t>
            </a:r>
          </a:p>
          <a:p>
            <a:pPr lvl="3"/>
            <a:r>
              <a:rPr lang="en-US" sz="3200" dirty="0"/>
              <a:t>   email: </a:t>
            </a:r>
            <a:r>
              <a:rPr lang="en-US" sz="3200" dirty="0">
                <a:hlinkClick r:id="rId2"/>
              </a:rPr>
              <a:t>compiler@aast.edu</a:t>
            </a:r>
            <a:endParaRPr lang="en-US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Can be referenced “{{</a:t>
            </a:r>
            <a:r>
              <a:rPr lang="en-US" sz="3200" dirty="0" err="1"/>
              <a:t>myname</a:t>
            </a:r>
            <a:r>
              <a:rPr lang="en-US" sz="3200" dirty="0"/>
              <a:t>}}”</a:t>
            </a:r>
          </a:p>
        </p:txBody>
      </p:sp>
    </p:spTree>
    <p:extLst>
      <p:ext uri="{BB962C8B-B14F-4D97-AF65-F5344CB8AC3E}">
        <p14:creationId xmlns:p14="http://schemas.microsoft.com/office/powerpoint/2010/main" val="3516227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-13648"/>
            <a:ext cx="7531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Anatomy of playbook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4803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Host/Group Variables: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ansible_host</a:t>
            </a:r>
            <a:r>
              <a:rPr lang="en-US" sz="3200" dirty="0"/>
              <a:t>, etc.. are </a:t>
            </a:r>
            <a:r>
              <a:rPr lang="en-US" sz="3200" dirty="0" err="1"/>
              <a:t>ansible</a:t>
            </a:r>
            <a:r>
              <a:rPr lang="en-US" sz="3200" dirty="0"/>
              <a:t> special variables.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Define a user variables and associate to hosts.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Can be defined in the inventory file</a:t>
            </a:r>
          </a:p>
          <a:p>
            <a:pPr lvl="3"/>
            <a:r>
              <a:rPr lang="en-US" sz="3200" dirty="0"/>
              <a:t>[</a:t>
            </a:r>
            <a:r>
              <a:rPr lang="en-US" sz="3200" dirty="0" err="1"/>
              <a:t>all:vars</a:t>
            </a:r>
            <a:r>
              <a:rPr lang="en-US" sz="3200" dirty="0"/>
              <a:t>]</a:t>
            </a:r>
          </a:p>
          <a:p>
            <a:pPr lvl="3"/>
            <a:r>
              <a:rPr lang="en-US" sz="3200" dirty="0"/>
              <a:t>Ntp_server=ntp.aast.edu</a:t>
            </a:r>
          </a:p>
          <a:p>
            <a:pPr lvl="3"/>
            <a:r>
              <a:rPr lang="en-US" sz="3200" dirty="0"/>
              <a:t>[</a:t>
            </a:r>
            <a:r>
              <a:rPr lang="en-US" sz="3200" dirty="0" err="1"/>
              <a:t>webserver:vars</a:t>
            </a:r>
            <a:r>
              <a:rPr lang="en-US" sz="3200" dirty="0"/>
              <a:t>]</a:t>
            </a:r>
          </a:p>
          <a:p>
            <a:pPr lvl="3"/>
            <a:r>
              <a:rPr lang="en-US" sz="3200" dirty="0"/>
              <a:t>Db_host=db.aast.edu</a:t>
            </a:r>
          </a:p>
          <a:p>
            <a:pPr lvl="3"/>
            <a:r>
              <a:rPr lang="en-US" sz="3200" dirty="0" err="1"/>
              <a:t>Db_pass</a:t>
            </a:r>
            <a:r>
              <a:rPr lang="en-US" sz="3200" dirty="0"/>
              <a:t>=</a:t>
            </a:r>
            <a:r>
              <a:rPr lang="en-US" sz="3200" dirty="0" err="1"/>
              <a:t>mypass</a:t>
            </a:r>
            <a:endParaRPr lang="en-US" sz="3200" dirty="0"/>
          </a:p>
          <a:p>
            <a:pPr lvl="3"/>
            <a:r>
              <a:rPr lang="en-US" sz="3200" dirty="0"/>
              <a:t>[</a:t>
            </a:r>
            <a:r>
              <a:rPr lang="en-US" sz="3200" dirty="0" err="1"/>
              <a:t>db:vars</a:t>
            </a:r>
            <a:r>
              <a:rPr lang="en-US" sz="3200" dirty="0"/>
              <a:t>]</a:t>
            </a:r>
          </a:p>
          <a:p>
            <a:pPr lvl="3"/>
            <a:r>
              <a:rPr lang="en-US" sz="3200" dirty="0"/>
              <a:t>Nfs_server=nfs.aast.edu</a:t>
            </a:r>
          </a:p>
        </p:txBody>
      </p:sp>
    </p:spTree>
    <p:extLst>
      <p:ext uri="{BB962C8B-B14F-4D97-AF65-F5344CB8AC3E}">
        <p14:creationId xmlns:p14="http://schemas.microsoft.com/office/powerpoint/2010/main" val="3309629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-13648"/>
            <a:ext cx="7531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Anatomy of playbook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4803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Host/Group Variables: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Also, can be defined in separated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Host variables stored in file name the same as the hostname in directory called </a:t>
            </a:r>
            <a:r>
              <a:rPr lang="en-US" sz="3200" dirty="0" err="1"/>
              <a:t>host_vars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Group variables are stored I a file name the same as group name in directory called </a:t>
            </a:r>
            <a:r>
              <a:rPr lang="en-US" sz="3200" dirty="0" err="1"/>
              <a:t>group_vars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Both </a:t>
            </a:r>
            <a:r>
              <a:rPr lang="en-US" sz="3200" dirty="0" err="1"/>
              <a:t>host_vars</a:t>
            </a:r>
            <a:r>
              <a:rPr lang="en-US" sz="3200" dirty="0"/>
              <a:t>, and </a:t>
            </a:r>
            <a:r>
              <a:rPr lang="en-US" sz="3200" dirty="0" err="1"/>
              <a:t>group_vars</a:t>
            </a:r>
            <a:r>
              <a:rPr lang="en-US" sz="3200" dirty="0"/>
              <a:t> directories reside in the playbook directory or </a:t>
            </a:r>
            <a:r>
              <a:rPr lang="en-US" sz="3200" dirty="0" err="1"/>
              <a:t>inventeory</a:t>
            </a:r>
            <a:r>
              <a:rPr lang="en-US" sz="3200" dirty="0"/>
              <a:t> file directory.</a:t>
            </a:r>
          </a:p>
        </p:txBody>
      </p:sp>
    </p:spTree>
    <p:extLst>
      <p:ext uri="{BB962C8B-B14F-4D97-AF65-F5344CB8AC3E}">
        <p14:creationId xmlns:p14="http://schemas.microsoft.com/office/powerpoint/2010/main" val="963363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-13648"/>
            <a:ext cx="7531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Anatomy of playbook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4803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Host/Group Variables: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If we have /home/</a:t>
            </a:r>
            <a:r>
              <a:rPr lang="en-US" sz="3200" dirty="0" err="1"/>
              <a:t>ahmed</a:t>
            </a:r>
            <a:r>
              <a:rPr lang="en-US" sz="3200" dirty="0"/>
              <a:t>/</a:t>
            </a:r>
            <a:r>
              <a:rPr lang="en-US" sz="3200" dirty="0" err="1"/>
              <a:t>mypb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The </a:t>
            </a:r>
            <a:r>
              <a:rPr lang="en-US" sz="3200" dirty="0" err="1"/>
              <a:t>group_vars</a:t>
            </a:r>
            <a:r>
              <a:rPr lang="en-US" sz="3200" dirty="0"/>
              <a:t> will be /home/</a:t>
            </a:r>
            <a:r>
              <a:rPr lang="en-US" sz="3200" dirty="0" err="1"/>
              <a:t>ahmed</a:t>
            </a:r>
            <a:r>
              <a:rPr lang="en-US" sz="3200" dirty="0"/>
              <a:t>/</a:t>
            </a:r>
            <a:r>
              <a:rPr lang="en-US" sz="3200" dirty="0" err="1"/>
              <a:t>mypb</a:t>
            </a:r>
            <a:r>
              <a:rPr lang="en-US" sz="3200" dirty="0"/>
              <a:t>/</a:t>
            </a:r>
            <a:r>
              <a:rPr lang="en-US" sz="3200" dirty="0" err="1"/>
              <a:t>group_vars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/home/</a:t>
            </a:r>
            <a:r>
              <a:rPr lang="en-US" sz="3200" dirty="0" err="1"/>
              <a:t>ahmed</a:t>
            </a:r>
            <a:r>
              <a:rPr lang="en-US" sz="3200" dirty="0"/>
              <a:t>/</a:t>
            </a:r>
            <a:r>
              <a:rPr lang="en-US" sz="3200" dirty="0" err="1"/>
              <a:t>mypb</a:t>
            </a:r>
            <a:r>
              <a:rPr lang="en-US" sz="3200" dirty="0"/>
              <a:t>/</a:t>
            </a:r>
            <a:r>
              <a:rPr lang="en-US" sz="3200" dirty="0" err="1"/>
              <a:t>group_vars</a:t>
            </a:r>
            <a:r>
              <a:rPr lang="en-US" sz="3200" dirty="0"/>
              <a:t>/webserver </a:t>
            </a:r>
          </a:p>
          <a:p>
            <a:pPr lvl="3"/>
            <a:r>
              <a:rPr lang="en-US" sz="3200" dirty="0" err="1"/>
              <a:t>Db_host</a:t>
            </a:r>
            <a:r>
              <a:rPr lang="en-US" sz="3200" dirty="0"/>
              <a:t>: db.aast.edu</a:t>
            </a:r>
          </a:p>
          <a:p>
            <a:pPr lvl="3"/>
            <a:r>
              <a:rPr lang="en-US" sz="3200" dirty="0"/>
              <a:t>Db-pass: </a:t>
            </a:r>
            <a:r>
              <a:rPr lang="en-US" sz="3200" dirty="0" err="1"/>
              <a:t>mypass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/home/</a:t>
            </a:r>
            <a:r>
              <a:rPr lang="en-US" sz="3200" dirty="0" err="1"/>
              <a:t>ahmed</a:t>
            </a:r>
            <a:r>
              <a:rPr lang="en-US" sz="3200" dirty="0"/>
              <a:t>/</a:t>
            </a:r>
            <a:r>
              <a:rPr lang="en-US" sz="3200" dirty="0" err="1"/>
              <a:t>mypb</a:t>
            </a:r>
            <a:r>
              <a:rPr lang="en-US" sz="3200" dirty="0"/>
              <a:t>/</a:t>
            </a:r>
            <a:r>
              <a:rPr lang="en-US" sz="3200" dirty="0" err="1"/>
              <a:t>group_vars</a:t>
            </a:r>
            <a:r>
              <a:rPr lang="en-US" sz="3200" dirty="0"/>
              <a:t>/</a:t>
            </a:r>
            <a:r>
              <a:rPr lang="en-US" sz="3200" dirty="0" err="1"/>
              <a:t>db</a:t>
            </a:r>
            <a:endParaRPr lang="en-US" sz="3200" dirty="0"/>
          </a:p>
          <a:p>
            <a:pPr lvl="3"/>
            <a:r>
              <a:rPr lang="en-US" sz="3200" dirty="0" err="1"/>
              <a:t>Nfs_server</a:t>
            </a:r>
            <a:r>
              <a:rPr lang="en-US" sz="3200" dirty="0"/>
              <a:t>: nfs.aast.edu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4298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-13648"/>
            <a:ext cx="7531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Anatomy of playbook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4803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Host/Group Variables: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The host/group variables can be written in </a:t>
            </a:r>
            <a:r>
              <a:rPr lang="en-US" sz="3200" dirty="0" err="1"/>
              <a:t>yaml</a:t>
            </a:r>
            <a:r>
              <a:rPr lang="en-US" sz="3200" dirty="0"/>
              <a:t> format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/home/</a:t>
            </a:r>
            <a:r>
              <a:rPr lang="en-US" sz="3200" dirty="0" err="1"/>
              <a:t>ahmed</a:t>
            </a:r>
            <a:r>
              <a:rPr lang="en-US" sz="3200" dirty="0"/>
              <a:t>/</a:t>
            </a:r>
            <a:r>
              <a:rPr lang="en-US" sz="3200" dirty="0" err="1"/>
              <a:t>mypb</a:t>
            </a:r>
            <a:r>
              <a:rPr lang="en-US" sz="3200" dirty="0"/>
              <a:t>/</a:t>
            </a:r>
            <a:r>
              <a:rPr lang="en-US" sz="3200" dirty="0" err="1"/>
              <a:t>group_vars</a:t>
            </a:r>
            <a:r>
              <a:rPr lang="en-US" sz="3200" dirty="0"/>
              <a:t>/webserver </a:t>
            </a:r>
          </a:p>
          <a:p>
            <a:pPr lvl="3"/>
            <a:r>
              <a:rPr lang="en-US" sz="3200" dirty="0"/>
              <a:t>Db</a:t>
            </a:r>
          </a:p>
          <a:p>
            <a:pPr lvl="3"/>
            <a:r>
              <a:rPr lang="en-US" sz="3200" dirty="0"/>
              <a:t>   host: db.aast.edu</a:t>
            </a:r>
          </a:p>
          <a:p>
            <a:pPr lvl="3"/>
            <a:r>
              <a:rPr lang="en-US" sz="3200" dirty="0"/>
              <a:t>   pass: </a:t>
            </a:r>
            <a:r>
              <a:rPr lang="en-US" sz="3200" dirty="0" err="1"/>
              <a:t>mypass</a:t>
            </a:r>
            <a:endParaRPr lang="en-US" sz="3200" dirty="0"/>
          </a:p>
          <a:p>
            <a:pPr lvl="3"/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The variable will be referenced {{ </a:t>
            </a:r>
            <a:r>
              <a:rPr lang="en-US" sz="3200" dirty="0" err="1"/>
              <a:t>db_host</a:t>
            </a:r>
            <a:r>
              <a:rPr lang="en-US" sz="3200" dirty="0"/>
              <a:t> }} or {{ </a:t>
            </a:r>
            <a:r>
              <a:rPr lang="en-US" sz="3200" dirty="0" err="1"/>
              <a:t>db.host</a:t>
            </a:r>
            <a:r>
              <a:rPr lang="en-US" sz="3200" dirty="0"/>
              <a:t> }}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6913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-13648"/>
            <a:ext cx="7531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Anatomy of playbook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3120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Handlers: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Is similar to task, but based on condition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Use notify to fire the handler from a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Passing the handler name to fire the handler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Handlers run after finishing all tasks.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Run once even if notified from multiple tasks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In case of multiple handlers, they are executed by the order in file not notify order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Commonly used to restart a services, or reboot the system.</a:t>
            </a:r>
          </a:p>
        </p:txBody>
      </p:sp>
    </p:spTree>
    <p:extLst>
      <p:ext uri="{BB962C8B-B14F-4D97-AF65-F5344CB8AC3E}">
        <p14:creationId xmlns:p14="http://schemas.microsoft.com/office/powerpoint/2010/main" val="1668905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-13648"/>
            <a:ext cx="7531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Anatomy of playbook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31205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Handlers-Listener: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Defines what we call event.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More than handler can listen to this event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Decouples the task notification key from handler's name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Notify more than handler to the same event.</a:t>
            </a:r>
          </a:p>
        </p:txBody>
      </p:sp>
    </p:spTree>
    <p:extLst>
      <p:ext uri="{BB962C8B-B14F-4D97-AF65-F5344CB8AC3E}">
        <p14:creationId xmlns:p14="http://schemas.microsoft.com/office/powerpoint/2010/main" val="3243163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-13648"/>
            <a:ext cx="7531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Anatomy of playbook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3120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Template: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A text file has special syntax for specifying variables to be replaced.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The </a:t>
            </a:r>
            <a:r>
              <a:rPr lang="en-US" sz="3200" dirty="0" err="1"/>
              <a:t>ansible</a:t>
            </a:r>
            <a:r>
              <a:rPr lang="en-US" sz="3200" dirty="0"/>
              <a:t> use the template using Jinja2 template.</a:t>
            </a:r>
            <a:endParaRPr lang="ar-EG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ar-EG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As HTML templates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739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-13648"/>
            <a:ext cx="7531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Anatomy of playbook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1346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First playbook, look at playbook1.yml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Run the playbook with</a:t>
            </a:r>
          </a:p>
          <a:p>
            <a:pPr lvl="3"/>
            <a:r>
              <a:rPr lang="en-US" sz="3200" dirty="0" err="1"/>
              <a:t>ansible</a:t>
            </a:r>
            <a:r>
              <a:rPr lang="en-US" sz="3200" dirty="0"/>
              <a:t>-playbook playbook1.yml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start run the playbook sequentially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 start playbook from certain task using switch –start-at-task=“TASK NAME”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Try the playbook example1/apache2.yml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6791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4845" y="-13648"/>
            <a:ext cx="6805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Variables and Facts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1346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User variables: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Defined in the playbook with</a:t>
            </a:r>
          </a:p>
          <a:p>
            <a:pPr lvl="2"/>
            <a:r>
              <a:rPr lang="en-US" sz="3200" dirty="0" err="1"/>
              <a:t>vars</a:t>
            </a:r>
            <a:r>
              <a:rPr lang="en-US" sz="3200" dirty="0"/>
              <a:t>:</a:t>
            </a:r>
          </a:p>
          <a:p>
            <a:pPr lvl="3"/>
            <a:r>
              <a:rPr lang="en-US" sz="3200" dirty="0" err="1"/>
              <a:t>Myname</a:t>
            </a:r>
            <a:r>
              <a:rPr lang="en-US" sz="3200" dirty="0"/>
              <a:t>: </a:t>
            </a:r>
            <a:r>
              <a:rPr lang="en-US" sz="3200" dirty="0" err="1"/>
              <a:t>ahmed</a:t>
            </a:r>
            <a:r>
              <a:rPr lang="en-US" sz="3200" dirty="0"/>
              <a:t> </a:t>
            </a:r>
            <a:r>
              <a:rPr lang="en-US" sz="3200" dirty="0" err="1"/>
              <a:t>mohamed</a:t>
            </a:r>
            <a:endParaRPr lang="en-US" sz="3200" dirty="0"/>
          </a:p>
          <a:p>
            <a:pPr lvl="3"/>
            <a:r>
              <a:rPr lang="en-US" sz="3200" dirty="0"/>
              <a:t>Admin: true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Defined in </a:t>
            </a:r>
            <a:r>
              <a:rPr lang="en-US" sz="3200" dirty="0" err="1"/>
              <a:t>var</a:t>
            </a:r>
            <a:r>
              <a:rPr lang="en-US" sz="3200" dirty="0"/>
              <a:t> file, and refer to the file</a:t>
            </a:r>
          </a:p>
          <a:p>
            <a:pPr lvl="2"/>
            <a:r>
              <a:rPr lang="en-US" sz="3200" dirty="0" err="1"/>
              <a:t>vars</a:t>
            </a:r>
            <a:r>
              <a:rPr lang="en-US" sz="3200" dirty="0"/>
              <a:t>-files:</a:t>
            </a:r>
          </a:p>
          <a:p>
            <a:pPr lvl="3"/>
            <a:r>
              <a:rPr lang="en-US" sz="3200" dirty="0"/>
              <a:t>- </a:t>
            </a:r>
            <a:r>
              <a:rPr lang="en-US" sz="3200" dirty="0" err="1"/>
              <a:t>myvars.yml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Host/Group variables as described before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Facts, which are </a:t>
            </a:r>
            <a:r>
              <a:rPr lang="en-US" sz="3200" dirty="0" err="1"/>
              <a:t>ansible</a:t>
            </a:r>
            <a:r>
              <a:rPr lang="en-US" sz="3200" dirty="0"/>
              <a:t> variables carry the detail of the host</a:t>
            </a:r>
          </a:p>
        </p:txBody>
      </p:sp>
    </p:spTree>
    <p:extLst>
      <p:ext uri="{BB962C8B-B14F-4D97-AF65-F5344CB8AC3E}">
        <p14:creationId xmlns:p14="http://schemas.microsoft.com/office/powerpoint/2010/main" val="331927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8794" y="1351129"/>
            <a:ext cx="1093921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Described as Configuration Manager.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Describe the state not procedures for the device.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Right packages are installed.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Configuration files contain specific values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Right services are running</a:t>
            </a:r>
          </a:p>
          <a:p>
            <a:pPr lvl="1"/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Deployment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Generataing</a:t>
            </a:r>
            <a:r>
              <a:rPr lang="en-US" sz="3200" dirty="0"/>
              <a:t> the binary code, copying to servers,</a:t>
            </a:r>
            <a:br>
              <a:rPr lang="en-US" sz="3200" dirty="0"/>
            </a:br>
            <a:r>
              <a:rPr lang="en-US" sz="3200" dirty="0"/>
              <a:t>and starting the services.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0866" y="0"/>
            <a:ext cx="6101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ansible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for</a:t>
            </a:r>
          </a:p>
        </p:txBody>
      </p:sp>
    </p:spTree>
    <p:extLst>
      <p:ext uri="{BB962C8B-B14F-4D97-AF65-F5344CB8AC3E}">
        <p14:creationId xmlns:p14="http://schemas.microsoft.com/office/powerpoint/2010/main" val="2924109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4845" y="-13648"/>
            <a:ext cx="6805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Variables and Facts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1346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variable can be showed b</a:t>
            </a:r>
          </a:p>
          <a:p>
            <a:pPr lvl="2"/>
            <a:r>
              <a:rPr lang="en-US" sz="3200" dirty="0"/>
              <a:t>- debug: </a:t>
            </a:r>
            <a:r>
              <a:rPr lang="en-US" sz="3200" dirty="0" err="1"/>
              <a:t>var</a:t>
            </a:r>
            <a:r>
              <a:rPr lang="en-US" sz="3200" dirty="0"/>
              <a:t>=</a:t>
            </a:r>
            <a:r>
              <a:rPr lang="en-US" sz="3200" dirty="0" err="1"/>
              <a:t>myvar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 grab the result of a command, needs to register a variable</a:t>
            </a:r>
          </a:p>
          <a:p>
            <a:pPr lvl="1"/>
            <a:r>
              <a:rPr lang="en-US" sz="3200" dirty="0"/>
              <a:t>	- name: get a result</a:t>
            </a:r>
          </a:p>
          <a:p>
            <a:pPr lvl="1"/>
            <a:r>
              <a:rPr lang="en-US" sz="3200" dirty="0"/>
              <a:t>	  command: ls –l</a:t>
            </a:r>
          </a:p>
          <a:p>
            <a:pPr lvl="1"/>
            <a:r>
              <a:rPr lang="en-US" sz="3200" dirty="0"/>
              <a:t>      register</a:t>
            </a:r>
            <a:r>
              <a:rPr lang="en-US" sz="3200"/>
              <a:t>: resvar</a:t>
            </a:r>
            <a:endParaRPr lang="en-US" sz="3200" dirty="0"/>
          </a:p>
          <a:p>
            <a:pPr lvl="1"/>
            <a:r>
              <a:rPr lang="en-US" sz="3200" dirty="0"/>
              <a:t>    - debug: </a:t>
            </a:r>
            <a:r>
              <a:rPr lang="en-US" sz="3200" dirty="0" err="1"/>
              <a:t>var</a:t>
            </a:r>
            <a:r>
              <a:rPr lang="en-US" sz="3200" dirty="0"/>
              <a:t>=</a:t>
            </a:r>
            <a:r>
              <a:rPr lang="en-US" sz="3200" dirty="0" err="1"/>
              <a:t>resvar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output variable is a dictionaries.</a:t>
            </a:r>
          </a:p>
          <a:p>
            <a:pPr lvl="2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3260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4845" y="-13648"/>
            <a:ext cx="6805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Variables and Facts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1346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 debug only the </a:t>
            </a:r>
            <a:r>
              <a:rPr lang="en-US" sz="3200" dirty="0" err="1"/>
              <a:t>stdout</a:t>
            </a:r>
            <a:r>
              <a:rPr lang="en-US" sz="3200" dirty="0"/>
              <a:t> of the command</a:t>
            </a:r>
          </a:p>
          <a:p>
            <a:pPr lvl="2"/>
            <a:r>
              <a:rPr lang="en-US" sz="3200" dirty="0"/>
              <a:t>- debug: </a:t>
            </a:r>
            <a:r>
              <a:rPr lang="en-US" sz="3200" dirty="0" err="1"/>
              <a:t>msg</a:t>
            </a:r>
            <a:r>
              <a:rPr lang="en-US" sz="3200" dirty="0"/>
              <a:t>=“a </a:t>
            </a:r>
            <a:r>
              <a:rPr lang="en-US" sz="3200" dirty="0" err="1"/>
              <a:t>messge</a:t>
            </a:r>
            <a:r>
              <a:rPr lang="en-US" sz="3200" dirty="0"/>
              <a:t> {{ </a:t>
            </a:r>
            <a:r>
              <a:rPr lang="en-US" sz="3200" dirty="0" err="1"/>
              <a:t>resvar.stdout</a:t>
            </a:r>
            <a:r>
              <a:rPr lang="en-US" sz="3200" dirty="0"/>
              <a:t> }}”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Or</a:t>
            </a:r>
          </a:p>
          <a:p>
            <a:pPr lvl="1"/>
            <a:r>
              <a:rPr lang="en-US" sz="3200" dirty="0"/>
              <a:t>	- debug: </a:t>
            </a:r>
            <a:r>
              <a:rPr lang="en-US" sz="3200" dirty="0" err="1"/>
              <a:t>msg</a:t>
            </a:r>
            <a:r>
              <a:rPr lang="en-US" sz="3200" dirty="0"/>
              <a:t>=“a </a:t>
            </a:r>
            <a:r>
              <a:rPr lang="en-US" sz="3200" dirty="0" err="1"/>
              <a:t>messge</a:t>
            </a:r>
            <a:r>
              <a:rPr lang="en-US" sz="3200" dirty="0"/>
              <a:t> {{ </a:t>
            </a:r>
            <a:r>
              <a:rPr lang="en-US" sz="3200" dirty="0" err="1"/>
              <a:t>resvar</a:t>
            </a:r>
            <a:r>
              <a:rPr lang="en-US" sz="3200" dirty="0"/>
              <a:t>[‘</a:t>
            </a:r>
            <a:r>
              <a:rPr lang="en-US" sz="3200" dirty="0" err="1"/>
              <a:t>stdout</a:t>
            </a:r>
            <a:r>
              <a:rPr lang="en-US" sz="3200" dirty="0"/>
              <a:t>’] }}”</a:t>
            </a:r>
          </a:p>
          <a:p>
            <a:pPr lvl="1"/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The same in case of multiple dereferences.7</a:t>
            </a:r>
          </a:p>
          <a:p>
            <a:pPr lvl="2"/>
            <a:r>
              <a:rPr lang="en-US" sz="3200" dirty="0"/>
              <a:t>	- debug: ansible_eth1.ipv4.address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Or</a:t>
            </a:r>
          </a:p>
          <a:p>
            <a:pPr lvl="2"/>
            <a:r>
              <a:rPr lang="en-US" sz="3200" dirty="0"/>
              <a:t>	- debug: ansible_eth1[‘ipv4’].address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Or</a:t>
            </a:r>
          </a:p>
          <a:p>
            <a:pPr lvl="2"/>
            <a:r>
              <a:rPr lang="en-US" sz="3200" dirty="0"/>
              <a:t>	- debug: ansible_eth1[‘ipv4’][‘</a:t>
            </a:r>
            <a:r>
              <a:rPr lang="en-US" sz="3200" dirty="0" err="1"/>
              <a:t>ddress</a:t>
            </a:r>
            <a:r>
              <a:rPr lang="en-US" sz="3200" dirty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3839857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4845" y="-13648"/>
            <a:ext cx="6805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Variables and Facts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1346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Facts are </a:t>
            </a:r>
            <a:r>
              <a:rPr lang="en-US" sz="3200" dirty="0" err="1"/>
              <a:t>ansible</a:t>
            </a:r>
            <a:r>
              <a:rPr lang="en-US" sz="3200" dirty="0"/>
              <a:t> variables hold remote hosts details (CPU,OS, </a:t>
            </a:r>
            <a:r>
              <a:rPr lang="en-US" sz="3200" dirty="0" err="1"/>
              <a:t>IP,Memroy,etc</a:t>
            </a:r>
            <a:r>
              <a:rPr lang="en-US" sz="3200" dirty="0"/>
              <a:t>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Enabled in the play by</a:t>
            </a:r>
          </a:p>
          <a:p>
            <a:pPr lvl="1"/>
            <a:r>
              <a:rPr lang="en-US" sz="3200" dirty="0"/>
              <a:t>	</a:t>
            </a:r>
            <a:r>
              <a:rPr lang="en-US" sz="3200" dirty="0" err="1"/>
              <a:t>gather_facts</a:t>
            </a:r>
            <a:r>
              <a:rPr lang="en-US" sz="3200" dirty="0"/>
              <a:t>: true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 need for register</a:t>
            </a:r>
          </a:p>
          <a:p>
            <a:pPr lvl="1"/>
            <a:r>
              <a:rPr lang="en-US" sz="3200" dirty="0"/>
              <a:t>	Debug: </a:t>
            </a:r>
            <a:r>
              <a:rPr lang="en-US" sz="3200" dirty="0" err="1"/>
              <a:t>var</a:t>
            </a:r>
            <a:r>
              <a:rPr lang="en-US" sz="3200" dirty="0"/>
              <a:t>=</a:t>
            </a:r>
            <a:r>
              <a:rPr lang="en-US" sz="3200" dirty="0" err="1"/>
              <a:t>ansible_distribution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 list all available facts</a:t>
            </a:r>
          </a:p>
          <a:p>
            <a:pPr lvl="1"/>
            <a:r>
              <a:rPr lang="en-US" sz="3200" dirty="0"/>
              <a:t>	 </a:t>
            </a:r>
            <a:r>
              <a:rPr lang="en-US" sz="3200" dirty="0" err="1"/>
              <a:t>ansible</a:t>
            </a:r>
            <a:r>
              <a:rPr lang="en-US" sz="3200" dirty="0"/>
              <a:t> server1 –m setup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 display subset of fact</a:t>
            </a:r>
          </a:p>
          <a:p>
            <a:pPr lvl="1"/>
            <a:r>
              <a:rPr lang="en-US" sz="3200" dirty="0"/>
              <a:t>	 </a:t>
            </a:r>
            <a:r>
              <a:rPr lang="en-US" sz="3200" dirty="0" err="1"/>
              <a:t>ansible</a:t>
            </a:r>
            <a:r>
              <a:rPr lang="en-US" sz="3200" dirty="0"/>
              <a:t> server1 –m setup –a “filter=</a:t>
            </a:r>
            <a:r>
              <a:rPr lang="en-US" sz="3200" dirty="0" err="1"/>
              <a:t>ansible_eth</a:t>
            </a:r>
            <a:r>
              <a:rPr lang="en-US" sz="3200" dirty="0"/>
              <a:t>*”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2329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4845" y="-13648"/>
            <a:ext cx="6805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Variables and Facts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1346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 variable can be set in command line 	</a:t>
            </a:r>
            <a:r>
              <a:rPr lang="en-US" sz="3200" dirty="0" err="1"/>
              <a:t>ansible</a:t>
            </a:r>
            <a:r>
              <a:rPr lang="en-US" sz="3200" dirty="0"/>
              <a:t>-playbook </a:t>
            </a:r>
            <a:r>
              <a:rPr lang="en-US" sz="3200" dirty="0" err="1"/>
              <a:t>mypb.yml</a:t>
            </a:r>
            <a:r>
              <a:rPr lang="en-US" sz="3200" dirty="0"/>
              <a:t> –e \				   	</a:t>
            </a:r>
            <a:r>
              <a:rPr lang="en-US" sz="3200" dirty="0" err="1"/>
              <a:t>myname</a:t>
            </a:r>
            <a:r>
              <a:rPr lang="en-US" sz="3200" dirty="0"/>
              <a:t>=“</a:t>
            </a:r>
            <a:r>
              <a:rPr lang="en-US" sz="3200" dirty="0" err="1"/>
              <a:t>ahmed</a:t>
            </a:r>
            <a:r>
              <a:rPr lang="en-US" sz="3200" dirty="0"/>
              <a:t> </a:t>
            </a:r>
            <a:r>
              <a:rPr lang="en-US" sz="3200" dirty="0" err="1"/>
              <a:t>mohamed</a:t>
            </a:r>
            <a:r>
              <a:rPr lang="en-US" sz="3200" dirty="0"/>
              <a:t>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Presedence</a:t>
            </a:r>
            <a:endParaRPr lang="en-US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(Highest) from command line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Task variables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Block variables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Role and Include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set_fact</a:t>
            </a:r>
            <a:endParaRPr lang="en-US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Registered variables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Vars_files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0141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4845" y="-13648"/>
            <a:ext cx="6805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Variables and Facts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1346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Vars_prompt</a:t>
            </a:r>
            <a:endParaRPr lang="en-US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Play variables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Host facts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host_vars</a:t>
            </a:r>
            <a:endParaRPr lang="en-US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Group_vars</a:t>
            </a:r>
            <a:endParaRPr lang="en-US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Host_var</a:t>
            </a:r>
            <a:r>
              <a:rPr lang="en-US" sz="3200" dirty="0"/>
              <a:t> in inventory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group_var</a:t>
            </a:r>
            <a:r>
              <a:rPr lang="en-US" sz="3200" dirty="0"/>
              <a:t> in inventory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variables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In </a:t>
            </a:r>
            <a:r>
              <a:rPr lang="en-US" sz="3200" dirty="0" err="1"/>
              <a:t>defults</a:t>
            </a:r>
            <a:r>
              <a:rPr lang="en-US" sz="3200" dirty="0"/>
              <a:t>/</a:t>
            </a:r>
            <a:r>
              <a:rPr lang="en-US" sz="3200" dirty="0" err="1"/>
              <a:t>main.yml</a:t>
            </a:r>
            <a:r>
              <a:rPr lang="en-US" sz="3200" dirty="0"/>
              <a:t> of 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Look in examples/example2</a:t>
            </a:r>
          </a:p>
        </p:txBody>
      </p:sp>
    </p:spTree>
    <p:extLst>
      <p:ext uri="{BB962C8B-B14F-4D97-AF65-F5344CB8AC3E}">
        <p14:creationId xmlns:p14="http://schemas.microsoft.com/office/powerpoint/2010/main" val="3589750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1037" y="-13648"/>
            <a:ext cx="7032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Loop with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with_items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1346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the case we want to run the same task on multiple parameters.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Loop on list of </a:t>
            </a:r>
            <a:r>
              <a:rPr lang="en-US" sz="3200" dirty="0" err="1"/>
              <a:t>paramters</a:t>
            </a:r>
            <a:r>
              <a:rPr lang="en-US" sz="3200" dirty="0"/>
              <a:t> using </a:t>
            </a:r>
            <a:r>
              <a:rPr lang="en-US" sz="3200" dirty="0" err="1"/>
              <a:t>with_items</a:t>
            </a:r>
            <a:r>
              <a:rPr lang="en-US" sz="32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iterator is a special variable called {{ item }}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Look at examples/example3</a:t>
            </a:r>
          </a:p>
        </p:txBody>
      </p:sp>
    </p:spTree>
    <p:extLst>
      <p:ext uri="{BB962C8B-B14F-4D97-AF65-F5344CB8AC3E}">
        <p14:creationId xmlns:p14="http://schemas.microsoft.com/office/powerpoint/2010/main" val="766154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1037" y="-13648"/>
            <a:ext cx="7032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Loop with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with_items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1346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 use </a:t>
            </a:r>
            <a:r>
              <a:rPr lang="en-US" sz="3200" dirty="0" err="1"/>
              <a:t>with_items</a:t>
            </a:r>
            <a:r>
              <a:rPr lang="en-US" sz="3200" dirty="0"/>
              <a:t> on list of dictionaries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- name: Loop using  </a:t>
            </a:r>
            <a:r>
              <a:rPr lang="en-US" sz="3200" dirty="0" err="1"/>
              <a:t>with_items</a:t>
            </a:r>
            <a:endParaRPr lang="en-US" sz="3200" dirty="0"/>
          </a:p>
          <a:p>
            <a:pPr lvl="1"/>
            <a:r>
              <a:rPr lang="en-US" sz="3200" dirty="0"/>
              <a:t>  debug: </a:t>
            </a:r>
            <a:r>
              <a:rPr lang="en-US" sz="3200" dirty="0" err="1"/>
              <a:t>msg</a:t>
            </a:r>
            <a:r>
              <a:rPr lang="en-US" sz="3200" dirty="0"/>
              <a:t>=“Data {{ </a:t>
            </a:r>
            <a:r>
              <a:rPr lang="en-US" sz="3200" dirty="0" err="1"/>
              <a:t>item.n</a:t>
            </a:r>
            <a:r>
              <a:rPr lang="en-US" sz="3200" dirty="0"/>
              <a:t>}} – {{ </a:t>
            </a:r>
            <a:r>
              <a:rPr lang="en-US" sz="3200" dirty="0" err="1"/>
              <a:t>item.v</a:t>
            </a:r>
            <a:r>
              <a:rPr lang="en-US" sz="3200" dirty="0"/>
              <a:t> }}”</a:t>
            </a:r>
          </a:p>
          <a:p>
            <a:pPr lvl="1"/>
            <a:r>
              <a:rPr lang="en-US" sz="3200" dirty="0"/>
              <a:t>  </a:t>
            </a:r>
            <a:r>
              <a:rPr lang="en-US" sz="3200" dirty="0" err="1"/>
              <a:t>with_items</a:t>
            </a:r>
            <a:r>
              <a:rPr lang="en-US" sz="3200" dirty="0"/>
              <a:t>:</a:t>
            </a:r>
          </a:p>
          <a:p>
            <a:pPr lvl="1"/>
            <a:r>
              <a:rPr lang="en-US" sz="3200" dirty="0"/>
              <a:t>   - {n: </a:t>
            </a:r>
            <a:r>
              <a:rPr lang="en-US" sz="3200" dirty="0" err="1"/>
              <a:t>ahmed</a:t>
            </a:r>
            <a:r>
              <a:rPr lang="en-US" sz="3200" dirty="0"/>
              <a:t> , v: 1}</a:t>
            </a:r>
          </a:p>
          <a:p>
            <a:pPr lvl="1"/>
            <a:r>
              <a:rPr lang="en-US" sz="3200" dirty="0"/>
              <a:t>   - {n: Khaled	, v: 2}</a:t>
            </a:r>
          </a:p>
          <a:p>
            <a:pPr lvl="1"/>
            <a:r>
              <a:rPr lang="en-US" sz="3200" dirty="0"/>
              <a:t>   - {</a:t>
            </a:r>
            <a:r>
              <a:rPr lang="en-US" sz="3200" dirty="0" err="1"/>
              <a:t>n:shahd</a:t>
            </a:r>
            <a:r>
              <a:rPr lang="en-US" sz="3200" dirty="0"/>
              <a:t> , v: 3}</a:t>
            </a:r>
          </a:p>
        </p:txBody>
      </p:sp>
    </p:spTree>
    <p:extLst>
      <p:ext uri="{BB962C8B-B14F-4D97-AF65-F5344CB8AC3E}">
        <p14:creationId xmlns:p14="http://schemas.microsoft.com/office/powerpoint/2010/main" val="14128094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127548"/>
            <a:ext cx="1946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Roles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1346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Ansible</a:t>
            </a:r>
            <a:r>
              <a:rPr lang="en-US" sz="3200" dirty="0"/>
              <a:t> scales down because simple tasks are easy to implement.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Ansible</a:t>
            </a:r>
            <a:r>
              <a:rPr lang="en-US" sz="3200" dirty="0"/>
              <a:t> scales up because it provides mechanisms for decomposing complex tasks into smaller pieces.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Roles, the primary mechanism for breaking the complex task into multiple smaller files.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Simplify the writing of tasks, reuse the role.</a:t>
            </a:r>
          </a:p>
        </p:txBody>
      </p:sp>
    </p:spTree>
    <p:extLst>
      <p:ext uri="{BB962C8B-B14F-4D97-AF65-F5344CB8AC3E}">
        <p14:creationId xmlns:p14="http://schemas.microsoft.com/office/powerpoint/2010/main" val="3978357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127548"/>
            <a:ext cx="1946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Roles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1346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Role, is group of small files reside in directory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role directory name is the role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By default, role directory resides 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roles directory beside playbook 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/</a:t>
            </a:r>
            <a:r>
              <a:rPr lang="en-US" sz="3200" dirty="0" err="1"/>
              <a:t>etc</a:t>
            </a:r>
            <a:r>
              <a:rPr lang="en-US" sz="3200" dirty="0"/>
              <a:t>/</a:t>
            </a:r>
            <a:r>
              <a:rPr lang="en-US" sz="3200" dirty="0" err="1"/>
              <a:t>ansible</a:t>
            </a:r>
            <a:r>
              <a:rPr lang="en-US" sz="3200" dirty="0"/>
              <a:t>/roles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add </a:t>
            </a:r>
            <a:r>
              <a:rPr lang="en-US" sz="3200" dirty="0" err="1"/>
              <a:t>role_path</a:t>
            </a:r>
            <a:r>
              <a:rPr lang="en-US" sz="3200" dirty="0"/>
              <a:t> = &lt;PATH&gt; in </a:t>
            </a:r>
            <a:r>
              <a:rPr lang="en-US" sz="3200" dirty="0" err="1"/>
              <a:t>ansible.cfg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Set ANSIBLE_ROLES_PATH=&lt;PATH&gt; environment variable.</a:t>
            </a:r>
          </a:p>
        </p:txBody>
      </p:sp>
    </p:spTree>
    <p:extLst>
      <p:ext uri="{BB962C8B-B14F-4D97-AF65-F5344CB8AC3E}">
        <p14:creationId xmlns:p14="http://schemas.microsoft.com/office/powerpoint/2010/main" val="4283909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127548"/>
            <a:ext cx="1946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Roles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1346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Role directory structure for role </a:t>
            </a:r>
            <a:r>
              <a:rPr lang="en-US" sz="3200" dirty="0" err="1"/>
              <a:t>aastewb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Tasks: roles/</a:t>
            </a:r>
            <a:r>
              <a:rPr lang="en-US" sz="3200" dirty="0" err="1"/>
              <a:t>aastweb</a:t>
            </a:r>
            <a:r>
              <a:rPr lang="en-US" sz="3200" dirty="0"/>
              <a:t>/tasks/</a:t>
            </a:r>
            <a:r>
              <a:rPr lang="en-US" sz="3200" dirty="0" err="1"/>
              <a:t>main.yml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Files: roles/</a:t>
            </a:r>
            <a:r>
              <a:rPr lang="en-US" sz="3200" dirty="0" err="1"/>
              <a:t>aastweb</a:t>
            </a:r>
            <a:r>
              <a:rPr lang="en-US" sz="3200" dirty="0"/>
              <a:t>/files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Templates: roles/</a:t>
            </a:r>
            <a:r>
              <a:rPr lang="en-US" sz="3200" dirty="0" err="1"/>
              <a:t>aastweb</a:t>
            </a:r>
            <a:r>
              <a:rPr lang="en-US" sz="3200" dirty="0"/>
              <a:t>/templates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Handlers: roles/</a:t>
            </a:r>
            <a:r>
              <a:rPr lang="en-US" sz="3200" dirty="0" err="1"/>
              <a:t>aastweb</a:t>
            </a:r>
            <a:r>
              <a:rPr lang="en-US" sz="3200" dirty="0"/>
              <a:t>/handlers/</a:t>
            </a:r>
            <a:r>
              <a:rPr lang="en-US" sz="3200" dirty="0" err="1"/>
              <a:t>main.yml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Variables: roles/</a:t>
            </a:r>
            <a:r>
              <a:rPr lang="en-US" sz="3200" dirty="0" err="1"/>
              <a:t>aastweb</a:t>
            </a:r>
            <a:r>
              <a:rPr lang="en-US" sz="3200" dirty="0"/>
              <a:t>/</a:t>
            </a:r>
            <a:r>
              <a:rPr lang="en-US" sz="3200" dirty="0" err="1"/>
              <a:t>vars</a:t>
            </a:r>
            <a:r>
              <a:rPr lang="en-US" sz="3200" dirty="0"/>
              <a:t>/</a:t>
            </a:r>
            <a:r>
              <a:rPr lang="en-US" sz="3200" dirty="0" err="1"/>
              <a:t>main.yml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Defaults: roles/</a:t>
            </a:r>
            <a:r>
              <a:rPr lang="en-US" sz="3200" dirty="0" err="1"/>
              <a:t>aastweb</a:t>
            </a:r>
            <a:r>
              <a:rPr lang="en-US" sz="3200" dirty="0"/>
              <a:t>/defaults/</a:t>
            </a:r>
            <a:r>
              <a:rPr lang="en-US" sz="3200" dirty="0" err="1"/>
              <a:t>main.yml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Dependency: roles/</a:t>
            </a:r>
            <a:r>
              <a:rPr lang="en-US" sz="3200" dirty="0" err="1"/>
              <a:t>aastweb</a:t>
            </a:r>
            <a:r>
              <a:rPr lang="en-US" sz="3200" dirty="0"/>
              <a:t>/meta/</a:t>
            </a:r>
            <a:r>
              <a:rPr lang="en-US" sz="3200" dirty="0" err="1"/>
              <a:t>main.yml</a:t>
            </a:r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 create an empty role directory structure:</a:t>
            </a:r>
          </a:p>
          <a:p>
            <a:pPr lvl="1"/>
            <a:r>
              <a:rPr lang="en-US" sz="3200" dirty="0"/>
              <a:t>	</a:t>
            </a:r>
            <a:r>
              <a:rPr lang="en-US" sz="3200" dirty="0" err="1"/>
              <a:t>ansible</a:t>
            </a:r>
            <a:r>
              <a:rPr lang="en-US" sz="3200" dirty="0"/>
              <a:t>-galaxy </a:t>
            </a:r>
            <a:r>
              <a:rPr lang="en-US" sz="3200" dirty="0" err="1"/>
              <a:t>init</a:t>
            </a:r>
            <a:r>
              <a:rPr lang="en-US" sz="3200"/>
              <a:t> playbooks/roles </a:t>
            </a:r>
            <a:r>
              <a:rPr lang="en-US" sz="3200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132732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866" y="0"/>
            <a:ext cx="6101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ansible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for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8794" y="1351129"/>
            <a:ext cx="105176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Orchestration of deployment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Multiple server, happen in order.  Database </a:t>
            </a:r>
            <a:br>
              <a:rPr lang="en-US" sz="3200" dirty="0"/>
            </a:br>
            <a:r>
              <a:rPr lang="en-US" sz="3200" dirty="0"/>
              <a:t>servers start before web servers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Take out web server out of load balancer for </a:t>
            </a:r>
            <a:br>
              <a:rPr lang="en-US" sz="3200" dirty="0"/>
            </a:br>
            <a:r>
              <a:rPr lang="en-US" sz="3200" dirty="0"/>
              <a:t>updates.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Provisioning new servers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Create and configure Virtual Machine instance</a:t>
            </a:r>
            <a:br>
              <a:rPr lang="en-US" sz="3200" dirty="0"/>
            </a:br>
            <a:r>
              <a:rPr lang="en-US" sz="3200" dirty="0"/>
              <a:t>Amazon AWS, Google GCP, VMWare </a:t>
            </a:r>
            <a:r>
              <a:rPr lang="en-US" sz="3200" dirty="0" err="1"/>
              <a:t>ESXi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4587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127548"/>
            <a:ext cx="1946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Roles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1346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Create two roles apache2, </a:t>
            </a:r>
            <a:r>
              <a:rPr lang="en-US" sz="3200" dirty="0" err="1"/>
              <a:t>mariadb</a:t>
            </a:r>
            <a:r>
              <a:rPr lang="en-US" sz="3200" dirty="0"/>
              <a:t> using </a:t>
            </a:r>
            <a:r>
              <a:rPr lang="en-US" sz="3200" dirty="0" err="1"/>
              <a:t>ansible</a:t>
            </a:r>
            <a:r>
              <a:rPr lang="en-US" sz="3200" dirty="0"/>
              <a:t>-galaxy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Add the apache2 tasks to playbook/roles/apache2/tasks/</a:t>
            </a:r>
            <a:r>
              <a:rPr lang="en-US" sz="3200" dirty="0" err="1"/>
              <a:t>main.yml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Add the </a:t>
            </a:r>
            <a:r>
              <a:rPr lang="en-US" sz="3200" dirty="0" err="1"/>
              <a:t>mariadb</a:t>
            </a:r>
            <a:r>
              <a:rPr lang="en-US" sz="3200" dirty="0"/>
              <a:t> tasks to playbook/roles/</a:t>
            </a:r>
            <a:r>
              <a:rPr lang="en-US" sz="3200" dirty="0" err="1"/>
              <a:t>mariadb</a:t>
            </a:r>
            <a:r>
              <a:rPr lang="en-US" sz="3200" dirty="0"/>
              <a:t>/tasks/</a:t>
            </a:r>
            <a:r>
              <a:rPr lang="en-US" sz="3200" dirty="0" err="1"/>
              <a:t>main.yml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Call the roles from the playbook.</a:t>
            </a:r>
          </a:p>
          <a:p>
            <a:pPr lvl="3"/>
            <a:r>
              <a:rPr lang="en-US" sz="3200" dirty="0"/>
              <a:t>roles:</a:t>
            </a:r>
          </a:p>
          <a:p>
            <a:pPr lvl="3"/>
            <a:r>
              <a:rPr lang="en-US" sz="3200" dirty="0"/>
              <a:t>   - role: apache2</a:t>
            </a:r>
          </a:p>
          <a:p>
            <a:pPr lvl="3"/>
            <a:r>
              <a:rPr lang="en-US" sz="3200" dirty="0"/>
              <a:t>   - role: </a:t>
            </a:r>
            <a:r>
              <a:rPr lang="en-US" sz="3200" dirty="0" err="1"/>
              <a:t>mariadb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2118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127548"/>
            <a:ext cx="1946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Roles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1346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pre-task: will be executed just before call the role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post-task: will be executed just after finishing the role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Dependent roles: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We can define a role dependency.</a:t>
            </a:r>
          </a:p>
          <a:p>
            <a:pPr lvl="4"/>
            <a:r>
              <a:rPr lang="en-US" sz="3200" dirty="0"/>
              <a:t>Dependencies:</a:t>
            </a:r>
          </a:p>
          <a:p>
            <a:pPr lvl="4"/>
            <a:r>
              <a:rPr lang="en-US" sz="3200" dirty="0"/>
              <a:t> - { role: </a:t>
            </a:r>
            <a:r>
              <a:rPr lang="en-US" sz="3200" dirty="0" err="1"/>
              <a:t>ntp</a:t>
            </a:r>
            <a:r>
              <a:rPr lang="en-US" sz="3200" dirty="0"/>
              <a:t> }</a:t>
            </a:r>
          </a:p>
          <a:p>
            <a:pPr lvl="4"/>
            <a:r>
              <a:rPr lang="en-US" sz="3200" dirty="0"/>
              <a:t> - { role: apache2 }</a:t>
            </a:r>
          </a:p>
          <a:p>
            <a:pPr lvl="4"/>
            <a:r>
              <a:rPr lang="en-US" sz="3200" dirty="0"/>
              <a:t> - { role: </a:t>
            </a:r>
            <a:r>
              <a:rPr lang="en-US" sz="3200" dirty="0" err="1"/>
              <a:t>mariadb</a:t>
            </a:r>
            <a:r>
              <a:rPr lang="en-US" sz="32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509040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127548"/>
            <a:ext cx="1946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Roles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1346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a role:</a:t>
            </a:r>
          </a:p>
          <a:p>
            <a:pPr lvl="2"/>
            <a:r>
              <a:rPr lang="en-US" sz="3200" dirty="0"/>
              <a:t>	</a:t>
            </a:r>
            <a:r>
              <a:rPr lang="en-US" sz="3200" dirty="0" err="1"/>
              <a:t>ansible</a:t>
            </a:r>
            <a:r>
              <a:rPr lang="en-US" sz="3200" dirty="0"/>
              <a:t>-galaxy install –p roles </a:t>
            </a:r>
            <a:r>
              <a:rPr lang="en-US" sz="3200" dirty="0" err="1"/>
              <a:t>bennojoy.ntp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List the roles:</a:t>
            </a:r>
          </a:p>
          <a:p>
            <a:pPr lvl="2"/>
            <a:r>
              <a:rPr lang="en-US" sz="3200" dirty="0"/>
              <a:t>	</a:t>
            </a:r>
            <a:r>
              <a:rPr lang="en-US" sz="3200" dirty="0" err="1"/>
              <a:t>ansible</a:t>
            </a:r>
            <a:r>
              <a:rPr lang="en-US" sz="3200" dirty="0"/>
              <a:t>-galaxy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Uninstall a role:</a:t>
            </a:r>
          </a:p>
          <a:p>
            <a:pPr lvl="2"/>
            <a:r>
              <a:rPr lang="en-US" sz="3200" dirty="0"/>
              <a:t>	</a:t>
            </a:r>
            <a:r>
              <a:rPr lang="en-US" sz="3200" dirty="0" err="1"/>
              <a:t>ansible</a:t>
            </a:r>
            <a:r>
              <a:rPr lang="en-US" sz="3200" dirty="0"/>
              <a:t>-galaxy remove </a:t>
            </a:r>
            <a:r>
              <a:rPr lang="en-US" sz="3200" dirty="0" err="1"/>
              <a:t>bennojoy.ntp</a:t>
            </a:r>
            <a:endParaRPr lang="en-US" sz="3200" dirty="0"/>
          </a:p>
          <a:p>
            <a:pPr lvl="2"/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 create your role as a contribution with </a:t>
            </a:r>
            <a:r>
              <a:rPr lang="en-US" sz="3200" dirty="0" err="1"/>
              <a:t>ansible</a:t>
            </a:r>
            <a:r>
              <a:rPr lang="en-US" sz="3200" dirty="0"/>
              <a:t>-galaxy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Look for examples/example4</a:t>
            </a:r>
          </a:p>
        </p:txBody>
      </p:sp>
    </p:spTree>
    <p:extLst>
      <p:ext uri="{BB962C8B-B14F-4D97-AF65-F5344CB8AC3E}">
        <p14:creationId xmlns:p14="http://schemas.microsoft.com/office/powerpoint/2010/main" val="927171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0"/>
            <a:ext cx="7266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Storing sensitive data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13463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Sensitive data as passwords.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Must be stored in a secured way.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Ansible</a:t>
            </a:r>
            <a:r>
              <a:rPr lang="en-US" sz="3200" dirty="0"/>
              <a:t> provides tool called </a:t>
            </a:r>
            <a:r>
              <a:rPr lang="en-US" sz="3200" dirty="0" err="1"/>
              <a:t>ansible</a:t>
            </a:r>
            <a:r>
              <a:rPr lang="en-US" sz="3200" dirty="0"/>
              <a:t>-vault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Encrypt file with password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ansible</a:t>
            </a:r>
            <a:r>
              <a:rPr lang="en-US" sz="3200" dirty="0"/>
              <a:t>-vault encrypt &lt;filename&gt;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ansible</a:t>
            </a:r>
            <a:r>
              <a:rPr lang="en-US" sz="3200" dirty="0"/>
              <a:t>-vault create &lt;filename&gt;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92649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0"/>
            <a:ext cx="7266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Storing sensitive data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1624" y="1205721"/>
            <a:ext cx="101346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ansible</a:t>
            </a:r>
            <a:r>
              <a:rPr lang="en-US" sz="3200" dirty="0"/>
              <a:t>-playbook </a:t>
            </a:r>
            <a:r>
              <a:rPr lang="en-US" sz="3200" dirty="0" err="1"/>
              <a:t>mybook.yml</a:t>
            </a:r>
            <a:r>
              <a:rPr lang="en-US" sz="3200" dirty="0"/>
              <a:t> –ask-vault-pass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ansible</a:t>
            </a:r>
            <a:r>
              <a:rPr lang="en-US" sz="3200" dirty="0"/>
              <a:t>-playbook </a:t>
            </a:r>
            <a:r>
              <a:rPr lang="en-US" sz="3200" dirty="0" err="1"/>
              <a:t>mybook.yml</a:t>
            </a:r>
            <a:r>
              <a:rPr lang="en-US" sz="3200" dirty="0"/>
              <a:t> –vault-password-file ~/password.txt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What if did not pass the –ask-vault-pass nor –vault-password-file</a:t>
            </a:r>
          </a:p>
        </p:txBody>
      </p:sp>
    </p:spTree>
    <p:extLst>
      <p:ext uri="{BB962C8B-B14F-4D97-AF65-F5344CB8AC3E}">
        <p14:creationId xmlns:p14="http://schemas.microsoft.com/office/powerpoint/2010/main" val="423792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0"/>
            <a:ext cx="6380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ansible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8794" y="1351129"/>
            <a:ext cx="985237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Uses script called </a:t>
            </a:r>
            <a:r>
              <a:rPr lang="en-US" sz="3200" i="1" dirty="0" err="1"/>
              <a:t>ansible</a:t>
            </a:r>
            <a:r>
              <a:rPr lang="en-US" sz="3200" i="1" dirty="0"/>
              <a:t> playbook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Playbooks are written in </a:t>
            </a:r>
            <a:r>
              <a:rPr lang="en-US" sz="3200" i="1" dirty="0" err="1"/>
              <a:t>yaml</a:t>
            </a:r>
            <a:r>
              <a:rPr lang="en-US" sz="3200" dirty="0"/>
              <a:t> format.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Playbook describes which host(s) to configure.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Contains ordered list of tasks to perform.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playbook is executed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ansible</a:t>
            </a:r>
            <a:r>
              <a:rPr lang="en-US" sz="3200" dirty="0"/>
              <a:t>-playbook </a:t>
            </a:r>
            <a:r>
              <a:rPr lang="en-US" sz="3200" dirty="0" err="1"/>
              <a:t>filename.yml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260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0"/>
            <a:ext cx="6380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ansible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8794" y="1351129"/>
            <a:ext cx="1057052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For example: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a situation we may install 3 </a:t>
            </a:r>
            <a:r>
              <a:rPr lang="en-US" sz="3200" dirty="0" err="1"/>
              <a:t>nginx</a:t>
            </a:r>
            <a:r>
              <a:rPr lang="en-US" sz="3200" dirty="0"/>
              <a:t> web server.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</a:t>
            </a:r>
            <a:r>
              <a:rPr lang="en-US" sz="3200" i="1" dirty="0" err="1"/>
              <a:t>nginx</a:t>
            </a:r>
            <a:endParaRPr lang="en-US" sz="32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Generate </a:t>
            </a:r>
            <a:r>
              <a:rPr lang="en-US" sz="3200" i="1" dirty="0" err="1"/>
              <a:t>nginx</a:t>
            </a:r>
            <a:r>
              <a:rPr lang="en-US" sz="3200" dirty="0"/>
              <a:t> configuration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Copy the security certificate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Start the </a:t>
            </a:r>
            <a:r>
              <a:rPr lang="en-US" sz="3200" i="1" dirty="0" err="1"/>
              <a:t>nginx</a:t>
            </a:r>
            <a:endParaRPr lang="en-US" sz="32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 may write an </a:t>
            </a:r>
            <a:r>
              <a:rPr lang="en-US" sz="3200" dirty="0" err="1"/>
              <a:t>ansible</a:t>
            </a:r>
            <a:r>
              <a:rPr lang="en-US" sz="3200" dirty="0"/>
              <a:t> playbook, that </a:t>
            </a:r>
            <a:r>
              <a:rPr lang="en-US" sz="3200" dirty="0" err="1"/>
              <a:t>ssh</a:t>
            </a:r>
            <a:r>
              <a:rPr lang="en-US" sz="3200" dirty="0"/>
              <a:t> to</a:t>
            </a:r>
            <a:br>
              <a:rPr lang="en-US" sz="3200" dirty="0"/>
            </a:br>
            <a:r>
              <a:rPr lang="en-US" sz="3200" dirty="0"/>
              <a:t>each server, install, generate, copy the certificate</a:t>
            </a:r>
            <a:br>
              <a:rPr lang="en-US" sz="3200" dirty="0"/>
            </a:br>
            <a:r>
              <a:rPr lang="en-US" sz="3200" dirty="0"/>
              <a:t>and start the </a:t>
            </a:r>
            <a:r>
              <a:rPr lang="en-US" sz="3200" dirty="0" err="1"/>
              <a:t>nginx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78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0"/>
            <a:ext cx="6380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ansible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300" y="1192073"/>
            <a:ext cx="108636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000" dirty="0"/>
              <a:t>name: Install and Configure </a:t>
            </a:r>
            <a:r>
              <a:rPr lang="en-US" sz="3000" dirty="0" err="1"/>
              <a:t>nginx</a:t>
            </a:r>
            <a:endParaRPr lang="en-US" sz="3000" dirty="0"/>
          </a:p>
          <a:p>
            <a:r>
              <a:rPr lang="en-US" sz="3000" dirty="0"/>
              <a:t>	hosts: webservers</a:t>
            </a:r>
          </a:p>
          <a:p>
            <a:r>
              <a:rPr lang="en-US" sz="3000" dirty="0"/>
              <a:t>    tasks:</a:t>
            </a:r>
          </a:p>
          <a:p>
            <a:r>
              <a:rPr lang="en-US" sz="3000" dirty="0"/>
              <a:t>   - </a:t>
            </a:r>
            <a:r>
              <a:rPr lang="en-US" sz="3000" dirty="0" err="1"/>
              <a:t>name:Install</a:t>
            </a:r>
            <a:r>
              <a:rPr lang="en-US" sz="3000" dirty="0"/>
              <a:t> </a:t>
            </a:r>
            <a:r>
              <a:rPr lang="en-US" sz="3000" dirty="0" err="1"/>
              <a:t>nginx</a:t>
            </a:r>
            <a:endParaRPr lang="en-US" sz="3000" dirty="0"/>
          </a:p>
          <a:p>
            <a:r>
              <a:rPr lang="en-US" sz="3000" dirty="0"/>
              <a:t>      apt: name=</a:t>
            </a:r>
            <a:r>
              <a:rPr lang="en-US" sz="3000" dirty="0" err="1"/>
              <a:t>nginx</a:t>
            </a:r>
            <a:endParaRPr lang="en-US" sz="3000" dirty="0"/>
          </a:p>
          <a:p>
            <a:r>
              <a:rPr lang="en-US" sz="3000" dirty="0"/>
              <a:t>   - </a:t>
            </a:r>
            <a:r>
              <a:rPr lang="en-US" sz="3000" dirty="0" err="1"/>
              <a:t>name:Configure</a:t>
            </a:r>
            <a:r>
              <a:rPr lang="en-US" sz="3000"/>
              <a:t> of</a:t>
            </a:r>
            <a:endParaRPr lang="en-US" sz="3000" dirty="0"/>
          </a:p>
          <a:p>
            <a:r>
              <a:rPr lang="en-US" sz="3000" dirty="0"/>
              <a:t>      template: </a:t>
            </a:r>
            <a:r>
              <a:rPr lang="en-US" sz="3000" dirty="0" err="1"/>
              <a:t>src</a:t>
            </a:r>
            <a:r>
              <a:rPr lang="en-US" sz="3000" dirty="0"/>
              <a:t>=nginx.conf.j2</a:t>
            </a:r>
            <a:br>
              <a:rPr lang="en-US" sz="3000" dirty="0"/>
            </a:br>
            <a:r>
              <a:rPr lang="en-US" sz="3000" dirty="0"/>
              <a:t>	   </a:t>
            </a:r>
            <a:r>
              <a:rPr lang="en-US" sz="3000" dirty="0" err="1"/>
              <a:t>dest</a:t>
            </a:r>
            <a:r>
              <a:rPr lang="en-US" sz="3000" dirty="0"/>
              <a:t>=/</a:t>
            </a:r>
            <a:r>
              <a:rPr lang="en-US" sz="3000" dirty="0" err="1"/>
              <a:t>etc</a:t>
            </a:r>
            <a:r>
              <a:rPr lang="en-US" sz="3000" dirty="0"/>
              <a:t>/</a:t>
            </a:r>
            <a:r>
              <a:rPr lang="en-US" sz="3000" dirty="0" err="1"/>
              <a:t>nginx</a:t>
            </a:r>
            <a:r>
              <a:rPr lang="en-US" sz="3000" dirty="0"/>
              <a:t>/</a:t>
            </a:r>
            <a:r>
              <a:rPr lang="en-US" sz="3000" dirty="0" err="1"/>
              <a:t>nginx.conf</a:t>
            </a:r>
            <a:r>
              <a:rPr lang="en-US" sz="3000" dirty="0"/>
              <a:t> 			</a:t>
            </a:r>
          </a:p>
          <a:p>
            <a:r>
              <a:rPr lang="en-US" sz="3000" dirty="0"/>
              <a:t>      notify: restart </a:t>
            </a:r>
            <a:r>
              <a:rPr lang="en-US" sz="3000" dirty="0" err="1"/>
              <a:t>nginx</a:t>
            </a:r>
            <a:endParaRPr lang="en-US" sz="3000" dirty="0"/>
          </a:p>
          <a:p>
            <a:r>
              <a:rPr lang="en-US" sz="3000" dirty="0"/>
              <a:t>    - handlers:</a:t>
            </a:r>
          </a:p>
          <a:p>
            <a:r>
              <a:rPr lang="en-US" sz="3000" dirty="0"/>
              <a:t>       - name: notify </a:t>
            </a:r>
            <a:r>
              <a:rPr lang="en-US" sz="3000" dirty="0" err="1"/>
              <a:t>nginx</a:t>
            </a:r>
            <a:endParaRPr lang="en-US" sz="3000" dirty="0"/>
          </a:p>
          <a:p>
            <a:r>
              <a:rPr lang="en-US" sz="3000" dirty="0"/>
              <a:t>         service: name=</a:t>
            </a:r>
            <a:r>
              <a:rPr lang="en-US" sz="3000" dirty="0" err="1"/>
              <a:t>nginx</a:t>
            </a:r>
            <a:r>
              <a:rPr lang="en-US" sz="3000" dirty="0"/>
              <a:t> state=restarted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355" y="2625700"/>
            <a:ext cx="4086726" cy="230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4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1069" y="1050878"/>
            <a:ext cx="12000931" cy="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1069" y="0"/>
            <a:ext cx="6380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ansible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6089" y="1192073"/>
            <a:ext cx="9398727" cy="661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Ansible will </a:t>
            </a:r>
            <a:r>
              <a:rPr lang="en-US" sz="3000" dirty="0" err="1"/>
              <a:t>ssh</a:t>
            </a:r>
            <a:r>
              <a:rPr lang="en-US" sz="3000" dirty="0"/>
              <a:t> in parallel to all hosts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Executes 1</a:t>
            </a:r>
            <a:r>
              <a:rPr lang="en-US" sz="3000" baseline="30000" dirty="0"/>
              <a:t>st</a:t>
            </a:r>
            <a:r>
              <a:rPr lang="en-US" sz="3000" dirty="0"/>
              <a:t> task on all hosts simultaneously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After finishing 1</a:t>
            </a:r>
            <a:r>
              <a:rPr lang="en-US" sz="3000" baseline="30000" dirty="0"/>
              <a:t>st</a:t>
            </a:r>
            <a:r>
              <a:rPr lang="en-US" sz="3000" dirty="0"/>
              <a:t> task on all hosts, moves to the</a:t>
            </a:r>
            <a:br>
              <a:rPr lang="en-US" sz="3000" dirty="0"/>
            </a:br>
            <a:r>
              <a:rPr lang="en-US" sz="3000" dirty="0"/>
              <a:t>next task in the list, and so 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To execute a task on a remote host: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Generate python script suitable for that task.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Copy the script to all hosts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Execute the script  on all hosts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Wait for completion of script on all hosts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57572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D5279F4772A34F93637D16F023B3B5" ma:contentTypeVersion="12" ma:contentTypeDescription="Create a new document." ma:contentTypeScope="" ma:versionID="ffde5c4325b6540f30045315d4411905">
  <xsd:schema xmlns:xsd="http://www.w3.org/2001/XMLSchema" xmlns:xs="http://www.w3.org/2001/XMLSchema" xmlns:p="http://schemas.microsoft.com/office/2006/metadata/properties" xmlns:ns2="49afd065-790f-441e-8401-44c87111eb43" xmlns:ns3="6d74cda5-db49-4210-8af3-ab81dc982e16" targetNamespace="http://schemas.microsoft.com/office/2006/metadata/properties" ma:root="true" ma:fieldsID="9d246e3f6349451ddfe151db6605ddc4" ns2:_="" ns3:_="">
    <xsd:import namespace="49afd065-790f-441e-8401-44c87111eb43"/>
    <xsd:import namespace="6d74cda5-db49-4210-8af3-ab81dc982e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afd065-790f-441e-8401-44c87111eb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74cda5-db49-4210-8af3-ab81dc982e1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075975-96FA-41FF-82D6-F61B7EF41D91}"/>
</file>

<file path=customXml/itemProps2.xml><?xml version="1.0" encoding="utf-8"?>
<ds:datastoreItem xmlns:ds="http://schemas.openxmlformats.org/officeDocument/2006/customXml" ds:itemID="{3FA96BCC-B061-4586-B3A1-8C1D258E71C9}"/>
</file>

<file path=customXml/itemProps3.xml><?xml version="1.0" encoding="utf-8"?>
<ds:datastoreItem xmlns:ds="http://schemas.openxmlformats.org/officeDocument/2006/customXml" ds:itemID="{9CB2C568-3BCB-4E60-AD7F-3AA685E44157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6441</TotalTime>
  <Words>2865</Words>
  <Application>Microsoft Office PowerPoint</Application>
  <PresentationFormat>Widescreen</PresentationFormat>
  <Paragraphs>546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Century Gothic</vt:lpstr>
      <vt:lpstr>Wingdings 3</vt:lpstr>
      <vt:lpstr>Wisp</vt:lpstr>
      <vt:lpstr>Ansible, new way of configuration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Ansible, new way of configuration management</dc:title>
  <dc:creator>Windows User</dc:creator>
  <cp:lastModifiedBy>A-Masrawy</cp:lastModifiedBy>
  <cp:revision>183</cp:revision>
  <dcterms:created xsi:type="dcterms:W3CDTF">2020-01-19T11:10:55Z</dcterms:created>
  <dcterms:modified xsi:type="dcterms:W3CDTF">2021-02-24T06:32:34Z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0x01010083D5279F4772A34F93637D16F023B3B5</vt:lpwstr>
  </property>
</Properties>
</file>