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6"/>
  </p:notesMasterIdLst>
  <p:sldIdLst>
    <p:sldId id="256" r:id="rId3"/>
    <p:sldId id="330" r:id="rId4"/>
    <p:sldId id="355" r:id="rId5"/>
    <p:sldId id="356" r:id="rId6"/>
    <p:sldId id="335" r:id="rId7"/>
    <p:sldId id="334" r:id="rId8"/>
    <p:sldId id="341" r:id="rId9"/>
    <p:sldId id="342" r:id="rId10"/>
    <p:sldId id="339" r:id="rId11"/>
    <p:sldId id="336" r:id="rId12"/>
    <p:sldId id="340" r:id="rId13"/>
    <p:sldId id="338" r:id="rId14"/>
    <p:sldId id="345" r:id="rId15"/>
    <p:sldId id="346" r:id="rId16"/>
    <p:sldId id="347" r:id="rId17"/>
    <p:sldId id="348" r:id="rId18"/>
    <p:sldId id="349" r:id="rId19"/>
    <p:sldId id="350" r:id="rId20"/>
    <p:sldId id="344" r:id="rId21"/>
    <p:sldId id="351" r:id="rId22"/>
    <p:sldId id="352" r:id="rId23"/>
    <p:sldId id="353" r:id="rId24"/>
    <p:sldId id="3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330"/>
            <p14:sldId id="355"/>
            <p14:sldId id="356"/>
            <p14:sldId id="335"/>
            <p14:sldId id="334"/>
            <p14:sldId id="341"/>
            <p14:sldId id="342"/>
            <p14:sldId id="339"/>
            <p14:sldId id="336"/>
            <p14:sldId id="340"/>
            <p14:sldId id="338"/>
            <p14:sldId id="345"/>
            <p14:sldId id="346"/>
            <p14:sldId id="347"/>
            <p14:sldId id="348"/>
            <p14:sldId id="349"/>
            <p14:sldId id="350"/>
            <p14:sldId id="344"/>
            <p14:sldId id="351"/>
            <p14:sldId id="352"/>
            <p14:sldId id="353"/>
            <p14:sldId id="354"/>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guide orient="horz" pos="2160"/>
        <p:guide pos="3840"/>
      </p:guideLst>
    </p:cSldViewPr>
  </p:slideViewPr>
  <p:outlineViewPr>
    <p:cViewPr>
      <p:scale>
        <a:sx n="33" d="100"/>
        <a:sy n="33" d="100"/>
      </p:scale>
      <p:origin x="0" y="-30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13</a:t>
            </a:fld>
            <a:endParaRPr lang="en-US"/>
          </a:p>
        </p:txBody>
      </p:sp>
    </p:spTree>
    <p:extLst>
      <p:ext uri="{BB962C8B-B14F-4D97-AF65-F5344CB8AC3E}">
        <p14:creationId xmlns:p14="http://schemas.microsoft.com/office/powerpoint/2010/main" val="334460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14</a:t>
            </a:fld>
            <a:endParaRPr lang="en-US"/>
          </a:p>
        </p:txBody>
      </p:sp>
    </p:spTree>
    <p:extLst>
      <p:ext uri="{BB962C8B-B14F-4D97-AF65-F5344CB8AC3E}">
        <p14:creationId xmlns:p14="http://schemas.microsoft.com/office/powerpoint/2010/main" val="266438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15</a:t>
            </a:fld>
            <a:endParaRPr lang="en-US"/>
          </a:p>
        </p:txBody>
      </p:sp>
    </p:spTree>
    <p:extLst>
      <p:ext uri="{BB962C8B-B14F-4D97-AF65-F5344CB8AC3E}">
        <p14:creationId xmlns:p14="http://schemas.microsoft.com/office/powerpoint/2010/main" val="294459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16</a:t>
            </a:fld>
            <a:endParaRPr lang="en-US"/>
          </a:p>
        </p:txBody>
      </p:sp>
    </p:spTree>
    <p:extLst>
      <p:ext uri="{BB962C8B-B14F-4D97-AF65-F5344CB8AC3E}">
        <p14:creationId xmlns:p14="http://schemas.microsoft.com/office/powerpoint/2010/main" val="3973019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17</a:t>
            </a:fld>
            <a:endParaRPr lang="en-US"/>
          </a:p>
        </p:txBody>
      </p:sp>
    </p:spTree>
    <p:extLst>
      <p:ext uri="{BB962C8B-B14F-4D97-AF65-F5344CB8AC3E}">
        <p14:creationId xmlns:p14="http://schemas.microsoft.com/office/powerpoint/2010/main" val="181931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18</a:t>
            </a:fld>
            <a:endParaRPr lang="en-US"/>
          </a:p>
        </p:txBody>
      </p:sp>
    </p:spTree>
    <p:extLst>
      <p:ext uri="{BB962C8B-B14F-4D97-AF65-F5344CB8AC3E}">
        <p14:creationId xmlns:p14="http://schemas.microsoft.com/office/powerpoint/2010/main" val="2720782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19</a:t>
            </a:fld>
            <a:endParaRPr lang="en-US"/>
          </a:p>
        </p:txBody>
      </p:sp>
    </p:spTree>
    <p:extLst>
      <p:ext uri="{BB962C8B-B14F-4D97-AF65-F5344CB8AC3E}">
        <p14:creationId xmlns:p14="http://schemas.microsoft.com/office/powerpoint/2010/main" val="764441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20</a:t>
            </a:fld>
            <a:endParaRPr lang="en-US"/>
          </a:p>
        </p:txBody>
      </p:sp>
    </p:spTree>
    <p:extLst>
      <p:ext uri="{BB962C8B-B14F-4D97-AF65-F5344CB8AC3E}">
        <p14:creationId xmlns:p14="http://schemas.microsoft.com/office/powerpoint/2010/main" val="3126631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21</a:t>
            </a:fld>
            <a:endParaRPr lang="en-US"/>
          </a:p>
        </p:txBody>
      </p:sp>
    </p:spTree>
    <p:extLst>
      <p:ext uri="{BB962C8B-B14F-4D97-AF65-F5344CB8AC3E}">
        <p14:creationId xmlns:p14="http://schemas.microsoft.com/office/powerpoint/2010/main" val="1476402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22</a:t>
            </a:fld>
            <a:endParaRPr lang="en-US"/>
          </a:p>
        </p:txBody>
      </p:sp>
    </p:spTree>
    <p:extLst>
      <p:ext uri="{BB962C8B-B14F-4D97-AF65-F5344CB8AC3E}">
        <p14:creationId xmlns:p14="http://schemas.microsoft.com/office/powerpoint/2010/main" val="23273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5</a:t>
            </a:fld>
            <a:endParaRPr lang="en-US"/>
          </a:p>
        </p:txBody>
      </p:sp>
    </p:spTree>
    <p:extLst>
      <p:ext uri="{BB962C8B-B14F-4D97-AF65-F5344CB8AC3E}">
        <p14:creationId xmlns:p14="http://schemas.microsoft.com/office/powerpoint/2010/main" val="183849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23</a:t>
            </a:fld>
            <a:endParaRPr lang="en-US"/>
          </a:p>
        </p:txBody>
      </p:sp>
    </p:spTree>
    <p:extLst>
      <p:ext uri="{BB962C8B-B14F-4D97-AF65-F5344CB8AC3E}">
        <p14:creationId xmlns:p14="http://schemas.microsoft.com/office/powerpoint/2010/main" val="290542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6</a:t>
            </a:fld>
            <a:endParaRPr lang="en-US"/>
          </a:p>
        </p:txBody>
      </p:sp>
    </p:spTree>
    <p:extLst>
      <p:ext uri="{BB962C8B-B14F-4D97-AF65-F5344CB8AC3E}">
        <p14:creationId xmlns:p14="http://schemas.microsoft.com/office/powerpoint/2010/main" val="32686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7</a:t>
            </a:fld>
            <a:endParaRPr lang="en-US"/>
          </a:p>
        </p:txBody>
      </p:sp>
    </p:spTree>
    <p:extLst>
      <p:ext uri="{BB962C8B-B14F-4D97-AF65-F5344CB8AC3E}">
        <p14:creationId xmlns:p14="http://schemas.microsoft.com/office/powerpoint/2010/main" val="220375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8</a:t>
            </a:fld>
            <a:endParaRPr lang="en-US"/>
          </a:p>
        </p:txBody>
      </p:sp>
    </p:spTree>
    <p:extLst>
      <p:ext uri="{BB962C8B-B14F-4D97-AF65-F5344CB8AC3E}">
        <p14:creationId xmlns:p14="http://schemas.microsoft.com/office/powerpoint/2010/main" val="205557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No Single point of failure</a:t>
            </a:r>
            <a:r>
              <a:rPr lang="en-US" dirty="0"/>
              <a:t> — We’ve all been in that situation where an error in a tiny function crashes an entire application with functionalities not even related to it i.e., Single point of failure. Docker helps you in preventing this situation. You can break a huge monolithic app into multiple </a:t>
            </a:r>
            <a:r>
              <a:rPr lang="en-US" dirty="0" err="1"/>
              <a:t>microservices</a:t>
            </a:r>
            <a:r>
              <a:rPr lang="en-US" dirty="0"/>
              <a:t>, helping you with easier deployments.</a:t>
            </a:r>
          </a:p>
          <a:p>
            <a:pPr marL="228600" indent="-228600">
              <a:buAutoNum type="arabicPeriod"/>
            </a:pPr>
            <a:r>
              <a:rPr lang="en-US" b="1" dirty="0"/>
              <a:t>Scalability</a:t>
            </a:r>
            <a:r>
              <a:rPr lang="en-US" dirty="0"/>
              <a:t> — Containers are quickly scalable with the help of orchestration services like Kubernetes or swarm that helps it in creating and destroying multiple copies of containers very fast.</a:t>
            </a:r>
            <a:r>
              <a:rPr lang="en-US" b="1" dirty="0"/>
              <a:t> Scalability</a:t>
            </a:r>
            <a:r>
              <a:rPr lang="en-US" dirty="0"/>
              <a:t> — Containers are quickly scalable with the help of orchestration services like Kubernetes or swarm that helps it in creating and destroying multiple copies of containers very fast.</a:t>
            </a:r>
          </a:p>
          <a:p>
            <a:pPr marL="228600" indent="-228600">
              <a:buAutoNum type="arabicPeriod"/>
            </a:pPr>
            <a:r>
              <a:rPr lang="en-US" dirty="0"/>
              <a:t>Isolation</a:t>
            </a:r>
            <a:r>
              <a:rPr lang="en-US" baseline="0" dirty="0"/>
              <a:t> on </a:t>
            </a:r>
            <a:r>
              <a:rPr lang="en-US" baseline="0" dirty="0" err="1"/>
              <a:t>os</a:t>
            </a:r>
            <a:r>
              <a:rPr lang="en-US" baseline="0" dirty="0"/>
              <a:t> level</a:t>
            </a:r>
          </a:p>
          <a:p>
            <a:pPr marL="228600" indent="-228600">
              <a:buAutoNum type="arabicPeriod"/>
            </a:pPr>
            <a:r>
              <a:rPr lang="en-US" b="1" dirty="0"/>
              <a:t>Ease of use:</a:t>
            </a:r>
            <a:r>
              <a:rPr lang="en-US" dirty="0"/>
              <a:t> Docker has made it much easier for anyone — developers, systems admins, architects and others — to take advantage of containers in order to quickly build and test portable applications. It allows anyone to package an application on their laptop, which in turn can run unmodified on any public cloud, private cloud, or even bare metal. The mantra is: “build once, run anywhere.”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9</a:t>
            </a:fld>
            <a:endParaRPr lang="en-US"/>
          </a:p>
        </p:txBody>
      </p:sp>
    </p:spTree>
    <p:extLst>
      <p:ext uri="{BB962C8B-B14F-4D97-AF65-F5344CB8AC3E}">
        <p14:creationId xmlns:p14="http://schemas.microsoft.com/office/powerpoint/2010/main" val="176168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10</a:t>
            </a:fld>
            <a:endParaRPr lang="en-US"/>
          </a:p>
        </p:txBody>
      </p:sp>
    </p:spTree>
    <p:extLst>
      <p:ext uri="{BB962C8B-B14F-4D97-AF65-F5344CB8AC3E}">
        <p14:creationId xmlns:p14="http://schemas.microsoft.com/office/powerpoint/2010/main" val="238275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11</a:t>
            </a:fld>
            <a:endParaRPr lang="en-US"/>
          </a:p>
        </p:txBody>
      </p:sp>
    </p:spTree>
    <p:extLst>
      <p:ext uri="{BB962C8B-B14F-4D97-AF65-F5344CB8AC3E}">
        <p14:creationId xmlns:p14="http://schemas.microsoft.com/office/powerpoint/2010/main" val="982044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12</a:t>
            </a:fld>
            <a:endParaRPr lang="en-US"/>
          </a:p>
        </p:txBody>
      </p:sp>
    </p:spTree>
    <p:extLst>
      <p:ext uri="{BB962C8B-B14F-4D97-AF65-F5344CB8AC3E}">
        <p14:creationId xmlns:p14="http://schemas.microsoft.com/office/powerpoint/2010/main" val="286542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E1889F-88A9-4587-B4E8-1A5EFF256613}" type="datetime1">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59CFC-C5AC-4A6C-B613-3BF1B77A77B5}" type="datetime1">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44C1B-38C2-417C-88F0-CAD6D0AC0D1B}" type="datetime1">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724B7-CFF5-4E8A-ADC5-0DC8542A3D89}" type="datetime1">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D885252D-E45A-4CFC-8B57-6D92C4B85644}" type="datetime1">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ADA8D604-F5A8-43A7-9471-EEDC00E82F4E}" type="datetime1">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7BE627AE-A834-40AB-B385-722E5FDD7905}" type="datetime1">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1F6A1C-D618-483F-B4BA-E9BA46D117C1}" type="datetime1">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1F60D-D8D7-4749-8C4E-E526046EB1AD}" type="datetime1">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F806C1-8EFC-483B-8621-DF73E064EF59}" type="datetime1">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BAF2D4-028F-4963-9BA8-A1FE830A9FD1}" type="datetime1">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39F0D-B5A1-425A-8081-5ABD2331230A}" type="datetime1">
              <a:rPr lang="en-US" smtClean="0"/>
              <a:t>4/30/2021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maintainer=compiler@aast.edu"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Docker</a:t>
            </a:r>
          </a:p>
        </p:txBody>
      </p:sp>
      <p:sp>
        <p:nvSpPr>
          <p:cNvPr id="3" name="Slide Number Placeholder 2">
            <a:extLst>
              <a:ext uri="{FF2B5EF4-FFF2-40B4-BE49-F238E27FC236}">
                <a16:creationId xmlns:a16="http://schemas.microsoft.com/office/drawing/2014/main" id="{C50BBAB6-B9F9-4241-8484-56A0060C0A5A}"/>
              </a:ext>
            </a:extLst>
          </p:cNvPr>
          <p:cNvSpPr>
            <a:spLocks noGrp="1"/>
          </p:cNvSpPr>
          <p:nvPr>
            <p:ph type="sldNum" sz="quarter" idx="12"/>
          </p:nvPr>
        </p:nvSpPr>
        <p:spPr/>
        <p:txBody>
          <a:bodyPr/>
          <a:lstStyle/>
          <a:p>
            <a:fld id="{9860EDB8-5305-433F-BE41-D7A86D811DB3}" type="slidenum">
              <a:rPr lang="en-US" smtClean="0"/>
              <a:pPr/>
              <a:t>1</a:t>
            </a:fld>
            <a:endParaRPr lang="en-US"/>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don’t solve</a:t>
            </a:r>
          </a:p>
        </p:txBody>
      </p:sp>
      <p:sp>
        <p:nvSpPr>
          <p:cNvPr id="6" name="Content Placeholder 2"/>
          <p:cNvSpPr>
            <a:spLocks noGrp="1"/>
          </p:cNvSpPr>
          <p:nvPr>
            <p:ph idx="1"/>
          </p:nvPr>
        </p:nvSpPr>
        <p:spPr>
          <a:xfrm>
            <a:off x="854530" y="2070554"/>
            <a:ext cx="10631904" cy="4351338"/>
          </a:xfrm>
        </p:spPr>
        <p:txBody>
          <a:bodyPr>
            <a:normAutofit/>
          </a:bodyPr>
          <a:lstStyle/>
          <a:p>
            <a:pPr marL="285750" indent="-285750">
              <a:buFont typeface="Arial" panose="020B0604020202020204" pitchFamily="34" charset="0"/>
              <a:buChar char="•"/>
            </a:pPr>
            <a:r>
              <a:rPr lang="en-US" sz="2400" dirty="0"/>
              <a:t>Docker don’t solve?</a:t>
            </a:r>
          </a:p>
          <a:p>
            <a:pPr marL="971550" lvl="1" indent="-285750"/>
            <a:r>
              <a:rPr lang="en-US" sz="2000" dirty="0"/>
              <a:t>Fix your security issues.</a:t>
            </a:r>
          </a:p>
          <a:p>
            <a:pPr marL="971550" lvl="1" indent="-285750"/>
            <a:r>
              <a:rPr lang="en-US" sz="2000" dirty="0"/>
              <a:t>Does not turn your application into microservices.</a:t>
            </a:r>
          </a:p>
          <a:p>
            <a:pPr marL="971550" lvl="1" indent="-285750"/>
            <a:r>
              <a:rPr lang="en-US" sz="2000" dirty="0"/>
              <a:t>Is not substitute of VMs.</a:t>
            </a:r>
          </a:p>
          <a:p>
            <a:pPr lvl="1" indent="0">
              <a:buNone/>
            </a:pPr>
            <a:endParaRPr lang="en-US" sz="2000" dirty="0"/>
          </a:p>
          <a:p>
            <a:pPr marL="971550" lvl="1" indent="-285750"/>
            <a:endParaRPr lang="en-US" sz="2000" dirty="0"/>
          </a:p>
        </p:txBody>
      </p:sp>
      <p:sp>
        <p:nvSpPr>
          <p:cNvPr id="3" name="Slide Number Placeholder 2">
            <a:extLst>
              <a:ext uri="{FF2B5EF4-FFF2-40B4-BE49-F238E27FC236}">
                <a16:creationId xmlns:a16="http://schemas.microsoft.com/office/drawing/2014/main" id="{28AFB36E-E756-47C9-8B3B-2138FD881972}"/>
              </a:ext>
            </a:extLst>
          </p:cNvPr>
          <p:cNvSpPr>
            <a:spLocks noGrp="1"/>
          </p:cNvSpPr>
          <p:nvPr>
            <p:ph type="sldNum" sz="quarter" idx="12"/>
          </p:nvPr>
        </p:nvSpPr>
        <p:spPr/>
        <p:txBody>
          <a:bodyPr/>
          <a:lstStyle/>
          <a:p>
            <a:fld id="{9860EDB8-5305-433F-BE41-D7A86D811DB3}" type="slidenum">
              <a:rPr lang="en-US" smtClean="0"/>
              <a:pPr/>
              <a:t>10</a:t>
            </a:fld>
            <a:endParaRPr lang="en-US"/>
          </a:p>
        </p:txBody>
      </p:sp>
    </p:spTree>
    <p:extLst>
      <p:ext uri="{BB962C8B-B14F-4D97-AF65-F5344CB8AC3E}">
        <p14:creationId xmlns:p14="http://schemas.microsoft.com/office/powerpoint/2010/main" val="2557436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and container</a:t>
            </a:r>
          </a:p>
        </p:txBody>
      </p:sp>
      <p:graphicFrame>
        <p:nvGraphicFramePr>
          <p:cNvPr id="3" name="Table 3">
            <a:extLst>
              <a:ext uri="{FF2B5EF4-FFF2-40B4-BE49-F238E27FC236}">
                <a16:creationId xmlns:a16="http://schemas.microsoft.com/office/drawing/2014/main" id="{82054EAD-3F98-4961-A67D-6DA0CD29D8D1}"/>
              </a:ext>
            </a:extLst>
          </p:cNvPr>
          <p:cNvGraphicFramePr>
            <a:graphicFrameLocks noGrp="1"/>
          </p:cNvGraphicFramePr>
          <p:nvPr>
            <p:ph idx="1"/>
            <p:extLst>
              <p:ext uri="{D42A27DB-BD31-4B8C-83A1-F6EECF244321}">
                <p14:modId xmlns:p14="http://schemas.microsoft.com/office/powerpoint/2010/main" val="1923725041"/>
              </p:ext>
            </p:extLst>
          </p:nvPr>
        </p:nvGraphicFramePr>
        <p:xfrm>
          <a:off x="209083" y="2420620"/>
          <a:ext cx="11540067" cy="2016760"/>
        </p:xfrm>
        <a:graphic>
          <a:graphicData uri="http://schemas.openxmlformats.org/drawingml/2006/table">
            <a:tbl>
              <a:tblPr firstRow="1" bandRow="1">
                <a:tableStyleId>{5C22544A-7EE6-4342-B048-85BDC9FD1C3A}</a:tableStyleId>
              </a:tblPr>
              <a:tblGrid>
                <a:gridCol w="5260384">
                  <a:extLst>
                    <a:ext uri="{9D8B030D-6E8A-4147-A177-3AD203B41FA5}">
                      <a16:colId xmlns:a16="http://schemas.microsoft.com/office/drawing/2014/main" val="1208222276"/>
                    </a:ext>
                  </a:extLst>
                </a:gridCol>
                <a:gridCol w="6279683">
                  <a:extLst>
                    <a:ext uri="{9D8B030D-6E8A-4147-A177-3AD203B41FA5}">
                      <a16:colId xmlns:a16="http://schemas.microsoft.com/office/drawing/2014/main" val="224662300"/>
                    </a:ext>
                  </a:extLst>
                </a:gridCol>
              </a:tblGrid>
              <a:tr h="0">
                <a:tc>
                  <a:txBody>
                    <a:bodyPr/>
                    <a:lstStyle/>
                    <a:p>
                      <a:r>
                        <a:rPr lang="en-US" dirty="0"/>
                        <a:t>Virtual machine</a:t>
                      </a:r>
                    </a:p>
                  </a:txBody>
                  <a:tcPr/>
                </a:tc>
                <a:tc>
                  <a:txBody>
                    <a:bodyPr/>
                    <a:lstStyle/>
                    <a:p>
                      <a:r>
                        <a:rPr lang="en-US" dirty="0"/>
                        <a:t>Container</a:t>
                      </a:r>
                    </a:p>
                  </a:txBody>
                  <a:tcPr/>
                </a:tc>
                <a:extLst>
                  <a:ext uri="{0D108BD9-81ED-4DB2-BD59-A6C34878D82A}">
                    <a16:rowId xmlns:a16="http://schemas.microsoft.com/office/drawing/2014/main" val="99003548"/>
                  </a:ext>
                </a:extLst>
              </a:tr>
              <a:tr h="370840">
                <a:tc>
                  <a:txBody>
                    <a:bodyPr/>
                    <a:lstStyle/>
                    <a:p>
                      <a:r>
                        <a:rPr lang="en-US" dirty="0"/>
                        <a:t>Multiple OS run side by side</a:t>
                      </a:r>
                    </a:p>
                  </a:txBody>
                  <a:tcPr/>
                </a:tc>
                <a:tc>
                  <a:txBody>
                    <a:bodyPr/>
                    <a:lstStyle/>
                    <a:p>
                      <a:pPr marL="0" indent="0">
                        <a:buFont typeface="Arial" panose="020B0604020202020204" pitchFamily="34" charset="0"/>
                        <a:buNone/>
                      </a:pPr>
                      <a:r>
                        <a:rPr lang="en-US" dirty="0"/>
                        <a:t>Run directly on the OS, sharing hardware and OS across all containers.</a:t>
                      </a:r>
                    </a:p>
                  </a:txBody>
                  <a:tcPr/>
                </a:tc>
                <a:extLst>
                  <a:ext uri="{0D108BD9-81ED-4DB2-BD59-A6C34878D82A}">
                    <a16:rowId xmlns:a16="http://schemas.microsoft.com/office/drawing/2014/main" val="636708417"/>
                  </a:ext>
                </a:extLst>
              </a:tr>
              <a:tr h="370840">
                <a:tc>
                  <a:txBody>
                    <a:bodyPr/>
                    <a:lstStyle/>
                    <a:p>
                      <a:r>
                        <a:rPr lang="en-US" dirty="0"/>
                        <a:t>Hypervisor to divide hardware into virtual hardware system</a:t>
                      </a:r>
                    </a:p>
                  </a:txBody>
                  <a:tcPr/>
                </a:tc>
                <a:tc>
                  <a:txBody>
                    <a:bodyPr/>
                    <a:lstStyle/>
                    <a:p>
                      <a:pPr marL="0" indent="0">
                        <a:buFont typeface="Arial" panose="020B0604020202020204" pitchFamily="34" charset="0"/>
                        <a:buNone/>
                      </a:pPr>
                      <a:r>
                        <a:rPr lang="en-US" dirty="0"/>
                        <a:t>Share the same SO, isolate the containerized application processes from the rest of the system.</a:t>
                      </a:r>
                    </a:p>
                  </a:txBody>
                  <a:tcPr/>
                </a:tc>
                <a:extLst>
                  <a:ext uri="{0D108BD9-81ED-4DB2-BD59-A6C34878D82A}">
                    <a16:rowId xmlns:a16="http://schemas.microsoft.com/office/drawing/2014/main" val="4172136056"/>
                  </a:ext>
                </a:extLst>
              </a:tr>
              <a:tr h="370840">
                <a:tc>
                  <a:txBody>
                    <a:bodyPr/>
                    <a:lstStyle/>
                    <a:p>
                      <a:r>
                        <a:rPr lang="en-US" dirty="0"/>
                        <a:t>Require a complete OS</a:t>
                      </a:r>
                    </a:p>
                  </a:txBody>
                  <a:tcPr/>
                </a:tc>
                <a:tc>
                  <a:txBody>
                    <a:bodyPr/>
                    <a:lstStyle/>
                    <a:p>
                      <a:pPr marL="0" indent="0">
                        <a:buFont typeface="Arial" panose="020B0604020202020204" pitchFamily="34" charset="0"/>
                        <a:buNone/>
                      </a:pPr>
                      <a:r>
                        <a:rPr lang="en-US" dirty="0"/>
                        <a:t>Require less hardware resources.</a:t>
                      </a:r>
                    </a:p>
                  </a:txBody>
                  <a:tcPr/>
                </a:tc>
                <a:extLst>
                  <a:ext uri="{0D108BD9-81ED-4DB2-BD59-A6C34878D82A}">
                    <a16:rowId xmlns:a16="http://schemas.microsoft.com/office/drawing/2014/main" val="2497113626"/>
                  </a:ext>
                </a:extLst>
              </a:tr>
            </a:tbl>
          </a:graphicData>
        </a:graphic>
      </p:graphicFrame>
      <p:sp>
        <p:nvSpPr>
          <p:cNvPr id="5" name="Content Placeholder 2">
            <a:extLst>
              <a:ext uri="{FF2B5EF4-FFF2-40B4-BE49-F238E27FC236}">
                <a16:creationId xmlns:a16="http://schemas.microsoft.com/office/drawing/2014/main" id="{8FB34454-AF6D-40C9-A054-10D08207E1F8}"/>
              </a:ext>
            </a:extLst>
          </p:cNvPr>
          <p:cNvSpPr txBox="1">
            <a:spLocks/>
          </p:cNvSpPr>
          <p:nvPr/>
        </p:nvSpPr>
        <p:spPr>
          <a:xfrm>
            <a:off x="442850" y="1613354"/>
            <a:ext cx="10631904" cy="67264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Virtual machine and container?</a:t>
            </a:r>
            <a:endParaRPr lang="en-US" sz="2000" dirty="0"/>
          </a:p>
        </p:txBody>
      </p:sp>
      <p:sp>
        <p:nvSpPr>
          <p:cNvPr id="4" name="Slide Number Placeholder 3">
            <a:extLst>
              <a:ext uri="{FF2B5EF4-FFF2-40B4-BE49-F238E27FC236}">
                <a16:creationId xmlns:a16="http://schemas.microsoft.com/office/drawing/2014/main" id="{6987F609-B252-4E5D-83B2-8567BC62B842}"/>
              </a:ext>
            </a:extLst>
          </p:cNvPr>
          <p:cNvSpPr>
            <a:spLocks noGrp="1"/>
          </p:cNvSpPr>
          <p:nvPr>
            <p:ph type="sldNum" sz="quarter" idx="12"/>
          </p:nvPr>
        </p:nvSpPr>
        <p:spPr/>
        <p:txBody>
          <a:bodyPr/>
          <a:lstStyle/>
          <a:p>
            <a:fld id="{9860EDB8-5305-433F-BE41-D7A86D811DB3}" type="slidenum">
              <a:rPr lang="en-US" smtClean="0"/>
              <a:pPr/>
              <a:t>11</a:t>
            </a:fld>
            <a:endParaRPr lang="en-US"/>
          </a:p>
        </p:txBody>
      </p:sp>
    </p:spTree>
    <p:extLst>
      <p:ext uri="{BB962C8B-B14F-4D97-AF65-F5344CB8AC3E}">
        <p14:creationId xmlns:p14="http://schemas.microsoft.com/office/powerpoint/2010/main" val="25414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concepts</a:t>
            </a:r>
          </a:p>
        </p:txBody>
      </p:sp>
      <p:sp>
        <p:nvSpPr>
          <p:cNvPr id="6" name="Content Placeholder 2"/>
          <p:cNvSpPr>
            <a:spLocks noGrp="1"/>
          </p:cNvSpPr>
          <p:nvPr>
            <p:ph idx="1"/>
          </p:nvPr>
        </p:nvSpPr>
        <p:spPr>
          <a:xfrm>
            <a:off x="854530" y="2070554"/>
            <a:ext cx="6084152" cy="4351338"/>
          </a:xfrm>
        </p:spPr>
        <p:txBody>
          <a:bodyPr>
            <a:normAutofit fontScale="70000" lnSpcReduction="20000"/>
          </a:bodyPr>
          <a:lstStyle/>
          <a:p>
            <a:pPr marL="285750" indent="-285750">
              <a:buFont typeface="Arial" panose="020B0604020202020204" pitchFamily="34" charset="0"/>
              <a:buChar char="•"/>
            </a:pPr>
            <a:r>
              <a:rPr lang="en-US" sz="2000" dirty="0"/>
              <a:t>Docker Engine</a:t>
            </a:r>
          </a:p>
          <a:p>
            <a:pPr marL="285750" indent="-285750">
              <a:buFont typeface="Arial" panose="020B0604020202020204" pitchFamily="34" charset="0"/>
              <a:buChar char="•"/>
            </a:pPr>
            <a:r>
              <a:rPr lang="en-US" sz="2000" dirty="0"/>
              <a:t>Docker client</a:t>
            </a:r>
          </a:p>
          <a:p>
            <a:pPr marL="285750" indent="-285750">
              <a:buFont typeface="Arial" panose="020B0604020202020204" pitchFamily="34" charset="0"/>
              <a:buChar char="•"/>
            </a:pPr>
            <a:r>
              <a:rPr lang="en-US" sz="2000" dirty="0"/>
              <a:t>Docker daemon</a:t>
            </a:r>
          </a:p>
          <a:p>
            <a:pPr marL="285750" indent="-285750">
              <a:buFont typeface="Arial" panose="020B0604020202020204" pitchFamily="34" charset="0"/>
              <a:buChar char="•"/>
            </a:pPr>
            <a:r>
              <a:rPr lang="en-US" sz="2000" dirty="0"/>
              <a:t>Docker file</a:t>
            </a:r>
          </a:p>
          <a:p>
            <a:pPr marL="285750" indent="-285750">
              <a:buFont typeface="Arial" panose="020B0604020202020204" pitchFamily="34" charset="0"/>
              <a:buChar char="•"/>
            </a:pPr>
            <a:r>
              <a:rPr lang="en-US" sz="2000" dirty="0"/>
              <a:t>Docker image</a:t>
            </a:r>
          </a:p>
          <a:p>
            <a:pPr marL="285750" indent="-285750">
              <a:buFont typeface="Arial" panose="020B0604020202020204" pitchFamily="34" charset="0"/>
              <a:buChar char="•"/>
            </a:pPr>
            <a:r>
              <a:rPr lang="en-US" sz="2000" dirty="0"/>
              <a:t>Union file system</a:t>
            </a:r>
          </a:p>
          <a:p>
            <a:pPr marL="285750" indent="-285750">
              <a:buFont typeface="Arial" panose="020B0604020202020204" pitchFamily="34" charset="0"/>
              <a:buChar char="•"/>
            </a:pPr>
            <a:r>
              <a:rPr lang="en-US" sz="2000" dirty="0"/>
              <a:t>Volumes</a:t>
            </a:r>
          </a:p>
          <a:p>
            <a:pPr marL="285750" indent="-285750">
              <a:buFont typeface="Arial" panose="020B0604020202020204" pitchFamily="34" charset="0"/>
              <a:buChar char="•"/>
            </a:pPr>
            <a:r>
              <a:rPr lang="en-US" sz="2000" dirty="0"/>
              <a:t>Docker containers</a:t>
            </a:r>
          </a:p>
          <a:p>
            <a:pPr marL="285750" indent="-285750">
              <a:buFont typeface="Arial" panose="020B0604020202020204" pitchFamily="34" charset="0"/>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4722" y="2581835"/>
            <a:ext cx="3519225" cy="2639419"/>
          </a:xfrm>
          <a:prstGeom prst="rect">
            <a:avLst/>
          </a:prstGeom>
        </p:spPr>
      </p:pic>
      <p:sp>
        <p:nvSpPr>
          <p:cNvPr id="4" name="TextBox 3"/>
          <p:cNvSpPr txBox="1"/>
          <p:nvPr/>
        </p:nvSpPr>
        <p:spPr>
          <a:xfrm>
            <a:off x="9034615" y="5441540"/>
            <a:ext cx="1459438" cy="369332"/>
          </a:xfrm>
          <a:prstGeom prst="rect">
            <a:avLst/>
          </a:prstGeom>
          <a:noFill/>
        </p:spPr>
        <p:txBody>
          <a:bodyPr wrap="none" rtlCol="0">
            <a:spAutoFit/>
          </a:bodyPr>
          <a:lstStyle/>
          <a:p>
            <a:r>
              <a:rPr lang="en-US" dirty="0"/>
              <a:t>From </a:t>
            </a:r>
            <a:r>
              <a:rPr lang="en-US" dirty="0" err="1"/>
              <a:t>docker</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389" y="1577722"/>
            <a:ext cx="4749972" cy="4554137"/>
          </a:xfrm>
          <a:prstGeom prst="rect">
            <a:avLst/>
          </a:prstGeom>
        </p:spPr>
      </p:pic>
      <p:sp>
        <p:nvSpPr>
          <p:cNvPr id="8" name="TextBox 7"/>
          <p:cNvSpPr txBox="1"/>
          <p:nvPr/>
        </p:nvSpPr>
        <p:spPr>
          <a:xfrm>
            <a:off x="4153145" y="6237226"/>
            <a:ext cx="2568460" cy="369332"/>
          </a:xfrm>
          <a:prstGeom prst="rect">
            <a:avLst/>
          </a:prstGeom>
          <a:noFill/>
        </p:spPr>
        <p:txBody>
          <a:bodyPr wrap="none" rtlCol="0">
            <a:spAutoFit/>
          </a:bodyPr>
          <a:lstStyle/>
          <a:p>
            <a:r>
              <a:rPr lang="en-US" dirty="0"/>
              <a:t>www.freecodecamp.org</a:t>
            </a:r>
          </a:p>
        </p:txBody>
      </p:sp>
      <p:sp>
        <p:nvSpPr>
          <p:cNvPr id="7" name="Slide Number Placeholder 6">
            <a:extLst>
              <a:ext uri="{FF2B5EF4-FFF2-40B4-BE49-F238E27FC236}">
                <a16:creationId xmlns:a16="http://schemas.microsoft.com/office/drawing/2014/main" id="{15E8D786-C804-4A18-A9CC-838B333BEE54}"/>
              </a:ext>
            </a:extLst>
          </p:cNvPr>
          <p:cNvSpPr>
            <a:spLocks noGrp="1"/>
          </p:cNvSpPr>
          <p:nvPr>
            <p:ph type="sldNum" sz="quarter" idx="12"/>
          </p:nvPr>
        </p:nvSpPr>
        <p:spPr/>
        <p:txBody>
          <a:bodyPr/>
          <a:lstStyle/>
          <a:p>
            <a:fld id="{9860EDB8-5305-433F-BE41-D7A86D811DB3}" type="slidenum">
              <a:rPr lang="en-US" smtClean="0"/>
              <a:pPr/>
              <a:t>12</a:t>
            </a:fld>
            <a:endParaRPr lang="en-US"/>
          </a:p>
        </p:txBody>
      </p:sp>
    </p:spTree>
    <p:extLst>
      <p:ext uri="{BB962C8B-B14F-4D97-AF65-F5344CB8AC3E}">
        <p14:creationId xmlns:p14="http://schemas.microsoft.com/office/powerpoint/2010/main" val="403386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
            </a:r>
          </a:p>
        </p:txBody>
      </p:sp>
      <p:sp>
        <p:nvSpPr>
          <p:cNvPr id="6" name="Content Placeholder 2"/>
          <p:cNvSpPr>
            <a:spLocks noGrp="1"/>
          </p:cNvSpPr>
          <p:nvPr>
            <p:ph idx="1"/>
          </p:nvPr>
        </p:nvSpPr>
        <p:spPr>
          <a:xfrm>
            <a:off x="780048" y="1731887"/>
            <a:ext cx="10631904" cy="4351338"/>
          </a:xfrm>
        </p:spPr>
        <p:txBody>
          <a:bodyPr>
            <a:normAutofit lnSpcReduction="10000"/>
          </a:bodyPr>
          <a:lstStyle/>
          <a:p>
            <a:pPr marL="285750" indent="-285750">
              <a:buFont typeface="Arial" panose="020B0604020202020204" pitchFamily="34" charset="0"/>
              <a:buChar char="•"/>
            </a:pPr>
            <a:r>
              <a:rPr lang="en-US" sz="2400" dirty="0" err="1"/>
              <a:t>sudo</a:t>
            </a:r>
            <a:r>
              <a:rPr lang="en-US" sz="2400" dirty="0"/>
              <a:t> apt install apt-transport-https ca-certificates curl software-properties-common</a:t>
            </a:r>
          </a:p>
          <a:p>
            <a:pPr marL="285750" indent="-285750">
              <a:buFont typeface="Arial" panose="020B0604020202020204" pitchFamily="34" charset="0"/>
              <a:buChar char="•"/>
            </a:pPr>
            <a:r>
              <a:rPr lang="en-US" sz="2000" dirty="0"/>
              <a:t>curl -</a:t>
            </a:r>
            <a:r>
              <a:rPr lang="en-US" sz="2000" dirty="0" err="1"/>
              <a:t>fsSL</a:t>
            </a:r>
            <a:r>
              <a:rPr lang="en-US" sz="2000" dirty="0"/>
              <a:t> https://download.docker.com/linux/ubuntu/gpg | </a:t>
            </a:r>
            <a:r>
              <a:rPr lang="en-US" sz="2000" dirty="0" err="1"/>
              <a:t>sudo</a:t>
            </a:r>
            <a:r>
              <a:rPr lang="en-US" sz="2000" dirty="0"/>
              <a:t> apt-key add --</a:t>
            </a:r>
            <a:endParaRPr lang="en-US" sz="2400" dirty="0"/>
          </a:p>
          <a:p>
            <a:pPr marL="285750" indent="-285750">
              <a:buFont typeface="Arial" panose="020B0604020202020204" pitchFamily="34" charset="0"/>
              <a:buChar char="•"/>
            </a:pPr>
            <a:r>
              <a:rPr lang="en-US" sz="2000" dirty="0" err="1"/>
              <a:t>sudo</a:t>
            </a:r>
            <a:r>
              <a:rPr lang="en-US" sz="2000" dirty="0"/>
              <a:t> add-apt-repository "deb [arch=amd64] https://download.docker.com/linux/ubuntu focal stable“</a:t>
            </a:r>
            <a:endParaRPr lang="en-US" sz="2400" dirty="0"/>
          </a:p>
          <a:p>
            <a:pPr marL="285750" indent="-285750">
              <a:buFont typeface="Arial" panose="020B0604020202020204" pitchFamily="34" charset="0"/>
              <a:buChar char="•"/>
            </a:pPr>
            <a:r>
              <a:rPr lang="en-US" sz="2000" dirty="0" err="1"/>
              <a:t>sudo</a:t>
            </a:r>
            <a:r>
              <a:rPr lang="en-US" sz="2000" dirty="0"/>
              <a:t> apt update</a:t>
            </a:r>
            <a:endParaRPr lang="en-US" sz="2400" dirty="0"/>
          </a:p>
          <a:p>
            <a:pPr marL="285750" indent="-285750">
              <a:buFont typeface="Arial" panose="020B0604020202020204" pitchFamily="34" charset="0"/>
              <a:buChar char="•"/>
            </a:pPr>
            <a:r>
              <a:rPr lang="fr-FR" sz="2000" dirty="0" err="1"/>
              <a:t>sudo</a:t>
            </a:r>
            <a:r>
              <a:rPr lang="fr-FR" sz="2000" dirty="0"/>
              <a:t> apt-get </a:t>
            </a:r>
            <a:r>
              <a:rPr lang="fr-FR" sz="2000" dirty="0" err="1"/>
              <a:t>install</a:t>
            </a:r>
            <a:r>
              <a:rPr lang="fr-FR" sz="2000" dirty="0"/>
              <a:t> docker-ce docker-ce-cli containerd.io</a:t>
            </a:r>
            <a:endParaRPr lang="en-US" sz="2000" dirty="0"/>
          </a:p>
        </p:txBody>
      </p:sp>
      <p:sp>
        <p:nvSpPr>
          <p:cNvPr id="3" name="Slide Number Placeholder 2">
            <a:extLst>
              <a:ext uri="{FF2B5EF4-FFF2-40B4-BE49-F238E27FC236}">
                <a16:creationId xmlns:a16="http://schemas.microsoft.com/office/drawing/2014/main" id="{106FE0E6-65BE-4A76-93AC-32D33D2FB636}"/>
              </a:ext>
            </a:extLst>
          </p:cNvPr>
          <p:cNvSpPr>
            <a:spLocks noGrp="1"/>
          </p:cNvSpPr>
          <p:nvPr>
            <p:ph type="sldNum" sz="quarter" idx="12"/>
          </p:nvPr>
        </p:nvSpPr>
        <p:spPr/>
        <p:txBody>
          <a:bodyPr/>
          <a:lstStyle/>
          <a:p>
            <a:fld id="{9860EDB8-5305-433F-BE41-D7A86D811DB3}" type="slidenum">
              <a:rPr lang="en-US" smtClean="0"/>
              <a:pPr/>
              <a:t>13</a:t>
            </a:fld>
            <a:endParaRPr lang="en-US"/>
          </a:p>
        </p:txBody>
      </p:sp>
    </p:spTree>
    <p:extLst>
      <p:ext uri="{BB962C8B-B14F-4D97-AF65-F5344CB8AC3E}">
        <p14:creationId xmlns:p14="http://schemas.microsoft.com/office/powerpoint/2010/main" val="305581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hub</a:t>
            </a:r>
          </a:p>
        </p:txBody>
      </p:sp>
      <p:sp>
        <p:nvSpPr>
          <p:cNvPr id="6" name="Content Placeholder 2"/>
          <p:cNvSpPr>
            <a:spLocks noGrp="1"/>
          </p:cNvSpPr>
          <p:nvPr>
            <p:ph idx="1"/>
          </p:nvPr>
        </p:nvSpPr>
        <p:spPr>
          <a:xfrm>
            <a:off x="780048" y="1731887"/>
            <a:ext cx="10631904" cy="4351338"/>
          </a:xfrm>
        </p:spPr>
        <p:txBody>
          <a:bodyPr>
            <a:normAutofit fontScale="70000" lnSpcReduction="20000"/>
          </a:bodyPr>
          <a:lstStyle/>
          <a:p>
            <a:pPr marL="285750" indent="-285750">
              <a:buFont typeface="Arial" panose="020B0604020202020204" pitchFamily="34" charset="0"/>
              <a:buChar char="•"/>
            </a:pPr>
            <a:r>
              <a:rPr lang="en-US" sz="2400" dirty="0"/>
              <a:t>To login to docker hub</a:t>
            </a:r>
          </a:p>
          <a:p>
            <a:pPr marL="971550" lvl="1" indent="-285750"/>
            <a:r>
              <a:rPr lang="en-US" sz="2200" dirty="0"/>
              <a:t>$</a:t>
            </a:r>
            <a:r>
              <a:rPr lang="en-US" sz="2200" dirty="0" err="1"/>
              <a:t>sudo</a:t>
            </a:r>
            <a:r>
              <a:rPr lang="en-US" sz="2200" dirty="0"/>
              <a:t> docker login</a:t>
            </a:r>
          </a:p>
          <a:p>
            <a:pPr marL="285750" indent="-285750">
              <a:buFont typeface="Arial" panose="020B0604020202020204" pitchFamily="34" charset="0"/>
              <a:buChar char="•"/>
            </a:pPr>
            <a:r>
              <a:rPr lang="en-US" sz="2400" dirty="0"/>
              <a:t>To get an image:  </a:t>
            </a:r>
            <a:r>
              <a:rPr lang="en-US" sz="2200" dirty="0"/>
              <a:t>docker pull &lt;image name&gt;:&lt;tag&gt;</a:t>
            </a:r>
          </a:p>
          <a:p>
            <a:pPr marL="971550" lvl="1" indent="-285750"/>
            <a:r>
              <a:rPr lang="en-US" sz="2000" dirty="0"/>
              <a:t>$</a:t>
            </a:r>
            <a:r>
              <a:rPr lang="en-US" sz="2000" dirty="0" err="1"/>
              <a:t>sudo</a:t>
            </a:r>
            <a:r>
              <a:rPr lang="en-US" sz="2000" dirty="0"/>
              <a:t> docker pull ubuntu</a:t>
            </a:r>
          </a:p>
          <a:p>
            <a:pPr marL="285750" indent="-285750">
              <a:buFont typeface="Arial" panose="020B0604020202020204" pitchFamily="34" charset="0"/>
              <a:buChar char="•"/>
            </a:pPr>
            <a:r>
              <a:rPr lang="en-US" sz="2400" dirty="0"/>
              <a:t>To search for an image: </a:t>
            </a:r>
            <a:r>
              <a:rPr lang="en-US" sz="2200" dirty="0"/>
              <a:t> docker search &lt;image&gt;</a:t>
            </a:r>
          </a:p>
          <a:p>
            <a:pPr marL="971550" lvl="1" indent="-285750"/>
            <a:r>
              <a:rPr lang="en-US" sz="2000" dirty="0"/>
              <a:t>$</a:t>
            </a:r>
            <a:r>
              <a:rPr lang="en-US" sz="2000" dirty="0" err="1"/>
              <a:t>sudo</a:t>
            </a:r>
            <a:r>
              <a:rPr lang="en-US" sz="2000" dirty="0"/>
              <a:t> docker search ubuntu</a:t>
            </a:r>
          </a:p>
          <a:p>
            <a:pPr marL="285750" indent="-285750">
              <a:buFont typeface="Arial" panose="020B0604020202020204" pitchFamily="34" charset="0"/>
              <a:buChar char="•"/>
            </a:pPr>
            <a:r>
              <a:rPr lang="en-US" sz="2400" dirty="0"/>
              <a:t>Logout: docker logout</a:t>
            </a:r>
          </a:p>
          <a:p>
            <a:pPr marL="971550" lvl="1" indent="-285750"/>
            <a:r>
              <a:rPr lang="en-US" sz="2200" dirty="0"/>
              <a:t>$</a:t>
            </a:r>
            <a:r>
              <a:rPr lang="en-US" sz="2200" dirty="0" err="1"/>
              <a:t>sudo</a:t>
            </a:r>
            <a:r>
              <a:rPr lang="en-US" sz="2200" dirty="0"/>
              <a:t> docker logout</a:t>
            </a:r>
            <a:endParaRPr lang="en-US" sz="2000" dirty="0"/>
          </a:p>
        </p:txBody>
      </p:sp>
      <p:sp>
        <p:nvSpPr>
          <p:cNvPr id="3" name="Slide Number Placeholder 2">
            <a:extLst>
              <a:ext uri="{FF2B5EF4-FFF2-40B4-BE49-F238E27FC236}">
                <a16:creationId xmlns:a16="http://schemas.microsoft.com/office/drawing/2014/main" id="{D2A5C58E-75C4-4788-8D0D-039D5668E4B0}"/>
              </a:ext>
            </a:extLst>
          </p:cNvPr>
          <p:cNvSpPr>
            <a:spLocks noGrp="1"/>
          </p:cNvSpPr>
          <p:nvPr>
            <p:ph type="sldNum" sz="quarter" idx="12"/>
          </p:nvPr>
        </p:nvSpPr>
        <p:spPr/>
        <p:txBody>
          <a:bodyPr/>
          <a:lstStyle/>
          <a:p>
            <a:fld id="{9860EDB8-5305-433F-BE41-D7A86D811DB3}" type="slidenum">
              <a:rPr lang="en-US" smtClean="0"/>
              <a:pPr/>
              <a:t>14</a:t>
            </a:fld>
            <a:endParaRPr lang="en-US"/>
          </a:p>
        </p:txBody>
      </p:sp>
    </p:spTree>
    <p:extLst>
      <p:ext uri="{BB962C8B-B14F-4D97-AF65-F5344CB8AC3E}">
        <p14:creationId xmlns:p14="http://schemas.microsoft.com/office/powerpoint/2010/main" val="342768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6" name="Content Placeholder 2"/>
          <p:cNvSpPr>
            <a:spLocks noGrp="1"/>
          </p:cNvSpPr>
          <p:nvPr>
            <p:ph idx="1"/>
          </p:nvPr>
        </p:nvSpPr>
        <p:spPr>
          <a:xfrm>
            <a:off x="780048" y="1731887"/>
            <a:ext cx="10631904" cy="4351338"/>
          </a:xfrm>
        </p:spPr>
        <p:txBody>
          <a:bodyPr>
            <a:normAutofit lnSpcReduction="10000"/>
          </a:bodyPr>
          <a:lstStyle/>
          <a:p>
            <a:pPr marL="285750" indent="-285750">
              <a:buFont typeface="Arial" panose="020B0604020202020204" pitchFamily="34" charset="0"/>
              <a:buChar char="•"/>
            </a:pPr>
            <a:r>
              <a:rPr lang="en-US" sz="2400" dirty="0"/>
              <a:t>To list all images:</a:t>
            </a:r>
          </a:p>
          <a:p>
            <a:pPr marL="971550" lvl="1" indent="-285750"/>
            <a:r>
              <a:rPr lang="en-US" sz="2200" dirty="0"/>
              <a:t>$</a:t>
            </a:r>
            <a:r>
              <a:rPr lang="en-US" sz="2200" dirty="0" err="1"/>
              <a:t>sudo</a:t>
            </a:r>
            <a:r>
              <a:rPr lang="en-US" sz="2200" dirty="0"/>
              <a:t> docker images</a:t>
            </a:r>
          </a:p>
          <a:p>
            <a:pPr marL="285750" indent="-285750">
              <a:buFont typeface="Arial" panose="020B0604020202020204" pitchFamily="34" charset="0"/>
              <a:buChar char="•"/>
            </a:pPr>
            <a:r>
              <a:rPr lang="en-US" sz="2400" dirty="0"/>
              <a:t>To remove an image: docker </a:t>
            </a:r>
            <a:r>
              <a:rPr lang="en-US" sz="2400" dirty="0" err="1"/>
              <a:t>rmi</a:t>
            </a:r>
            <a:r>
              <a:rPr lang="en-US" sz="2400" dirty="0"/>
              <a:t> &lt;image&gt;</a:t>
            </a:r>
            <a:endParaRPr lang="en-US" sz="2200" dirty="0"/>
          </a:p>
          <a:p>
            <a:pPr marL="971550" lvl="1" indent="-285750"/>
            <a:r>
              <a:rPr lang="en-US" sz="2000" dirty="0"/>
              <a:t>$</a:t>
            </a:r>
            <a:r>
              <a:rPr lang="en-US" sz="2000" dirty="0" err="1"/>
              <a:t>sudo</a:t>
            </a:r>
            <a:r>
              <a:rPr lang="en-US" sz="2000" dirty="0"/>
              <a:t> docker </a:t>
            </a:r>
            <a:r>
              <a:rPr lang="en-US" sz="2000" dirty="0" err="1"/>
              <a:t>rmi</a:t>
            </a:r>
            <a:r>
              <a:rPr lang="en-US" sz="2000" dirty="0"/>
              <a:t> ubuntu</a:t>
            </a:r>
          </a:p>
          <a:p>
            <a:pPr marL="285750" indent="-285750">
              <a:buFont typeface="Arial" panose="020B0604020202020204" pitchFamily="34" charset="0"/>
              <a:buChar char="•"/>
            </a:pPr>
            <a:r>
              <a:rPr lang="en-US" sz="2400" dirty="0"/>
              <a:t>To display a container information: docker inspect &lt;image&gt;</a:t>
            </a:r>
            <a:endParaRPr lang="en-US" sz="2200" dirty="0"/>
          </a:p>
          <a:p>
            <a:pPr marL="971550" lvl="1" indent="-285750"/>
            <a:r>
              <a:rPr lang="en-US" sz="2000" dirty="0"/>
              <a:t>$</a:t>
            </a:r>
            <a:r>
              <a:rPr lang="en-US" sz="2000" dirty="0" err="1"/>
              <a:t>sudo</a:t>
            </a:r>
            <a:r>
              <a:rPr lang="en-US" sz="2000" dirty="0"/>
              <a:t> docker inspect ubuntu</a:t>
            </a:r>
          </a:p>
        </p:txBody>
      </p:sp>
      <p:sp>
        <p:nvSpPr>
          <p:cNvPr id="3" name="Slide Number Placeholder 2">
            <a:extLst>
              <a:ext uri="{FF2B5EF4-FFF2-40B4-BE49-F238E27FC236}">
                <a16:creationId xmlns:a16="http://schemas.microsoft.com/office/drawing/2014/main" id="{55191606-BE3B-449B-B168-E936EEAAA192}"/>
              </a:ext>
            </a:extLst>
          </p:cNvPr>
          <p:cNvSpPr>
            <a:spLocks noGrp="1"/>
          </p:cNvSpPr>
          <p:nvPr>
            <p:ph type="sldNum" sz="quarter" idx="12"/>
          </p:nvPr>
        </p:nvSpPr>
        <p:spPr/>
        <p:txBody>
          <a:bodyPr/>
          <a:lstStyle/>
          <a:p>
            <a:fld id="{9860EDB8-5305-433F-BE41-D7A86D811DB3}" type="slidenum">
              <a:rPr lang="en-US" smtClean="0"/>
              <a:pPr/>
              <a:t>15</a:t>
            </a:fld>
            <a:endParaRPr lang="en-US"/>
          </a:p>
        </p:txBody>
      </p:sp>
    </p:spTree>
    <p:extLst>
      <p:ext uri="{BB962C8B-B14F-4D97-AF65-F5344CB8AC3E}">
        <p14:creationId xmlns:p14="http://schemas.microsoft.com/office/powerpoint/2010/main" val="30825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life cycle</a:t>
            </a:r>
          </a:p>
        </p:txBody>
      </p:sp>
      <p:sp>
        <p:nvSpPr>
          <p:cNvPr id="6" name="Content Placeholder 2"/>
          <p:cNvSpPr>
            <a:spLocks noGrp="1"/>
          </p:cNvSpPr>
          <p:nvPr>
            <p:ph idx="1"/>
          </p:nvPr>
        </p:nvSpPr>
        <p:spPr>
          <a:xfrm>
            <a:off x="780047" y="1731887"/>
            <a:ext cx="11174885" cy="4351338"/>
          </a:xfrm>
        </p:spPr>
        <p:txBody>
          <a:bodyPr>
            <a:normAutofit fontScale="85000" lnSpcReduction="10000"/>
          </a:bodyPr>
          <a:lstStyle/>
          <a:p>
            <a:pPr marL="285750" indent="-285750">
              <a:buFont typeface="Arial" panose="020B0604020202020204" pitchFamily="34" charset="0"/>
              <a:buChar char="•"/>
            </a:pPr>
            <a:r>
              <a:rPr lang="en-US" sz="2400" dirty="0"/>
              <a:t>To list all running containers: docker </a:t>
            </a:r>
            <a:r>
              <a:rPr lang="en-US" sz="2400" dirty="0" err="1"/>
              <a:t>ps</a:t>
            </a:r>
            <a:r>
              <a:rPr lang="en-US" sz="2400" dirty="0"/>
              <a:t>-a</a:t>
            </a:r>
          </a:p>
          <a:p>
            <a:pPr marL="971550" lvl="1" indent="-285750"/>
            <a:r>
              <a:rPr lang="en-US" sz="2200" dirty="0"/>
              <a:t>$</a:t>
            </a:r>
            <a:r>
              <a:rPr lang="en-US" sz="2200" dirty="0" err="1"/>
              <a:t>sudo</a:t>
            </a:r>
            <a:r>
              <a:rPr lang="en-US" sz="2200" dirty="0"/>
              <a:t> docker </a:t>
            </a:r>
            <a:r>
              <a:rPr lang="en-US" sz="2200" dirty="0" err="1"/>
              <a:t>ps</a:t>
            </a:r>
            <a:r>
              <a:rPr lang="en-US" sz="2200" dirty="0"/>
              <a:t> -a</a:t>
            </a:r>
          </a:p>
          <a:p>
            <a:pPr marL="285750" indent="-285750">
              <a:buFont typeface="Arial" panose="020B0604020202020204" pitchFamily="34" charset="0"/>
              <a:buChar char="•"/>
            </a:pPr>
            <a:r>
              <a:rPr lang="en-US" sz="2400" dirty="0"/>
              <a:t>Create a container from docker image: docker run &lt;options&gt; &lt;image name&gt;</a:t>
            </a:r>
          </a:p>
          <a:p>
            <a:pPr marL="1428750" lvl="2" indent="-285750"/>
            <a:r>
              <a:rPr lang="en-US" sz="1800" dirty="0"/>
              <a:t>-</a:t>
            </a:r>
            <a:r>
              <a:rPr lang="en-US" sz="1800" dirty="0" err="1"/>
              <a:t>t:Terminal</a:t>
            </a:r>
            <a:r>
              <a:rPr lang="en-US" sz="1800" dirty="0"/>
              <a:t>, -d: Daemon, -p &lt;host port&gt;:&lt;container port&gt;, --name &lt;container name&gt;,--</a:t>
            </a:r>
            <a:r>
              <a:rPr lang="en-US" sz="1800" dirty="0" err="1"/>
              <a:t>ip</a:t>
            </a:r>
            <a:r>
              <a:rPr lang="en-US" sz="1800" dirty="0"/>
              <a:t> &lt;</a:t>
            </a:r>
            <a:r>
              <a:rPr lang="en-US" sz="1800" dirty="0" err="1"/>
              <a:t>ip</a:t>
            </a:r>
            <a:r>
              <a:rPr lang="en-US" sz="1800" dirty="0"/>
              <a:t>&gt;, -e VAR=VALUE</a:t>
            </a:r>
          </a:p>
          <a:p>
            <a:pPr marL="971550" lvl="1" indent="-285750"/>
            <a:r>
              <a:rPr lang="en-US" sz="2000" dirty="0"/>
              <a:t>$</a:t>
            </a:r>
            <a:r>
              <a:rPr lang="en-US" sz="2000" dirty="0" err="1"/>
              <a:t>sudo</a:t>
            </a:r>
            <a:r>
              <a:rPr lang="en-US" sz="2000" dirty="0"/>
              <a:t> docker run –td –p  81:80 –name </a:t>
            </a:r>
            <a:r>
              <a:rPr lang="en-US" sz="2000" dirty="0" err="1"/>
              <a:t>myweb</a:t>
            </a:r>
            <a:r>
              <a:rPr lang="en-US" sz="2000" dirty="0"/>
              <a:t> ubuntu</a:t>
            </a:r>
          </a:p>
          <a:p>
            <a:pPr marL="285750" indent="-285750">
              <a:buFont typeface="Arial" panose="020B0604020202020204" pitchFamily="34" charset="0"/>
              <a:buChar char="•"/>
            </a:pPr>
            <a:r>
              <a:rPr lang="en-US" sz="2400" dirty="0"/>
              <a:t>To build a docker image: docker build &lt;Directory of </a:t>
            </a:r>
            <a:r>
              <a:rPr lang="en-US" sz="2400" dirty="0" err="1"/>
              <a:t>Dockerfile</a:t>
            </a:r>
            <a:r>
              <a:rPr lang="en-US" sz="2400" dirty="0"/>
              <a:t>&gt;/ -t &lt;image name&gt;</a:t>
            </a:r>
            <a:endParaRPr lang="en-US" sz="2200" dirty="0"/>
          </a:p>
          <a:p>
            <a:pPr marL="971550" lvl="1" indent="-285750"/>
            <a:r>
              <a:rPr lang="en-US" sz="2000" dirty="0"/>
              <a:t>$</a:t>
            </a:r>
            <a:r>
              <a:rPr lang="en-US" sz="2000" dirty="0" err="1"/>
              <a:t>sudo</a:t>
            </a:r>
            <a:r>
              <a:rPr lang="en-US" sz="2000" dirty="0"/>
              <a:t> docker build </a:t>
            </a:r>
            <a:r>
              <a:rPr lang="en-US" sz="2000" dirty="0" err="1"/>
              <a:t>MyDockerfiledir</a:t>
            </a:r>
            <a:r>
              <a:rPr lang="en-US" sz="2000" dirty="0"/>
              <a:t>/ -t </a:t>
            </a:r>
            <a:r>
              <a:rPr lang="en-US" sz="2000" dirty="0" err="1"/>
              <a:t>HostingServer</a:t>
            </a:r>
            <a:endParaRPr lang="en-US" sz="2000" dirty="0"/>
          </a:p>
        </p:txBody>
      </p:sp>
      <p:sp>
        <p:nvSpPr>
          <p:cNvPr id="3" name="Slide Number Placeholder 2">
            <a:extLst>
              <a:ext uri="{FF2B5EF4-FFF2-40B4-BE49-F238E27FC236}">
                <a16:creationId xmlns:a16="http://schemas.microsoft.com/office/drawing/2014/main" id="{EB8EC40A-9C03-47D8-B8D8-132063DA5680}"/>
              </a:ext>
            </a:extLst>
          </p:cNvPr>
          <p:cNvSpPr>
            <a:spLocks noGrp="1"/>
          </p:cNvSpPr>
          <p:nvPr>
            <p:ph type="sldNum" sz="quarter" idx="12"/>
          </p:nvPr>
        </p:nvSpPr>
        <p:spPr/>
        <p:txBody>
          <a:bodyPr/>
          <a:lstStyle/>
          <a:p>
            <a:fld id="{9860EDB8-5305-433F-BE41-D7A86D811DB3}" type="slidenum">
              <a:rPr lang="en-US" smtClean="0"/>
              <a:pPr/>
              <a:t>16</a:t>
            </a:fld>
            <a:endParaRPr lang="en-US"/>
          </a:p>
        </p:txBody>
      </p:sp>
    </p:spTree>
    <p:extLst>
      <p:ext uri="{BB962C8B-B14F-4D97-AF65-F5344CB8AC3E}">
        <p14:creationId xmlns:p14="http://schemas.microsoft.com/office/powerpoint/2010/main" val="558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command</a:t>
            </a:r>
          </a:p>
        </p:txBody>
      </p:sp>
      <p:sp>
        <p:nvSpPr>
          <p:cNvPr id="6" name="Content Placeholder 2"/>
          <p:cNvSpPr>
            <a:spLocks noGrp="1"/>
          </p:cNvSpPr>
          <p:nvPr>
            <p:ph idx="1"/>
          </p:nvPr>
        </p:nvSpPr>
        <p:spPr>
          <a:xfrm>
            <a:off x="780047" y="1731887"/>
            <a:ext cx="11174885" cy="4351338"/>
          </a:xfrm>
        </p:spPr>
        <p:txBody>
          <a:bodyPr>
            <a:normAutofit/>
          </a:bodyPr>
          <a:lstStyle/>
          <a:p>
            <a:pPr marL="285750" indent="-285750">
              <a:buFont typeface="Arial" panose="020B0604020202020204" pitchFamily="34" charset="0"/>
              <a:buChar char="•"/>
            </a:pPr>
            <a:r>
              <a:rPr lang="en-US" sz="2400" dirty="0"/>
              <a:t>To execute a command : docker exec &lt;options&gt; &lt;container&gt; &lt;command&gt;</a:t>
            </a:r>
          </a:p>
          <a:p>
            <a:pPr marL="971550" lvl="1" indent="-285750"/>
            <a:r>
              <a:rPr lang="en-US" sz="2200" dirty="0"/>
              <a:t>$</a:t>
            </a:r>
            <a:r>
              <a:rPr lang="en-US" sz="2200" dirty="0" err="1"/>
              <a:t>sudo</a:t>
            </a:r>
            <a:r>
              <a:rPr lang="en-US" sz="2200" dirty="0"/>
              <a:t> docker exec –it </a:t>
            </a:r>
            <a:r>
              <a:rPr lang="en-US" sz="2200" dirty="0" err="1"/>
              <a:t>myweb</a:t>
            </a:r>
            <a:r>
              <a:rPr lang="en-US" sz="2200" dirty="0"/>
              <a:t> bash</a:t>
            </a:r>
          </a:p>
        </p:txBody>
      </p:sp>
      <p:sp>
        <p:nvSpPr>
          <p:cNvPr id="3" name="Slide Number Placeholder 2">
            <a:extLst>
              <a:ext uri="{FF2B5EF4-FFF2-40B4-BE49-F238E27FC236}">
                <a16:creationId xmlns:a16="http://schemas.microsoft.com/office/drawing/2014/main" id="{A296F79E-DA9E-4122-A3C0-D47FB3323A30}"/>
              </a:ext>
            </a:extLst>
          </p:cNvPr>
          <p:cNvSpPr>
            <a:spLocks noGrp="1"/>
          </p:cNvSpPr>
          <p:nvPr>
            <p:ph type="sldNum" sz="quarter" idx="12"/>
          </p:nvPr>
        </p:nvSpPr>
        <p:spPr/>
        <p:txBody>
          <a:bodyPr/>
          <a:lstStyle/>
          <a:p>
            <a:fld id="{9860EDB8-5305-433F-BE41-D7A86D811DB3}" type="slidenum">
              <a:rPr lang="en-US" smtClean="0"/>
              <a:pPr/>
              <a:t>17</a:t>
            </a:fld>
            <a:endParaRPr lang="en-US"/>
          </a:p>
        </p:txBody>
      </p:sp>
    </p:spTree>
    <p:extLst>
      <p:ext uri="{BB962C8B-B14F-4D97-AF65-F5344CB8AC3E}">
        <p14:creationId xmlns:p14="http://schemas.microsoft.com/office/powerpoint/2010/main" val="2912230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management</a:t>
            </a:r>
          </a:p>
        </p:txBody>
      </p:sp>
      <p:sp>
        <p:nvSpPr>
          <p:cNvPr id="6" name="Content Placeholder 2"/>
          <p:cNvSpPr>
            <a:spLocks noGrp="1"/>
          </p:cNvSpPr>
          <p:nvPr>
            <p:ph idx="1"/>
          </p:nvPr>
        </p:nvSpPr>
        <p:spPr>
          <a:xfrm>
            <a:off x="780047" y="1731887"/>
            <a:ext cx="11174885" cy="4351338"/>
          </a:xfrm>
        </p:spPr>
        <p:txBody>
          <a:bodyPr>
            <a:normAutofit fontScale="55000" lnSpcReduction="20000"/>
          </a:bodyPr>
          <a:lstStyle/>
          <a:p>
            <a:pPr marL="285750" indent="-285750">
              <a:buFont typeface="Arial" panose="020B0604020202020204" pitchFamily="34" charset="0"/>
              <a:buChar char="•"/>
            </a:pPr>
            <a:r>
              <a:rPr lang="en-US" sz="2400" dirty="0"/>
              <a:t>To stop a container: docker stop &lt;container&gt;</a:t>
            </a:r>
          </a:p>
          <a:p>
            <a:pPr marL="971550" lvl="1" indent="-285750"/>
            <a:r>
              <a:rPr lang="en-US" sz="2200" dirty="0"/>
              <a:t>$</a:t>
            </a:r>
            <a:r>
              <a:rPr lang="en-US" sz="2200" dirty="0" err="1"/>
              <a:t>sudo</a:t>
            </a:r>
            <a:r>
              <a:rPr lang="en-US" sz="2200" dirty="0"/>
              <a:t> docker stop </a:t>
            </a:r>
            <a:r>
              <a:rPr lang="en-US" sz="2200" dirty="0" err="1"/>
              <a:t>mytest</a:t>
            </a:r>
            <a:endParaRPr lang="en-US" sz="2200" dirty="0"/>
          </a:p>
          <a:p>
            <a:pPr marL="285750" indent="-285750">
              <a:buFont typeface="Arial" panose="020B0604020202020204" pitchFamily="34" charset="0"/>
              <a:buChar char="•"/>
            </a:pPr>
            <a:r>
              <a:rPr lang="en-US" sz="2400" dirty="0"/>
              <a:t>To start a stopped container: docker start &lt;container&gt;</a:t>
            </a:r>
          </a:p>
          <a:p>
            <a:pPr marL="971550" lvl="1" indent="-285750"/>
            <a:r>
              <a:rPr lang="en-US" sz="2000" dirty="0"/>
              <a:t>$</a:t>
            </a:r>
            <a:r>
              <a:rPr lang="en-US" sz="2000" dirty="0" err="1"/>
              <a:t>sudo</a:t>
            </a:r>
            <a:r>
              <a:rPr lang="en-US" sz="2000" dirty="0"/>
              <a:t> docker start </a:t>
            </a:r>
            <a:r>
              <a:rPr lang="en-US" sz="2000" dirty="0" err="1"/>
              <a:t>mytest</a:t>
            </a:r>
            <a:endParaRPr lang="en-US" sz="2000" dirty="0"/>
          </a:p>
          <a:p>
            <a:pPr marL="285750" indent="-285750">
              <a:buFont typeface="Arial" panose="020B0604020202020204" pitchFamily="34" charset="0"/>
              <a:buChar char="•"/>
            </a:pPr>
            <a:r>
              <a:rPr lang="en-US" sz="2400" dirty="0"/>
              <a:t>To remove a stopped container: docker rm &lt;container&gt;</a:t>
            </a:r>
            <a:endParaRPr lang="en-US" sz="2200" dirty="0"/>
          </a:p>
          <a:p>
            <a:pPr marL="971550" lvl="1" indent="-285750"/>
            <a:r>
              <a:rPr lang="en-US" sz="2000" dirty="0"/>
              <a:t>$</a:t>
            </a:r>
            <a:r>
              <a:rPr lang="en-US" sz="2000" dirty="0" err="1"/>
              <a:t>sudo</a:t>
            </a:r>
            <a:r>
              <a:rPr lang="en-US" sz="2000" dirty="0"/>
              <a:t> docker rm </a:t>
            </a:r>
            <a:r>
              <a:rPr lang="en-US" sz="2000" dirty="0" err="1"/>
              <a:t>mytest</a:t>
            </a:r>
            <a:endParaRPr lang="en-US" sz="2000" dirty="0"/>
          </a:p>
          <a:p>
            <a:pPr marL="342900" indent="-342900">
              <a:buFont typeface="Arial" panose="020B0604020202020204" pitchFamily="34" charset="0"/>
              <a:buChar char="•"/>
            </a:pPr>
            <a:r>
              <a:rPr lang="en-US" sz="2200" dirty="0"/>
              <a:t>To copy files/directory: docker cp &lt;</a:t>
            </a:r>
            <a:r>
              <a:rPr lang="en-US" sz="2200" dirty="0" err="1"/>
              <a:t>src</a:t>
            </a:r>
            <a:r>
              <a:rPr lang="en-US" sz="2200" dirty="0"/>
              <a:t>&gt; &lt;container&gt;:&lt;</a:t>
            </a:r>
            <a:r>
              <a:rPr lang="en-US" sz="2200" dirty="0" err="1"/>
              <a:t>dest</a:t>
            </a:r>
            <a:r>
              <a:rPr lang="en-US" sz="2200" dirty="0"/>
              <a:t>&gt; or docker cp &lt;container&gt;:&lt;</a:t>
            </a:r>
            <a:r>
              <a:rPr lang="en-US" sz="2200" dirty="0" err="1"/>
              <a:t>src</a:t>
            </a:r>
            <a:r>
              <a:rPr lang="en-US" sz="2200" dirty="0"/>
              <a:t>&gt; &lt;</a:t>
            </a:r>
            <a:r>
              <a:rPr lang="en-US" sz="2200" dirty="0" err="1"/>
              <a:t>dest</a:t>
            </a:r>
            <a:r>
              <a:rPr lang="en-US" sz="2200" dirty="0"/>
              <a:t>&gt;</a:t>
            </a:r>
          </a:p>
          <a:p>
            <a:pPr marL="1028700" lvl="1" indent="-342900"/>
            <a:r>
              <a:rPr lang="en-US" sz="2000" dirty="0"/>
              <a:t>$</a:t>
            </a:r>
            <a:r>
              <a:rPr lang="en-US" sz="2000" dirty="0" err="1"/>
              <a:t>sudo</a:t>
            </a:r>
            <a:r>
              <a:rPr lang="en-US" sz="2000" dirty="0"/>
              <a:t> docker cp /</a:t>
            </a:r>
            <a:r>
              <a:rPr lang="en-US" sz="2000" dirty="0" err="1"/>
              <a:t>tmp</a:t>
            </a:r>
            <a:r>
              <a:rPr lang="en-US" sz="2000" dirty="0"/>
              <a:t>/</a:t>
            </a:r>
            <a:r>
              <a:rPr lang="en-US" sz="2000" dirty="0" err="1"/>
              <a:t>myfile</a:t>
            </a:r>
            <a:r>
              <a:rPr lang="en-US" sz="2000" dirty="0"/>
              <a:t> </a:t>
            </a:r>
            <a:r>
              <a:rPr lang="en-US" sz="2000" dirty="0" err="1"/>
              <a:t>mytest</a:t>
            </a:r>
            <a:r>
              <a:rPr lang="en-US" sz="2000" dirty="0"/>
              <a:t>:/</a:t>
            </a:r>
            <a:r>
              <a:rPr lang="en-US" sz="2000" dirty="0" err="1"/>
              <a:t>tmp</a:t>
            </a:r>
            <a:endParaRPr lang="en-US" sz="2000" dirty="0"/>
          </a:p>
          <a:p>
            <a:pPr marL="342900" indent="-342900">
              <a:buFont typeface="Arial" panose="020B0604020202020204" pitchFamily="34" charset="0"/>
              <a:buChar char="•"/>
            </a:pPr>
            <a:r>
              <a:rPr lang="en-US" sz="2200" dirty="0"/>
              <a:t>To display information about container: docker inspect &lt;container&gt;</a:t>
            </a:r>
          </a:p>
          <a:p>
            <a:pPr marL="1028700" lvl="1" indent="-342900"/>
            <a:r>
              <a:rPr lang="en-US" sz="2000" dirty="0"/>
              <a:t>$</a:t>
            </a:r>
            <a:r>
              <a:rPr lang="en-US" sz="2000" dirty="0" err="1"/>
              <a:t>sudo</a:t>
            </a:r>
            <a:r>
              <a:rPr lang="en-US" sz="2000" dirty="0"/>
              <a:t> docker inspect myweb1</a:t>
            </a:r>
          </a:p>
        </p:txBody>
      </p:sp>
      <p:sp>
        <p:nvSpPr>
          <p:cNvPr id="3" name="Slide Number Placeholder 2">
            <a:extLst>
              <a:ext uri="{FF2B5EF4-FFF2-40B4-BE49-F238E27FC236}">
                <a16:creationId xmlns:a16="http://schemas.microsoft.com/office/drawing/2014/main" id="{2047C4F3-866F-40AF-B2F5-DAC1BFB9169E}"/>
              </a:ext>
            </a:extLst>
          </p:cNvPr>
          <p:cNvSpPr>
            <a:spLocks noGrp="1"/>
          </p:cNvSpPr>
          <p:nvPr>
            <p:ph type="sldNum" sz="quarter" idx="12"/>
          </p:nvPr>
        </p:nvSpPr>
        <p:spPr/>
        <p:txBody>
          <a:bodyPr/>
          <a:lstStyle/>
          <a:p>
            <a:fld id="{9860EDB8-5305-433F-BE41-D7A86D811DB3}" type="slidenum">
              <a:rPr lang="en-US" smtClean="0"/>
              <a:pPr/>
              <a:t>18</a:t>
            </a:fld>
            <a:endParaRPr lang="en-US"/>
          </a:p>
        </p:txBody>
      </p:sp>
    </p:spTree>
    <p:extLst>
      <p:ext uri="{BB962C8B-B14F-4D97-AF65-F5344CB8AC3E}">
        <p14:creationId xmlns:p14="http://schemas.microsoft.com/office/powerpoint/2010/main" val="250618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storage</a:t>
            </a:r>
          </a:p>
        </p:txBody>
      </p:sp>
      <p:sp>
        <p:nvSpPr>
          <p:cNvPr id="6" name="Content Placeholder 2"/>
          <p:cNvSpPr>
            <a:spLocks noGrp="1"/>
          </p:cNvSpPr>
          <p:nvPr>
            <p:ph idx="1"/>
          </p:nvPr>
        </p:nvSpPr>
        <p:spPr>
          <a:xfrm>
            <a:off x="854530" y="2070554"/>
            <a:ext cx="10631904" cy="4351338"/>
          </a:xfrm>
        </p:spPr>
        <p:txBody>
          <a:bodyPr>
            <a:normAutofit fontScale="70000" lnSpcReduction="20000"/>
          </a:bodyPr>
          <a:lstStyle/>
          <a:p>
            <a:pPr marL="285750" indent="-285750">
              <a:buFont typeface="Arial" panose="020B0604020202020204" pitchFamily="34" charset="0"/>
              <a:buChar char="•"/>
            </a:pPr>
            <a:r>
              <a:rPr lang="en-US" sz="2400" dirty="0"/>
              <a:t>Containers are temporary and ephemeral</a:t>
            </a:r>
          </a:p>
          <a:p>
            <a:pPr marL="285750" indent="-285750">
              <a:buFont typeface="Arial" panose="020B0604020202020204" pitchFamily="34" charset="0"/>
              <a:buChar char="•"/>
            </a:pPr>
            <a:r>
              <a:rPr lang="en-US" sz="2400" dirty="0"/>
              <a:t>Persistent storage is an external storage that mounted to a directory inside the container </a:t>
            </a:r>
          </a:p>
          <a:p>
            <a:pPr marL="285750" indent="-285750">
              <a:buFont typeface="Arial" panose="020B0604020202020204" pitchFamily="34" charset="0"/>
              <a:buChar char="•"/>
            </a:pPr>
            <a:r>
              <a:rPr lang="en-US" sz="2400" dirty="0"/>
              <a:t>4 types of persistent storage </a:t>
            </a:r>
          </a:p>
          <a:p>
            <a:pPr marL="971550" lvl="1" indent="-285750"/>
            <a:r>
              <a:rPr lang="en-US" sz="2200" dirty="0"/>
              <a:t>Volumes: Stored as a part of docker host file system. Should not be modified outside container.. Created under /var/lib/docker/volumes. Volume drivers allowing storing data to remote hosts.</a:t>
            </a:r>
          </a:p>
          <a:p>
            <a:pPr marL="971550" lvl="1" indent="-285750"/>
            <a:r>
              <a:rPr lang="en-US" sz="2200" dirty="0"/>
              <a:t>Bind: A directory on docker host. Can be modified outside container.</a:t>
            </a:r>
          </a:p>
          <a:p>
            <a:pPr marL="971550" lvl="1" indent="-285750"/>
            <a:r>
              <a:rPr lang="en-US" sz="2200" dirty="0" err="1"/>
              <a:t>Tmpfsmounts</a:t>
            </a:r>
            <a:r>
              <a:rPr lang="en-US" sz="2200" dirty="0"/>
              <a:t>. Stored in the host memory.</a:t>
            </a:r>
          </a:p>
          <a:p>
            <a:pPr marL="971550" lvl="1" indent="-285750"/>
            <a:r>
              <a:rPr lang="en-US" sz="2200" dirty="0"/>
              <a:t>Named pipe: Used for communication between docker host and the container.</a:t>
            </a:r>
            <a:endParaRPr lang="en-US" sz="2000" dirty="0"/>
          </a:p>
          <a:p>
            <a:pPr marL="971550" lvl="1" indent="-285750"/>
            <a:endParaRPr lang="en-US" sz="2000" dirty="0"/>
          </a:p>
        </p:txBody>
      </p:sp>
      <p:sp>
        <p:nvSpPr>
          <p:cNvPr id="3" name="Slide Number Placeholder 2">
            <a:extLst>
              <a:ext uri="{FF2B5EF4-FFF2-40B4-BE49-F238E27FC236}">
                <a16:creationId xmlns:a16="http://schemas.microsoft.com/office/drawing/2014/main" id="{E280886B-8D5C-4DA4-A625-50ED45807B58}"/>
              </a:ext>
            </a:extLst>
          </p:cNvPr>
          <p:cNvSpPr>
            <a:spLocks noGrp="1"/>
          </p:cNvSpPr>
          <p:nvPr>
            <p:ph type="sldNum" sz="quarter" idx="12"/>
          </p:nvPr>
        </p:nvSpPr>
        <p:spPr/>
        <p:txBody>
          <a:bodyPr/>
          <a:lstStyle/>
          <a:p>
            <a:fld id="{9860EDB8-5305-433F-BE41-D7A86D811DB3}" type="slidenum">
              <a:rPr lang="en-US" smtClean="0"/>
              <a:pPr/>
              <a:t>19</a:t>
            </a:fld>
            <a:endParaRPr lang="en-US"/>
          </a:p>
        </p:txBody>
      </p:sp>
    </p:spTree>
    <p:extLst>
      <p:ext uri="{BB962C8B-B14F-4D97-AF65-F5344CB8AC3E}">
        <p14:creationId xmlns:p14="http://schemas.microsoft.com/office/powerpoint/2010/main" val="196127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604434" y="1560930"/>
            <a:ext cx="10515600" cy="4060937"/>
          </a:xfrm>
        </p:spPr>
        <p:txBody>
          <a:bodyPr>
            <a:noAutofit/>
          </a:bodyPr>
          <a:lstStyle/>
          <a:p>
            <a:pPr marL="342900" indent="-342900">
              <a:buFont typeface="+mj-lt"/>
              <a:buAutoNum type="arabicPeriod"/>
            </a:pPr>
            <a:r>
              <a:rPr lang="en-US" sz="1800" dirty="0"/>
              <a:t>Fundamental of Docker</a:t>
            </a:r>
          </a:p>
          <a:p>
            <a:pPr marL="342900" indent="-342900">
              <a:buFont typeface="+mj-lt"/>
              <a:buAutoNum type="arabicPeriod"/>
            </a:pPr>
            <a:r>
              <a:rPr lang="en-US" sz="1800" dirty="0"/>
              <a:t>Container at a scale.</a:t>
            </a:r>
          </a:p>
          <a:p>
            <a:pPr marL="342900" indent="-342900">
              <a:buFont typeface="+mj-lt"/>
              <a:buAutoNum type="arabicPeriod"/>
            </a:pPr>
            <a:r>
              <a:rPr lang="en-US" sz="1800" dirty="0"/>
              <a:t>Benefits of docker</a:t>
            </a:r>
          </a:p>
          <a:p>
            <a:pPr marL="342900" indent="-342900">
              <a:buFont typeface="+mj-lt"/>
              <a:buAutoNum type="arabicPeriod"/>
            </a:pPr>
            <a:r>
              <a:rPr lang="en-US" sz="1800" dirty="0"/>
              <a:t>Docker can not solve.</a:t>
            </a:r>
          </a:p>
          <a:p>
            <a:pPr marL="342900" indent="-342900">
              <a:buFont typeface="+mj-lt"/>
              <a:buAutoNum type="arabicPeriod"/>
            </a:pPr>
            <a:r>
              <a:rPr lang="en-US" sz="1800" dirty="0"/>
              <a:t>Virtual machine and container</a:t>
            </a:r>
          </a:p>
          <a:p>
            <a:pPr marL="342900" indent="-342900">
              <a:buFont typeface="+mj-lt"/>
              <a:buAutoNum type="arabicPeriod"/>
            </a:pPr>
            <a:r>
              <a:rPr lang="en-US" sz="1800" dirty="0"/>
              <a:t>Docker concepts</a:t>
            </a:r>
          </a:p>
        </p:txBody>
      </p:sp>
      <p:sp>
        <p:nvSpPr>
          <p:cNvPr id="4" name="Slide Number Placeholder 3">
            <a:extLst>
              <a:ext uri="{FF2B5EF4-FFF2-40B4-BE49-F238E27FC236}">
                <a16:creationId xmlns:a16="http://schemas.microsoft.com/office/drawing/2014/main" id="{7005313C-5A49-47C4-8161-8B27C926B081}"/>
              </a:ext>
            </a:extLst>
          </p:cNvPr>
          <p:cNvSpPr>
            <a:spLocks noGrp="1"/>
          </p:cNvSpPr>
          <p:nvPr>
            <p:ph type="sldNum" sz="quarter" idx="12"/>
          </p:nvPr>
        </p:nvSpPr>
        <p:spPr/>
        <p:txBody>
          <a:bodyPr/>
          <a:lstStyle/>
          <a:p>
            <a:fld id="{9860EDB8-5305-433F-BE41-D7A86D811DB3}" type="slidenum">
              <a:rPr lang="en-US" smtClean="0"/>
              <a:pPr/>
              <a:t>2</a:t>
            </a:fld>
            <a:endParaRPr lang="en-US"/>
          </a:p>
        </p:txBody>
      </p:sp>
    </p:spTree>
    <p:extLst>
      <p:ext uri="{BB962C8B-B14F-4D97-AF65-F5344CB8AC3E}">
        <p14:creationId xmlns:p14="http://schemas.microsoft.com/office/powerpoint/2010/main" val="169694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storage (</a:t>
            </a:r>
            <a:r>
              <a:rPr lang="en-US" dirty="0" err="1"/>
              <a:t>contd</a:t>
            </a:r>
            <a:r>
              <a:rPr lang="en-US" dirty="0"/>
              <a:t>)</a:t>
            </a:r>
          </a:p>
        </p:txBody>
      </p:sp>
      <p:sp>
        <p:nvSpPr>
          <p:cNvPr id="6" name="Content Placeholder 2"/>
          <p:cNvSpPr>
            <a:spLocks noGrp="1"/>
          </p:cNvSpPr>
          <p:nvPr>
            <p:ph idx="1"/>
          </p:nvPr>
        </p:nvSpPr>
        <p:spPr>
          <a:xfrm>
            <a:off x="780047" y="1731887"/>
            <a:ext cx="11174885" cy="4351338"/>
          </a:xfrm>
        </p:spPr>
        <p:txBody>
          <a:bodyPr>
            <a:normAutofit fontScale="70000" lnSpcReduction="20000"/>
          </a:bodyPr>
          <a:lstStyle/>
          <a:p>
            <a:pPr marL="285750" indent="-285750">
              <a:buFont typeface="Arial" panose="020B0604020202020204" pitchFamily="34" charset="0"/>
              <a:buChar char="•"/>
            </a:pPr>
            <a:r>
              <a:rPr lang="en-US" sz="2400" dirty="0"/>
              <a:t>To create a volume: docker volume create &lt;</a:t>
            </a:r>
            <a:r>
              <a:rPr lang="en-US" sz="2400" dirty="0" err="1"/>
              <a:t>volme</a:t>
            </a:r>
            <a:r>
              <a:rPr lang="en-US" sz="2400" dirty="0"/>
              <a:t> name&gt;</a:t>
            </a:r>
          </a:p>
          <a:p>
            <a:pPr marL="971550" lvl="1" indent="-285750"/>
            <a:r>
              <a:rPr lang="en-US" sz="2200" dirty="0"/>
              <a:t>$</a:t>
            </a:r>
            <a:r>
              <a:rPr lang="en-US" sz="2200" dirty="0" err="1"/>
              <a:t>sudo</a:t>
            </a:r>
            <a:r>
              <a:rPr lang="en-US" sz="2200" dirty="0"/>
              <a:t> docker volume create </a:t>
            </a:r>
            <a:r>
              <a:rPr lang="en-US" sz="2200" dirty="0" err="1"/>
              <a:t>mydb</a:t>
            </a:r>
            <a:endParaRPr lang="en-US" sz="2200" dirty="0"/>
          </a:p>
          <a:p>
            <a:pPr marL="285750" indent="-285750">
              <a:buFont typeface="Arial" panose="020B0604020202020204" pitchFamily="34" charset="0"/>
              <a:buChar char="•"/>
            </a:pPr>
            <a:r>
              <a:rPr lang="en-US" sz="2400" dirty="0"/>
              <a:t>To list configured volumes</a:t>
            </a:r>
          </a:p>
          <a:p>
            <a:pPr marL="971550" lvl="1" indent="-285750"/>
            <a:r>
              <a:rPr lang="en-US" sz="2000" dirty="0"/>
              <a:t>$</a:t>
            </a:r>
            <a:r>
              <a:rPr lang="en-US" sz="2000" dirty="0" err="1"/>
              <a:t>sudo</a:t>
            </a:r>
            <a:r>
              <a:rPr lang="en-US" sz="2000" dirty="0"/>
              <a:t> docker volume ls</a:t>
            </a:r>
          </a:p>
          <a:p>
            <a:pPr marL="285750" indent="-285750">
              <a:buFont typeface="Arial" panose="020B0604020202020204" pitchFamily="34" charset="0"/>
              <a:buChar char="•"/>
            </a:pPr>
            <a:r>
              <a:rPr lang="en-US" sz="2400" dirty="0"/>
              <a:t>To remove a volume: docker volume rm &lt;volume&gt;</a:t>
            </a:r>
            <a:endParaRPr lang="en-US" sz="2200" dirty="0"/>
          </a:p>
          <a:p>
            <a:pPr marL="971550" lvl="1" indent="-285750"/>
            <a:r>
              <a:rPr lang="en-US" sz="2000" dirty="0"/>
              <a:t>$</a:t>
            </a:r>
            <a:r>
              <a:rPr lang="en-US" sz="2000" dirty="0" err="1"/>
              <a:t>sudo</a:t>
            </a:r>
            <a:r>
              <a:rPr lang="en-US" sz="2000" dirty="0"/>
              <a:t> docker volume rm </a:t>
            </a:r>
            <a:r>
              <a:rPr lang="en-US" sz="2000" dirty="0" err="1"/>
              <a:t>mydb</a:t>
            </a:r>
            <a:endParaRPr lang="en-US" sz="2000" dirty="0"/>
          </a:p>
          <a:p>
            <a:pPr marL="342900" indent="-342900">
              <a:buFont typeface="Arial" panose="020B0604020202020204" pitchFamily="34" charset="0"/>
              <a:buChar char="•"/>
            </a:pPr>
            <a:r>
              <a:rPr lang="en-US" sz="2200" dirty="0"/>
              <a:t>To display information about a volume: docker volume inspect &lt;volume&gt;</a:t>
            </a:r>
          </a:p>
          <a:p>
            <a:pPr marL="1028700" lvl="1" indent="-342900"/>
            <a:r>
              <a:rPr lang="en-US" sz="2000" dirty="0"/>
              <a:t>$</a:t>
            </a:r>
            <a:r>
              <a:rPr lang="en-US" sz="2000" dirty="0" err="1"/>
              <a:t>sudo</a:t>
            </a:r>
            <a:r>
              <a:rPr lang="en-US" sz="2000" dirty="0"/>
              <a:t> docker volume inspect </a:t>
            </a:r>
            <a:r>
              <a:rPr lang="en-US" sz="2000" dirty="0" err="1"/>
              <a:t>mydb</a:t>
            </a:r>
            <a:endParaRPr lang="en-US" sz="2000" dirty="0"/>
          </a:p>
        </p:txBody>
      </p:sp>
      <p:sp>
        <p:nvSpPr>
          <p:cNvPr id="3" name="Slide Number Placeholder 2">
            <a:extLst>
              <a:ext uri="{FF2B5EF4-FFF2-40B4-BE49-F238E27FC236}">
                <a16:creationId xmlns:a16="http://schemas.microsoft.com/office/drawing/2014/main" id="{6952AB78-2F76-4DC1-8434-C1850114FD37}"/>
              </a:ext>
            </a:extLst>
          </p:cNvPr>
          <p:cNvSpPr>
            <a:spLocks noGrp="1"/>
          </p:cNvSpPr>
          <p:nvPr>
            <p:ph type="sldNum" sz="quarter" idx="12"/>
          </p:nvPr>
        </p:nvSpPr>
        <p:spPr/>
        <p:txBody>
          <a:bodyPr/>
          <a:lstStyle/>
          <a:p>
            <a:fld id="{9860EDB8-5305-433F-BE41-D7A86D811DB3}" type="slidenum">
              <a:rPr lang="en-US" smtClean="0"/>
              <a:pPr/>
              <a:t>20</a:t>
            </a:fld>
            <a:endParaRPr lang="en-US"/>
          </a:p>
        </p:txBody>
      </p:sp>
    </p:spTree>
    <p:extLst>
      <p:ext uri="{BB962C8B-B14F-4D97-AF65-F5344CB8AC3E}">
        <p14:creationId xmlns:p14="http://schemas.microsoft.com/office/powerpoint/2010/main" val="294533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storage (</a:t>
            </a:r>
            <a:r>
              <a:rPr lang="en-US" dirty="0" err="1"/>
              <a:t>contd</a:t>
            </a:r>
            <a:r>
              <a:rPr lang="en-US" dirty="0"/>
              <a:t>)</a:t>
            </a:r>
          </a:p>
        </p:txBody>
      </p:sp>
      <p:sp>
        <p:nvSpPr>
          <p:cNvPr id="6" name="Content Placeholder 2"/>
          <p:cNvSpPr>
            <a:spLocks noGrp="1"/>
          </p:cNvSpPr>
          <p:nvPr>
            <p:ph idx="1"/>
          </p:nvPr>
        </p:nvSpPr>
        <p:spPr>
          <a:xfrm>
            <a:off x="780047" y="1731887"/>
            <a:ext cx="11174885" cy="4351338"/>
          </a:xfrm>
        </p:spPr>
        <p:txBody>
          <a:bodyPr>
            <a:normAutofit fontScale="92500"/>
          </a:bodyPr>
          <a:lstStyle/>
          <a:p>
            <a:pPr marL="285750" indent="-285750">
              <a:buFont typeface="Arial" panose="020B0604020202020204" pitchFamily="34" charset="0"/>
              <a:buChar char="•"/>
            </a:pPr>
            <a:r>
              <a:rPr lang="en-US" sz="2400" dirty="0"/>
              <a:t>To start a container with  volume: docker run with mount options</a:t>
            </a:r>
          </a:p>
          <a:p>
            <a:pPr marL="1428750" lvl="2" indent="-285750"/>
            <a:r>
              <a:rPr lang="en-US" sz="2000" dirty="0"/>
              <a:t>--mount type=</a:t>
            </a:r>
            <a:r>
              <a:rPr lang="en-US" sz="2000" dirty="0" err="1"/>
              <a:t>volume,src</a:t>
            </a:r>
            <a:r>
              <a:rPr lang="en-US" sz="2000" dirty="0"/>
              <a:t>=&lt;volume&gt;,</a:t>
            </a:r>
            <a:r>
              <a:rPr lang="en-US" sz="2000" dirty="0" err="1"/>
              <a:t>dst</a:t>
            </a:r>
            <a:r>
              <a:rPr lang="en-US" sz="2000" dirty="0"/>
              <a:t>=&lt;container directory&gt;</a:t>
            </a:r>
          </a:p>
          <a:p>
            <a:pPr marL="971550" lvl="1" indent="-285750"/>
            <a:r>
              <a:rPr lang="en-US" sz="2200" dirty="0"/>
              <a:t>$</a:t>
            </a:r>
            <a:r>
              <a:rPr lang="en-US" sz="2200" dirty="0" err="1"/>
              <a:t>sudo</a:t>
            </a:r>
            <a:r>
              <a:rPr lang="en-US" sz="2200" dirty="0"/>
              <a:t> docker run –td –name myweb1 –mount type=</a:t>
            </a:r>
            <a:r>
              <a:rPr lang="en-US" sz="2200" dirty="0" err="1"/>
              <a:t>volume,src</a:t>
            </a:r>
            <a:r>
              <a:rPr lang="en-US" sz="2200" dirty="0"/>
              <a:t>=</a:t>
            </a:r>
            <a:r>
              <a:rPr lang="en-US" sz="2200" dirty="0" err="1"/>
              <a:t>mydb,dst</a:t>
            </a:r>
            <a:r>
              <a:rPr lang="en-US" sz="2200" dirty="0"/>
              <a:t>=/</a:t>
            </a:r>
            <a:r>
              <a:rPr lang="en-US" sz="2200" dirty="0" err="1"/>
              <a:t>koko</a:t>
            </a:r>
            <a:r>
              <a:rPr lang="en-US" sz="2200" dirty="0"/>
              <a:t> ubuntu</a:t>
            </a:r>
          </a:p>
          <a:p>
            <a:pPr marL="285750" indent="-285750">
              <a:buFont typeface="Arial" panose="020B0604020202020204" pitchFamily="34" charset="0"/>
              <a:buChar char="•"/>
            </a:pPr>
            <a:r>
              <a:rPr lang="en-US" sz="2400" dirty="0"/>
              <a:t>To start a container with bind options: docker run with mount options</a:t>
            </a:r>
          </a:p>
          <a:p>
            <a:pPr marL="1428750" lvl="2" indent="-285750"/>
            <a:r>
              <a:rPr lang="en-US" sz="2000" dirty="0"/>
              <a:t>--mount type=</a:t>
            </a:r>
            <a:r>
              <a:rPr lang="en-US" sz="2000" dirty="0" err="1"/>
              <a:t>bind,src</a:t>
            </a:r>
            <a:r>
              <a:rPr lang="en-US" sz="2000" dirty="0"/>
              <a:t>=&lt;docker host </a:t>
            </a:r>
            <a:r>
              <a:rPr lang="en-US" sz="2000" dirty="0" err="1"/>
              <a:t>dir</a:t>
            </a:r>
            <a:r>
              <a:rPr lang="en-US" sz="2000" dirty="0"/>
              <a:t>&gt;,</a:t>
            </a:r>
            <a:r>
              <a:rPr lang="en-US" sz="2000" dirty="0" err="1"/>
              <a:t>dst</a:t>
            </a:r>
            <a:r>
              <a:rPr lang="en-US" sz="2000" dirty="0"/>
              <a:t>=&lt;container directory&gt;</a:t>
            </a:r>
          </a:p>
          <a:p>
            <a:pPr marL="971550" lvl="1" indent="-285750"/>
            <a:r>
              <a:rPr lang="en-US" sz="2000" dirty="0"/>
              <a:t>$</a:t>
            </a:r>
            <a:r>
              <a:rPr lang="en-US" sz="2000" dirty="0" err="1"/>
              <a:t>sudo</a:t>
            </a:r>
            <a:r>
              <a:rPr lang="en-US" sz="2000" dirty="0"/>
              <a:t> docker run –td –name myweb1 –mount type=</a:t>
            </a:r>
            <a:r>
              <a:rPr lang="en-US" sz="2000" dirty="0" err="1"/>
              <a:t>volume,src</a:t>
            </a:r>
            <a:r>
              <a:rPr lang="en-US" sz="2000" dirty="0"/>
              <a:t>=/</a:t>
            </a:r>
            <a:r>
              <a:rPr lang="en-US" sz="2000" dirty="0" err="1"/>
              <a:t>hd,dst</a:t>
            </a:r>
            <a:r>
              <a:rPr lang="en-US" sz="2000" dirty="0"/>
              <a:t>=/</a:t>
            </a:r>
            <a:r>
              <a:rPr lang="en-US" sz="2000" dirty="0" err="1"/>
              <a:t>koko</a:t>
            </a:r>
            <a:r>
              <a:rPr lang="en-US" sz="2000" dirty="0"/>
              <a:t> ubuntu</a:t>
            </a:r>
          </a:p>
        </p:txBody>
      </p:sp>
      <p:sp>
        <p:nvSpPr>
          <p:cNvPr id="3" name="Slide Number Placeholder 2">
            <a:extLst>
              <a:ext uri="{FF2B5EF4-FFF2-40B4-BE49-F238E27FC236}">
                <a16:creationId xmlns:a16="http://schemas.microsoft.com/office/drawing/2014/main" id="{33C05CDD-EBB1-457E-A655-80141DE902FD}"/>
              </a:ext>
            </a:extLst>
          </p:cNvPr>
          <p:cNvSpPr>
            <a:spLocks noGrp="1"/>
          </p:cNvSpPr>
          <p:nvPr>
            <p:ph type="sldNum" sz="quarter" idx="12"/>
          </p:nvPr>
        </p:nvSpPr>
        <p:spPr/>
        <p:txBody>
          <a:bodyPr/>
          <a:lstStyle/>
          <a:p>
            <a:fld id="{9860EDB8-5305-433F-BE41-D7A86D811DB3}" type="slidenum">
              <a:rPr lang="en-US" smtClean="0"/>
              <a:pPr/>
              <a:t>21</a:t>
            </a:fld>
            <a:endParaRPr lang="en-US"/>
          </a:p>
        </p:txBody>
      </p:sp>
    </p:spTree>
    <p:extLst>
      <p:ext uri="{BB962C8B-B14F-4D97-AF65-F5344CB8AC3E}">
        <p14:creationId xmlns:p14="http://schemas.microsoft.com/office/powerpoint/2010/main" val="177708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Logs and monitoring</a:t>
            </a:r>
          </a:p>
        </p:txBody>
      </p:sp>
      <p:sp>
        <p:nvSpPr>
          <p:cNvPr id="6" name="Content Placeholder 2"/>
          <p:cNvSpPr>
            <a:spLocks noGrp="1"/>
          </p:cNvSpPr>
          <p:nvPr>
            <p:ph idx="1"/>
          </p:nvPr>
        </p:nvSpPr>
        <p:spPr>
          <a:xfrm>
            <a:off x="780047" y="1731887"/>
            <a:ext cx="11174885" cy="4351338"/>
          </a:xfrm>
        </p:spPr>
        <p:txBody>
          <a:bodyPr>
            <a:normAutofit fontScale="70000" lnSpcReduction="20000"/>
          </a:bodyPr>
          <a:lstStyle/>
          <a:p>
            <a:pPr marL="285750" indent="-285750">
              <a:buFont typeface="Arial" panose="020B0604020202020204" pitchFamily="34" charset="0"/>
              <a:buChar char="•"/>
            </a:pPr>
            <a:r>
              <a:rPr lang="en-US" sz="2400" dirty="0"/>
              <a:t>To check resource usage: docker stats</a:t>
            </a:r>
          </a:p>
          <a:p>
            <a:pPr marL="971550" lvl="1" indent="-285750"/>
            <a:r>
              <a:rPr lang="en-US" sz="2200" dirty="0"/>
              <a:t>$</a:t>
            </a:r>
            <a:r>
              <a:rPr lang="en-US" sz="2200" dirty="0" err="1"/>
              <a:t>sudo</a:t>
            </a:r>
            <a:r>
              <a:rPr lang="en-US" sz="2200" dirty="0"/>
              <a:t> docker stats</a:t>
            </a:r>
          </a:p>
          <a:p>
            <a:pPr marL="285750" indent="-285750">
              <a:buFont typeface="Arial" panose="020B0604020202020204" pitchFamily="34" charset="0"/>
              <a:buChar char="•"/>
            </a:pPr>
            <a:r>
              <a:rPr lang="en-US" sz="2400" dirty="0"/>
              <a:t>To debug events:: docker events</a:t>
            </a:r>
          </a:p>
          <a:p>
            <a:pPr marL="971550" lvl="1" indent="-285750"/>
            <a:r>
              <a:rPr lang="en-US" sz="2000" dirty="0"/>
              <a:t>$</a:t>
            </a:r>
            <a:r>
              <a:rPr lang="en-US" sz="2000" dirty="0" err="1"/>
              <a:t>sudo</a:t>
            </a:r>
            <a:r>
              <a:rPr lang="en-US" sz="2000" dirty="0"/>
              <a:t> docker events</a:t>
            </a:r>
          </a:p>
          <a:p>
            <a:pPr marL="342900" indent="-342900">
              <a:buFont typeface="Arial" panose="020B0604020202020204" pitchFamily="34" charset="0"/>
              <a:buChar char="•"/>
            </a:pPr>
            <a:r>
              <a:rPr lang="en-US" sz="2200" dirty="0"/>
              <a:t>To display running processes: docker top &lt;container&gt;</a:t>
            </a:r>
          </a:p>
          <a:p>
            <a:pPr marL="971550" lvl="1" indent="-285750"/>
            <a:r>
              <a:rPr lang="en-US" sz="2000" dirty="0"/>
              <a:t>$</a:t>
            </a:r>
            <a:r>
              <a:rPr lang="en-US" sz="2000" dirty="0" err="1"/>
              <a:t>sudo</a:t>
            </a:r>
            <a:r>
              <a:rPr lang="en-US" sz="2000" dirty="0"/>
              <a:t> docker top myweb1</a:t>
            </a:r>
          </a:p>
          <a:p>
            <a:pPr marL="342900" indent="-342900">
              <a:buFont typeface="Arial" panose="020B0604020202020204" pitchFamily="34" charset="0"/>
              <a:buChar char="•"/>
            </a:pPr>
            <a:r>
              <a:rPr lang="en-US" sz="2200" dirty="0"/>
              <a:t>To display container logs: docker logs &lt;container&gt;</a:t>
            </a:r>
          </a:p>
          <a:p>
            <a:pPr marL="971550" lvl="1" indent="-285750"/>
            <a:r>
              <a:rPr lang="en-US" sz="2000" dirty="0"/>
              <a:t>$</a:t>
            </a:r>
            <a:r>
              <a:rPr lang="en-US" sz="2000" dirty="0" err="1"/>
              <a:t>sudo</a:t>
            </a:r>
            <a:r>
              <a:rPr lang="en-US" sz="2000" dirty="0"/>
              <a:t> docker logs myweb1</a:t>
            </a:r>
          </a:p>
        </p:txBody>
      </p:sp>
      <p:sp>
        <p:nvSpPr>
          <p:cNvPr id="3" name="Slide Number Placeholder 2">
            <a:extLst>
              <a:ext uri="{FF2B5EF4-FFF2-40B4-BE49-F238E27FC236}">
                <a16:creationId xmlns:a16="http://schemas.microsoft.com/office/drawing/2014/main" id="{BBE268D3-6491-427A-8DBF-66D91A222A2F}"/>
              </a:ext>
            </a:extLst>
          </p:cNvPr>
          <p:cNvSpPr>
            <a:spLocks noGrp="1"/>
          </p:cNvSpPr>
          <p:nvPr>
            <p:ph type="sldNum" sz="quarter" idx="12"/>
          </p:nvPr>
        </p:nvSpPr>
        <p:spPr/>
        <p:txBody>
          <a:bodyPr/>
          <a:lstStyle/>
          <a:p>
            <a:fld id="{9860EDB8-5305-433F-BE41-D7A86D811DB3}" type="slidenum">
              <a:rPr lang="en-US" smtClean="0"/>
              <a:pPr/>
              <a:t>22</a:t>
            </a:fld>
            <a:endParaRPr lang="en-US"/>
          </a:p>
        </p:txBody>
      </p:sp>
    </p:spTree>
    <p:extLst>
      <p:ext uri="{BB962C8B-B14F-4D97-AF65-F5344CB8AC3E}">
        <p14:creationId xmlns:p14="http://schemas.microsoft.com/office/powerpoint/2010/main" val="130993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management</a:t>
            </a:r>
          </a:p>
        </p:txBody>
      </p:sp>
      <p:sp>
        <p:nvSpPr>
          <p:cNvPr id="6" name="Content Placeholder 2"/>
          <p:cNvSpPr>
            <a:spLocks noGrp="1"/>
          </p:cNvSpPr>
          <p:nvPr>
            <p:ph idx="1"/>
          </p:nvPr>
        </p:nvSpPr>
        <p:spPr>
          <a:xfrm>
            <a:off x="780047" y="1731887"/>
            <a:ext cx="11174885" cy="4351338"/>
          </a:xfrm>
        </p:spPr>
        <p:txBody>
          <a:bodyPr>
            <a:normAutofit fontScale="62500" lnSpcReduction="20000"/>
          </a:bodyPr>
          <a:lstStyle/>
          <a:p>
            <a:pPr marL="285750" indent="-285750">
              <a:buFont typeface="Arial" panose="020B0604020202020204" pitchFamily="34" charset="0"/>
              <a:buChar char="•"/>
            </a:pPr>
            <a:r>
              <a:rPr lang="en-US" sz="2400" dirty="0"/>
              <a:t>Use a </a:t>
            </a:r>
            <a:r>
              <a:rPr lang="en-US" sz="2400" dirty="0" err="1"/>
              <a:t>Dockerfile</a:t>
            </a:r>
            <a:r>
              <a:rPr lang="en-US" sz="2400" dirty="0"/>
              <a:t> : docker build &lt;Directory&gt;/ -t &lt;image name&gt;</a:t>
            </a:r>
          </a:p>
          <a:p>
            <a:pPr marL="971550" lvl="1" indent="-285750"/>
            <a:r>
              <a:rPr lang="en-US" sz="2200" dirty="0"/>
              <a:t>$</a:t>
            </a:r>
            <a:r>
              <a:rPr lang="en-US" sz="2200" dirty="0" err="1"/>
              <a:t>sudo</a:t>
            </a:r>
            <a:r>
              <a:rPr lang="en-US" sz="2200" dirty="0"/>
              <a:t> docker build </a:t>
            </a:r>
            <a:r>
              <a:rPr lang="en-US" sz="2200" dirty="0" err="1"/>
              <a:t>MynewWeb</a:t>
            </a:r>
            <a:r>
              <a:rPr lang="en-US" sz="2200" dirty="0"/>
              <a:t>/ -t </a:t>
            </a:r>
            <a:r>
              <a:rPr lang="en-US" sz="2200" dirty="0" err="1"/>
              <a:t>mynewimage</a:t>
            </a:r>
            <a:endParaRPr lang="en-US" sz="2200" dirty="0"/>
          </a:p>
          <a:p>
            <a:pPr marL="971550" lvl="1" indent="-285750"/>
            <a:r>
              <a:rPr lang="en-US" sz="2200" dirty="0"/>
              <a:t>To create an image for apache based on ubuntu:</a:t>
            </a:r>
          </a:p>
          <a:p>
            <a:pPr marL="971550" lvl="1" indent="-285750"/>
            <a:r>
              <a:rPr lang="en-US" sz="2200" dirty="0"/>
              <a:t>Create a file called </a:t>
            </a:r>
            <a:r>
              <a:rPr lang="en-US" sz="2200" dirty="0" err="1"/>
              <a:t>Dockerfile</a:t>
            </a:r>
            <a:endParaRPr lang="en-US" sz="2200" dirty="0"/>
          </a:p>
          <a:p>
            <a:pPr marL="1428750" lvl="2" indent="-285750"/>
            <a:r>
              <a:rPr lang="en-US" sz="2000" dirty="0"/>
              <a:t>FROM </a:t>
            </a:r>
            <a:r>
              <a:rPr lang="en-US" sz="2000" dirty="0" err="1"/>
              <a:t>ubuntu:latest</a:t>
            </a:r>
            <a:endParaRPr lang="en-US" sz="2000" dirty="0"/>
          </a:p>
          <a:p>
            <a:pPr marL="1428750" lvl="2" indent="-285750"/>
            <a:r>
              <a:rPr lang="en-US" sz="2000" dirty="0"/>
              <a:t>LABEL </a:t>
            </a:r>
            <a:r>
              <a:rPr lang="en-US" sz="2000" dirty="0">
                <a:hlinkClick r:id="rId3"/>
              </a:rPr>
              <a:t>maintainer=compiler@aast.edu</a:t>
            </a:r>
            <a:endParaRPr lang="en-US" sz="2000" dirty="0"/>
          </a:p>
          <a:p>
            <a:pPr marL="1428750" lvl="2" indent="-285750"/>
            <a:r>
              <a:rPr lang="en-US" sz="2000" dirty="0"/>
              <a:t>RUN apt update</a:t>
            </a:r>
          </a:p>
          <a:p>
            <a:pPr marL="1428750" lvl="2" indent="-285750"/>
            <a:r>
              <a:rPr lang="en-US" sz="2000" dirty="0"/>
              <a:t>RUN apt install apache2 –y</a:t>
            </a:r>
          </a:p>
          <a:p>
            <a:pPr marL="1428750" lvl="2" indent="-285750"/>
            <a:r>
              <a:rPr lang="en-US" sz="2000" dirty="0"/>
              <a:t>CMD ["/</a:t>
            </a:r>
            <a:r>
              <a:rPr lang="en-US" sz="2000" dirty="0" err="1"/>
              <a:t>usr</a:t>
            </a:r>
            <a:r>
              <a:rPr lang="en-US" sz="2000" dirty="0"/>
              <a:t>/</a:t>
            </a:r>
            <a:r>
              <a:rPr lang="en-US" sz="2000" dirty="0" err="1"/>
              <a:t>sbin</a:t>
            </a:r>
            <a:r>
              <a:rPr lang="en-US" sz="2000" dirty="0"/>
              <a:t>/apache2ctl", "-DFOREGROUND"]</a:t>
            </a:r>
          </a:p>
        </p:txBody>
      </p:sp>
      <p:sp>
        <p:nvSpPr>
          <p:cNvPr id="3" name="Slide Number Placeholder 2">
            <a:extLst>
              <a:ext uri="{FF2B5EF4-FFF2-40B4-BE49-F238E27FC236}">
                <a16:creationId xmlns:a16="http://schemas.microsoft.com/office/drawing/2014/main" id="{49181BE7-5C2A-4915-AD7B-E78BFD8473CC}"/>
              </a:ext>
            </a:extLst>
          </p:cNvPr>
          <p:cNvSpPr>
            <a:spLocks noGrp="1"/>
          </p:cNvSpPr>
          <p:nvPr>
            <p:ph type="sldNum" sz="quarter" idx="12"/>
          </p:nvPr>
        </p:nvSpPr>
        <p:spPr/>
        <p:txBody>
          <a:bodyPr/>
          <a:lstStyle/>
          <a:p>
            <a:fld id="{9860EDB8-5305-433F-BE41-D7A86D811DB3}" type="slidenum">
              <a:rPr lang="en-US" smtClean="0"/>
              <a:pPr/>
              <a:t>23</a:t>
            </a:fld>
            <a:endParaRPr lang="en-US"/>
          </a:p>
        </p:txBody>
      </p:sp>
    </p:spTree>
    <p:extLst>
      <p:ext uri="{BB962C8B-B14F-4D97-AF65-F5344CB8AC3E}">
        <p14:creationId xmlns:p14="http://schemas.microsoft.com/office/powerpoint/2010/main" val="94586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604434" y="1560930"/>
            <a:ext cx="10515600" cy="4060937"/>
          </a:xfrm>
        </p:spPr>
        <p:txBody>
          <a:bodyPr>
            <a:noAutofit/>
          </a:bodyPr>
          <a:lstStyle/>
          <a:p>
            <a:pPr marL="342900" indent="-342900">
              <a:buFont typeface="+mj-lt"/>
              <a:buAutoNum type="arabicPeriod" startAt="7"/>
            </a:pPr>
            <a:r>
              <a:rPr lang="en-US" sz="1800" dirty="0"/>
              <a:t>Install docker</a:t>
            </a:r>
          </a:p>
          <a:p>
            <a:pPr marL="342900" indent="-342900">
              <a:buFont typeface="+mj-lt"/>
              <a:buAutoNum type="arabicPeriod" startAt="7"/>
            </a:pPr>
            <a:r>
              <a:rPr lang="en-US" sz="1800" dirty="0"/>
              <a:t>Docker hub</a:t>
            </a:r>
          </a:p>
          <a:p>
            <a:pPr marL="342900" indent="-342900">
              <a:buFont typeface="+mj-lt"/>
              <a:buAutoNum type="arabicPeriod" startAt="7"/>
            </a:pPr>
            <a:r>
              <a:rPr lang="en-US" sz="1800" dirty="0"/>
              <a:t>Docker images</a:t>
            </a:r>
          </a:p>
          <a:p>
            <a:pPr marL="342900" indent="-342900">
              <a:buFont typeface="+mj-lt"/>
              <a:buAutoNum type="arabicPeriod" startAt="7"/>
            </a:pPr>
            <a:r>
              <a:rPr lang="en-US" sz="1800" dirty="0"/>
              <a:t>Container life cycle</a:t>
            </a:r>
          </a:p>
          <a:p>
            <a:pPr marL="342900" indent="-342900">
              <a:buFont typeface="+mj-lt"/>
              <a:buAutoNum type="arabicPeriod" startAt="7"/>
            </a:pPr>
            <a:r>
              <a:rPr lang="en-US" sz="1800" dirty="0"/>
              <a:t>Executing command</a:t>
            </a:r>
          </a:p>
          <a:p>
            <a:pPr marL="342900" indent="-342900">
              <a:buFont typeface="+mj-lt"/>
              <a:buAutoNum type="arabicPeriod" startAt="7"/>
            </a:pPr>
            <a:r>
              <a:rPr lang="en-US" sz="1800" dirty="0"/>
              <a:t>Container management</a:t>
            </a:r>
          </a:p>
        </p:txBody>
      </p:sp>
      <p:sp>
        <p:nvSpPr>
          <p:cNvPr id="4" name="Slide Number Placeholder 3">
            <a:extLst>
              <a:ext uri="{FF2B5EF4-FFF2-40B4-BE49-F238E27FC236}">
                <a16:creationId xmlns:a16="http://schemas.microsoft.com/office/drawing/2014/main" id="{BCA9EFF9-173F-42F5-8991-64160353F093}"/>
              </a:ext>
            </a:extLst>
          </p:cNvPr>
          <p:cNvSpPr>
            <a:spLocks noGrp="1"/>
          </p:cNvSpPr>
          <p:nvPr>
            <p:ph type="sldNum" sz="quarter" idx="12"/>
          </p:nvPr>
        </p:nvSpPr>
        <p:spPr/>
        <p:txBody>
          <a:bodyPr/>
          <a:lstStyle/>
          <a:p>
            <a:fld id="{9860EDB8-5305-433F-BE41-D7A86D811DB3}" type="slidenum">
              <a:rPr lang="en-US" smtClean="0"/>
              <a:pPr/>
              <a:t>3</a:t>
            </a:fld>
            <a:endParaRPr lang="en-US"/>
          </a:p>
        </p:txBody>
      </p:sp>
    </p:spTree>
    <p:extLst>
      <p:ext uri="{BB962C8B-B14F-4D97-AF65-F5344CB8AC3E}">
        <p14:creationId xmlns:p14="http://schemas.microsoft.com/office/powerpoint/2010/main" val="284615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604434" y="1560930"/>
            <a:ext cx="10515600" cy="4060937"/>
          </a:xfrm>
        </p:spPr>
        <p:txBody>
          <a:bodyPr>
            <a:noAutofit/>
          </a:bodyPr>
          <a:lstStyle/>
          <a:p>
            <a:pPr marL="342900" indent="-342900">
              <a:buFont typeface="+mj-lt"/>
              <a:buAutoNum type="arabicPeriod" startAt="13"/>
            </a:pPr>
            <a:r>
              <a:rPr lang="en-US" sz="1800" dirty="0"/>
              <a:t>Persistent storage </a:t>
            </a:r>
          </a:p>
          <a:p>
            <a:pPr marL="342900" indent="-342900">
              <a:buFont typeface="+mj-lt"/>
              <a:buAutoNum type="arabicPeriod" startAt="13"/>
            </a:pPr>
            <a:r>
              <a:rPr lang="en-US" sz="1800" dirty="0"/>
              <a:t>Logs and monitoring</a:t>
            </a:r>
          </a:p>
          <a:p>
            <a:pPr marL="342900" indent="-342900">
              <a:buFont typeface="+mj-lt"/>
              <a:buAutoNum type="arabicPeriod" startAt="13"/>
            </a:pPr>
            <a:r>
              <a:rPr lang="en-US" sz="1800" dirty="0"/>
              <a:t>Image management</a:t>
            </a:r>
          </a:p>
        </p:txBody>
      </p:sp>
      <p:sp>
        <p:nvSpPr>
          <p:cNvPr id="4" name="Slide Number Placeholder 3">
            <a:extLst>
              <a:ext uri="{FF2B5EF4-FFF2-40B4-BE49-F238E27FC236}">
                <a16:creationId xmlns:a16="http://schemas.microsoft.com/office/drawing/2014/main" id="{E3D6D8AE-AAEA-4BA5-ACA8-4B75A205CF85}"/>
              </a:ext>
            </a:extLst>
          </p:cNvPr>
          <p:cNvSpPr>
            <a:spLocks noGrp="1"/>
          </p:cNvSpPr>
          <p:nvPr>
            <p:ph type="sldNum" sz="quarter" idx="12"/>
          </p:nvPr>
        </p:nvSpPr>
        <p:spPr/>
        <p:txBody>
          <a:bodyPr/>
          <a:lstStyle/>
          <a:p>
            <a:fld id="{9860EDB8-5305-433F-BE41-D7A86D811DB3}" type="slidenum">
              <a:rPr lang="en-US" smtClean="0"/>
              <a:pPr/>
              <a:t>4</a:t>
            </a:fld>
            <a:endParaRPr lang="en-US"/>
          </a:p>
        </p:txBody>
      </p:sp>
    </p:spTree>
    <p:extLst>
      <p:ext uri="{BB962C8B-B14F-4D97-AF65-F5344CB8AC3E}">
        <p14:creationId xmlns:p14="http://schemas.microsoft.com/office/powerpoint/2010/main" val="418683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Virtualization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535" y="1564514"/>
            <a:ext cx="9814112" cy="4321375"/>
          </a:xfrm>
          <a:prstGeom prst="rect">
            <a:avLst/>
          </a:prstGeom>
        </p:spPr>
      </p:pic>
      <p:sp>
        <p:nvSpPr>
          <p:cNvPr id="7" name="TextBox 6"/>
          <p:cNvSpPr txBox="1"/>
          <p:nvPr/>
        </p:nvSpPr>
        <p:spPr>
          <a:xfrm>
            <a:off x="4105835" y="6056869"/>
            <a:ext cx="2783391" cy="369332"/>
          </a:xfrm>
          <a:prstGeom prst="rect">
            <a:avLst/>
          </a:prstGeom>
          <a:noFill/>
        </p:spPr>
        <p:txBody>
          <a:bodyPr wrap="none" rtlCol="0">
            <a:spAutoFit/>
          </a:bodyPr>
          <a:lstStyle/>
          <a:p>
            <a:r>
              <a:rPr lang="en-US" dirty="0"/>
              <a:t>levelup.gitconnected.com</a:t>
            </a:r>
          </a:p>
        </p:txBody>
      </p:sp>
      <p:sp>
        <p:nvSpPr>
          <p:cNvPr id="3" name="Slide Number Placeholder 2">
            <a:extLst>
              <a:ext uri="{FF2B5EF4-FFF2-40B4-BE49-F238E27FC236}">
                <a16:creationId xmlns:a16="http://schemas.microsoft.com/office/drawing/2014/main" id="{BD482CDC-37A3-4031-B4F9-3333093979C1}"/>
              </a:ext>
            </a:extLst>
          </p:cNvPr>
          <p:cNvSpPr>
            <a:spLocks noGrp="1"/>
          </p:cNvSpPr>
          <p:nvPr>
            <p:ph type="sldNum" sz="quarter" idx="12"/>
          </p:nvPr>
        </p:nvSpPr>
        <p:spPr/>
        <p:txBody>
          <a:bodyPr/>
          <a:lstStyle/>
          <a:p>
            <a:fld id="{9860EDB8-5305-433F-BE41-D7A86D811DB3}" type="slidenum">
              <a:rPr lang="en-US" smtClean="0"/>
              <a:pPr/>
              <a:t>5</a:t>
            </a:fld>
            <a:endParaRPr lang="en-US"/>
          </a:p>
        </p:txBody>
      </p:sp>
    </p:spTree>
    <p:extLst>
      <p:ext uri="{BB962C8B-B14F-4D97-AF65-F5344CB8AC3E}">
        <p14:creationId xmlns:p14="http://schemas.microsoft.com/office/powerpoint/2010/main" val="382924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of </a:t>
            </a:r>
            <a:r>
              <a:rPr lang="en-US" dirty="0" err="1"/>
              <a:t>docker</a:t>
            </a:r>
            <a:endParaRPr lang="en-US" dirty="0"/>
          </a:p>
        </p:txBody>
      </p:sp>
      <p:sp>
        <p:nvSpPr>
          <p:cNvPr id="6" name="Content Placeholder 2"/>
          <p:cNvSpPr>
            <a:spLocks noGrp="1"/>
          </p:cNvSpPr>
          <p:nvPr>
            <p:ph idx="1"/>
          </p:nvPr>
        </p:nvSpPr>
        <p:spPr>
          <a:xfrm>
            <a:off x="854530" y="2070554"/>
            <a:ext cx="10631904" cy="4351338"/>
          </a:xfrm>
        </p:spPr>
        <p:txBody>
          <a:bodyPr>
            <a:normAutofit/>
          </a:bodyPr>
          <a:lstStyle/>
          <a:p>
            <a:pPr marL="285750" indent="-285750">
              <a:buFont typeface="Arial" panose="020B0604020202020204" pitchFamily="34" charset="0"/>
              <a:buChar char="•"/>
            </a:pPr>
            <a:r>
              <a:rPr lang="en-US" sz="2400" dirty="0"/>
              <a:t>What is </a:t>
            </a:r>
            <a:r>
              <a:rPr lang="en-US" sz="2400" dirty="0" err="1"/>
              <a:t>docker</a:t>
            </a:r>
            <a:r>
              <a:rPr lang="en-US" sz="2400" dirty="0"/>
              <a:t>?</a:t>
            </a:r>
          </a:p>
          <a:p>
            <a:pPr marL="971550" lvl="1" indent="-285750"/>
            <a:r>
              <a:rPr lang="en-US" sz="2200" dirty="0"/>
              <a:t>Set of services  and tools help running and managing containers.</a:t>
            </a:r>
          </a:p>
          <a:p>
            <a:pPr marL="285750" indent="-285750">
              <a:buFont typeface="Arial" panose="020B0604020202020204" pitchFamily="34" charset="0"/>
              <a:buChar char="•"/>
            </a:pPr>
            <a:r>
              <a:rPr lang="en-US" sz="2400" dirty="0"/>
              <a:t>What is container?</a:t>
            </a:r>
          </a:p>
          <a:p>
            <a:pPr marL="971550" lvl="1" indent="-285750"/>
            <a:r>
              <a:rPr lang="en-US" sz="2200" dirty="0"/>
              <a:t>Unit of s/w that packages up libraries, code and dependencies to run the application quickly, and reliable from one system to another. The container is a temporary, or ephemeral.</a:t>
            </a:r>
          </a:p>
        </p:txBody>
      </p:sp>
      <p:sp>
        <p:nvSpPr>
          <p:cNvPr id="3" name="Slide Number Placeholder 2">
            <a:extLst>
              <a:ext uri="{FF2B5EF4-FFF2-40B4-BE49-F238E27FC236}">
                <a16:creationId xmlns:a16="http://schemas.microsoft.com/office/drawing/2014/main" id="{0E3DD473-00FE-4400-B260-B82B8B1F4AA0}"/>
              </a:ext>
            </a:extLst>
          </p:cNvPr>
          <p:cNvSpPr>
            <a:spLocks noGrp="1"/>
          </p:cNvSpPr>
          <p:nvPr>
            <p:ph type="sldNum" sz="quarter" idx="12"/>
          </p:nvPr>
        </p:nvSpPr>
        <p:spPr/>
        <p:txBody>
          <a:bodyPr/>
          <a:lstStyle/>
          <a:p>
            <a:fld id="{9860EDB8-5305-433F-BE41-D7A86D811DB3}" type="slidenum">
              <a:rPr lang="en-US" smtClean="0"/>
              <a:pPr/>
              <a:t>6</a:t>
            </a:fld>
            <a:endParaRPr lang="en-US"/>
          </a:p>
        </p:txBody>
      </p:sp>
    </p:spTree>
    <p:extLst>
      <p:ext uri="{BB962C8B-B14F-4D97-AF65-F5344CB8AC3E}">
        <p14:creationId xmlns:p14="http://schemas.microsoft.com/office/powerpoint/2010/main" val="92372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of </a:t>
            </a:r>
            <a:r>
              <a:rPr lang="en-US" dirty="0" err="1"/>
              <a:t>docker</a:t>
            </a:r>
            <a:endParaRPr lang="en-US" dirty="0"/>
          </a:p>
        </p:txBody>
      </p:sp>
      <p:sp>
        <p:nvSpPr>
          <p:cNvPr id="6" name="Content Placeholder 2"/>
          <p:cNvSpPr>
            <a:spLocks noGrp="1"/>
          </p:cNvSpPr>
          <p:nvPr>
            <p:ph idx="1"/>
          </p:nvPr>
        </p:nvSpPr>
        <p:spPr>
          <a:xfrm>
            <a:off x="854530" y="2070554"/>
            <a:ext cx="10631904" cy="4351338"/>
          </a:xfrm>
        </p:spPr>
        <p:txBody>
          <a:bodyPr>
            <a:normAutofit lnSpcReduction="10000"/>
          </a:bodyPr>
          <a:lstStyle/>
          <a:p>
            <a:pPr marL="285750" indent="-285750">
              <a:buFont typeface="Arial" panose="020B0604020202020204" pitchFamily="34" charset="0"/>
              <a:buChar char="•"/>
            </a:pPr>
            <a:r>
              <a:rPr lang="en-US" sz="2400" dirty="0"/>
              <a:t>What included in container?</a:t>
            </a:r>
          </a:p>
          <a:p>
            <a:pPr marL="971550" lvl="1" indent="-285750"/>
            <a:r>
              <a:rPr lang="en-US" sz="2200" dirty="0"/>
              <a:t>System libraries</a:t>
            </a:r>
          </a:p>
          <a:p>
            <a:pPr marL="971550" lvl="1" indent="-285750"/>
            <a:r>
              <a:rPr lang="en-US" sz="2200" dirty="0"/>
              <a:t>Programming language runtimes</a:t>
            </a:r>
          </a:p>
          <a:p>
            <a:pPr marL="971550" lvl="1" indent="-285750"/>
            <a:r>
              <a:rPr lang="en-US" sz="2200" dirty="0"/>
              <a:t>Programming language libraries.</a:t>
            </a:r>
          </a:p>
          <a:p>
            <a:pPr marL="971550" lvl="1" indent="-285750"/>
            <a:r>
              <a:rPr lang="en-US" sz="2200" dirty="0"/>
              <a:t>Configuration settings.</a:t>
            </a:r>
          </a:p>
          <a:p>
            <a:pPr marL="971550" lvl="1" indent="-285750"/>
            <a:r>
              <a:rPr lang="en-US" sz="2200" dirty="0"/>
              <a:t>Static data files.</a:t>
            </a:r>
          </a:p>
        </p:txBody>
      </p:sp>
      <p:sp>
        <p:nvSpPr>
          <p:cNvPr id="3" name="Slide Number Placeholder 2">
            <a:extLst>
              <a:ext uri="{FF2B5EF4-FFF2-40B4-BE49-F238E27FC236}">
                <a16:creationId xmlns:a16="http://schemas.microsoft.com/office/drawing/2014/main" id="{BD28F0B7-7F07-4A97-AA9E-CE982A085826}"/>
              </a:ext>
            </a:extLst>
          </p:cNvPr>
          <p:cNvSpPr>
            <a:spLocks noGrp="1"/>
          </p:cNvSpPr>
          <p:nvPr>
            <p:ph type="sldNum" sz="quarter" idx="12"/>
          </p:nvPr>
        </p:nvSpPr>
        <p:spPr/>
        <p:txBody>
          <a:bodyPr/>
          <a:lstStyle/>
          <a:p>
            <a:fld id="{9860EDB8-5305-433F-BE41-D7A86D811DB3}" type="slidenum">
              <a:rPr lang="en-US" smtClean="0"/>
              <a:pPr/>
              <a:t>7</a:t>
            </a:fld>
            <a:endParaRPr lang="en-US"/>
          </a:p>
        </p:txBody>
      </p:sp>
    </p:spTree>
    <p:extLst>
      <p:ext uri="{BB962C8B-B14F-4D97-AF65-F5344CB8AC3E}">
        <p14:creationId xmlns:p14="http://schemas.microsoft.com/office/powerpoint/2010/main" val="189492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at a scale</a:t>
            </a:r>
          </a:p>
        </p:txBody>
      </p:sp>
      <p:sp>
        <p:nvSpPr>
          <p:cNvPr id="6" name="Content Placeholder 2"/>
          <p:cNvSpPr>
            <a:spLocks noGrp="1"/>
          </p:cNvSpPr>
          <p:nvPr>
            <p:ph idx="1"/>
          </p:nvPr>
        </p:nvSpPr>
        <p:spPr>
          <a:xfrm>
            <a:off x="780048" y="1748821"/>
            <a:ext cx="10631904" cy="4351338"/>
          </a:xfrm>
        </p:spPr>
        <p:txBody>
          <a:bodyPr>
            <a:normAutofit fontScale="92500"/>
          </a:bodyPr>
          <a:lstStyle/>
          <a:p>
            <a:pPr marL="285750" indent="-285750">
              <a:buFont typeface="Arial" panose="020B0604020202020204" pitchFamily="34" charset="0"/>
              <a:buChar char="•"/>
            </a:pPr>
            <a:r>
              <a:rPr lang="en-US" sz="2200" dirty="0"/>
              <a:t>The platform must ensure availability of container.</a:t>
            </a:r>
          </a:p>
          <a:p>
            <a:pPr marL="285750" indent="-285750">
              <a:buFont typeface="Arial" panose="020B0604020202020204" pitchFamily="34" charset="0"/>
              <a:buChar char="•"/>
            </a:pPr>
            <a:r>
              <a:rPr lang="en-US" sz="2200" dirty="0"/>
              <a:t>Must respond to application spikes by increasing/decreasing the running containers. </a:t>
            </a:r>
          </a:p>
          <a:p>
            <a:pPr marL="285750" indent="-285750">
              <a:buFont typeface="Arial" panose="020B0604020202020204" pitchFamily="34" charset="0"/>
              <a:buChar char="•"/>
            </a:pPr>
            <a:r>
              <a:rPr lang="en-US" sz="2200" dirty="0"/>
              <a:t>Use a load balancing techniques.</a:t>
            </a:r>
          </a:p>
          <a:p>
            <a:pPr marL="285750" indent="-285750">
              <a:buFont typeface="Arial" panose="020B0604020202020204" pitchFamily="34" charset="0"/>
              <a:buChar char="•"/>
            </a:pPr>
            <a:r>
              <a:rPr lang="en-US" sz="2200" dirty="0"/>
              <a:t>React according to failure of container, or container host.</a:t>
            </a:r>
          </a:p>
          <a:p>
            <a:pPr marL="285750" indent="-285750">
              <a:buFont typeface="Arial" panose="020B0604020202020204" pitchFamily="34" charset="0"/>
              <a:buChar char="•"/>
            </a:pPr>
            <a:r>
              <a:rPr lang="en-US" sz="2200" dirty="0"/>
              <a:t>Automated workflow to deliver new application in transparent and secure way.</a:t>
            </a:r>
          </a:p>
          <a:p>
            <a:pPr marL="285750" indent="-285750">
              <a:buFont typeface="Arial" panose="020B0604020202020204" pitchFamily="34" charset="0"/>
              <a:buChar char="•"/>
            </a:pPr>
            <a:r>
              <a:rPr lang="en-US" sz="2200" dirty="0"/>
              <a:t>Kubernetes is an orchestration layer.</a:t>
            </a:r>
          </a:p>
          <a:p>
            <a:pPr marL="285750" indent="-285750">
              <a:buFont typeface="Arial" panose="020B0604020202020204" pitchFamily="34" charset="0"/>
              <a:buChar char="•"/>
            </a:pPr>
            <a:endParaRPr lang="en-US" sz="2200" dirty="0"/>
          </a:p>
        </p:txBody>
      </p:sp>
      <p:sp>
        <p:nvSpPr>
          <p:cNvPr id="3" name="Slide Number Placeholder 2">
            <a:extLst>
              <a:ext uri="{FF2B5EF4-FFF2-40B4-BE49-F238E27FC236}">
                <a16:creationId xmlns:a16="http://schemas.microsoft.com/office/drawing/2014/main" id="{2C2EE318-89CA-41E7-8273-94D02D5A2A42}"/>
              </a:ext>
            </a:extLst>
          </p:cNvPr>
          <p:cNvSpPr>
            <a:spLocks noGrp="1"/>
          </p:cNvSpPr>
          <p:nvPr>
            <p:ph type="sldNum" sz="quarter" idx="12"/>
          </p:nvPr>
        </p:nvSpPr>
        <p:spPr/>
        <p:txBody>
          <a:bodyPr/>
          <a:lstStyle/>
          <a:p>
            <a:fld id="{9860EDB8-5305-433F-BE41-D7A86D811DB3}" type="slidenum">
              <a:rPr lang="en-US" smtClean="0"/>
              <a:pPr/>
              <a:t>8</a:t>
            </a:fld>
            <a:endParaRPr lang="en-US"/>
          </a:p>
        </p:txBody>
      </p:sp>
    </p:spTree>
    <p:extLst>
      <p:ext uri="{BB962C8B-B14F-4D97-AF65-F5344CB8AC3E}">
        <p14:creationId xmlns:p14="http://schemas.microsoft.com/office/powerpoint/2010/main" val="218135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docker</a:t>
            </a:r>
          </a:p>
        </p:txBody>
      </p:sp>
      <p:graphicFrame>
        <p:nvGraphicFramePr>
          <p:cNvPr id="3" name="Table 3">
            <a:extLst>
              <a:ext uri="{FF2B5EF4-FFF2-40B4-BE49-F238E27FC236}">
                <a16:creationId xmlns:a16="http://schemas.microsoft.com/office/drawing/2014/main" id="{82054EAD-3F98-4961-A67D-6DA0CD29D8D1}"/>
              </a:ext>
            </a:extLst>
          </p:cNvPr>
          <p:cNvGraphicFramePr>
            <a:graphicFrameLocks noGrp="1"/>
          </p:cNvGraphicFramePr>
          <p:nvPr>
            <p:ph idx="1"/>
            <p:extLst>
              <p:ext uri="{D42A27DB-BD31-4B8C-83A1-F6EECF244321}">
                <p14:modId xmlns:p14="http://schemas.microsoft.com/office/powerpoint/2010/main" val="2065717693"/>
              </p:ext>
            </p:extLst>
          </p:nvPr>
        </p:nvGraphicFramePr>
        <p:xfrm>
          <a:off x="209083" y="1811020"/>
          <a:ext cx="11540067" cy="4770120"/>
        </p:xfrm>
        <a:graphic>
          <a:graphicData uri="http://schemas.openxmlformats.org/drawingml/2006/table">
            <a:tbl>
              <a:tblPr firstRow="1" bandRow="1">
                <a:tableStyleId>{5C22544A-7EE6-4342-B048-85BDC9FD1C3A}</a:tableStyleId>
              </a:tblPr>
              <a:tblGrid>
                <a:gridCol w="4281135">
                  <a:extLst>
                    <a:ext uri="{9D8B030D-6E8A-4147-A177-3AD203B41FA5}">
                      <a16:colId xmlns:a16="http://schemas.microsoft.com/office/drawing/2014/main" val="1208222276"/>
                    </a:ext>
                  </a:extLst>
                </a:gridCol>
                <a:gridCol w="7258932">
                  <a:extLst>
                    <a:ext uri="{9D8B030D-6E8A-4147-A177-3AD203B41FA5}">
                      <a16:colId xmlns:a16="http://schemas.microsoft.com/office/drawing/2014/main" val="224662300"/>
                    </a:ext>
                  </a:extLst>
                </a:gridCol>
              </a:tblGrid>
              <a:tr h="370840">
                <a:tc>
                  <a:txBody>
                    <a:bodyPr/>
                    <a:lstStyle/>
                    <a:p>
                      <a:r>
                        <a:rPr lang="en-US" dirty="0"/>
                        <a:t>Main benefits</a:t>
                      </a:r>
                    </a:p>
                  </a:txBody>
                  <a:tcPr/>
                </a:tc>
                <a:tc>
                  <a:txBody>
                    <a:bodyPr/>
                    <a:lstStyle/>
                    <a:p>
                      <a:endParaRPr lang="en-US" dirty="0"/>
                    </a:p>
                  </a:txBody>
                  <a:tcPr/>
                </a:tc>
                <a:extLst>
                  <a:ext uri="{0D108BD9-81ED-4DB2-BD59-A6C34878D82A}">
                    <a16:rowId xmlns:a16="http://schemas.microsoft.com/office/drawing/2014/main" val="99003548"/>
                  </a:ext>
                </a:extLst>
              </a:tr>
              <a:tr h="370840">
                <a:tc>
                  <a:txBody>
                    <a:bodyPr/>
                    <a:lstStyle/>
                    <a:p>
                      <a:r>
                        <a:rPr lang="en-US" dirty="0"/>
                        <a:t>More efficient use of system resources</a:t>
                      </a:r>
                    </a:p>
                  </a:txBody>
                  <a:tcPr/>
                </a:tc>
                <a:tc>
                  <a:txBody>
                    <a:bodyPr/>
                    <a:lstStyle/>
                    <a:p>
                      <a:pPr marL="285750" indent="-285750">
                        <a:buFont typeface="Arial" panose="020B0604020202020204" pitchFamily="34" charset="0"/>
                        <a:buChar char="•"/>
                      </a:pPr>
                      <a:r>
                        <a:rPr lang="en-US" dirty="0"/>
                        <a:t>Less memory than VM</a:t>
                      </a:r>
                    </a:p>
                    <a:p>
                      <a:pPr marL="285750" indent="-285750">
                        <a:buFont typeface="Arial" panose="020B0604020202020204" pitchFamily="34" charset="0"/>
                        <a:buChar char="•"/>
                      </a:pPr>
                      <a:r>
                        <a:rPr lang="en-US" dirty="0"/>
                        <a:t>Saves costs of s/w licenses.</a:t>
                      </a:r>
                    </a:p>
                    <a:p>
                      <a:pPr marL="285750" indent="-285750">
                        <a:buFont typeface="Arial" panose="020B0604020202020204" pitchFamily="34" charset="0"/>
                        <a:buChar char="•"/>
                      </a:pPr>
                      <a:r>
                        <a:rPr lang="en-US" dirty="0"/>
                        <a:t>Process isolation.</a:t>
                      </a:r>
                    </a:p>
                  </a:txBody>
                  <a:tcPr/>
                </a:tc>
                <a:extLst>
                  <a:ext uri="{0D108BD9-81ED-4DB2-BD59-A6C34878D82A}">
                    <a16:rowId xmlns:a16="http://schemas.microsoft.com/office/drawing/2014/main" val="636708417"/>
                  </a:ext>
                </a:extLst>
              </a:tr>
              <a:tr h="370840">
                <a:tc>
                  <a:txBody>
                    <a:bodyPr/>
                    <a:lstStyle/>
                    <a:p>
                      <a:r>
                        <a:rPr lang="en-US" dirty="0"/>
                        <a:t>Faster software delivery cycles</a:t>
                      </a:r>
                    </a:p>
                  </a:txBody>
                  <a:tcPr/>
                </a:tc>
                <a:tc>
                  <a:txBody>
                    <a:bodyPr/>
                    <a:lstStyle/>
                    <a:p>
                      <a:pPr marL="285750" indent="-285750">
                        <a:buFont typeface="Arial" panose="020B0604020202020204" pitchFamily="34" charset="0"/>
                        <a:buChar char="•"/>
                      </a:pPr>
                      <a:r>
                        <a:rPr lang="en-US" dirty="0"/>
                        <a:t>Easy scaling to meet demand</a:t>
                      </a:r>
                    </a:p>
                    <a:p>
                      <a:pPr marL="285750" indent="-285750">
                        <a:buFont typeface="Arial" panose="020B0604020202020204" pitchFamily="34" charset="0"/>
                        <a:buChar char="•"/>
                      </a:pPr>
                      <a:r>
                        <a:rPr lang="en-US" dirty="0"/>
                        <a:t>Easy to put new versions of s/w</a:t>
                      </a:r>
                    </a:p>
                    <a:p>
                      <a:pPr marL="285750" indent="-285750">
                        <a:buFont typeface="Arial" panose="020B0604020202020204" pitchFamily="34" charset="0"/>
                        <a:buChar char="•"/>
                      </a:pPr>
                      <a:r>
                        <a:rPr lang="en-US" dirty="0"/>
                        <a:t>Quickly roll-back to previous version</a:t>
                      </a:r>
                    </a:p>
                    <a:p>
                      <a:pPr marL="285750" indent="-285750">
                        <a:buFont typeface="Arial" panose="020B0604020202020204" pitchFamily="34" charset="0"/>
                        <a:buChar char="•"/>
                      </a:pPr>
                      <a:r>
                        <a:rPr lang="en-US" dirty="0"/>
                        <a:t>Easy to implement blue/green deployments.</a:t>
                      </a:r>
                    </a:p>
                  </a:txBody>
                  <a:tcPr/>
                </a:tc>
                <a:extLst>
                  <a:ext uri="{0D108BD9-81ED-4DB2-BD59-A6C34878D82A}">
                    <a16:rowId xmlns:a16="http://schemas.microsoft.com/office/drawing/2014/main" val="4172136056"/>
                  </a:ext>
                </a:extLst>
              </a:tr>
              <a:tr h="370840">
                <a:tc>
                  <a:txBody>
                    <a:bodyPr/>
                    <a:lstStyle/>
                    <a:p>
                      <a:r>
                        <a:rPr lang="en-US" dirty="0"/>
                        <a:t>Application portability</a:t>
                      </a:r>
                    </a:p>
                  </a:txBody>
                  <a:tcPr/>
                </a:tc>
                <a:tc>
                  <a:txBody>
                    <a:bodyPr/>
                    <a:lstStyle/>
                    <a:p>
                      <a:pPr marL="285750" indent="-285750">
                        <a:buFont typeface="Arial" panose="020B0604020202020204" pitchFamily="34" charset="0"/>
                        <a:buChar char="•"/>
                      </a:pPr>
                      <a:r>
                        <a:rPr lang="en-US" dirty="0"/>
                        <a:t>Because of encapsulation, Allow applications to be shuttled easily between environments.</a:t>
                      </a:r>
                    </a:p>
                    <a:p>
                      <a:pPr marL="285750" indent="-285750">
                        <a:buFont typeface="Arial" panose="020B0604020202020204" pitchFamily="34" charset="0"/>
                        <a:buChar char="•"/>
                      </a:pPr>
                      <a:r>
                        <a:rPr lang="en-US" dirty="0"/>
                        <a:t>Any host running docker runtime can run the container</a:t>
                      </a:r>
                    </a:p>
                  </a:txBody>
                  <a:tcPr/>
                </a:tc>
                <a:extLst>
                  <a:ext uri="{0D108BD9-81ED-4DB2-BD59-A6C34878D82A}">
                    <a16:rowId xmlns:a16="http://schemas.microsoft.com/office/drawing/2014/main" val="2497113626"/>
                  </a:ext>
                </a:extLst>
              </a:tr>
              <a:tr h="370840">
                <a:tc>
                  <a:txBody>
                    <a:bodyPr/>
                    <a:lstStyle/>
                    <a:p>
                      <a:r>
                        <a:rPr lang="en-US" dirty="0"/>
                        <a:t>Shine for microservices architecture</a:t>
                      </a:r>
                    </a:p>
                  </a:txBody>
                  <a:tcPr/>
                </a:tc>
                <a:tc>
                  <a:txBody>
                    <a:bodyPr/>
                    <a:lstStyle/>
                    <a:p>
                      <a:pPr marL="285750" indent="-285750">
                        <a:buFont typeface="Arial" panose="020B0604020202020204" pitchFamily="34" charset="0"/>
                        <a:buChar char="•"/>
                      </a:pPr>
                      <a:r>
                        <a:rPr lang="en-US" dirty="0"/>
                        <a:t>No single point of failure.</a:t>
                      </a:r>
                    </a:p>
                    <a:p>
                      <a:pPr marL="285750" indent="-285750">
                        <a:buFont typeface="Arial" panose="020B0604020202020204" pitchFamily="34" charset="0"/>
                        <a:buChar char="•"/>
                      </a:pPr>
                      <a:r>
                        <a:rPr lang="en-US" dirty="0"/>
                        <a:t>Perfect suited to the microservices approach .</a:t>
                      </a:r>
                    </a:p>
                  </a:txBody>
                  <a:tcPr/>
                </a:tc>
                <a:extLst>
                  <a:ext uri="{0D108BD9-81ED-4DB2-BD59-A6C34878D82A}">
                    <a16:rowId xmlns:a16="http://schemas.microsoft.com/office/drawing/2014/main" val="3647778845"/>
                  </a:ext>
                </a:extLst>
              </a:tr>
              <a:tr h="370840">
                <a:tc>
                  <a:txBody>
                    <a:bodyPr/>
                    <a:lstStyle/>
                    <a:p>
                      <a:r>
                        <a:rPr lang="en-US" dirty="0"/>
                        <a:t>Scalability</a:t>
                      </a:r>
                    </a:p>
                  </a:txBody>
                  <a:tcPr/>
                </a:tc>
                <a:tc>
                  <a:txBody>
                    <a:bodyPr/>
                    <a:lstStyle/>
                    <a:p>
                      <a:r>
                        <a:rPr lang="en-US" dirty="0"/>
                        <a:t>Can scale out based on load using orchestration layer like </a:t>
                      </a:r>
                      <a:r>
                        <a:rPr lang="en-US" dirty="0" err="1"/>
                        <a:t>kubernetes</a:t>
                      </a:r>
                      <a:endParaRPr lang="en-US" dirty="0"/>
                    </a:p>
                  </a:txBody>
                  <a:tcPr/>
                </a:tc>
                <a:extLst>
                  <a:ext uri="{0D108BD9-81ED-4DB2-BD59-A6C34878D82A}">
                    <a16:rowId xmlns:a16="http://schemas.microsoft.com/office/drawing/2014/main" val="3876247264"/>
                  </a:ext>
                </a:extLst>
              </a:tr>
              <a:tr h="370840">
                <a:tc>
                  <a:txBody>
                    <a:bodyPr/>
                    <a:lstStyle/>
                    <a:p>
                      <a:r>
                        <a:rPr lang="en-US" dirty="0"/>
                        <a:t>Speed</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Startup, and stop more quickly</a:t>
                      </a:r>
                    </a:p>
                  </a:txBody>
                  <a:tcPr/>
                </a:tc>
                <a:extLst>
                  <a:ext uri="{0D108BD9-81ED-4DB2-BD59-A6C34878D82A}">
                    <a16:rowId xmlns:a16="http://schemas.microsoft.com/office/drawing/2014/main" val="2546289879"/>
                  </a:ext>
                </a:extLst>
              </a:tr>
            </a:tbl>
          </a:graphicData>
        </a:graphic>
      </p:graphicFrame>
      <p:sp>
        <p:nvSpPr>
          <p:cNvPr id="4" name="Slide Number Placeholder 3">
            <a:extLst>
              <a:ext uri="{FF2B5EF4-FFF2-40B4-BE49-F238E27FC236}">
                <a16:creationId xmlns:a16="http://schemas.microsoft.com/office/drawing/2014/main" id="{B2886FB8-FF77-4148-B315-5EA6B202A48D}"/>
              </a:ext>
            </a:extLst>
          </p:cNvPr>
          <p:cNvSpPr>
            <a:spLocks noGrp="1"/>
          </p:cNvSpPr>
          <p:nvPr>
            <p:ph type="sldNum" sz="quarter" idx="12"/>
          </p:nvPr>
        </p:nvSpPr>
        <p:spPr/>
        <p:txBody>
          <a:bodyPr/>
          <a:lstStyle/>
          <a:p>
            <a:fld id="{9860EDB8-5305-433F-BE41-D7A86D811DB3}" type="slidenum">
              <a:rPr lang="en-US" smtClean="0"/>
              <a:pPr/>
              <a:t>9</a:t>
            </a:fld>
            <a:endParaRPr lang="en-US"/>
          </a:p>
        </p:txBody>
      </p:sp>
    </p:spTree>
    <p:extLst>
      <p:ext uri="{BB962C8B-B14F-4D97-AF65-F5344CB8AC3E}">
        <p14:creationId xmlns:p14="http://schemas.microsoft.com/office/powerpoint/2010/main" val="234749355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D5279F4772A34F93637D16F023B3B5" ma:contentTypeVersion="12" ma:contentTypeDescription="Create a new document." ma:contentTypeScope="" ma:versionID="ffde5c4325b6540f30045315d4411905">
  <xsd:schema xmlns:xsd="http://www.w3.org/2001/XMLSchema" xmlns:xs="http://www.w3.org/2001/XMLSchema" xmlns:p="http://schemas.microsoft.com/office/2006/metadata/properties" xmlns:ns2="49afd065-790f-441e-8401-44c87111eb43" xmlns:ns3="6d74cda5-db49-4210-8af3-ab81dc982e16" targetNamespace="http://schemas.microsoft.com/office/2006/metadata/properties" ma:root="true" ma:fieldsID="9d246e3f6349451ddfe151db6605ddc4" ns2:_="" ns3:_="">
    <xsd:import namespace="49afd065-790f-441e-8401-44c87111eb43"/>
    <xsd:import namespace="6d74cda5-db49-4210-8af3-ab81dc982e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fd065-790f-441e-8401-44c87111eb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74cda5-db49-4210-8af3-ab81dc982e1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A330FC-F0A3-4A7F-AA91-A37F5DC6C8CC}"/>
</file>

<file path=customXml/itemProps2.xml><?xml version="1.0" encoding="utf-8"?>
<ds:datastoreItem xmlns:ds="http://schemas.openxmlformats.org/officeDocument/2006/customXml" ds:itemID="{9931DE47-824D-4A2C-A97F-B58ACED0AE6E}"/>
</file>

<file path=customXml/itemProps3.xml><?xml version="1.0" encoding="utf-8"?>
<ds:datastoreItem xmlns:ds="http://schemas.openxmlformats.org/officeDocument/2006/customXml" ds:itemID="{A24857D8-1097-4765-B503-7F09D388B861}"/>
</file>

<file path=docProps/app.xml><?xml version="1.0" encoding="utf-8"?>
<Properties xmlns="http://schemas.openxmlformats.org/officeDocument/2006/extended-properties" xmlns:vt="http://schemas.openxmlformats.org/officeDocument/2006/docPropsVTypes">
  <Template>Welcome to PowerPoint</Template>
  <TotalTime>1967</TotalTime>
  <Words>1478</Words>
  <Application>Microsoft Office PowerPoint</Application>
  <PresentationFormat>Widescreen</PresentationFormat>
  <Paragraphs>221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Segoe UI</vt:lpstr>
      <vt:lpstr>Segoe UI Light</vt:lpstr>
      <vt:lpstr>WelcomeDoc</vt:lpstr>
      <vt:lpstr>Docker</vt:lpstr>
      <vt:lpstr>Contents</vt:lpstr>
      <vt:lpstr>Contents</vt:lpstr>
      <vt:lpstr>Contents</vt:lpstr>
      <vt:lpstr>O/S Virtualization</vt:lpstr>
      <vt:lpstr>Fundamental of docker</vt:lpstr>
      <vt:lpstr>Fundamental of docker</vt:lpstr>
      <vt:lpstr>Container at a scale</vt:lpstr>
      <vt:lpstr>Benefits of docker</vt:lpstr>
      <vt:lpstr>Docker don’t solve</vt:lpstr>
      <vt:lpstr>Virtual machine and container</vt:lpstr>
      <vt:lpstr>Docker concepts</vt:lpstr>
      <vt:lpstr>Install</vt:lpstr>
      <vt:lpstr>Docker hub</vt:lpstr>
      <vt:lpstr>Docker images</vt:lpstr>
      <vt:lpstr>Container life cycle</vt:lpstr>
      <vt:lpstr>Executing command</vt:lpstr>
      <vt:lpstr>Container management</vt:lpstr>
      <vt:lpstr>Persistent storage</vt:lpstr>
      <vt:lpstr>Persistent storage (contd)</vt:lpstr>
      <vt:lpstr>Persistent storage (contd)</vt:lpstr>
      <vt:lpstr>Logs and monitoring</vt:lpstr>
      <vt:lpstr>Image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dc:title>
  <dc:creator>Ahmed Said</dc:creator>
  <cp:keywords/>
  <cp:lastModifiedBy>A-Masrawy</cp:lastModifiedBy>
  <cp:revision>236</cp:revision>
  <dcterms:created xsi:type="dcterms:W3CDTF">2016-01-04T19:20:51Z</dcterms:created>
  <dcterms:modified xsi:type="dcterms:W3CDTF">2021-04-30T11:30:05Z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0x01010083D5279F4772A34F93637D16F023B3B5</vt:lpwstr>
  </property>
</Properties>
</file>