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9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320" autoAdjust="0"/>
  </p:normalViewPr>
  <p:slideViewPr>
    <p:cSldViewPr snapToGrid="0">
      <p:cViewPr varScale="1">
        <p:scale>
          <a:sx n="46" d="100"/>
          <a:sy n="46" d="100"/>
        </p:scale>
        <p:origin x="101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58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1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8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4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24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32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0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4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032DD-B86A-4C50-9DBC-F233AB98C2DB}" type="datetimeFigureOut">
              <a:rPr lang="it-IT" smtClean="0"/>
              <a:t>31/08/2020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1A1F-E097-4844-928F-B326620B8D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10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solidFill>
            <a:srgbClr val="0033CC"/>
          </a:solidFill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Analisi e implementazione della trasformata veloce di Fourier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978442"/>
            <a:ext cx="9144000" cy="625642"/>
          </a:xfrm>
        </p:spPr>
        <p:txBody>
          <a:bodyPr>
            <a:normAutofit/>
          </a:bodyPr>
          <a:lstStyle/>
          <a:p>
            <a:r>
              <a:rPr lang="it-IT" sz="3200" dirty="0" smtClean="0"/>
              <a:t>Magno Alessandro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5403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3439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Algoritmo FFT di Rader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39090" y="1172249"/>
            <a:ext cx="10645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Nel caso in cui la dimensione del problema N è un numero primo, l’algoritmo di </a:t>
            </a:r>
            <a:r>
              <a:rPr lang="it-IT" sz="2800" dirty="0" err="1" smtClean="0"/>
              <a:t>Cooley-Tukey</a:t>
            </a:r>
            <a:r>
              <a:rPr lang="it-IT" sz="2800" dirty="0"/>
              <a:t> </a:t>
            </a:r>
            <a:r>
              <a:rPr lang="it-IT" sz="2800" dirty="0" smtClean="0"/>
              <a:t>non migliora il tempo computazionale.   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39090" y="2266671"/>
            <a:ext cx="1033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L’algoritmo FFT di Rader risolve questo problema, </a:t>
            </a:r>
            <a:r>
              <a:rPr lang="it-IT" sz="2800" dirty="0" err="1" smtClean="0"/>
              <a:t>riesprimendo</a:t>
            </a:r>
            <a:r>
              <a:rPr lang="it-IT" sz="2800" dirty="0" smtClean="0"/>
              <a:t> la DFT come convoluzione ciclica che può essere calcolata in maniera molto efficiente.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339090" y="3791981"/>
                <a:ext cx="1033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 smtClean="0"/>
                  <a:t>Dati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=0, …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sz="2800" dirty="0" smtClean="0"/>
                  <a:t>, la loro convoluzione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2800" dirty="0" smtClean="0"/>
                  <a:t>è definita dalla seguente somma: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" y="3791981"/>
                <a:ext cx="10337800" cy="954107"/>
              </a:xfrm>
              <a:prstGeom prst="rect">
                <a:avLst/>
              </a:prstGeom>
              <a:blipFill>
                <a:blip r:embed="rId2"/>
                <a:stretch>
                  <a:fillRect l="-1239" t="-5732" r="-531" b="-17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4097020" y="4481336"/>
                <a:ext cx="3129280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20" y="4481336"/>
                <a:ext cx="3129280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494030" y="5754252"/>
                <a:ext cx="10490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 smtClean="0"/>
                  <a:t>dove la convoluzione è ciclica se l’apice n-m è contenuto periodicamente in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" y="5754252"/>
                <a:ext cx="10490200" cy="954107"/>
              </a:xfrm>
              <a:prstGeom prst="rect">
                <a:avLst/>
              </a:prstGeom>
              <a:blipFill>
                <a:blip r:embed="rId4"/>
                <a:stretch>
                  <a:fillRect l="-1162" t="-6410" b="-179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3760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Definizione</a:t>
            </a:r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345440" y="1209040"/>
                <a:ext cx="106070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 smtClean="0"/>
                  <a:t>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800" dirty="0" smtClean="0"/>
                  <a:t> primo, esiste un generatore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2800" dirty="0" smtClean="0"/>
                  <a:t> del gruppo moltiplicativo modulo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800" dirty="0" smtClean="0"/>
                  <a:t>: questo vuol dire che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800" dirty="0" smtClean="0"/>
                  <a:t> per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it-IT" sz="2800" dirty="0" smtClean="0"/>
                  <a:t> produce tutti gli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sz="2800" dirty="0" smtClean="0"/>
                  <a:t> esattamente una volta. </a:t>
                </a:r>
                <a:endParaRPr lang="it-IT" sz="2800" dirty="0"/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1209040"/>
                <a:ext cx="10607040" cy="1384995"/>
              </a:xfrm>
              <a:prstGeom prst="rect">
                <a:avLst/>
              </a:prstGeom>
              <a:blipFill>
                <a:blip r:embed="rId2"/>
                <a:stretch>
                  <a:fillRect l="-1207" t="-3947" r="-1322" b="-1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345440" y="2672080"/>
                <a:ext cx="97462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 smtClean="0"/>
                  <a:t>Quindi, si può scrivere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per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tutti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gli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it-IT" sz="2800" dirty="0" smtClean="0"/>
                  <a:t> in forma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sz="2800" dirty="0" smtClean="0"/>
                  <a:t> 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it-IT" sz="2800" dirty="0" smtClean="0"/>
                  <a:t> per dei valori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2800" dirty="0" smtClean="0"/>
                  <a:t> 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2800" dirty="0" smtClean="0"/>
                  <a:t> e riscrivere la DFT come segue:</a:t>
                </a:r>
                <a:endParaRPr lang="it-IT" sz="2800" dirty="0"/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2672080"/>
                <a:ext cx="9746211" cy="954107"/>
              </a:xfrm>
              <a:prstGeom prst="rect">
                <a:avLst/>
              </a:prstGeom>
              <a:blipFill>
                <a:blip r:embed="rId3"/>
                <a:stretch>
                  <a:fillRect l="-1314" t="-5732" b="-17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1019411" y="3744499"/>
                <a:ext cx="1730538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11" y="3744499"/>
                <a:ext cx="1730538" cy="1038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3221751" y="3724365"/>
                <a:ext cx="5748497" cy="107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51" y="3724365"/>
                <a:ext cx="5748497" cy="1079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535939" y="5089395"/>
                <a:ext cx="11120120" cy="111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 smtClean="0"/>
                  <a:t>dove quest’ultima è esattamente una convoluzione ciclica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it-I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 smtClean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p>
                    </m:sSup>
                  </m:oMath>
                </a14:m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5089395"/>
                <a:ext cx="11120120" cy="1117550"/>
              </a:xfrm>
              <a:prstGeom prst="rect">
                <a:avLst/>
              </a:prstGeom>
              <a:blipFill>
                <a:blip r:embed="rId6"/>
                <a:stretch>
                  <a:fillRect l="-1151" t="-5464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3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4605"/>
            <a:ext cx="12192000" cy="772473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Conclusione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43840" y="1046352"/>
            <a:ext cx="239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 conclusione:</a:t>
            </a:r>
            <a:endParaRPr lang="it-IT" sz="2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21" y="2601283"/>
            <a:ext cx="7558269" cy="400531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27904" y="1554843"/>
            <a:ext cx="534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ho implementato i tre algoritmi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27904" y="2078063"/>
            <a:ext cx="906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ho </a:t>
            </a:r>
            <a:r>
              <a:rPr lang="it-IT" sz="2800" dirty="0"/>
              <a:t>confrontato i tempi esecuzione nel grafico seguente</a:t>
            </a:r>
          </a:p>
        </p:txBody>
      </p:sp>
    </p:spTree>
    <p:extLst>
      <p:ext uri="{BB962C8B-B14F-4D97-AF65-F5344CB8AC3E}">
        <p14:creationId xmlns:p14="http://schemas.microsoft.com/office/powerpoint/2010/main" val="707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0525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Trasformata di Fourier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55363"/>
            <a:ext cx="10515600" cy="130013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In analisi matematica, la trasformata di Fourier è una trasformata integrale che permette di scrivere una funzione dipendente dal tempo f(t) nel dominio delle frequenze.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84" y="2655493"/>
            <a:ext cx="5492231" cy="38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Fast Fourier </a:t>
            </a:r>
            <a:r>
              <a:rPr lang="it-IT" dirty="0" err="1" smtClean="0">
                <a:solidFill>
                  <a:schemeClr val="bg1"/>
                </a:solidFill>
              </a:rPr>
              <a:t>Transform</a:t>
            </a:r>
            <a:r>
              <a:rPr lang="it-IT" dirty="0" smtClean="0">
                <a:solidFill>
                  <a:schemeClr val="bg1"/>
                </a:solidFill>
              </a:rPr>
              <a:t> (FFT)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7881" y="5383103"/>
            <a:ext cx="10515600" cy="88231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cs typeface="Arial" panose="020B0604020202020204" pitchFamily="34" charset="0"/>
              </a:rPr>
              <a:t>La FFT </a:t>
            </a:r>
            <a:r>
              <a:rPr lang="it-IT" dirty="0">
                <a:cs typeface="Arial" panose="020B0604020202020204" pitchFamily="34" charset="0"/>
              </a:rPr>
              <a:t>è un </a:t>
            </a:r>
            <a:r>
              <a:rPr lang="it-IT" dirty="0" smtClean="0">
                <a:cs typeface="Arial" panose="020B0604020202020204" pitchFamily="34" charset="0"/>
              </a:rPr>
              <a:t>algoritmo Divide Et Impera, </a:t>
            </a:r>
            <a:r>
              <a:rPr lang="it-IT" dirty="0">
                <a:cs typeface="Arial" panose="020B0604020202020204" pitchFamily="34" charset="0"/>
              </a:rPr>
              <a:t>utilizzato per calcolare in maniera veloce </a:t>
            </a:r>
            <a:r>
              <a:rPr lang="it-IT" dirty="0" smtClean="0">
                <a:cs typeface="Arial" panose="020B0604020202020204" pitchFamily="34" charset="0"/>
              </a:rPr>
              <a:t>e intelligente </a:t>
            </a:r>
            <a:r>
              <a:rPr lang="it-IT" dirty="0">
                <a:cs typeface="Arial" panose="020B0604020202020204" pitchFamily="34" charset="0"/>
              </a:rPr>
              <a:t>la trasformata discreta di Fourier (DFT).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2143" y="1431770"/>
            <a:ext cx="108277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cs typeface="Arial" panose="020B0604020202020204" pitchFamily="34" charset="0"/>
              </a:rPr>
              <a:t>P</a:t>
            </a:r>
            <a:r>
              <a:rPr lang="it-IT" sz="2800" dirty="0" smtClean="0">
                <a:cs typeface="Arial" panose="020B0604020202020204" pitchFamily="34" charset="0"/>
              </a:rPr>
              <a:t>er analizzare un segnale periodico, viene utilizzata la versione discreta della trasformata di Fourier (DFT).</a:t>
            </a:r>
            <a:endParaRPr lang="it-IT" sz="2800" dirty="0"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3826471" y="2643248"/>
                <a:ext cx="4539058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471" y="2643248"/>
                <a:ext cx="4539058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537881" y="4189647"/>
            <a:ext cx="1092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cs typeface="Arial" panose="020B0604020202020204" pitchFamily="34" charset="0"/>
              </a:rPr>
              <a:t>Il calcolo tramite la definizione è un’operazione troppo lenta per essere considerata una soluzione pratica.</a:t>
            </a:r>
            <a:endParaRPr lang="it-IT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8274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Costo computazionale DFT</a:t>
            </a:r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9803" y="1085666"/>
                <a:ext cx="12072394" cy="52968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 smtClean="0">
                    <a:cs typeface="Arial" panose="020B0604020202020204" pitchFamily="34" charset="0"/>
                  </a:rPr>
                  <a:t>Esempio calcolo </a:t>
                </a:r>
                <a:r>
                  <a:rPr lang="it-IT" dirty="0" smtClean="0">
                    <a:cs typeface="Arial" panose="020B0604020202020204" pitchFamily="34" charset="0"/>
                  </a:rPr>
                  <a:t>DFT</a:t>
                </a:r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caso con N=1</a:t>
                </a:r>
                <a:r>
                  <a:rPr lang="it-IT" dirty="0" smtClean="0">
                    <a:cs typeface="Arial" panose="020B0604020202020204" pitchFamily="34" charset="0"/>
                  </a:rPr>
                  <a:t>:</a:t>
                </a:r>
                <a:r>
                  <a:rPr lang="it-IT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>
                    <a:cs typeface="Arial" panose="020B0604020202020204" pitchFamily="34" charset="0"/>
                  </a:rPr>
                  <a:t> operazioni effettuate: 1</a:t>
                </a:r>
              </a:p>
              <a:p>
                <a:pPr marL="0" indent="0">
                  <a:buNone/>
                </a:pPr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caso con N=2: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>
                    <a:cs typeface="Arial" panose="020B0604020202020204" pitchFamily="34" charset="0"/>
                  </a:rPr>
                  <a:t> operazioni </a:t>
                </a:r>
                <a:r>
                  <a:rPr lang="it-IT" dirty="0" smtClean="0">
                    <a:cs typeface="Arial" panose="020B0604020202020204" pitchFamily="34" charset="0"/>
                  </a:rPr>
                  <a:t>effettuate: 4</a:t>
                </a:r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caso con N=3: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it-IT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cs typeface="Arial" panose="020B0604020202020204" pitchFamily="34" charset="0"/>
                  </a:rPr>
                  <a:t>			</a:t>
                </a:r>
                <a:r>
                  <a:rPr lang="it-IT" dirty="0" smtClean="0">
                    <a:cs typeface="Arial" panose="020B0604020202020204" pitchFamily="34" charset="0"/>
                  </a:rPr>
                  <a:t>operazioni </a:t>
                </a:r>
                <a:r>
                  <a:rPr lang="it-IT" dirty="0">
                    <a:cs typeface="Arial" panose="020B0604020202020204" pitchFamily="34" charset="0"/>
                  </a:rPr>
                  <a:t>effettuate: 9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03" y="1085666"/>
                <a:ext cx="12072394" cy="5296835"/>
              </a:xfrm>
              <a:blipFill>
                <a:blip r:embed="rId2"/>
                <a:stretch>
                  <a:fillRect l="-1061" t="-1841" b="-1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3440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Vantaggio nell’usare la FFT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77" y="1169818"/>
            <a:ext cx="7162800" cy="227035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01707" y="3440177"/>
            <a:ext cx="1169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Esempio </a:t>
            </a: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roblema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dimensione N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= 10⁹, si suppone che per eseguire un'operazione occorre 1 nanosecondo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838998"/>
            <a:ext cx="4991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5442"/>
            <a:ext cx="12192000" cy="737642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Algoritmo di </a:t>
            </a:r>
            <a:r>
              <a:rPr lang="it-IT" dirty="0" err="1" smtClean="0">
                <a:solidFill>
                  <a:schemeClr val="bg1"/>
                </a:solidFill>
              </a:rPr>
              <a:t>Cooley-Tukey</a:t>
            </a:r>
            <a:r>
              <a:rPr lang="it-IT" dirty="0" smtClean="0">
                <a:solidFill>
                  <a:schemeClr val="bg1"/>
                </a:solidFill>
              </a:rPr>
              <a:t> (Radix-2 DIT)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1270" y="941783"/>
            <a:ext cx="11238217" cy="522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 smtClean="0"/>
              <a:t>L’algoritmo Radix-2 DIT(</a:t>
            </a:r>
            <a:r>
              <a:rPr lang="it-IT" dirty="0" err="1" smtClean="0"/>
              <a:t>Decimation</a:t>
            </a:r>
            <a:r>
              <a:rPr lang="it-IT" dirty="0" smtClean="0"/>
              <a:t> in time) manipola il seguente polinomio: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4162926" y="1559386"/>
                <a:ext cx="3866147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26" y="1559386"/>
                <a:ext cx="386614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725906" y="3253847"/>
            <a:ext cx="5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dividendo gli indici di </a:t>
            </a:r>
            <a:r>
              <a:rPr lang="it-IT" sz="2800" i="1" dirty="0" smtClean="0"/>
              <a:t>f</a:t>
            </a:r>
            <a:r>
              <a:rPr lang="it-IT" sz="2800" dirty="0" smtClean="0"/>
              <a:t> in pari e dispari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342262" y="2987796"/>
                <a:ext cx="4443663" cy="12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𝑝𝑎𝑟𝑖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𝑑𝑖𝑠𝑝𝑎𝑟𝑖</m:t>
                      </m:r>
                    </m:oMath>
                  </m:oMathPara>
                </a14:m>
                <a:endParaRPr lang="it-IT" sz="28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62" y="2987796"/>
                <a:ext cx="4443663" cy="1221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/>
          <p:cNvSpPr txBox="1"/>
          <p:nvPr/>
        </p:nvSpPr>
        <p:spPr>
          <a:xfrm>
            <a:off x="725906" y="3986651"/>
            <a:ext cx="11028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sostituendo e facendo qualche passaggio algebrico, si ottiene il seguente risultato: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540042" y="4921961"/>
                <a:ext cx="9111916" cy="152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it-IT" sz="28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it-IT" sz="28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2" y="4921961"/>
                <a:ext cx="9111916" cy="15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6526"/>
          </a:xfrm>
          <a:solidFill>
            <a:srgbClr val="0033CC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Schema dell’algoritmo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1494" y="1021036"/>
            <a:ext cx="4450080" cy="445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000" dirty="0" smtClean="0"/>
              <a:t>L’algoritmo </a:t>
            </a:r>
            <a:r>
              <a:rPr lang="it-IT" sz="3000" dirty="0"/>
              <a:t>segue lo schema: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36922" y="1485507"/>
            <a:ext cx="627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e</a:t>
            </a:r>
            <a:r>
              <a:rPr lang="it-IT" sz="2800" dirty="0" smtClean="0"/>
              <a:t>sempio con N=8</a:t>
            </a:r>
            <a:endParaRPr lang="it-IT" sz="2800" dirty="0"/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33463"/>
            <a:ext cx="6954481" cy="4215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7426959" y="2527847"/>
                <a:ext cx="4678781" cy="53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527847"/>
                <a:ext cx="4678781" cy="531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7426958" y="3273926"/>
                <a:ext cx="4678781" cy="52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8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8" y="3273926"/>
                <a:ext cx="4678781" cy="527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9271101" y="1194266"/>
                <a:ext cx="2834640" cy="85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101" y="1194266"/>
                <a:ext cx="2834640" cy="855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/>
          <p:cNvSpPr txBox="1"/>
          <p:nvPr/>
        </p:nvSpPr>
        <p:spPr>
          <a:xfrm>
            <a:off x="4889657" y="1477494"/>
            <a:ext cx="534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Il </a:t>
            </a:r>
            <a:r>
              <a:rPr lang="it-IT" sz="2800" dirty="0" err="1" smtClean="0"/>
              <a:t>twiddle</a:t>
            </a:r>
            <a:r>
              <a:rPr lang="it-IT" sz="2800" dirty="0" smtClean="0"/>
              <a:t> </a:t>
            </a:r>
            <a:r>
              <a:rPr lang="it-IT" sz="2800" dirty="0" err="1" smtClean="0"/>
              <a:t>factor</a:t>
            </a:r>
            <a:r>
              <a:rPr lang="it-IT" sz="2800" dirty="0" smtClean="0"/>
              <a:t> definito come: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059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4952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Complessità computazionale FFT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4480" y="980354"/>
            <a:ext cx="12192000" cy="53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cs typeface="Arial" panose="020B0604020202020204" pitchFamily="34" charset="0"/>
              </a:rPr>
              <a:t>Esempio precedente: 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833377" y="1516284"/>
                <a:ext cx="9387069" cy="10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2 ×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7" y="1516284"/>
                <a:ext cx="9387069" cy="1046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396677" y="3239794"/>
                <a:ext cx="9398643" cy="239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2800" i="1">
                        <a:latin typeface="Cambria Math" panose="02040503050406030204" pitchFamily="18" charset="0"/>
                      </a:rPr>
                      <m:t>→2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800" dirty="0"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                  </m:t>
                    </m:r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it-IT" sz="2800" i="1">
                        <a:latin typeface="Cambria Math" panose="02040503050406030204" pitchFamily="18" charset="0"/>
                      </a:rPr>
                      <m:t>→2</m:t>
                    </m:r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it-IT" sz="2800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it-IT" sz="28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800" dirty="0">
                    <a:cs typeface="Arial" panose="020B0604020202020204" pitchFamily="34" charset="0"/>
                  </a:rPr>
                  <a:t>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t-IT" sz="2800" dirty="0">
                  <a:cs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77" y="3239794"/>
                <a:ext cx="9398643" cy="2399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833377" y="5484239"/>
                <a:ext cx="12373337" cy="67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den>
                    </m:f>
                    <m:r>
                      <a:rPr lang="it-IT" sz="2400"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den>
                    </m:f>
                    <m:r>
                      <a:rPr lang="it-IT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PN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it-IT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it-IT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)~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7" y="5484239"/>
                <a:ext cx="12373337" cy="679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/>
          <p:cNvSpPr txBox="1"/>
          <p:nvPr/>
        </p:nvSpPr>
        <p:spPr>
          <a:xfrm>
            <a:off x="4197749" y="2562661"/>
            <a:ext cx="379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continuando a dividere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755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09896"/>
          </a:xfrm>
          <a:solidFill>
            <a:srgbClr val="0033CC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Versione Radix-2 DIF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04949" y="1045028"/>
            <a:ext cx="1102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La versione DIF è </a:t>
            </a:r>
            <a:r>
              <a:rPr lang="it-IT" sz="2800" dirty="0"/>
              <a:t>un'inversione del diagramma di </a:t>
            </a:r>
            <a:r>
              <a:rPr lang="it-IT" sz="2800" dirty="0" smtClean="0"/>
              <a:t>flusso dell’algoritmo radix-2 DIT: </a:t>
            </a:r>
            <a:r>
              <a:rPr lang="it-IT" sz="2800" dirty="0"/>
              <a:t>ha gli stessi fattori di </a:t>
            </a:r>
            <a:r>
              <a:rPr lang="it-IT" sz="2800" dirty="0" err="1"/>
              <a:t>twiddle</a:t>
            </a:r>
            <a:r>
              <a:rPr lang="it-IT" sz="2800" dirty="0"/>
              <a:t> (in pattern inverso) e lo stesso conteggio delle operazioni.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39" y="2430023"/>
            <a:ext cx="6657226" cy="41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12145</TotalTime>
  <Words>388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Analisi e implementazione della trasformata veloce di Fourier</vt:lpstr>
      <vt:lpstr>Trasformata di Fourier</vt:lpstr>
      <vt:lpstr>Fast Fourier Transform (FFT)</vt:lpstr>
      <vt:lpstr>Costo computazionale DFT</vt:lpstr>
      <vt:lpstr>Vantaggio nell’usare la FFT</vt:lpstr>
      <vt:lpstr>Algoritmo di Cooley-Tukey (Radix-2 DIT)</vt:lpstr>
      <vt:lpstr>Schema dell’algoritmo</vt:lpstr>
      <vt:lpstr>Complessità computazionale FFT</vt:lpstr>
      <vt:lpstr>Versione Radix-2 DIF</vt:lpstr>
      <vt:lpstr>Algoritmo FFT di Rader</vt:lpstr>
      <vt:lpstr>Definizione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 implementazione della trasformata veloce di Fourier</dc:title>
  <dc:creator>Ale</dc:creator>
  <cp:lastModifiedBy>Ale</cp:lastModifiedBy>
  <cp:revision>77</cp:revision>
  <dcterms:created xsi:type="dcterms:W3CDTF">2020-08-11T08:04:42Z</dcterms:created>
  <dcterms:modified xsi:type="dcterms:W3CDTF">2020-08-31T14:42:48Z</dcterms:modified>
</cp:coreProperties>
</file>