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70" r:id="rId5"/>
    <p:sldId id="269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83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26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03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88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0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17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7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79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5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7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0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1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74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03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4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E668-0E04-4066-A7BB-B26185A8CFD6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82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89213" y="2203269"/>
            <a:ext cx="7593874" cy="980442"/>
          </a:xfrm>
        </p:spPr>
        <p:txBody>
          <a:bodyPr/>
          <a:lstStyle/>
          <a:p>
            <a:pPr algn="ctr"/>
            <a:r>
              <a:rPr lang="it-IT" dirty="0" smtClean="0"/>
              <a:t>Finance Data Analysis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419396" y="3183711"/>
            <a:ext cx="3933507" cy="351970"/>
          </a:xfrm>
        </p:spPr>
        <p:txBody>
          <a:bodyPr>
            <a:noAutofit/>
          </a:bodyPr>
          <a:lstStyle/>
          <a:p>
            <a:r>
              <a:rPr lang="it-IT" sz="2000" dirty="0" smtClean="0"/>
              <a:t>Magno Alessandro: 4478234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604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5621" y="688278"/>
            <a:ext cx="4850612" cy="800866"/>
          </a:xfrm>
        </p:spPr>
        <p:txBody>
          <a:bodyPr/>
          <a:lstStyle/>
          <a:p>
            <a:r>
              <a:rPr lang="it-IT" b="1" dirty="0" err="1" smtClean="0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95621" y="1502414"/>
            <a:ext cx="8915400" cy="51069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</a:t>
            </a:r>
            <a:r>
              <a:rPr lang="en-US" sz="2800" dirty="0"/>
              <a:t>project makes use of </a:t>
            </a:r>
            <a:r>
              <a:rPr lang="en-US" sz="2800" dirty="0" smtClean="0"/>
              <a:t>different machine </a:t>
            </a:r>
            <a:r>
              <a:rPr lang="en-US" sz="2800" dirty="0"/>
              <a:t>learning </a:t>
            </a:r>
            <a:r>
              <a:rPr lang="en-US" sz="2800" dirty="0" smtClean="0"/>
              <a:t>algorithms to </a:t>
            </a:r>
            <a:r>
              <a:rPr lang="en-US" sz="2800" dirty="0"/>
              <a:t>make binary classification on financial data and predict a stock is worth buying or not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From a trading perspective:</a:t>
            </a:r>
          </a:p>
          <a:p>
            <a:pPr lvl="1"/>
            <a:r>
              <a:rPr lang="en-US" sz="2600" dirty="0" smtClean="0"/>
              <a:t> the 1 identifies those stocks that a hypothetical trader should buy </a:t>
            </a:r>
            <a:r>
              <a:rPr lang="en-US" sz="2600" dirty="0"/>
              <a:t>at the start of the year and sell at the end of the year for a </a:t>
            </a:r>
            <a:r>
              <a:rPr lang="en-US" sz="2600" dirty="0" smtClean="0"/>
              <a:t>profit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0 identifies those stocks that a hypothetical trader should not buy </a:t>
            </a:r>
            <a:r>
              <a:rPr lang="en-US" sz="2600" dirty="0" smtClean="0"/>
              <a:t>since </a:t>
            </a:r>
            <a:r>
              <a:rPr lang="en-US" sz="2600" dirty="0"/>
              <a:t>their value will decrease, meaning a loss of capital.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4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5621" y="688278"/>
            <a:ext cx="4850612" cy="800866"/>
          </a:xfrm>
        </p:spPr>
        <p:txBody>
          <a:bodyPr/>
          <a:lstStyle/>
          <a:p>
            <a:r>
              <a:rPr lang="it-IT" b="1" dirty="0" smtClean="0"/>
              <a:t>Data source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95620" y="1489144"/>
            <a:ext cx="8915400" cy="4920365"/>
          </a:xfrm>
        </p:spPr>
        <p:txBody>
          <a:bodyPr>
            <a:normAutofit/>
          </a:bodyPr>
          <a:lstStyle/>
          <a:p>
            <a:r>
              <a:rPr lang="it-IT" sz="2800" dirty="0" smtClean="0"/>
              <a:t>Data </a:t>
            </a:r>
            <a:r>
              <a:rPr lang="it-IT" sz="2800" dirty="0" err="1" smtClean="0"/>
              <a:t>repository</a:t>
            </a:r>
            <a:r>
              <a:rPr lang="it-IT" sz="2800" dirty="0" smtClean="0"/>
              <a:t>:</a:t>
            </a:r>
            <a:endParaRPr lang="en-US" sz="2800" dirty="0" smtClean="0"/>
          </a:p>
          <a:p>
            <a:pPr marL="742950" lvl="2" indent="-342900"/>
            <a:r>
              <a:rPr lang="en-US" sz="2600" dirty="0"/>
              <a:t>5 </a:t>
            </a:r>
            <a:r>
              <a:rPr lang="en-US" sz="2600" dirty="0" smtClean="0"/>
              <a:t>Datasets (2014-2018), each with 200</a:t>
            </a:r>
            <a:r>
              <a:rPr lang="en-US" sz="2600" dirty="0"/>
              <a:t>+ Financial Indicators of US </a:t>
            </a:r>
            <a:r>
              <a:rPr lang="en-US" sz="2600" dirty="0" smtClean="0"/>
              <a:t>stocks.</a:t>
            </a:r>
            <a:endParaRPr lang="en-US" sz="2800" dirty="0"/>
          </a:p>
          <a:p>
            <a:r>
              <a:rPr lang="en-US" sz="2800" dirty="0"/>
              <a:t>The last column of datasets is ‘class’, lists a binary classification for each stock.</a:t>
            </a:r>
            <a:endParaRPr lang="en-US" sz="2800" dirty="0" smtClean="0"/>
          </a:p>
          <a:p>
            <a:r>
              <a:rPr lang="en-US" sz="2800" dirty="0" smtClean="0"/>
              <a:t>2 Problems:</a:t>
            </a:r>
          </a:p>
          <a:p>
            <a:pPr lvl="1"/>
            <a:r>
              <a:rPr lang="en-US" sz="2600" dirty="0" smtClean="0"/>
              <a:t>Missing values</a:t>
            </a:r>
          </a:p>
          <a:p>
            <a:pPr lvl="1"/>
            <a:r>
              <a:rPr lang="en-US" sz="2600" dirty="0" smtClean="0"/>
              <a:t>Imbalanced classes</a:t>
            </a:r>
            <a:endParaRPr lang="it-IT" sz="2600" dirty="0" smtClean="0"/>
          </a:p>
        </p:txBody>
      </p:sp>
    </p:spTree>
    <p:extLst>
      <p:ext uri="{BB962C8B-B14F-4D97-AF65-F5344CB8AC3E}">
        <p14:creationId xmlns:p14="http://schemas.microsoft.com/office/powerpoint/2010/main" val="39644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5621" y="688278"/>
            <a:ext cx="4850612" cy="800866"/>
          </a:xfrm>
        </p:spPr>
        <p:txBody>
          <a:bodyPr/>
          <a:lstStyle/>
          <a:p>
            <a:r>
              <a:rPr lang="it-IT" b="1" dirty="0" smtClean="0"/>
              <a:t>Learning pipeline</a:t>
            </a:r>
            <a:endParaRPr lang="it-IT" b="1" dirty="0"/>
          </a:p>
        </p:txBody>
      </p:sp>
      <p:sp>
        <p:nvSpPr>
          <p:cNvPr id="5" name="Rettangolo 4"/>
          <p:cNvSpPr/>
          <p:nvPr/>
        </p:nvSpPr>
        <p:spPr>
          <a:xfrm>
            <a:off x="1163057" y="2063888"/>
            <a:ext cx="2470484" cy="9625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Data </a:t>
            </a:r>
            <a:r>
              <a:rPr lang="it-IT" dirty="0" err="1" smtClean="0"/>
              <a:t>Preprocessing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3641558" y="2066660"/>
            <a:ext cx="2470484" cy="9625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 </a:t>
            </a:r>
            <a:r>
              <a:rPr lang="it-IT" dirty="0" err="1" smtClean="0"/>
              <a:t>Tuning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6047877" y="2066660"/>
            <a:ext cx="2470484" cy="9625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Train the </a:t>
            </a:r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18361" y="2066660"/>
            <a:ext cx="2470484" cy="9625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Evaluate</a:t>
            </a:r>
            <a:r>
              <a:rPr lang="it-IT" dirty="0" smtClean="0"/>
              <a:t> the </a:t>
            </a:r>
            <a:r>
              <a:rPr lang="it-IT" dirty="0" err="1" smtClean="0"/>
              <a:t>trained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>
          <a:xfrm flipH="1">
            <a:off x="1491917" y="3029186"/>
            <a:ext cx="16042" cy="1687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1499938" y="3220311"/>
            <a:ext cx="2277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Handling </a:t>
            </a:r>
            <a:r>
              <a:rPr lang="it-IT" sz="2000" dirty="0" err="1" smtClean="0"/>
              <a:t>missing</a:t>
            </a:r>
            <a:r>
              <a:rPr lang="it-IT" sz="2000" dirty="0" smtClean="0"/>
              <a:t> </a:t>
            </a:r>
            <a:r>
              <a:rPr lang="it-IT" sz="2000" dirty="0" err="1" smtClean="0"/>
              <a:t>values</a:t>
            </a: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Data </a:t>
            </a:r>
            <a:r>
              <a:rPr lang="it-IT" sz="2000" dirty="0" err="1" smtClean="0"/>
              <a:t>oversample</a:t>
            </a: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Features</a:t>
            </a:r>
            <a:r>
              <a:rPr lang="it-IT" sz="2000" dirty="0" smtClean="0"/>
              <a:t> </a:t>
            </a:r>
            <a:r>
              <a:rPr lang="it-IT" sz="2000" dirty="0" err="1" smtClean="0"/>
              <a:t>normalization</a:t>
            </a:r>
            <a:r>
              <a:rPr lang="it-IT" sz="2000" dirty="0" smtClean="0"/>
              <a:t> [-1, 1]</a:t>
            </a:r>
            <a:endParaRPr lang="it-IT" sz="2000" dirty="0"/>
          </a:p>
        </p:txBody>
      </p:sp>
      <p:cxnSp>
        <p:nvCxnSpPr>
          <p:cNvPr id="15" name="Connettore diritto 14"/>
          <p:cNvCxnSpPr/>
          <p:nvPr/>
        </p:nvCxnSpPr>
        <p:spPr>
          <a:xfrm flipH="1">
            <a:off x="6143667" y="3026414"/>
            <a:ext cx="8020" cy="158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6143667" y="3189437"/>
            <a:ext cx="3547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Algorithms</a:t>
            </a:r>
            <a:r>
              <a:rPr lang="it-IT" sz="2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Logistic</a:t>
            </a:r>
            <a:r>
              <a:rPr lang="it-IT" sz="2000" dirty="0" smtClean="0"/>
              <a:t> </a:t>
            </a:r>
            <a:r>
              <a:rPr lang="it-IT" sz="2000" dirty="0" err="1" smtClean="0"/>
              <a:t>Regression</a:t>
            </a: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Support</a:t>
            </a:r>
            <a:r>
              <a:rPr lang="it-IT" sz="2000" dirty="0" smtClean="0"/>
              <a:t> </a:t>
            </a:r>
            <a:r>
              <a:rPr lang="it-IT" sz="2000" dirty="0" err="1" smtClean="0"/>
              <a:t>Vector</a:t>
            </a:r>
            <a:r>
              <a:rPr lang="it-IT" sz="2000" dirty="0" smtClean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Decision</a:t>
            </a:r>
            <a:r>
              <a:rPr lang="it-IT" sz="2000" dirty="0" smtClean="0"/>
              <a:t> </a:t>
            </a:r>
            <a:r>
              <a:rPr lang="it-IT" sz="2000" dirty="0" err="1"/>
              <a:t>T</a:t>
            </a:r>
            <a:r>
              <a:rPr lang="it-IT" sz="2000" dirty="0" err="1" smtClean="0"/>
              <a:t>ree</a:t>
            </a:r>
            <a:r>
              <a:rPr lang="it-IT" sz="2000" dirty="0" smtClean="0"/>
              <a:t> </a:t>
            </a:r>
            <a:r>
              <a:rPr lang="it-IT" sz="2000" dirty="0" err="1"/>
              <a:t>C</a:t>
            </a:r>
            <a:r>
              <a:rPr lang="it-IT" sz="2000" dirty="0" err="1" smtClean="0"/>
              <a:t>lassifier</a:t>
            </a:r>
            <a:endParaRPr lang="it-IT" sz="2000" dirty="0"/>
          </a:p>
        </p:txBody>
      </p:sp>
      <p:cxnSp>
        <p:nvCxnSpPr>
          <p:cNvPr id="4" name="Connettore diritto 3"/>
          <p:cNvCxnSpPr/>
          <p:nvPr/>
        </p:nvCxnSpPr>
        <p:spPr>
          <a:xfrm>
            <a:off x="3794409" y="3026414"/>
            <a:ext cx="0" cy="48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794409" y="3189437"/>
            <a:ext cx="195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Grid</a:t>
            </a:r>
            <a:r>
              <a:rPr lang="it-IT" sz="2000" dirty="0" smtClean="0"/>
              <a:t> </a:t>
            </a:r>
            <a:r>
              <a:rPr lang="it-IT" sz="2000" dirty="0" err="1" smtClean="0"/>
              <a:t>search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155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5621" y="688278"/>
            <a:ext cx="4850612" cy="800866"/>
          </a:xfrm>
        </p:spPr>
        <p:txBody>
          <a:bodyPr/>
          <a:lstStyle/>
          <a:p>
            <a:r>
              <a:rPr lang="it-IT" b="1" dirty="0" err="1"/>
              <a:t>Results</a:t>
            </a:r>
            <a:endParaRPr lang="it-IT" b="1" dirty="0"/>
          </a:p>
        </p:txBody>
      </p:sp>
      <p:graphicFrame>
        <p:nvGraphicFramePr>
          <p:cNvPr id="9" name="Segnaposto contenut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49227"/>
              </p:ext>
            </p:extLst>
          </p:nvPr>
        </p:nvGraphicFramePr>
        <p:xfrm>
          <a:off x="1181221" y="1681649"/>
          <a:ext cx="10481390" cy="422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78">
                  <a:extLst>
                    <a:ext uri="{9D8B030D-6E8A-4147-A177-3AD203B41FA5}">
                      <a16:colId xmlns:a16="http://schemas.microsoft.com/office/drawing/2014/main" val="613679655"/>
                    </a:ext>
                  </a:extLst>
                </a:gridCol>
                <a:gridCol w="2096278">
                  <a:extLst>
                    <a:ext uri="{9D8B030D-6E8A-4147-A177-3AD203B41FA5}">
                      <a16:colId xmlns:a16="http://schemas.microsoft.com/office/drawing/2014/main" val="1464438602"/>
                    </a:ext>
                  </a:extLst>
                </a:gridCol>
                <a:gridCol w="2096278">
                  <a:extLst>
                    <a:ext uri="{9D8B030D-6E8A-4147-A177-3AD203B41FA5}">
                      <a16:colId xmlns:a16="http://schemas.microsoft.com/office/drawing/2014/main" val="3654043793"/>
                    </a:ext>
                  </a:extLst>
                </a:gridCol>
                <a:gridCol w="2096278">
                  <a:extLst>
                    <a:ext uri="{9D8B030D-6E8A-4147-A177-3AD203B41FA5}">
                      <a16:colId xmlns:a16="http://schemas.microsoft.com/office/drawing/2014/main" val="1025386789"/>
                    </a:ext>
                  </a:extLst>
                </a:gridCol>
                <a:gridCol w="2096278">
                  <a:extLst>
                    <a:ext uri="{9D8B030D-6E8A-4147-A177-3AD203B41FA5}">
                      <a16:colId xmlns:a16="http://schemas.microsoft.com/office/drawing/2014/main" val="3683620659"/>
                    </a:ext>
                  </a:extLst>
                </a:gridCol>
              </a:tblGrid>
              <a:tr h="10994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 smtClean="0">
                          <a:solidFill>
                            <a:schemeClr val="tx1"/>
                          </a:solidFill>
                        </a:rPr>
                        <a:t>2014-2015</a:t>
                      </a:r>
                      <a:endParaRPr lang="it-IT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 smtClean="0">
                          <a:solidFill>
                            <a:schemeClr val="tx1"/>
                          </a:solidFill>
                        </a:rPr>
                        <a:t>2015-2016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 smtClean="0">
                          <a:solidFill>
                            <a:schemeClr val="tx1"/>
                          </a:solidFill>
                        </a:rPr>
                        <a:t>2016-2017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 smtClean="0">
                          <a:solidFill>
                            <a:schemeClr val="tx1"/>
                          </a:solidFill>
                        </a:rPr>
                        <a:t>2017-2018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85686"/>
                  </a:ext>
                </a:extLst>
              </a:tr>
              <a:tr h="980473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LR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46%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52%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49%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52%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56120"/>
                  </a:ext>
                </a:extLst>
              </a:tr>
              <a:tr h="106919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SVM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41%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66%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27%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31%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631631"/>
                  </a:ext>
                </a:extLst>
              </a:tr>
              <a:tr h="1072783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TREE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47%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62%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41%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44%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27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5620" y="688278"/>
            <a:ext cx="8911687" cy="1280890"/>
          </a:xfrm>
        </p:spPr>
        <p:txBody>
          <a:bodyPr/>
          <a:lstStyle/>
          <a:p>
            <a:r>
              <a:rPr lang="it-IT" b="1" dirty="0" err="1" smtClean="0"/>
              <a:t>Conclusions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95620" y="1489144"/>
            <a:ext cx="8915400" cy="4334140"/>
          </a:xfrm>
        </p:spPr>
        <p:txBody>
          <a:bodyPr>
            <a:noAutofit/>
          </a:bodyPr>
          <a:lstStyle/>
          <a:p>
            <a:r>
              <a:rPr lang="it-IT" sz="2800" dirty="0" err="1" smtClean="0"/>
              <a:t>Mean</a:t>
            </a:r>
            <a:r>
              <a:rPr lang="it-IT" sz="2800" dirty="0" smtClean="0"/>
              <a:t> of </a:t>
            </a:r>
            <a:r>
              <a:rPr lang="it-IT" sz="2800" dirty="0" err="1" smtClean="0"/>
              <a:t>accurancy</a:t>
            </a:r>
            <a:r>
              <a:rPr lang="it-IT" sz="2800" dirty="0" smtClean="0"/>
              <a:t>:</a:t>
            </a:r>
          </a:p>
          <a:p>
            <a:pPr lvl="1"/>
            <a:r>
              <a:rPr lang="it-IT" sz="2600" dirty="0" err="1" smtClean="0"/>
              <a:t>Logistic</a:t>
            </a:r>
            <a:r>
              <a:rPr lang="it-IT" sz="2600" dirty="0" smtClean="0"/>
              <a:t> </a:t>
            </a:r>
            <a:r>
              <a:rPr lang="it-IT" sz="2600" dirty="0" err="1" smtClean="0"/>
              <a:t>Regression</a:t>
            </a:r>
            <a:r>
              <a:rPr lang="it-IT" sz="2600" dirty="0" smtClean="0"/>
              <a:t>: </a:t>
            </a:r>
            <a:r>
              <a:rPr lang="it-IT" sz="2600" b="1" dirty="0" smtClean="0"/>
              <a:t>49.75%</a:t>
            </a:r>
          </a:p>
          <a:p>
            <a:pPr lvl="1"/>
            <a:r>
              <a:rPr lang="it-IT" sz="2600" dirty="0" err="1"/>
              <a:t>Decision</a:t>
            </a:r>
            <a:r>
              <a:rPr lang="it-IT" sz="2600" dirty="0"/>
              <a:t> </a:t>
            </a:r>
            <a:r>
              <a:rPr lang="it-IT" sz="2600" dirty="0" err="1"/>
              <a:t>tree</a:t>
            </a:r>
            <a:r>
              <a:rPr lang="it-IT" sz="2600" dirty="0"/>
              <a:t>: 48.5</a:t>
            </a:r>
            <a:r>
              <a:rPr lang="it-IT" sz="2600" dirty="0" smtClean="0"/>
              <a:t>%</a:t>
            </a:r>
          </a:p>
          <a:p>
            <a:pPr lvl="1"/>
            <a:r>
              <a:rPr lang="it-IT" sz="2600" dirty="0" err="1" smtClean="0"/>
              <a:t>Support</a:t>
            </a:r>
            <a:r>
              <a:rPr lang="it-IT" sz="2600" dirty="0" smtClean="0"/>
              <a:t> </a:t>
            </a:r>
            <a:r>
              <a:rPr lang="it-IT" sz="2600" dirty="0" err="1" smtClean="0"/>
              <a:t>Vector</a:t>
            </a:r>
            <a:r>
              <a:rPr lang="it-IT" sz="2600" dirty="0" smtClean="0"/>
              <a:t> Machine: 41.25%</a:t>
            </a:r>
          </a:p>
          <a:p>
            <a:pPr marL="457200" lvl="1" indent="0">
              <a:buNone/>
            </a:pPr>
            <a:endParaRPr lang="it-IT" sz="2600" dirty="0" smtClean="0"/>
          </a:p>
          <a:p>
            <a:r>
              <a:rPr lang="it-IT" sz="2800" dirty="0" err="1"/>
              <a:t>Predict</a:t>
            </a:r>
            <a:r>
              <a:rPr lang="it-IT" sz="2800" dirty="0"/>
              <a:t> a stock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worth</a:t>
            </a:r>
            <a:r>
              <a:rPr lang="it-IT" sz="2800" dirty="0"/>
              <a:t> </a:t>
            </a:r>
            <a:r>
              <a:rPr lang="it-IT" sz="2800" dirty="0" err="1"/>
              <a:t>buying</a:t>
            </a:r>
            <a:r>
              <a:rPr lang="it-IT" sz="2800" dirty="0"/>
              <a:t> or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hard.</a:t>
            </a:r>
          </a:p>
          <a:p>
            <a:pPr marL="0" indent="0">
              <a:buNone/>
            </a:pP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342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</TotalTime>
  <Words>225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Filo</vt:lpstr>
      <vt:lpstr>Finance Data Analysis</vt:lpstr>
      <vt:lpstr>Introduction</vt:lpstr>
      <vt:lpstr>Data source</vt:lpstr>
      <vt:lpstr>Learning pipeline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Data Analysis</dc:title>
  <dc:creator>Ale</dc:creator>
  <cp:lastModifiedBy>Ale</cp:lastModifiedBy>
  <cp:revision>47</cp:revision>
  <dcterms:created xsi:type="dcterms:W3CDTF">2021-02-06T03:23:26Z</dcterms:created>
  <dcterms:modified xsi:type="dcterms:W3CDTF">2021-02-15T12:05:12Z</dcterms:modified>
</cp:coreProperties>
</file>