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073E3C-0953-4974-BBCA-38998EF6E50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A57880-FD1E-436C-98F8-5CF40077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A907-FFAF-457F-8FCF-CCDAC2ED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Mrinmoyee</a:t>
            </a:r>
            <a:r>
              <a:rPr lang="en-US" dirty="0"/>
              <a:t> and the Constraints of Femininity: A Look at Gender Norms in Rabindranath Tagore's “Samapti”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CFEF-9577-7B7D-D80C-5E4B977A6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C1C1-ED4A-4614-6F7F-56AD07F9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011-842C-0A79-B0E9-DA33761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80FF0-1A8A-C460-9817-B1D38A842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3065275"/>
            <a:ext cx="1057199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Mrinmoyee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representation of the complex struggle between autonomy and societal norms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Legacy: Tagore’s influence in promoting women’s rights and challenging patriarchy in his literature</a:t>
            </a:r>
          </a:p>
        </p:txBody>
      </p:sp>
    </p:spTree>
    <p:extLst>
      <p:ext uri="{BB962C8B-B14F-4D97-AF65-F5344CB8AC3E}">
        <p14:creationId xmlns:p14="http://schemas.microsoft.com/office/powerpoint/2010/main" val="58441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19C5-6CDD-7E18-8220-7313371603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624" y="604911"/>
            <a:ext cx="11516751" cy="4489890"/>
          </a:xfrm>
        </p:spPr>
        <p:txBody>
          <a:bodyPr/>
          <a:lstStyle/>
          <a:p>
            <a:pPr algn="ctr"/>
            <a:r>
              <a:rPr lang="en-US" sz="2000" dirty="0"/>
              <a:t>Course: ENG 316 - Seminar Paper and Viva Voce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Author: Anika Marjan (2020236035)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Session: 2020-2021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Supervisor: </a:t>
            </a:r>
            <a:r>
              <a:rPr lang="en-US" sz="2000" dirty="0" err="1"/>
              <a:t>Sahelee</a:t>
            </a:r>
            <a:r>
              <a:rPr lang="en-US" sz="2000" dirty="0"/>
              <a:t> Parveen Dipa, Associate Professor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Date: 2nd May 2024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Department: Department of English,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Shahjalal University of Science and Technology, Sylhet 3114</a:t>
            </a:r>
          </a:p>
        </p:txBody>
      </p:sp>
    </p:spTree>
    <p:extLst>
      <p:ext uri="{BB962C8B-B14F-4D97-AF65-F5344CB8AC3E}">
        <p14:creationId xmlns:p14="http://schemas.microsoft.com/office/powerpoint/2010/main" val="178077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51A4-3888-4D30-0A9A-2DF894B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06EF5F-53A1-D80F-57A0-9810F6610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486272"/>
            <a:ext cx="103369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Mrinmoyee's characterization in Tagore's “Samapti”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Late 19th-century Bengali culture and its gender norms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Mrinmoyee’s behavior challenges societal expectations of women in a patriarchal society </a:t>
            </a:r>
          </a:p>
        </p:txBody>
      </p:sp>
    </p:spTree>
    <p:extLst>
      <p:ext uri="{BB962C8B-B14F-4D97-AF65-F5344CB8AC3E}">
        <p14:creationId xmlns:p14="http://schemas.microsoft.com/office/powerpoint/2010/main" val="245064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C2325-CED5-3FAF-524E-2BB542FE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DF8D-1B2D-F297-5071-DFBA6A83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Tagore's Approach to Feminism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0F5F0C-AFD2-E78A-35A7-BE7A0D4DE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486274"/>
            <a:ext cx="105719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Tagore's Contribution: Highlighting progressive female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Historical Context: Bengal Renaissance and women's roles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Examples: Tagore’s sister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Swarnakumari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Ghosal as a feminist writer and activist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5220-F5E6-9FD2-E774-887462324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D7B8-A68D-4615-1349-E9C0F533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Tagore’s Feminist Characters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75403-A247-6FE8-EDDB-91C78AF73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0" y="2531483"/>
            <a:ext cx="1057199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Mriganayanee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Mrinmoyee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Giribala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Binodini,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Mrinal,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Chitrangada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Chandalika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309E-ECD6-9D48-5BB5-DDB31CFB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A63F-BB78-0ED2-79CF-C700D59A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Tagore’s Feminist Characters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3AF95C-0BCF-4062-CA56-B41E044F8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2558836"/>
            <a:ext cx="1057199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Themes: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Femininity and independence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Rebellion against social norms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search for individual autonomy</a:t>
            </a:r>
          </a:p>
        </p:txBody>
      </p:sp>
    </p:spTree>
    <p:extLst>
      <p:ext uri="{BB962C8B-B14F-4D97-AF65-F5344CB8AC3E}">
        <p14:creationId xmlns:p14="http://schemas.microsoft.com/office/powerpoint/2010/main" val="67226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D456A-1DEA-9EF8-446A-8D41359C5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5A6F-E20F-D279-134B-C248E1AF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Mrinmoyee’s Character in “Samapti”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A98B96-7B2F-22B7-8F8C-E3DDB3366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2203500"/>
            <a:ext cx="105719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Traits: Restless, lively, rebellious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Symbolism: Mrinmoyee’s large black eyes represent her fearlessness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Marriage Dynamics: Power struggle between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Mrinmoyee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Apurba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Conflict: Individual autonomy vs. societal expectations</a:t>
            </a:r>
          </a:p>
        </p:txBody>
      </p:sp>
    </p:spTree>
    <p:extLst>
      <p:ext uri="{BB962C8B-B14F-4D97-AF65-F5344CB8AC3E}">
        <p14:creationId xmlns:p14="http://schemas.microsoft.com/office/powerpoint/2010/main" val="239465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8324-65C5-2498-E8C9-3E3C0F8E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615A-59A5-BD1C-B7E5-AEB7B1D9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Transformation of </a:t>
            </a:r>
            <a:r>
              <a:rPr lang="en-US" dirty="0" err="1"/>
              <a:t>Mrinmoyee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31CAE-37EB-D43B-EE87-4C91923FB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2849831"/>
            <a:ext cx="1057199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Maturity vs. Freedom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Mrinmoyee’s loss of freedom post-marriage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 name meaning 'clay-like' symbolizes her yielding to societal pressures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of the Story: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Mrinmoyee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conforms to societal norms, indicating a loss of identity</a:t>
            </a:r>
          </a:p>
        </p:txBody>
      </p:sp>
    </p:spTree>
    <p:extLst>
      <p:ext uri="{BB962C8B-B14F-4D97-AF65-F5344CB8AC3E}">
        <p14:creationId xmlns:p14="http://schemas.microsoft.com/office/powerpoint/2010/main" val="327511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8BFD-27C2-A38B-1C4D-7B757E4DC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9F12-6D08-5F0D-7451-4643F32D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 on Society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095E12-795A-0834-EEC6-0158779D0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1" y="2849831"/>
            <a:ext cx="1057199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Tagore’s Challenge: Traditional gender norms and patriarchy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Autonomy: Mrinmoyee’s character highlights the struggles of women seeking independence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 on Readers: Encourages rethinking of gender roles in 19th-century Bengal</a:t>
            </a:r>
          </a:p>
        </p:txBody>
      </p:sp>
    </p:spTree>
    <p:extLst>
      <p:ext uri="{BB962C8B-B14F-4D97-AF65-F5344CB8AC3E}">
        <p14:creationId xmlns:p14="http://schemas.microsoft.com/office/powerpoint/2010/main" val="87417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