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30" r:id="rId4"/>
    <p:sldId id="279" r:id="rId5"/>
    <p:sldId id="300" r:id="rId6"/>
    <p:sldId id="301" r:id="rId7"/>
    <p:sldId id="302" r:id="rId8"/>
    <p:sldId id="259" r:id="rId9"/>
    <p:sldId id="278" r:id="rId10"/>
    <p:sldId id="280" r:id="rId11"/>
    <p:sldId id="271" r:id="rId12"/>
    <p:sldId id="277" r:id="rId13"/>
    <p:sldId id="270" r:id="rId14"/>
    <p:sldId id="281" r:id="rId15"/>
    <p:sldId id="272" r:id="rId16"/>
    <p:sldId id="283" r:id="rId17"/>
    <p:sldId id="260" r:id="rId18"/>
    <p:sldId id="282" r:id="rId19"/>
    <p:sldId id="284" r:id="rId20"/>
    <p:sldId id="274" r:id="rId21"/>
    <p:sldId id="273" r:id="rId22"/>
    <p:sldId id="285" r:id="rId23"/>
    <p:sldId id="345" r:id="rId24"/>
    <p:sldId id="346" r:id="rId25"/>
    <p:sldId id="294" r:id="rId26"/>
    <p:sldId id="262" r:id="rId27"/>
    <p:sldId id="332" r:id="rId28"/>
    <p:sldId id="333" r:id="rId29"/>
    <p:sldId id="335" r:id="rId30"/>
    <p:sldId id="344" r:id="rId31"/>
    <p:sldId id="343" r:id="rId32"/>
    <p:sldId id="336" r:id="rId33"/>
    <p:sldId id="337" r:id="rId34"/>
    <p:sldId id="338" r:id="rId35"/>
    <p:sldId id="339" r:id="rId36"/>
    <p:sldId id="290" r:id="rId37"/>
    <p:sldId id="263" r:id="rId38"/>
    <p:sldId id="276" r:id="rId3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0333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0C17C1-C937-4A50-A021-3DBFA86395D5}" type="doc">
      <dgm:prSet loTypeId="urn:microsoft.com/office/officeart/2005/8/layout/process5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8B87162F-20BE-4511-BDA0-42D68CCB436F}">
      <dgm:prSet phldrT="[Texte]"/>
      <dgm:spPr/>
      <dgm:t>
        <a:bodyPr/>
        <a:lstStyle/>
        <a:p>
          <a:r>
            <a:rPr lang="fr-FR" dirty="0" smtClean="0"/>
            <a:t>Recevoir le message</a:t>
          </a:r>
          <a:endParaRPr lang="fr-FR" dirty="0"/>
        </a:p>
      </dgm:t>
    </dgm:pt>
    <dgm:pt modelId="{B0F4561C-C56E-4DEC-983F-097F7C110655}" type="parTrans" cxnId="{AF857CF5-D77D-4366-81C8-8C2263541ABE}">
      <dgm:prSet/>
      <dgm:spPr/>
      <dgm:t>
        <a:bodyPr/>
        <a:lstStyle/>
        <a:p>
          <a:endParaRPr lang="fr-FR"/>
        </a:p>
      </dgm:t>
    </dgm:pt>
    <dgm:pt modelId="{364BD460-AE38-4363-A55A-F1C30E9E1E06}" type="sibTrans" cxnId="{AF857CF5-D77D-4366-81C8-8C2263541ABE}">
      <dgm:prSet/>
      <dgm:spPr/>
      <dgm:t>
        <a:bodyPr/>
        <a:lstStyle/>
        <a:p>
          <a:endParaRPr lang="fr-FR"/>
        </a:p>
      </dgm:t>
    </dgm:pt>
    <dgm:pt modelId="{D43D7877-DCD3-4480-8CA1-A737AA7EF909}">
      <dgm:prSet phldrT="[Texte]"/>
      <dgm:spPr/>
      <dgm:t>
        <a:bodyPr/>
        <a:lstStyle/>
        <a:p>
          <a:r>
            <a:rPr lang="fr-FR" dirty="0" smtClean="0"/>
            <a:t>Convertir en chaine de caractère</a:t>
          </a:r>
          <a:endParaRPr lang="fr-FR" dirty="0"/>
        </a:p>
      </dgm:t>
    </dgm:pt>
    <dgm:pt modelId="{B0A380E2-3F76-4CDB-87E8-BFC83C517FD6}" type="parTrans" cxnId="{9A80E6E5-9657-45D5-B302-E77372BFADE7}">
      <dgm:prSet/>
      <dgm:spPr/>
      <dgm:t>
        <a:bodyPr/>
        <a:lstStyle/>
        <a:p>
          <a:endParaRPr lang="fr-FR"/>
        </a:p>
      </dgm:t>
    </dgm:pt>
    <dgm:pt modelId="{837F05D8-9107-4B20-A8BC-9EE185DF2CAC}" type="sibTrans" cxnId="{9A80E6E5-9657-45D5-B302-E77372BFADE7}">
      <dgm:prSet/>
      <dgm:spPr/>
      <dgm:t>
        <a:bodyPr/>
        <a:lstStyle/>
        <a:p>
          <a:endParaRPr lang="fr-FR"/>
        </a:p>
      </dgm:t>
    </dgm:pt>
    <dgm:pt modelId="{9FE43F40-DE5C-47B9-9ED8-E915D2056011}">
      <dgm:prSet phldrT="[Texte]"/>
      <dgm:spPr/>
      <dgm:t>
        <a:bodyPr/>
        <a:lstStyle/>
        <a:p>
          <a:r>
            <a:rPr lang="fr-FR" dirty="0" smtClean="0"/>
            <a:t>Exécuter le fichier correspondant </a:t>
          </a:r>
          <a:endParaRPr lang="fr-FR" dirty="0"/>
        </a:p>
      </dgm:t>
    </dgm:pt>
    <dgm:pt modelId="{6574BE2D-6689-4967-909F-B00C1F1AF7E9}" type="parTrans" cxnId="{E5F79A13-0E02-4B3D-8D6A-F6A4114C87AA}">
      <dgm:prSet/>
      <dgm:spPr/>
      <dgm:t>
        <a:bodyPr/>
        <a:lstStyle/>
        <a:p>
          <a:endParaRPr lang="fr-FR"/>
        </a:p>
      </dgm:t>
    </dgm:pt>
    <dgm:pt modelId="{8FEE7216-FBDA-43B2-BD4B-584B939F6C60}" type="sibTrans" cxnId="{E5F79A13-0E02-4B3D-8D6A-F6A4114C87AA}">
      <dgm:prSet/>
      <dgm:spPr/>
      <dgm:t>
        <a:bodyPr/>
        <a:lstStyle/>
        <a:p>
          <a:endParaRPr lang="fr-FR"/>
        </a:p>
      </dgm:t>
    </dgm:pt>
    <dgm:pt modelId="{67691B8B-E296-498B-8BA8-8C88F4E8950C}">
      <dgm:prSet phldrT="[Texte]"/>
      <dgm:spPr/>
      <dgm:t>
        <a:bodyPr/>
        <a:lstStyle/>
        <a:p>
          <a:r>
            <a:rPr lang="fr-FR" dirty="0" smtClean="0"/>
            <a:t>Fin</a:t>
          </a:r>
          <a:endParaRPr lang="fr-FR" dirty="0"/>
        </a:p>
      </dgm:t>
    </dgm:pt>
    <dgm:pt modelId="{DCA6EB4E-949D-4F9D-AF45-2F28C1A94B9D}" type="parTrans" cxnId="{5B3F5CD3-950D-4305-A9D6-54BA23CC9FCE}">
      <dgm:prSet/>
      <dgm:spPr/>
      <dgm:t>
        <a:bodyPr/>
        <a:lstStyle/>
        <a:p>
          <a:endParaRPr lang="fr-FR"/>
        </a:p>
      </dgm:t>
    </dgm:pt>
    <dgm:pt modelId="{4CAAE9E7-A31A-40D7-A9A6-F94FA75AD88D}" type="sibTrans" cxnId="{5B3F5CD3-950D-4305-A9D6-54BA23CC9FCE}">
      <dgm:prSet/>
      <dgm:spPr/>
      <dgm:t>
        <a:bodyPr/>
        <a:lstStyle/>
        <a:p>
          <a:endParaRPr lang="fr-FR"/>
        </a:p>
      </dgm:t>
    </dgm:pt>
    <dgm:pt modelId="{5FCF87B4-BE6D-416E-8965-C1C5B29896EC}">
      <dgm:prSet phldrT="[Texte]"/>
      <dgm:spPr/>
      <dgm:t>
        <a:bodyPr/>
        <a:lstStyle/>
        <a:p>
          <a:r>
            <a:rPr lang="fr-FR" dirty="0" smtClean="0"/>
            <a:t>Début</a:t>
          </a:r>
          <a:endParaRPr lang="fr-FR" dirty="0"/>
        </a:p>
      </dgm:t>
    </dgm:pt>
    <dgm:pt modelId="{CA5EA41B-FFD9-492B-B956-C597A8A106C5}" type="parTrans" cxnId="{AF565B69-333F-47B0-9598-6FBF7573364F}">
      <dgm:prSet/>
      <dgm:spPr/>
      <dgm:t>
        <a:bodyPr/>
        <a:lstStyle/>
        <a:p>
          <a:endParaRPr lang="fr-FR"/>
        </a:p>
      </dgm:t>
    </dgm:pt>
    <dgm:pt modelId="{F98FCAFE-B458-4048-8F6D-46DBA39A6AAF}" type="sibTrans" cxnId="{AF565B69-333F-47B0-9598-6FBF7573364F}">
      <dgm:prSet/>
      <dgm:spPr/>
      <dgm:t>
        <a:bodyPr/>
        <a:lstStyle/>
        <a:p>
          <a:endParaRPr lang="fr-FR"/>
        </a:p>
      </dgm:t>
    </dgm:pt>
    <dgm:pt modelId="{73DA3247-526C-44A2-BEA0-23E2628BD133}">
      <dgm:prSet phldrT="[Texte]"/>
      <dgm:spPr/>
      <dgm:t>
        <a:bodyPr/>
        <a:lstStyle/>
        <a:p>
          <a:r>
            <a:rPr lang="fr-FR" dirty="0" smtClean="0"/>
            <a:t>Ecoute</a:t>
          </a:r>
          <a:endParaRPr lang="fr-FR" dirty="0"/>
        </a:p>
      </dgm:t>
    </dgm:pt>
    <dgm:pt modelId="{4FC28BEB-61E8-4265-B003-13F6DDE7DCA8}" type="parTrans" cxnId="{A28942C4-75A1-4EF7-8DD8-11171060A38F}">
      <dgm:prSet/>
      <dgm:spPr/>
      <dgm:t>
        <a:bodyPr/>
        <a:lstStyle/>
        <a:p>
          <a:endParaRPr lang="fr-FR"/>
        </a:p>
      </dgm:t>
    </dgm:pt>
    <dgm:pt modelId="{77518351-7A29-4765-A92B-0EE399B66F86}" type="sibTrans" cxnId="{A28942C4-75A1-4EF7-8DD8-11171060A38F}">
      <dgm:prSet/>
      <dgm:spPr/>
      <dgm:t>
        <a:bodyPr/>
        <a:lstStyle/>
        <a:p>
          <a:endParaRPr lang="fr-FR"/>
        </a:p>
      </dgm:t>
    </dgm:pt>
    <dgm:pt modelId="{8288E2D7-E54A-4E13-9EFA-03830B073FA4}" type="pres">
      <dgm:prSet presAssocID="{600C17C1-C937-4A50-A021-3DBFA86395D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0E45261-C1F3-441F-990A-76180F2E8C68}" type="pres">
      <dgm:prSet presAssocID="{5FCF87B4-BE6D-416E-8965-C1C5B29896E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97A4C2-EB79-4A29-90B5-EC726EAB17FA}" type="pres">
      <dgm:prSet presAssocID="{F98FCAFE-B458-4048-8F6D-46DBA39A6AAF}" presName="sibTrans" presStyleLbl="sibTrans2D1" presStyleIdx="0" presStyleCnt="5"/>
      <dgm:spPr/>
      <dgm:t>
        <a:bodyPr/>
        <a:lstStyle/>
        <a:p>
          <a:endParaRPr lang="fr-FR"/>
        </a:p>
      </dgm:t>
    </dgm:pt>
    <dgm:pt modelId="{D0E59C00-2338-43EA-909E-D2F6DDC04A75}" type="pres">
      <dgm:prSet presAssocID="{F98FCAFE-B458-4048-8F6D-46DBA39A6AAF}" presName="connectorText" presStyleLbl="sibTrans2D1" presStyleIdx="0" presStyleCnt="5"/>
      <dgm:spPr/>
      <dgm:t>
        <a:bodyPr/>
        <a:lstStyle/>
        <a:p>
          <a:endParaRPr lang="fr-FR"/>
        </a:p>
      </dgm:t>
    </dgm:pt>
    <dgm:pt modelId="{48CAAA0A-124C-4C4C-A909-D22B4F993374}" type="pres">
      <dgm:prSet presAssocID="{73DA3247-526C-44A2-BEA0-23E2628BD13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DD49AE-8FB7-4B60-A253-D5928BCAF531}" type="pres">
      <dgm:prSet presAssocID="{77518351-7A29-4765-A92B-0EE399B66F86}" presName="sibTrans" presStyleLbl="sibTrans2D1" presStyleIdx="1" presStyleCnt="5"/>
      <dgm:spPr/>
      <dgm:t>
        <a:bodyPr/>
        <a:lstStyle/>
        <a:p>
          <a:endParaRPr lang="fr-FR"/>
        </a:p>
      </dgm:t>
    </dgm:pt>
    <dgm:pt modelId="{12DF3E9B-7665-45DB-ABD0-FF8DB3688DCA}" type="pres">
      <dgm:prSet presAssocID="{77518351-7A29-4765-A92B-0EE399B66F86}" presName="connectorText" presStyleLbl="sibTrans2D1" presStyleIdx="1" presStyleCnt="5"/>
      <dgm:spPr/>
      <dgm:t>
        <a:bodyPr/>
        <a:lstStyle/>
        <a:p>
          <a:endParaRPr lang="fr-FR"/>
        </a:p>
      </dgm:t>
    </dgm:pt>
    <dgm:pt modelId="{1300E29F-C74C-4455-A2E0-C2142C6159AC}" type="pres">
      <dgm:prSet presAssocID="{8B87162F-20BE-4511-BDA0-42D68CCB436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0B09DCC-8941-463D-899E-9199A7F8A623}" type="pres">
      <dgm:prSet presAssocID="{364BD460-AE38-4363-A55A-F1C30E9E1E06}" presName="sibTrans" presStyleLbl="sibTrans2D1" presStyleIdx="2" presStyleCnt="5"/>
      <dgm:spPr/>
      <dgm:t>
        <a:bodyPr/>
        <a:lstStyle/>
        <a:p>
          <a:endParaRPr lang="fr-FR"/>
        </a:p>
      </dgm:t>
    </dgm:pt>
    <dgm:pt modelId="{113C9693-158F-4C04-A6DA-EB4708DB00BA}" type="pres">
      <dgm:prSet presAssocID="{364BD460-AE38-4363-A55A-F1C30E9E1E06}" presName="connectorText" presStyleLbl="sibTrans2D1" presStyleIdx="2" presStyleCnt="5"/>
      <dgm:spPr/>
      <dgm:t>
        <a:bodyPr/>
        <a:lstStyle/>
        <a:p>
          <a:endParaRPr lang="fr-FR"/>
        </a:p>
      </dgm:t>
    </dgm:pt>
    <dgm:pt modelId="{82D34F63-568B-4891-8834-333119DE9950}" type="pres">
      <dgm:prSet presAssocID="{D43D7877-DCD3-4480-8CA1-A737AA7EF90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B04A60B-6263-4EEC-9B6C-0BF964182A71}" type="pres">
      <dgm:prSet presAssocID="{837F05D8-9107-4B20-A8BC-9EE185DF2CAC}" presName="sibTrans" presStyleLbl="sibTrans2D1" presStyleIdx="3" presStyleCnt="5"/>
      <dgm:spPr/>
      <dgm:t>
        <a:bodyPr/>
        <a:lstStyle/>
        <a:p>
          <a:endParaRPr lang="fr-FR"/>
        </a:p>
      </dgm:t>
    </dgm:pt>
    <dgm:pt modelId="{B4349EF8-6569-4B6B-91EC-A69AD28866AD}" type="pres">
      <dgm:prSet presAssocID="{837F05D8-9107-4B20-A8BC-9EE185DF2CAC}" presName="connectorText" presStyleLbl="sibTrans2D1" presStyleIdx="3" presStyleCnt="5"/>
      <dgm:spPr/>
      <dgm:t>
        <a:bodyPr/>
        <a:lstStyle/>
        <a:p>
          <a:endParaRPr lang="fr-FR"/>
        </a:p>
      </dgm:t>
    </dgm:pt>
    <dgm:pt modelId="{D5DEC57C-222D-401C-ACE4-46E29F28E0DC}" type="pres">
      <dgm:prSet presAssocID="{9FE43F40-DE5C-47B9-9ED8-E915D205601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99876-B298-431F-BF62-6E3CA8949546}" type="pres">
      <dgm:prSet presAssocID="{8FEE7216-FBDA-43B2-BD4B-584B939F6C60}" presName="sibTrans" presStyleLbl="sibTrans2D1" presStyleIdx="4" presStyleCnt="5"/>
      <dgm:spPr/>
      <dgm:t>
        <a:bodyPr/>
        <a:lstStyle/>
        <a:p>
          <a:endParaRPr lang="fr-FR"/>
        </a:p>
      </dgm:t>
    </dgm:pt>
    <dgm:pt modelId="{3A0767E8-5F56-4E76-8CF8-09DA3D81E77C}" type="pres">
      <dgm:prSet presAssocID="{8FEE7216-FBDA-43B2-BD4B-584B939F6C60}" presName="connectorText" presStyleLbl="sibTrans2D1" presStyleIdx="4" presStyleCnt="5"/>
      <dgm:spPr/>
      <dgm:t>
        <a:bodyPr/>
        <a:lstStyle/>
        <a:p>
          <a:endParaRPr lang="fr-FR"/>
        </a:p>
      </dgm:t>
    </dgm:pt>
    <dgm:pt modelId="{94F55FEB-6E1C-420B-9102-875DB1172767}" type="pres">
      <dgm:prSet presAssocID="{67691B8B-E296-498B-8BA8-8C88F4E8950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83780B8-6E1F-45F4-B523-076DD826FB72}" type="presOf" srcId="{9FE43F40-DE5C-47B9-9ED8-E915D2056011}" destId="{D5DEC57C-222D-401C-ACE4-46E29F28E0DC}" srcOrd="0" destOrd="0" presId="urn:microsoft.com/office/officeart/2005/8/layout/process5"/>
    <dgm:cxn modelId="{A28942C4-75A1-4EF7-8DD8-11171060A38F}" srcId="{600C17C1-C937-4A50-A021-3DBFA86395D5}" destId="{73DA3247-526C-44A2-BEA0-23E2628BD133}" srcOrd="1" destOrd="0" parTransId="{4FC28BEB-61E8-4265-B003-13F6DDE7DCA8}" sibTransId="{77518351-7A29-4765-A92B-0EE399B66F86}"/>
    <dgm:cxn modelId="{CDBF47A3-BC90-41A8-B2B3-29072DAE9244}" type="presOf" srcId="{77518351-7A29-4765-A92B-0EE399B66F86}" destId="{12DF3E9B-7665-45DB-ABD0-FF8DB3688DCA}" srcOrd="1" destOrd="0" presId="urn:microsoft.com/office/officeart/2005/8/layout/process5"/>
    <dgm:cxn modelId="{F6AD9347-7ED5-4500-8BC8-912307BCF1E4}" type="presOf" srcId="{600C17C1-C937-4A50-A021-3DBFA86395D5}" destId="{8288E2D7-E54A-4E13-9EFA-03830B073FA4}" srcOrd="0" destOrd="0" presId="urn:microsoft.com/office/officeart/2005/8/layout/process5"/>
    <dgm:cxn modelId="{99104897-444C-4073-81B4-28BB1988E3C9}" type="presOf" srcId="{8FEE7216-FBDA-43B2-BD4B-584B939F6C60}" destId="{3A0767E8-5F56-4E76-8CF8-09DA3D81E77C}" srcOrd="1" destOrd="0" presId="urn:microsoft.com/office/officeart/2005/8/layout/process5"/>
    <dgm:cxn modelId="{0008F67D-FDA6-47A3-9896-6CA52CCECE13}" type="presOf" srcId="{837F05D8-9107-4B20-A8BC-9EE185DF2CAC}" destId="{AB04A60B-6263-4EEC-9B6C-0BF964182A71}" srcOrd="0" destOrd="0" presId="urn:microsoft.com/office/officeart/2005/8/layout/process5"/>
    <dgm:cxn modelId="{61079CD3-FFEF-46B5-B09B-29E440B0E1D3}" type="presOf" srcId="{77518351-7A29-4765-A92B-0EE399B66F86}" destId="{63DD49AE-8FB7-4B60-A253-D5928BCAF531}" srcOrd="0" destOrd="0" presId="urn:microsoft.com/office/officeart/2005/8/layout/process5"/>
    <dgm:cxn modelId="{8F7E26D6-DDD0-4502-B16D-805D4F329DC4}" type="presOf" srcId="{F98FCAFE-B458-4048-8F6D-46DBA39A6AAF}" destId="{D0E59C00-2338-43EA-909E-D2F6DDC04A75}" srcOrd="1" destOrd="0" presId="urn:microsoft.com/office/officeart/2005/8/layout/process5"/>
    <dgm:cxn modelId="{970E9AE3-4C30-4F7E-8FA8-F0884521C7F2}" type="presOf" srcId="{837F05D8-9107-4B20-A8BC-9EE185DF2CAC}" destId="{B4349EF8-6569-4B6B-91EC-A69AD28866AD}" srcOrd="1" destOrd="0" presId="urn:microsoft.com/office/officeart/2005/8/layout/process5"/>
    <dgm:cxn modelId="{0CF5549F-D5AD-4FB9-BA0B-7B56A54571DB}" type="presOf" srcId="{D43D7877-DCD3-4480-8CA1-A737AA7EF909}" destId="{82D34F63-568B-4891-8834-333119DE9950}" srcOrd="0" destOrd="0" presId="urn:microsoft.com/office/officeart/2005/8/layout/process5"/>
    <dgm:cxn modelId="{4788F35F-24B5-4D2E-AC59-A74206B5C700}" type="presOf" srcId="{5FCF87B4-BE6D-416E-8965-C1C5B29896EC}" destId="{80E45261-C1F3-441F-990A-76180F2E8C68}" srcOrd="0" destOrd="0" presId="urn:microsoft.com/office/officeart/2005/8/layout/process5"/>
    <dgm:cxn modelId="{2731313C-1932-499D-8EC4-AA87BE33535D}" type="presOf" srcId="{F98FCAFE-B458-4048-8F6D-46DBA39A6AAF}" destId="{7D97A4C2-EB79-4A29-90B5-EC726EAB17FA}" srcOrd="0" destOrd="0" presId="urn:microsoft.com/office/officeart/2005/8/layout/process5"/>
    <dgm:cxn modelId="{71B23590-7582-41DE-A8FC-2D1E8D27C724}" type="presOf" srcId="{364BD460-AE38-4363-A55A-F1C30E9E1E06}" destId="{70B09DCC-8941-463D-899E-9199A7F8A623}" srcOrd="0" destOrd="0" presId="urn:microsoft.com/office/officeart/2005/8/layout/process5"/>
    <dgm:cxn modelId="{5B3F5CD3-950D-4305-A9D6-54BA23CC9FCE}" srcId="{600C17C1-C937-4A50-A021-3DBFA86395D5}" destId="{67691B8B-E296-498B-8BA8-8C88F4E8950C}" srcOrd="5" destOrd="0" parTransId="{DCA6EB4E-949D-4F9D-AF45-2F28C1A94B9D}" sibTransId="{4CAAE9E7-A31A-40D7-A9A6-F94FA75AD88D}"/>
    <dgm:cxn modelId="{786EB200-2F49-4941-9E9F-16981D49FF43}" type="presOf" srcId="{73DA3247-526C-44A2-BEA0-23E2628BD133}" destId="{48CAAA0A-124C-4C4C-A909-D22B4F993374}" srcOrd="0" destOrd="0" presId="urn:microsoft.com/office/officeart/2005/8/layout/process5"/>
    <dgm:cxn modelId="{3240ECD6-F41F-4D9D-9063-1666E19D2967}" type="presOf" srcId="{364BD460-AE38-4363-A55A-F1C30E9E1E06}" destId="{113C9693-158F-4C04-A6DA-EB4708DB00BA}" srcOrd="1" destOrd="0" presId="urn:microsoft.com/office/officeart/2005/8/layout/process5"/>
    <dgm:cxn modelId="{E5F79A13-0E02-4B3D-8D6A-F6A4114C87AA}" srcId="{600C17C1-C937-4A50-A021-3DBFA86395D5}" destId="{9FE43F40-DE5C-47B9-9ED8-E915D2056011}" srcOrd="4" destOrd="0" parTransId="{6574BE2D-6689-4967-909F-B00C1F1AF7E9}" sibTransId="{8FEE7216-FBDA-43B2-BD4B-584B939F6C60}"/>
    <dgm:cxn modelId="{AF565B69-333F-47B0-9598-6FBF7573364F}" srcId="{600C17C1-C937-4A50-A021-3DBFA86395D5}" destId="{5FCF87B4-BE6D-416E-8965-C1C5B29896EC}" srcOrd="0" destOrd="0" parTransId="{CA5EA41B-FFD9-492B-B956-C597A8A106C5}" sibTransId="{F98FCAFE-B458-4048-8F6D-46DBA39A6AAF}"/>
    <dgm:cxn modelId="{AF857CF5-D77D-4366-81C8-8C2263541ABE}" srcId="{600C17C1-C937-4A50-A021-3DBFA86395D5}" destId="{8B87162F-20BE-4511-BDA0-42D68CCB436F}" srcOrd="2" destOrd="0" parTransId="{B0F4561C-C56E-4DEC-983F-097F7C110655}" sibTransId="{364BD460-AE38-4363-A55A-F1C30E9E1E06}"/>
    <dgm:cxn modelId="{04BAA4FD-29CF-4EA4-847D-989A2ED3717E}" type="presOf" srcId="{8B87162F-20BE-4511-BDA0-42D68CCB436F}" destId="{1300E29F-C74C-4455-A2E0-C2142C6159AC}" srcOrd="0" destOrd="0" presId="urn:microsoft.com/office/officeart/2005/8/layout/process5"/>
    <dgm:cxn modelId="{9A80E6E5-9657-45D5-B302-E77372BFADE7}" srcId="{600C17C1-C937-4A50-A021-3DBFA86395D5}" destId="{D43D7877-DCD3-4480-8CA1-A737AA7EF909}" srcOrd="3" destOrd="0" parTransId="{B0A380E2-3F76-4CDB-87E8-BFC83C517FD6}" sibTransId="{837F05D8-9107-4B20-A8BC-9EE185DF2CAC}"/>
    <dgm:cxn modelId="{EE0BE220-BE4A-45F3-B5BB-4E6E1E583135}" type="presOf" srcId="{67691B8B-E296-498B-8BA8-8C88F4E8950C}" destId="{94F55FEB-6E1C-420B-9102-875DB1172767}" srcOrd="0" destOrd="0" presId="urn:microsoft.com/office/officeart/2005/8/layout/process5"/>
    <dgm:cxn modelId="{26A88CA9-1286-4866-8C80-13B842007F44}" type="presOf" srcId="{8FEE7216-FBDA-43B2-BD4B-584B939F6C60}" destId="{FFD99876-B298-431F-BF62-6E3CA8949546}" srcOrd="0" destOrd="0" presId="urn:microsoft.com/office/officeart/2005/8/layout/process5"/>
    <dgm:cxn modelId="{EAC6BDF2-C181-4A55-850F-32072D68F125}" type="presParOf" srcId="{8288E2D7-E54A-4E13-9EFA-03830B073FA4}" destId="{80E45261-C1F3-441F-990A-76180F2E8C68}" srcOrd="0" destOrd="0" presId="urn:microsoft.com/office/officeart/2005/8/layout/process5"/>
    <dgm:cxn modelId="{7E743B0C-F675-4337-A909-62E519F4A2D0}" type="presParOf" srcId="{8288E2D7-E54A-4E13-9EFA-03830B073FA4}" destId="{7D97A4C2-EB79-4A29-90B5-EC726EAB17FA}" srcOrd="1" destOrd="0" presId="urn:microsoft.com/office/officeart/2005/8/layout/process5"/>
    <dgm:cxn modelId="{BD285DB4-EAF3-49F3-A2FD-DA72D8F12159}" type="presParOf" srcId="{7D97A4C2-EB79-4A29-90B5-EC726EAB17FA}" destId="{D0E59C00-2338-43EA-909E-D2F6DDC04A75}" srcOrd="0" destOrd="0" presId="urn:microsoft.com/office/officeart/2005/8/layout/process5"/>
    <dgm:cxn modelId="{2AA378FE-4F0B-42D4-9DB8-580982FE8DD5}" type="presParOf" srcId="{8288E2D7-E54A-4E13-9EFA-03830B073FA4}" destId="{48CAAA0A-124C-4C4C-A909-D22B4F993374}" srcOrd="2" destOrd="0" presId="urn:microsoft.com/office/officeart/2005/8/layout/process5"/>
    <dgm:cxn modelId="{2452B966-6DE4-4654-B921-3BC9013023EB}" type="presParOf" srcId="{8288E2D7-E54A-4E13-9EFA-03830B073FA4}" destId="{63DD49AE-8FB7-4B60-A253-D5928BCAF531}" srcOrd="3" destOrd="0" presId="urn:microsoft.com/office/officeart/2005/8/layout/process5"/>
    <dgm:cxn modelId="{66B449A9-6DE3-4F80-B7BB-E27ABD2C9CD1}" type="presParOf" srcId="{63DD49AE-8FB7-4B60-A253-D5928BCAF531}" destId="{12DF3E9B-7665-45DB-ABD0-FF8DB3688DCA}" srcOrd="0" destOrd="0" presId="urn:microsoft.com/office/officeart/2005/8/layout/process5"/>
    <dgm:cxn modelId="{1CCC1DC5-6FBE-4AA0-B0F4-50FAEC096772}" type="presParOf" srcId="{8288E2D7-E54A-4E13-9EFA-03830B073FA4}" destId="{1300E29F-C74C-4455-A2E0-C2142C6159AC}" srcOrd="4" destOrd="0" presId="urn:microsoft.com/office/officeart/2005/8/layout/process5"/>
    <dgm:cxn modelId="{0615CF37-B85B-4DA7-9632-EA9FD8CC88BC}" type="presParOf" srcId="{8288E2D7-E54A-4E13-9EFA-03830B073FA4}" destId="{70B09DCC-8941-463D-899E-9199A7F8A623}" srcOrd="5" destOrd="0" presId="urn:microsoft.com/office/officeart/2005/8/layout/process5"/>
    <dgm:cxn modelId="{A29C4A9A-A62C-4736-9EA0-C1A9CDEA12ED}" type="presParOf" srcId="{70B09DCC-8941-463D-899E-9199A7F8A623}" destId="{113C9693-158F-4C04-A6DA-EB4708DB00BA}" srcOrd="0" destOrd="0" presId="urn:microsoft.com/office/officeart/2005/8/layout/process5"/>
    <dgm:cxn modelId="{C59E6BA8-6027-4D01-8103-ACB768CA84F2}" type="presParOf" srcId="{8288E2D7-E54A-4E13-9EFA-03830B073FA4}" destId="{82D34F63-568B-4891-8834-333119DE9950}" srcOrd="6" destOrd="0" presId="urn:microsoft.com/office/officeart/2005/8/layout/process5"/>
    <dgm:cxn modelId="{8E7174E9-385F-4A5F-BEC3-6918DEC52593}" type="presParOf" srcId="{8288E2D7-E54A-4E13-9EFA-03830B073FA4}" destId="{AB04A60B-6263-4EEC-9B6C-0BF964182A71}" srcOrd="7" destOrd="0" presId="urn:microsoft.com/office/officeart/2005/8/layout/process5"/>
    <dgm:cxn modelId="{3145D697-21F2-44E5-86F4-A3FE0AA7731D}" type="presParOf" srcId="{AB04A60B-6263-4EEC-9B6C-0BF964182A71}" destId="{B4349EF8-6569-4B6B-91EC-A69AD28866AD}" srcOrd="0" destOrd="0" presId="urn:microsoft.com/office/officeart/2005/8/layout/process5"/>
    <dgm:cxn modelId="{45C4BBF0-CDBC-4E2B-A30D-C3E43645763A}" type="presParOf" srcId="{8288E2D7-E54A-4E13-9EFA-03830B073FA4}" destId="{D5DEC57C-222D-401C-ACE4-46E29F28E0DC}" srcOrd="8" destOrd="0" presId="urn:microsoft.com/office/officeart/2005/8/layout/process5"/>
    <dgm:cxn modelId="{32CE2443-AED9-4019-AC93-DA3CC9D0EFD3}" type="presParOf" srcId="{8288E2D7-E54A-4E13-9EFA-03830B073FA4}" destId="{FFD99876-B298-431F-BF62-6E3CA8949546}" srcOrd="9" destOrd="0" presId="urn:microsoft.com/office/officeart/2005/8/layout/process5"/>
    <dgm:cxn modelId="{A152110D-F8AE-4E81-856A-25544AD29B55}" type="presParOf" srcId="{FFD99876-B298-431F-BF62-6E3CA8949546}" destId="{3A0767E8-5F56-4E76-8CF8-09DA3D81E77C}" srcOrd="0" destOrd="0" presId="urn:microsoft.com/office/officeart/2005/8/layout/process5"/>
    <dgm:cxn modelId="{E5E118AE-84C6-43EF-9DFC-A304CA6B20C7}" type="presParOf" srcId="{8288E2D7-E54A-4E13-9EFA-03830B073FA4}" destId="{94F55FEB-6E1C-420B-9102-875DB1172767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216AE-6C7E-4439-9B90-AEE8838C7F2D}" type="datetimeFigureOut">
              <a:rPr lang="fr-FR" smtClean="0"/>
              <a:pPr/>
              <a:t>03/03/2014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FB2BD-6D25-4578-9D8B-8DD4755B6AF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11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FB2BD-6D25-4578-9D8B-8DD4755B6AF8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463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FB2BD-6D25-4578-9D8B-8DD4755B6AF8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48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FB2BD-6D25-4578-9D8B-8DD4755B6AF8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923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FB2BD-6D25-4578-9D8B-8DD4755B6AF8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07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03/03/2014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gif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1500174"/>
            <a:ext cx="8029604" cy="1928826"/>
          </a:xfrm>
        </p:spPr>
        <p:txBody>
          <a:bodyPr>
            <a:normAutofit fontScale="90000"/>
          </a:bodyPr>
          <a:lstStyle/>
          <a:p>
            <a:r>
              <a:rPr lang="fr-FR" sz="4000" dirty="0" smtClean="0">
                <a:latin typeface="Andalus" pitchFamily="2" charset="-78"/>
                <a:cs typeface="Andalus" pitchFamily="2" charset="-78"/>
              </a:rPr>
              <a:t>PRESENTATION DU PFE INTITULE:</a:t>
            </a:r>
            <a:r>
              <a:rPr lang="fr-FR" dirty="0" smtClean="0">
                <a:latin typeface="Andalus" pitchFamily="2" charset="-78"/>
                <a:cs typeface="Andalus" pitchFamily="2" charset="-78"/>
              </a:rPr>
              <a:t/>
            </a:r>
            <a:br>
              <a:rPr lang="fr-FR" dirty="0" smtClean="0">
                <a:latin typeface="Andalus" pitchFamily="2" charset="-78"/>
                <a:cs typeface="Andalus" pitchFamily="2" charset="-78"/>
              </a:rPr>
            </a:br>
            <a:r>
              <a:rPr lang="fr-FR" b="1" dirty="0" smtClean="0">
                <a:latin typeface="Andalus" pitchFamily="2" charset="-78"/>
                <a:cs typeface="Andalus" pitchFamily="2" charset="-78"/>
              </a:rPr>
              <a:t/>
            </a:r>
            <a:br>
              <a:rPr lang="fr-FR" b="1" dirty="0" smtClean="0">
                <a:latin typeface="Andalus" pitchFamily="2" charset="-78"/>
                <a:cs typeface="Andalus" pitchFamily="2" charset="-78"/>
              </a:rPr>
            </a:br>
            <a:r>
              <a:rPr lang="fr-FR" b="1" dirty="0" smtClean="0">
                <a:latin typeface="Andalus" pitchFamily="2" charset="-78"/>
                <a:cs typeface="Andalus" pitchFamily="2" charset="-78"/>
              </a:rPr>
              <a:t>e-TP: Travaux Pratiques à distance</a:t>
            </a:r>
            <a:endParaRPr lang="fr-FR" b="1" dirty="0"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-32" y="-24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1" y="214290"/>
            <a:ext cx="5286413" cy="9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 descr="esprit_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57950" y="152113"/>
            <a:ext cx="2000264" cy="990871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6429388" y="5429264"/>
            <a:ext cx="3071834" cy="1395410"/>
          </a:xfrm>
        </p:spPr>
        <p:txBody>
          <a:bodyPr>
            <a:noAutofit/>
          </a:bodyPr>
          <a:lstStyle/>
          <a:p>
            <a:pPr algn="l"/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Encadré par:</a:t>
            </a:r>
          </a:p>
          <a:p>
            <a:pPr algn="l"/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M. Mekki KSOURI</a:t>
            </a:r>
          </a:p>
          <a:p>
            <a:pPr algn="l"/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M. Lamjed BETTAIEB</a:t>
            </a:r>
          </a:p>
          <a:p>
            <a:pPr algn="l"/>
            <a:endParaRPr lang="fr-FR" sz="2000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571472" y="5319738"/>
            <a:ext cx="3071834" cy="1395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2" charset="-78"/>
                <a:ea typeface="+mn-ea"/>
                <a:cs typeface="Andalus" pitchFamily="2" charset="-78"/>
              </a:rPr>
              <a:t>Réalisé par:</a:t>
            </a:r>
          </a:p>
          <a:p>
            <a:pPr>
              <a:spcBef>
                <a:spcPct val="20000"/>
              </a:spcBef>
              <a:defRPr/>
            </a:pPr>
            <a:r>
              <a:rPr lang="fr-FR" sz="2000" dirty="0" err="1" smtClean="0">
                <a:latin typeface="Andalus" pitchFamily="2" charset="-78"/>
                <a:cs typeface="Andalus" pitchFamily="2" charset="-78"/>
              </a:rPr>
              <a:t>Yosr</a:t>
            </a:r>
            <a:r>
              <a:rPr lang="fr-FR" sz="2000" dirty="0" smtClean="0">
                <a:latin typeface="Andalus" pitchFamily="2" charset="-78"/>
                <a:cs typeface="Andalus" pitchFamily="2" charset="-78"/>
              </a:rPr>
              <a:t>   BEN BRAHEM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2" charset="-78"/>
                <a:ea typeface="+mn-ea"/>
                <a:cs typeface="Andalus" pitchFamily="2" charset="-78"/>
              </a:rPr>
              <a:t>Abdelbacet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us" pitchFamily="2" charset="-78"/>
                <a:ea typeface="+mn-ea"/>
                <a:cs typeface="Andalus" pitchFamily="2" charset="-78"/>
              </a:rPr>
              <a:t>  MHAMDI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dalus" pitchFamily="2" charset="-78"/>
              <a:ea typeface="+mn-ea"/>
              <a:cs typeface="Andalus" pitchFamily="2" charset="-78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143108" y="3833344"/>
            <a:ext cx="542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Pour l’obtention du </a:t>
            </a:r>
            <a:r>
              <a:rPr lang="fr-FR" b="1" dirty="0" smtClean="0"/>
              <a:t>Diplôme National d’Ingénieur</a:t>
            </a:r>
          </a:p>
          <a:p>
            <a:pPr algn="ctr"/>
            <a:r>
              <a:rPr lang="fr-FR" dirty="0" smtClean="0"/>
              <a:t>En</a:t>
            </a:r>
            <a:r>
              <a:rPr lang="fr-FR" b="1" dirty="0" smtClean="0"/>
              <a:t> Génie Electrique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3714744" y="641725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A.U. 2009/2010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4282" y="1428736"/>
            <a:ext cx="8715436" cy="4857784"/>
          </a:xfrm>
        </p:spPr>
        <p:txBody>
          <a:bodyPr>
            <a:normAutofit/>
          </a:bodyPr>
          <a:lstStyle/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fr-FR" sz="2800" b="1" dirty="0" smtClean="0">
                <a:solidFill>
                  <a:schemeClr val="accent3">
                    <a:lumMod val="75000"/>
                  </a:schemeClr>
                </a:solidFill>
                <a:latin typeface="Andalus" pitchFamily="2" charset="-78"/>
                <a:cs typeface="Andalus" pitchFamily="2" charset="-78"/>
              </a:rPr>
              <a:t>Liaison série RS 232 :</a:t>
            </a:r>
          </a:p>
          <a:p>
            <a:pPr marL="514350" indent="-514350"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8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La communication entre les instruments et l’ordinateur contrôleur se fait par un câble nommé </a:t>
            </a:r>
            <a:r>
              <a:rPr lang="fr-FR" sz="1800" b="1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NULL-MODEM</a:t>
            </a:r>
            <a:r>
              <a:rPr lang="fr-FR" sz="18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  qui assure la liaison entre les Equipements Terminaux de Traitement de Données.</a:t>
            </a:r>
          </a:p>
          <a:p>
            <a:pPr marL="514350" indent="-514350" algn="l">
              <a:lnSpc>
                <a:spcPct val="150000"/>
              </a:lnSpc>
              <a:buFont typeface="Arial" pitchFamily="34" charset="0"/>
              <a:buChar char="•"/>
            </a:pPr>
            <a:endParaRPr lang="fr-FR" sz="2400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marL="514350" indent="-514350" algn="l">
              <a:lnSpc>
                <a:spcPct val="150000"/>
              </a:lnSpc>
            </a:pPr>
            <a:endParaRPr lang="fr-FR" sz="2400" b="1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10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14" name="Picture 3" descr="C:\Users\yosr\Mes fichiers\PFE\images Exposé\33120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3500438"/>
            <a:ext cx="1785950" cy="908283"/>
          </a:xfrm>
          <a:prstGeom prst="rect">
            <a:avLst/>
          </a:prstGeom>
          <a:noFill/>
        </p:spPr>
      </p:pic>
      <p:pic>
        <p:nvPicPr>
          <p:cNvPr id="15" name="Picture 2" descr="C:\Users\yosr\Mes fichiers\PFE\images Exposé\HP Pavilion DV6000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7884" y="3429000"/>
            <a:ext cx="1643042" cy="13275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Image 16" descr="C:\Users\yosr\Mes fichiers\PFE\images Exposé\null_modem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3582056" y="2990184"/>
            <a:ext cx="1660894" cy="1967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Image 17" descr="rs1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00364" y="5286388"/>
            <a:ext cx="3000396" cy="10208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ZoneTexte 20"/>
          <p:cNvSpPr txBox="1"/>
          <p:nvPr/>
        </p:nvSpPr>
        <p:spPr>
          <a:xfrm>
            <a:off x="1714480" y="479584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/>
              <a:t>ETTD</a:t>
            </a:r>
            <a:endParaRPr lang="fr-FR" b="1" i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6357950" y="478632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/>
              <a:t>ETTD</a:t>
            </a:r>
            <a:endParaRPr lang="fr-FR" b="1" i="1" dirty="0"/>
          </a:p>
        </p:txBody>
      </p:sp>
      <p:sp>
        <p:nvSpPr>
          <p:cNvPr id="23" name="Rectangle 22"/>
          <p:cNvSpPr/>
          <p:nvPr/>
        </p:nvSpPr>
        <p:spPr>
          <a:xfrm>
            <a:off x="3714744" y="4857760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ndalus" pitchFamily="2" charset="-78"/>
                <a:cs typeface="Andalus" pitchFamily="2" charset="-78"/>
              </a:rPr>
              <a:t>NULL-MODEM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               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               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TYPES DE LIAISONS PC/INSTRUMENT             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5752" y="1428736"/>
            <a:ext cx="8858248" cy="4643446"/>
          </a:xfrm>
        </p:spPr>
        <p:txBody>
          <a:bodyPr>
            <a:normAutofit/>
          </a:bodyPr>
          <a:lstStyle/>
          <a:p>
            <a:pPr marL="514350" indent="-514350"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b="1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Communication par RS232</a:t>
            </a:r>
            <a:r>
              <a:rPr lang="fr-FR" sz="24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:</a:t>
            </a:r>
          </a:p>
          <a:p>
            <a:pPr marL="514350" indent="-514350" algn="l">
              <a:lnSpc>
                <a:spcPct val="150000"/>
              </a:lnSpc>
            </a:pPr>
            <a:r>
              <a:rPr lang="fr-FR" sz="2200" i="1" dirty="0" smtClean="0">
                <a:solidFill>
                  <a:schemeClr val="accent1"/>
                </a:solidFill>
                <a:latin typeface="Andalus" pitchFamily="2" charset="-78"/>
                <a:cs typeface="Andalus" pitchFamily="2" charset="-78"/>
              </a:rPr>
              <a:t>Intérêts </a:t>
            </a:r>
            <a:r>
              <a:rPr lang="fr-FR" sz="2200" dirty="0" smtClean="0">
                <a:solidFill>
                  <a:schemeClr val="accent1"/>
                </a:solidFill>
                <a:latin typeface="Andalus" pitchFamily="2" charset="-78"/>
                <a:cs typeface="Andalus" pitchFamily="2" charset="-78"/>
              </a:rPr>
              <a:t>: </a:t>
            </a:r>
          </a:p>
          <a:p>
            <a:pPr marL="514350" indent="-514350" algn="l">
              <a:lnSpc>
                <a:spcPct val="150000"/>
              </a:lnSpc>
            </a:pP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	Liaison  simple, non coûteuse, robuste aux perturbations </a:t>
            </a:r>
          </a:p>
          <a:p>
            <a:pPr marL="514350" indent="-514350" algn="l">
              <a:lnSpc>
                <a:spcPct val="150000"/>
              </a:lnSpc>
            </a:pPr>
            <a:r>
              <a:rPr lang="fr-FR" sz="2200" i="1" dirty="0" smtClean="0">
                <a:solidFill>
                  <a:schemeClr val="accent1"/>
                </a:solidFill>
                <a:latin typeface="Andalus" pitchFamily="2" charset="-78"/>
                <a:cs typeface="Andalus" pitchFamily="2" charset="-78"/>
              </a:rPr>
              <a:t>Inconvénients </a:t>
            </a:r>
            <a:r>
              <a:rPr lang="fr-FR" sz="2200" dirty="0" smtClean="0">
                <a:solidFill>
                  <a:schemeClr val="accent1"/>
                </a:solidFill>
                <a:latin typeface="Andalus" pitchFamily="2" charset="-78"/>
                <a:cs typeface="Andalus" pitchFamily="2" charset="-78"/>
              </a:rPr>
              <a:t>:</a:t>
            </a:r>
            <a:endParaRPr lang="fr-FR" sz="2000" dirty="0" smtClean="0">
              <a:solidFill>
                <a:schemeClr val="accent1"/>
              </a:solidFill>
              <a:latin typeface="Andalus" pitchFamily="2" charset="-78"/>
              <a:cs typeface="Andalus" pitchFamily="2" charset="-78"/>
            </a:endParaRPr>
          </a:p>
          <a:p>
            <a:pPr marL="514350" indent="-514350" algn="l">
              <a:lnSpc>
                <a:spcPct val="150000"/>
              </a:lnSpc>
            </a:pP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	On ne peut adresser qu’un seul instrument à la fois.</a:t>
            </a:r>
          </a:p>
          <a:p>
            <a:pPr marL="514350" indent="-514350" algn="l">
              <a:lnSpc>
                <a:spcPct val="150000"/>
              </a:lnSpc>
            </a:pPr>
            <a:endParaRPr lang="fr-FR" sz="2000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marL="514350" indent="-514350" algn="l">
              <a:lnSpc>
                <a:spcPct val="150000"/>
              </a:lnSpc>
            </a:pP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            </a:t>
            </a:r>
            <a:r>
              <a:rPr lang="fr-FR" sz="2400" b="1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Problème d’adressage </a:t>
            </a: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(GBF et oscilloscope liés en même temps au même PC)</a:t>
            </a:r>
          </a:p>
          <a:p>
            <a:pPr marL="514350" indent="-514350" algn="l">
              <a:lnSpc>
                <a:spcPct val="150000"/>
              </a:lnSpc>
            </a:pPr>
            <a:endParaRPr lang="fr-FR" sz="2000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marL="514350" indent="-514350" algn="l">
              <a:lnSpc>
                <a:spcPct val="150000"/>
              </a:lnSpc>
            </a:pPr>
            <a:endParaRPr lang="fr-FR" sz="2000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11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12" name="Flèche droite 11"/>
          <p:cNvSpPr/>
          <p:nvPr/>
        </p:nvSpPr>
        <p:spPr>
          <a:xfrm>
            <a:off x="642910" y="5000636"/>
            <a:ext cx="28575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               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               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TYPES DE LIAISONS PC/INSTRUMENT             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8596" y="1500174"/>
            <a:ext cx="8215370" cy="442915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fr-FR" sz="2800" b="1" dirty="0" smtClean="0">
                <a:solidFill>
                  <a:schemeClr val="accent3">
                    <a:lumMod val="75000"/>
                  </a:schemeClr>
                </a:solidFill>
                <a:latin typeface="Andalus" pitchFamily="2" charset="-78"/>
                <a:cs typeface="Andalus" pitchFamily="2" charset="-78"/>
              </a:rPr>
              <a:t>2</a:t>
            </a:r>
            <a:r>
              <a:rPr lang="fr-FR" sz="1800" b="1" dirty="0" smtClean="0">
                <a:solidFill>
                  <a:schemeClr val="accent3">
                    <a:lumMod val="75000"/>
                  </a:schemeClr>
                </a:solidFill>
                <a:latin typeface="Andalus" pitchFamily="2" charset="-78"/>
                <a:cs typeface="Andalus" pitchFamily="2" charset="-78"/>
              </a:rPr>
              <a:t>. </a:t>
            </a:r>
            <a:r>
              <a:rPr lang="fr-FR" sz="2800" b="1" dirty="0" smtClean="0">
                <a:solidFill>
                  <a:schemeClr val="accent3">
                    <a:lumMod val="75000"/>
                  </a:schemeClr>
                </a:solidFill>
                <a:latin typeface="Andalus" pitchFamily="2" charset="-78"/>
                <a:cs typeface="Andalus" pitchFamily="2" charset="-78"/>
              </a:rPr>
              <a:t>Liaison GPIB (HPIB):</a:t>
            </a:r>
            <a:endParaRPr lang="fr-FR" sz="1800" b="1" dirty="0" smtClean="0">
              <a:solidFill>
                <a:schemeClr val="accent3">
                  <a:lumMod val="75000"/>
                </a:schemeClr>
              </a:solidFill>
              <a:latin typeface="Andalus" pitchFamily="2" charset="-78"/>
              <a:cs typeface="Andalus" pitchFamily="2" charset="-78"/>
            </a:endParaRPr>
          </a:p>
          <a:p>
            <a:pPr algn="l">
              <a:lnSpc>
                <a:spcPct val="150000"/>
              </a:lnSpc>
            </a:pPr>
            <a:endParaRPr lang="fr-FR" sz="1800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algn="l">
              <a:lnSpc>
                <a:spcPct val="150000"/>
              </a:lnSpc>
            </a:pPr>
            <a:endParaRPr lang="fr-FR" sz="1800" b="1" dirty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12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1029" name="Picture 5" descr="C:\Users\yosr\Desktop\adaptateur-d-interface-1126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2285992"/>
            <a:ext cx="3143272" cy="39290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0" name="Picture 6" descr="C:\Users\yosr\Desktop\0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3214686"/>
            <a:ext cx="2786082" cy="27860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2" descr="C:\Users\yosr\Desktop\imag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08962" y="4214818"/>
            <a:ext cx="2163170" cy="19288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ZoneTexte 13"/>
          <p:cNvSpPr txBox="1"/>
          <p:nvPr/>
        </p:nvSpPr>
        <p:spPr>
          <a:xfrm>
            <a:off x="3214678" y="2928934"/>
            <a:ext cx="235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Andalus" pitchFamily="2" charset="-78"/>
                <a:cs typeface="Andalus" pitchFamily="2" charset="-78"/>
              </a:rPr>
              <a:t>fut développé par HP au début des</a:t>
            </a:r>
          </a:p>
          <a:p>
            <a:pPr algn="ctr"/>
            <a:r>
              <a:rPr lang="fr-FR" dirty="0" smtClean="0">
                <a:latin typeface="Andalus" pitchFamily="2" charset="-78"/>
                <a:cs typeface="Andalus" pitchFamily="2" charset="-78"/>
              </a:rPr>
              <a:t>années 70</a:t>
            </a:r>
            <a:endParaRPr lang="fr-FR" dirty="0"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42910" y="2428868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Andalus" pitchFamily="2" charset="-78"/>
                <a:cs typeface="Andalus" pitchFamily="2" charset="-78"/>
              </a:rPr>
              <a:t>G</a:t>
            </a:r>
            <a:r>
              <a:rPr lang="fr-FR" dirty="0" smtClean="0">
                <a:latin typeface="Andalus" pitchFamily="2" charset="-78"/>
                <a:cs typeface="Andalus" pitchFamily="2" charset="-78"/>
              </a:rPr>
              <a:t>eneral </a:t>
            </a:r>
            <a:r>
              <a:rPr lang="fr-FR" b="1" dirty="0" smtClean="0">
                <a:latin typeface="Andalus" pitchFamily="2" charset="-78"/>
                <a:cs typeface="Andalus" pitchFamily="2" charset="-78"/>
              </a:rPr>
              <a:t>P</a:t>
            </a:r>
            <a:r>
              <a:rPr lang="fr-FR" dirty="0" smtClean="0">
                <a:latin typeface="Andalus" pitchFamily="2" charset="-78"/>
                <a:cs typeface="Andalus" pitchFamily="2" charset="-78"/>
              </a:rPr>
              <a:t>urpose </a:t>
            </a:r>
            <a:r>
              <a:rPr lang="fr-FR" b="1" dirty="0" smtClean="0">
                <a:latin typeface="Andalus" pitchFamily="2" charset="-78"/>
                <a:cs typeface="Andalus" pitchFamily="2" charset="-78"/>
              </a:rPr>
              <a:t>I</a:t>
            </a:r>
            <a:r>
              <a:rPr lang="fr-FR" dirty="0" smtClean="0">
                <a:latin typeface="Andalus" pitchFamily="2" charset="-78"/>
                <a:cs typeface="Andalus" pitchFamily="2" charset="-78"/>
              </a:rPr>
              <a:t>nterface </a:t>
            </a:r>
            <a:r>
              <a:rPr lang="fr-FR" b="1" dirty="0" smtClean="0">
                <a:latin typeface="Andalus" pitchFamily="2" charset="-78"/>
                <a:cs typeface="Andalus" pitchFamily="2" charset="-78"/>
              </a:rPr>
              <a:t>B</a:t>
            </a:r>
            <a:r>
              <a:rPr lang="fr-FR" dirty="0" smtClean="0">
                <a:latin typeface="Andalus" pitchFamily="2" charset="-78"/>
                <a:cs typeface="Andalus" pitchFamily="2" charset="-78"/>
              </a:rPr>
              <a:t>us: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               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               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TYPES DE LIAISONS PC/INSTRUMENT             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8596" y="1500174"/>
            <a:ext cx="8215370" cy="4857784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</a:pPr>
            <a:r>
              <a:rPr lang="fr-FR" sz="2400" b="1" dirty="0" smtClean="0">
                <a:solidFill>
                  <a:schemeClr val="accent3">
                    <a:lumMod val="75000"/>
                  </a:schemeClr>
                </a:solidFill>
                <a:latin typeface="Andalus" pitchFamily="2" charset="-78"/>
                <a:cs typeface="Andalus" pitchFamily="2" charset="-78"/>
              </a:rPr>
              <a:t>2.  Liaison GPIB (HPIB):</a:t>
            </a:r>
          </a:p>
          <a:p>
            <a:pPr algn="l">
              <a:lnSpc>
                <a:spcPct val="150000"/>
              </a:lnSpc>
            </a:pP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 C'est une liaison de type 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parallèle </a:t>
            </a: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puisque les données sont transférées sur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simultanément</a:t>
            </a:r>
            <a:r>
              <a:rPr lang="fr-FR" sz="2000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C’est un bus spécialisé d’instrumentation:</a:t>
            </a:r>
          </a:p>
          <a:p>
            <a:pPr algn="l">
              <a:lnSpc>
                <a:spcPct val="150000"/>
              </a:lnSpc>
            </a:pP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	Débit :1 Mo/s</a:t>
            </a:r>
          </a:p>
          <a:p>
            <a:pPr algn="l">
              <a:lnSpc>
                <a:spcPct val="150000"/>
              </a:lnSpc>
            </a:pP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	Longueur maximale des câbles: 20m</a:t>
            </a:r>
          </a:p>
          <a:p>
            <a:pPr algn="l">
              <a:lnSpc>
                <a:spcPct val="150000"/>
              </a:lnSpc>
            </a:pP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	Transmission de la donnée: 7 bits</a:t>
            </a:r>
          </a:p>
          <a:p>
            <a:pPr algn="l">
              <a:lnSpc>
                <a:spcPct val="150000"/>
              </a:lnSpc>
            </a:pP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	Connecteur de type </a:t>
            </a:r>
            <a:r>
              <a:rPr lang="fr-FR" sz="2000" dirty="0" err="1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Ribbon</a:t>
            </a:r>
            <a:endParaRPr lang="fr-FR" sz="2000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algn="l">
              <a:lnSpc>
                <a:spcPct val="150000"/>
              </a:lnSpc>
            </a:pPr>
            <a:endParaRPr lang="fr-FR" sz="2000" dirty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13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13" name="Picture 7" descr="C:\Users\yosr\Desktop\GPIB_Connect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4714884"/>
            <a:ext cx="2828062" cy="14287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ZoneTexte 11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               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               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TYPES DE LIAISONS PC/INSTRUMENT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             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uble flèche verticale 17"/>
          <p:cNvSpPr/>
          <p:nvPr/>
        </p:nvSpPr>
        <p:spPr>
          <a:xfrm>
            <a:off x="6715140" y="5715016"/>
            <a:ext cx="285752" cy="500066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Double flèche verticale 20"/>
          <p:cNvSpPr/>
          <p:nvPr/>
        </p:nvSpPr>
        <p:spPr>
          <a:xfrm>
            <a:off x="4071934" y="5715016"/>
            <a:ext cx="285752" cy="500066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aaaa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3042" y="2428868"/>
            <a:ext cx="5786478" cy="2714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8596" y="1500174"/>
            <a:ext cx="8215370" cy="442915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fr-FR" sz="2400" b="1" dirty="0" smtClean="0">
                <a:solidFill>
                  <a:schemeClr val="accent3">
                    <a:lumMod val="75000"/>
                  </a:schemeClr>
                </a:solidFill>
                <a:latin typeface="Andalus" pitchFamily="2" charset="-78"/>
                <a:cs typeface="Andalus" pitchFamily="2" charset="-78"/>
              </a:rPr>
              <a:t>2. Liaison GPIB (HPIB):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Principe de dialogue:</a:t>
            </a:r>
          </a:p>
          <a:p>
            <a:pPr algn="l">
              <a:lnSpc>
                <a:spcPct val="150000"/>
              </a:lnSpc>
            </a:pPr>
            <a:endParaRPr lang="fr-FR" sz="2000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algn="l">
              <a:lnSpc>
                <a:spcPct val="150000"/>
              </a:lnSpc>
            </a:pPr>
            <a:endParaRPr lang="fr-FR" sz="2000" dirty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14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14" name="Picture 2" descr="C:\Users\yosr\Mes fichiers\PFE\images Exposé\TEKTRONIX_TDS10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4714884"/>
            <a:ext cx="1643074" cy="957168"/>
          </a:xfrm>
          <a:prstGeom prst="rect">
            <a:avLst/>
          </a:prstGeom>
          <a:noFill/>
        </p:spPr>
      </p:pic>
      <p:pic>
        <p:nvPicPr>
          <p:cNvPr id="15" name="Picture 3" descr="C:\Users\yosr\Mes fichiers\PFE\images Exposé\33120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5000636"/>
            <a:ext cx="1338504" cy="680725"/>
          </a:xfrm>
          <a:prstGeom prst="rect">
            <a:avLst/>
          </a:prstGeom>
          <a:noFill/>
        </p:spPr>
      </p:pic>
      <p:pic>
        <p:nvPicPr>
          <p:cNvPr id="16" name="Picture 2" descr="C:\Users\yosr\Mes fichiers\PFE\images Exposé\HP Pavilion DV6000-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71604" y="5404118"/>
            <a:ext cx="1357322" cy="10967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ZoneTexte 18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               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               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TYPES DE LIAISONS PC/INSTRUMENT             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  <p:sp>
        <p:nvSpPr>
          <p:cNvPr id="20" name="Flèche gauche 19"/>
          <p:cNvSpPr/>
          <p:nvPr/>
        </p:nvSpPr>
        <p:spPr>
          <a:xfrm>
            <a:off x="3000364" y="6000768"/>
            <a:ext cx="4643470" cy="35719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8596" y="1571612"/>
            <a:ext cx="8215370" cy="4714908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50000"/>
              </a:lnSpc>
            </a:pPr>
            <a:r>
              <a:rPr lang="fr-FR" sz="2400" b="1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Communication par GPIB:</a:t>
            </a:r>
          </a:p>
          <a:p>
            <a:pPr algn="l">
              <a:lnSpc>
                <a:spcPct val="150000"/>
              </a:lnSpc>
            </a:pPr>
            <a:r>
              <a:rPr lang="fr-FR" sz="26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ndalus" pitchFamily="2" charset="-78"/>
                <a:cs typeface="Andalus" pitchFamily="2" charset="-78"/>
              </a:rPr>
              <a:t>Intérêt : </a:t>
            </a:r>
          </a:p>
          <a:p>
            <a:pPr algn="l">
              <a:lnSpc>
                <a:spcPct val="150000"/>
              </a:lnSpc>
            </a:pPr>
            <a:r>
              <a:rPr lang="fr-FR" sz="22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	 Possibilité de contrôle </a:t>
            </a:r>
            <a:r>
              <a:rPr lang="fr-FR" sz="2200" b="1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simultané</a:t>
            </a:r>
            <a:r>
              <a:rPr lang="fr-FR" sz="22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de</a:t>
            </a:r>
            <a:r>
              <a:rPr lang="fr-FR" sz="2200" b="1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15 </a:t>
            </a:r>
            <a:r>
              <a:rPr lang="fr-FR" sz="22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appareils</a:t>
            </a:r>
            <a:r>
              <a:rPr lang="fr-FR" sz="22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fr-FR" sz="2200" dirty="0" smtClean="0"/>
              <a:t>	 </a:t>
            </a:r>
            <a:r>
              <a:rPr lang="fr-FR" sz="22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Chaque appareil possède une </a:t>
            </a:r>
            <a:r>
              <a:rPr lang="fr-FR" sz="2200" b="1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adresse</a:t>
            </a:r>
            <a:r>
              <a:rPr lang="fr-FR" sz="22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individuelle </a:t>
            </a:r>
            <a:r>
              <a:rPr lang="fr-FR" sz="2200" b="1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unique</a:t>
            </a:r>
            <a:r>
              <a:rPr lang="fr-FR" sz="22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sur le bus.</a:t>
            </a:r>
          </a:p>
          <a:p>
            <a:pPr algn="l">
              <a:lnSpc>
                <a:spcPct val="150000"/>
              </a:lnSpc>
            </a:pPr>
            <a:r>
              <a:rPr lang="fr-FR" sz="22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         </a:t>
            </a:r>
            <a:r>
              <a:rPr lang="fr-FR" sz="2200" b="1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Problème d’adressage résolu</a:t>
            </a:r>
            <a:r>
              <a:rPr lang="fr-FR" sz="22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.</a:t>
            </a:r>
          </a:p>
          <a:p>
            <a:pPr algn="l">
              <a:lnSpc>
                <a:spcPct val="150000"/>
              </a:lnSpc>
            </a:pPr>
            <a:endParaRPr lang="fr-FR" sz="2200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2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fr-FR" sz="26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ndalus" pitchFamily="2" charset="-78"/>
                <a:cs typeface="Andalus" pitchFamily="2" charset="-78"/>
              </a:rPr>
              <a:t>Inconvénients:</a:t>
            </a:r>
            <a:endParaRPr lang="fr-FR" sz="2200" i="1" dirty="0" smtClean="0">
              <a:solidFill>
                <a:schemeClr val="tx2">
                  <a:lumMod val="60000"/>
                  <a:lumOff val="40000"/>
                </a:schemeClr>
              </a:solidFill>
              <a:latin typeface="Andalus" pitchFamily="2" charset="-78"/>
              <a:cs typeface="Andalus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fr-FR" sz="22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	Coût de  liaison élevé.</a:t>
            </a:r>
          </a:p>
          <a:p>
            <a:pPr algn="l">
              <a:lnSpc>
                <a:spcPct val="150000"/>
              </a:lnSpc>
            </a:pPr>
            <a:r>
              <a:rPr lang="fr-FR" sz="22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	 Le périphérique le plus lent est celui qui fixe la vitesse de transmission.</a:t>
            </a:r>
          </a:p>
          <a:p>
            <a:pPr algn="l">
              <a:lnSpc>
                <a:spcPct val="150000"/>
              </a:lnSpc>
            </a:pPr>
            <a:r>
              <a:rPr lang="fr-FR" sz="22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	Nécessité de drivers.</a:t>
            </a:r>
          </a:p>
          <a:p>
            <a:pPr algn="l">
              <a:lnSpc>
                <a:spcPct val="150000"/>
              </a:lnSpc>
            </a:pPr>
            <a:endParaRPr lang="fr-FR" sz="1800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algn="l">
              <a:lnSpc>
                <a:spcPct val="150000"/>
              </a:lnSpc>
            </a:pPr>
            <a:endParaRPr lang="fr-FR" sz="1800" b="1" dirty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15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714348" y="3571876"/>
            <a:ext cx="28575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5" name="Picture 3" descr="C:\Users\yosr\Desktop\100KM026\PICT00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3429000"/>
            <a:ext cx="2357454" cy="17680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ZoneTexte 11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               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               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TYPES DE LIAISONS PC/INSTRUMENT              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1357298"/>
            <a:ext cx="7772400" cy="785818"/>
          </a:xfrm>
        </p:spPr>
        <p:txBody>
          <a:bodyPr>
            <a:noAutofit/>
          </a:bodyPr>
          <a:lstStyle/>
          <a:p>
            <a:r>
              <a:rPr lang="fr-FR" sz="36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CONTRÔLE D’INSTRUMENTS A DISTANCE</a:t>
            </a:r>
            <a:endParaRPr lang="fr-FR" sz="36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5720" y="2143116"/>
            <a:ext cx="8286808" cy="41434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fr-FR" sz="2000" b="1" dirty="0" smtClean="0">
                <a:solidFill>
                  <a:schemeClr val="tx1"/>
                </a:solidFill>
                <a:latin typeface="Constantia" pitchFamily="18" charset="0"/>
              </a:rPr>
              <a:t> </a:t>
            </a:r>
            <a:endParaRPr lang="fr-FR" sz="2000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lvl="1" algn="l">
              <a:lnSpc>
                <a:spcPct val="150000"/>
              </a:lnSpc>
            </a:pPr>
            <a:endParaRPr lang="fr-FR" sz="1600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fr-FR" sz="2000" b="1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	</a:t>
            </a:r>
          </a:p>
          <a:p>
            <a:pPr algn="l">
              <a:lnSpc>
                <a:spcPct val="150000"/>
              </a:lnSpc>
            </a:pPr>
            <a:endParaRPr lang="fr-FR" sz="1800" b="1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algn="l">
              <a:lnSpc>
                <a:spcPct val="150000"/>
              </a:lnSpc>
            </a:pPr>
            <a:endParaRPr lang="fr-FR" sz="2800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16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11" name="Picture 2" descr="C:\Users\yosr\Desktop\si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2763751"/>
            <a:ext cx="5214974" cy="34223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71" name="Picture 3" descr="C:\Users\yosr\Desktop\matlab2008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3071810"/>
            <a:ext cx="2071689" cy="20716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ZoneTexte 12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               </a:t>
            </a:r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               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TYPES DE LIAISONS PC/INSTRUMENT              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58" y="2761734"/>
            <a:ext cx="4214842" cy="4096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1357298"/>
            <a:ext cx="7772400" cy="785818"/>
          </a:xfrm>
        </p:spPr>
        <p:txBody>
          <a:bodyPr>
            <a:noAutofit/>
          </a:bodyPr>
          <a:lstStyle/>
          <a:p>
            <a:r>
              <a:rPr lang="fr-FR" sz="36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Interfaces de contrôle d’instruments</a:t>
            </a:r>
            <a:endParaRPr lang="fr-FR" sz="36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5720" y="2285992"/>
            <a:ext cx="8286808" cy="4143404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fr-FR" sz="2000" b="1" dirty="0" smtClean="0">
                <a:solidFill>
                  <a:schemeClr val="tx1"/>
                </a:solidFill>
                <a:latin typeface="Constantia" pitchFamily="18" charset="0"/>
              </a:rPr>
              <a:t> </a:t>
            </a:r>
            <a:r>
              <a:rPr lang="fr-FR" sz="2400" b="1" dirty="0" smtClean="0">
                <a:solidFill>
                  <a:srgbClr val="9BBB59">
                    <a:lumMod val="75000"/>
                  </a:srgbClr>
                </a:solidFill>
                <a:latin typeface="Andalus" pitchFamily="2" charset="-78"/>
                <a:cs typeface="Andalus" pitchFamily="2" charset="-78"/>
              </a:rPr>
              <a:t>INSTRUMENT CONTROL TOOLBOX :</a:t>
            </a:r>
            <a:endParaRPr lang="fr-FR" sz="2000" b="1" dirty="0" smtClean="0">
              <a:solidFill>
                <a:schemeClr val="accent3">
                  <a:lumMod val="75000"/>
                </a:schemeClr>
              </a:solidFill>
              <a:latin typeface="Andalus" pitchFamily="2" charset="-78"/>
              <a:cs typeface="Andalus" pitchFamily="2" charset="-78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b="1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C’est une </a:t>
            </a:r>
            <a:r>
              <a:rPr lang="fr-FR" sz="2000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boite à outil  </a:t>
            </a: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de MATLAB</a:t>
            </a:r>
          </a:p>
          <a:p>
            <a:pPr algn="l">
              <a:lnSpc>
                <a:spcPct val="150000"/>
              </a:lnSpc>
            </a:pP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permettant la configuration </a:t>
            </a:r>
          </a:p>
          <a:p>
            <a:pPr algn="l">
              <a:lnSpc>
                <a:spcPct val="150000"/>
              </a:lnSpc>
            </a:pP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et la  </a:t>
            </a:r>
            <a:r>
              <a:rPr lang="fr-FR" sz="2000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communication</a:t>
            </a: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 </a:t>
            </a:r>
          </a:p>
          <a:p>
            <a:pPr algn="l">
              <a:lnSpc>
                <a:spcPct val="150000"/>
              </a:lnSpc>
            </a:pP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avec  divers  équipements.</a:t>
            </a:r>
          </a:p>
          <a:p>
            <a:pPr algn="l">
              <a:lnSpc>
                <a:spcPct val="150000"/>
              </a:lnSpc>
            </a:pPr>
            <a:endParaRPr lang="fr-FR" sz="2000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lvl="1" algn="l">
              <a:lnSpc>
                <a:spcPct val="150000"/>
              </a:lnSpc>
            </a:pPr>
            <a:endParaRPr lang="fr-FR" sz="1600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fr-FR" sz="2000" b="1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	</a:t>
            </a:r>
          </a:p>
          <a:p>
            <a:pPr algn="l">
              <a:lnSpc>
                <a:spcPct val="150000"/>
              </a:lnSpc>
            </a:pPr>
            <a:endParaRPr lang="fr-FR" sz="1800" b="1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algn="l">
              <a:lnSpc>
                <a:spcPct val="150000"/>
              </a:lnSpc>
            </a:pPr>
            <a:endParaRPr lang="fr-FR" sz="2800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17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               </a:t>
            </a:r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               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TYPES DE LIAISONS PC/INSTRUMENT              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1357298"/>
            <a:ext cx="7772400" cy="785818"/>
          </a:xfrm>
        </p:spPr>
        <p:txBody>
          <a:bodyPr>
            <a:noAutofit/>
          </a:bodyPr>
          <a:lstStyle/>
          <a:p>
            <a:r>
              <a:rPr lang="fr-FR" sz="36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Interfaces de contrôle d’instruments</a:t>
            </a:r>
            <a:endParaRPr lang="fr-FR" sz="36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8596" y="2214554"/>
            <a:ext cx="8501122" cy="407196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fr-FR" sz="2000" b="1" dirty="0" smtClean="0">
                <a:solidFill>
                  <a:schemeClr val="tx1"/>
                </a:solidFill>
                <a:latin typeface="Constantia" pitchFamily="18" charset="0"/>
              </a:rPr>
              <a:t> </a:t>
            </a:r>
            <a:r>
              <a:rPr lang="fr-FR" sz="2400" b="1" dirty="0" smtClean="0">
                <a:solidFill>
                  <a:schemeClr val="accent3">
                    <a:lumMod val="75000"/>
                  </a:schemeClr>
                </a:solidFill>
                <a:latin typeface="Andalus" pitchFamily="2" charset="-78"/>
                <a:cs typeface="Andalus" pitchFamily="2" charset="-78"/>
              </a:rPr>
              <a:t>INSTRUMENT CONTROL TOOLBOX :</a:t>
            </a:r>
            <a:endParaRPr lang="fr-FR" sz="2400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Pour assurer la communication PC/instrument, il faut: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 Installer le pilote correspondant à l’instrument sous MATLAB.</a:t>
            </a:r>
          </a:p>
          <a:p>
            <a:pPr algn="l">
              <a:lnSpc>
                <a:spcPct val="150000"/>
              </a:lnSpc>
            </a:pP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(Agilent 33120A: Générateur de fonctions / Tektronix TDS 1O02:Oscilloscope) 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ü"/>
            </a:pP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 Définir le protocole de communication (RS232, GPIB, TCP/IP, …)</a:t>
            </a:r>
          </a:p>
          <a:p>
            <a:pPr algn="l">
              <a:lnSpc>
                <a:spcPct val="150000"/>
              </a:lnSpc>
            </a:pP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      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Interface TMTOOL</a:t>
            </a: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: Envoi des requêtes et réception des réponse 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18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11" name="Flèche droite 10"/>
          <p:cNvSpPr/>
          <p:nvPr/>
        </p:nvSpPr>
        <p:spPr>
          <a:xfrm>
            <a:off x="571472" y="5143512"/>
            <a:ext cx="28575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               </a:t>
            </a:r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               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TYPES DE LIAISONS PC/INSTRUMENT              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yosr\Desktop\tmtoo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1428736"/>
            <a:ext cx="6286544" cy="500106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19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00034" y="1720982"/>
            <a:ext cx="2000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Andalus" pitchFamily="2" charset="-78"/>
                <a:cs typeface="Andalus" pitchFamily="2" charset="-78"/>
              </a:rPr>
              <a:t>Communication à travers l’interface de TMTOOL:</a:t>
            </a:r>
            <a:endParaRPr lang="fr-FR" sz="2000" dirty="0"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               </a:t>
            </a:r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               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TYPES DE LIAISONS PC/INSTRUMENT              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785818"/>
          </a:xfrm>
        </p:spPr>
        <p:txBody>
          <a:bodyPr/>
          <a:lstStyle/>
          <a:p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lgerian" pitchFamily="82" charset="0"/>
              </a:rPr>
              <a:t>PLAN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8596" y="2071678"/>
            <a:ext cx="8215370" cy="4143404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b="1" dirty="0" smtClean="0">
                <a:solidFill>
                  <a:schemeClr val="tx1"/>
                </a:solidFill>
                <a:latin typeface="Constantia" pitchFamily="18" charset="0"/>
              </a:rPr>
              <a:t> INTRODUCTION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b="1" dirty="0" smtClean="0">
                <a:solidFill>
                  <a:schemeClr val="tx1"/>
                </a:solidFill>
                <a:latin typeface="Constantia" pitchFamily="18" charset="0"/>
              </a:rPr>
              <a:t> CAHIER DES CHARGES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b="1" dirty="0" smtClean="0">
                <a:solidFill>
                  <a:schemeClr val="tx1"/>
                </a:solidFill>
                <a:latin typeface="Constantia" pitchFamily="18" charset="0"/>
              </a:rPr>
              <a:t> TYPES DE LIAISONS PC/INSTRUMENT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b="1" dirty="0" smtClean="0">
                <a:solidFill>
                  <a:schemeClr val="tx1"/>
                </a:solidFill>
                <a:latin typeface="Constantia" pitchFamily="18" charset="0"/>
              </a:rPr>
              <a:t> CONTRÔLE D’INSTRUMENTS A DISTANCE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b="1" dirty="0" smtClean="0">
                <a:solidFill>
                  <a:schemeClr val="tx1"/>
                </a:solidFill>
                <a:latin typeface="Constantia" pitchFamily="18" charset="0"/>
              </a:rPr>
              <a:t> CONTRÔLE D’INSTRUMENTS  VIA INETRNET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b="1" dirty="0" smtClean="0">
                <a:solidFill>
                  <a:schemeClr val="tx1"/>
                </a:solidFill>
                <a:latin typeface="Constantia" pitchFamily="18" charset="0"/>
              </a:rPr>
              <a:t> CONCLUSION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b="1" dirty="0" smtClean="0">
                <a:solidFill>
                  <a:schemeClr val="tx1"/>
                </a:solidFill>
                <a:latin typeface="Constantia" pitchFamily="18" charset="0"/>
              </a:rPr>
              <a:t> PERSPECTIVES</a:t>
            </a:r>
            <a:endParaRPr lang="fr-FR" sz="2400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               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               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TYPES DE LIAISONS PC/INSTRUMENT              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2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85786" y="1357298"/>
            <a:ext cx="7772400" cy="785818"/>
          </a:xfrm>
        </p:spPr>
        <p:txBody>
          <a:bodyPr>
            <a:noAutofit/>
          </a:bodyPr>
          <a:lstStyle/>
          <a:p>
            <a:r>
              <a:rPr lang="fr-FR" sz="36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Interfaces de contrôle d’instruments</a:t>
            </a:r>
            <a:endParaRPr lang="fr-FR" sz="36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8596" y="2000240"/>
            <a:ext cx="8215370" cy="578647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2400" b="1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fr-FR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ndalus" pitchFamily="2" charset="-78"/>
                <a:cs typeface="Andalus" pitchFamily="2" charset="-78"/>
              </a:rPr>
              <a:t>Inconvénient: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L’interface </a:t>
            </a:r>
            <a:r>
              <a:rPr lang="fr-FR" sz="2000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n’est pas à la porté  d’un utilisateur non expérimenté </a:t>
            </a: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qui  n’est pas  habitué à y travailler.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Il faut bien maîtriser le langage de programmation de l’instrument pour pouvoir le commander à distance en utilisant cette boite à outil.</a:t>
            </a:r>
          </a:p>
          <a:p>
            <a:pPr algn="l">
              <a:lnSpc>
                <a:spcPct val="150000"/>
              </a:lnSpc>
            </a:pPr>
            <a:endParaRPr lang="fr-FR" sz="2000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	On a recours à l’outil de développement d’interface graphique de MATLAB pour développer notre propre interface (plus  conviviale).</a:t>
            </a:r>
          </a:p>
          <a:p>
            <a:pPr lvl="1" algn="l">
              <a:lnSpc>
                <a:spcPct val="150000"/>
              </a:lnSpc>
            </a:pPr>
            <a:endParaRPr lang="fr-FR" sz="1800" dirty="0" smtClean="0">
              <a:solidFill>
                <a:schemeClr val="accent3">
                  <a:lumMod val="75000"/>
                </a:schemeClr>
              </a:solidFill>
              <a:latin typeface="Andalus" pitchFamily="2" charset="-78"/>
              <a:cs typeface="Andalus" pitchFamily="2" charset="-78"/>
            </a:endParaRPr>
          </a:p>
          <a:p>
            <a:pPr algn="l">
              <a:lnSpc>
                <a:spcPct val="150000"/>
              </a:lnSpc>
            </a:pPr>
            <a:endParaRPr lang="fr-FR" sz="1800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algn="l">
              <a:lnSpc>
                <a:spcPct val="150000"/>
              </a:lnSpc>
            </a:pPr>
            <a:endParaRPr lang="fr-FR" sz="1800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lvl="1" algn="l">
              <a:lnSpc>
                <a:spcPct val="150000"/>
              </a:lnSpc>
            </a:pPr>
            <a:endParaRPr lang="fr-FR" sz="1400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fr-FR" sz="1800" b="1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	</a:t>
            </a:r>
          </a:p>
          <a:p>
            <a:pPr algn="l">
              <a:lnSpc>
                <a:spcPct val="150000"/>
              </a:lnSpc>
            </a:pPr>
            <a:endParaRPr lang="fr-FR" sz="1600" b="1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algn="l">
              <a:lnSpc>
                <a:spcPct val="150000"/>
              </a:lnSpc>
            </a:pPr>
            <a:endParaRPr lang="fr-FR" sz="2400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20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11" name="Flèche droite 10"/>
          <p:cNvSpPr/>
          <p:nvPr/>
        </p:nvSpPr>
        <p:spPr>
          <a:xfrm>
            <a:off x="928662" y="5357826"/>
            <a:ext cx="285752" cy="1428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</a:t>
            </a:r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               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               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TYPES DE LIAISONS PC/INSTRUMENT              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21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>
          <a:xfrm>
            <a:off x="428596" y="2357430"/>
            <a:ext cx="8215370" cy="407196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fr-FR" sz="2400" b="1" dirty="0" smtClean="0">
                <a:solidFill>
                  <a:schemeClr val="accent3">
                    <a:lumMod val="75000"/>
                  </a:schemeClr>
                </a:solidFill>
                <a:latin typeface="Constantia" pitchFamily="18" charset="0"/>
              </a:rPr>
              <a:t>GUIDE: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  <a:latin typeface="Constantia" pitchFamily="18" charset="0"/>
                <a:cs typeface="Andalus" pitchFamily="2" charset="-78"/>
              </a:rPr>
              <a:t> C’est un outil permettant la </a:t>
            </a:r>
            <a:r>
              <a:rPr lang="fr-FR" sz="2000" dirty="0" smtClean="0">
                <a:solidFill>
                  <a:srgbClr val="FF0000"/>
                </a:solidFill>
                <a:latin typeface="Constantia" pitchFamily="18" charset="0"/>
                <a:cs typeface="Andalus" pitchFamily="2" charset="-78"/>
              </a:rPr>
              <a:t>conception d’une interface graphique </a:t>
            </a:r>
            <a:r>
              <a:rPr lang="fr-FR" sz="2000" dirty="0" smtClean="0">
                <a:solidFill>
                  <a:schemeClr val="tx1"/>
                </a:solidFill>
                <a:latin typeface="Constantia" pitchFamily="18" charset="0"/>
                <a:cs typeface="Andalus" pitchFamily="2" charset="-78"/>
              </a:rPr>
              <a:t>qui facilite la commande des instruments à distance.</a:t>
            </a:r>
          </a:p>
          <a:p>
            <a:pPr algn="l">
              <a:lnSpc>
                <a:spcPct val="150000"/>
              </a:lnSpc>
            </a:pPr>
            <a:endParaRPr lang="fr-FR" sz="2000" dirty="0" smtClean="0">
              <a:solidFill>
                <a:schemeClr val="tx1"/>
              </a:solidFill>
              <a:latin typeface="Constantia" pitchFamily="18" charset="0"/>
              <a:cs typeface="Andalus" pitchFamily="2" charset="-78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  <a:latin typeface="Constantia" pitchFamily="18" charset="0"/>
                <a:cs typeface="Andalus" pitchFamily="2" charset="-78"/>
              </a:rPr>
              <a:t> L’utilisateur  n’aura donc plus de soucis puisqu’il aura l’air de manipuler  l’interface réelle. </a:t>
            </a:r>
          </a:p>
          <a:p>
            <a:pPr algn="l">
              <a:lnSpc>
                <a:spcPct val="150000"/>
              </a:lnSpc>
            </a:pPr>
            <a:endParaRPr lang="fr-FR" sz="2000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algn="l">
              <a:lnSpc>
                <a:spcPct val="150000"/>
              </a:lnSpc>
            </a:pPr>
            <a:endParaRPr lang="fr-FR" sz="1800" b="1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algn="l">
              <a:lnSpc>
                <a:spcPct val="150000"/>
              </a:lnSpc>
            </a:pPr>
            <a:endParaRPr lang="fr-FR" sz="2800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714348" y="1357298"/>
            <a:ext cx="7772400" cy="785818"/>
          </a:xfrm>
        </p:spPr>
        <p:txBody>
          <a:bodyPr>
            <a:noAutofit/>
          </a:bodyPr>
          <a:lstStyle/>
          <a:p>
            <a:r>
              <a:rPr lang="fr-FR" sz="36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Interfaces de contrôle d’instruments</a:t>
            </a:r>
            <a:endParaRPr lang="fr-FR" sz="36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               </a:t>
            </a:r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               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TYPES DE LIAISONS PC/INSTRUMENT              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Hiérarchi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" y="1857364"/>
            <a:ext cx="9144000" cy="18270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22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>
          <a:xfrm>
            <a:off x="285720" y="1428736"/>
            <a:ext cx="8572560" cy="407196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charset="0"/>
              <a:buChar char="•"/>
            </a:pPr>
            <a:r>
              <a:rPr lang="fr-FR" sz="2800" b="1" dirty="0" smtClean="0">
                <a:solidFill>
                  <a:schemeClr val="tx1"/>
                </a:solidFill>
                <a:latin typeface="Constantia" pitchFamily="18" charset="0"/>
              </a:rPr>
              <a:t>Hiérarchie:</a:t>
            </a:r>
          </a:p>
          <a:p>
            <a:pPr algn="l">
              <a:lnSpc>
                <a:spcPct val="150000"/>
              </a:lnSpc>
              <a:buFont typeface="Arial" charset="0"/>
              <a:buChar char="•"/>
            </a:pPr>
            <a:endParaRPr lang="fr-FR" sz="2800" b="1" dirty="0" smtClean="0">
              <a:solidFill>
                <a:schemeClr val="tx1"/>
              </a:solidFill>
              <a:latin typeface="Constantia" pitchFamily="18" charset="0"/>
            </a:endParaRPr>
          </a:p>
          <a:p>
            <a:pPr algn="l">
              <a:lnSpc>
                <a:spcPct val="150000"/>
              </a:lnSpc>
              <a:buFont typeface="Arial" charset="0"/>
              <a:buChar char="•"/>
            </a:pPr>
            <a:endParaRPr lang="fr-FR" sz="2800" b="1" dirty="0" smtClean="0">
              <a:solidFill>
                <a:schemeClr val="tx1"/>
              </a:solidFill>
              <a:latin typeface="Constantia" pitchFamily="18" charset="0"/>
            </a:endParaRPr>
          </a:p>
          <a:p>
            <a:pPr algn="l">
              <a:lnSpc>
                <a:spcPct val="150000"/>
              </a:lnSpc>
            </a:pPr>
            <a:endParaRPr lang="fr-FR" sz="2800" b="1" dirty="0" smtClean="0">
              <a:solidFill>
                <a:schemeClr val="tx1"/>
              </a:solidFill>
              <a:latin typeface="Constantia" pitchFamily="18" charset="0"/>
            </a:endParaRPr>
          </a:p>
        </p:txBody>
      </p:sp>
      <p:pic>
        <p:nvPicPr>
          <p:cNvPr id="16" name="Image 15" descr="FigureHierarchi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71736" y="3929089"/>
            <a:ext cx="3500462" cy="2071679"/>
          </a:xfrm>
          <a:prstGeom prst="rect">
            <a:avLst/>
          </a:prstGeom>
        </p:spPr>
      </p:pic>
      <p:pic>
        <p:nvPicPr>
          <p:cNvPr id="17" name="Image 16" descr="AxesFigureHiera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5720" y="4357694"/>
            <a:ext cx="3500462" cy="2073710"/>
          </a:xfrm>
          <a:prstGeom prst="rect">
            <a:avLst/>
          </a:prstGeom>
        </p:spPr>
      </p:pic>
      <p:pic>
        <p:nvPicPr>
          <p:cNvPr id="18" name="Image 17" descr="UIFigureContro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86380" y="4357718"/>
            <a:ext cx="3500462" cy="2071678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               </a:t>
            </a:r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               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TYPES DE LIAISONS PC/INSTRUMENT              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23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</a:t>
            </a:r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               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               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TYPES DE LIAISONS PC/INSTRUMENT              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PRESPECTIVES</a:t>
            </a:r>
          </a:p>
        </p:txBody>
      </p:sp>
      <p:pic>
        <p:nvPicPr>
          <p:cNvPr id="16" name="Image 15" descr="Sc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694" y="1357298"/>
            <a:ext cx="7768049" cy="4643470"/>
          </a:xfrm>
          <a:prstGeom prst="rect">
            <a:avLst/>
          </a:prstGeom>
        </p:spPr>
      </p:pic>
      <p:pic>
        <p:nvPicPr>
          <p:cNvPr id="15" name="Image 14" descr="G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62012" y="1857364"/>
            <a:ext cx="6396268" cy="4500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24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</a:t>
            </a:r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               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               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TYPES DE LIAISONS PC/INSTRUMENT               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PRESPECTIVES</a:t>
            </a:r>
          </a:p>
        </p:txBody>
      </p:sp>
      <p:pic>
        <p:nvPicPr>
          <p:cNvPr id="7" name="Image 6" descr="ex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1357298"/>
            <a:ext cx="8501122" cy="5072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3141027"/>
            <a:ext cx="5572164" cy="3002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8596" y="1285860"/>
            <a:ext cx="3071834" cy="78581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fr-FR" sz="2400" b="1" dirty="0" err="1" smtClean="0">
                <a:solidFill>
                  <a:schemeClr val="accent3">
                    <a:lumMod val="75000"/>
                  </a:schemeClr>
                </a:solidFill>
                <a:latin typeface="Constantia" pitchFamily="18" charset="0"/>
                <a:ea typeface="+mn-ea"/>
                <a:cs typeface="+mn-cs"/>
              </a:rPr>
              <a:t>Deployement</a:t>
            </a:r>
            <a:r>
              <a:rPr lang="fr-FR" sz="2400" b="1" dirty="0" smtClean="0">
                <a:solidFill>
                  <a:schemeClr val="accent3">
                    <a:lumMod val="75000"/>
                  </a:schemeClr>
                </a:solidFill>
                <a:latin typeface="Constantia" pitchFamily="18" charset="0"/>
                <a:ea typeface="+mn-ea"/>
                <a:cs typeface="+mn-cs"/>
              </a:rPr>
              <a:t> </a:t>
            </a:r>
            <a:r>
              <a:rPr lang="fr-FR" sz="2400" b="1" dirty="0" err="1" smtClean="0">
                <a:solidFill>
                  <a:schemeClr val="accent3">
                    <a:lumMod val="75000"/>
                  </a:schemeClr>
                </a:solidFill>
                <a:latin typeface="Constantia" pitchFamily="18" charset="0"/>
                <a:ea typeface="+mn-ea"/>
                <a:cs typeface="+mn-cs"/>
              </a:rPr>
              <a:t>tool</a:t>
            </a:r>
            <a:r>
              <a:rPr lang="fr-FR" sz="2400" b="1" dirty="0" smtClean="0">
                <a:solidFill>
                  <a:schemeClr val="accent3">
                    <a:lumMod val="75000"/>
                  </a:schemeClr>
                </a:solidFill>
                <a:latin typeface="Constantia" pitchFamily="18" charset="0"/>
                <a:ea typeface="+mn-ea"/>
                <a:cs typeface="+mn-cs"/>
              </a:rPr>
              <a:t>:</a:t>
            </a:r>
            <a:endParaRPr lang="fr-FR" sz="2400" b="1" dirty="0">
              <a:solidFill>
                <a:schemeClr val="accent3">
                  <a:lumMod val="75000"/>
                </a:schemeClr>
              </a:solidFill>
              <a:latin typeface="Constantia" pitchFamily="18" charset="0"/>
              <a:ea typeface="+mn-ea"/>
              <a:cs typeface="+mn-cs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2844" y="2071678"/>
            <a:ext cx="8215370" cy="3143272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Les applications et les bibliothèques créées avec le produit MATLAB Compiler utilisent un moteur d'exécution appelé  MATLAB Compiler </a:t>
            </a:r>
            <a:r>
              <a:rPr lang="fr-FR" sz="2000" dirty="0" err="1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Runtime</a:t>
            </a: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(MCR)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MATLAB (MCR)</a:t>
            </a:r>
          </a:p>
          <a:p>
            <a:pPr algn="l">
              <a:lnSpc>
                <a:spcPct val="150000"/>
              </a:lnSpc>
            </a:pP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est un ensemble de bibliothèques</a:t>
            </a:r>
          </a:p>
          <a:p>
            <a:pPr algn="l">
              <a:lnSpc>
                <a:spcPct val="150000"/>
              </a:lnSpc>
            </a:pP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partagées permettant </a:t>
            </a:r>
          </a:p>
          <a:p>
            <a:pPr algn="l">
              <a:lnSpc>
                <a:spcPct val="150000"/>
              </a:lnSpc>
            </a:pP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l'exécution des fichiers compilés.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25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               </a:t>
            </a:r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               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TYPES DE LIAISONS PC/INSTRUMENT              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26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921320"/>
            <a:ext cx="4500594" cy="165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64" y="3000372"/>
            <a:ext cx="1571636" cy="188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à coins arrondis 10"/>
          <p:cNvSpPr/>
          <p:nvPr/>
        </p:nvSpPr>
        <p:spPr>
          <a:xfrm>
            <a:off x="642910" y="2500306"/>
            <a:ext cx="5143536" cy="23574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5643570" y="3500438"/>
            <a:ext cx="571504" cy="50006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/>
          <p:cNvSpPr>
            <a:spLocks noGrp="1"/>
          </p:cNvSpPr>
          <p:nvPr>
            <p:ph type="ctrTitle"/>
          </p:nvPr>
        </p:nvSpPr>
        <p:spPr>
          <a:xfrm>
            <a:off x="714348" y="1357298"/>
            <a:ext cx="7772400" cy="785818"/>
          </a:xfrm>
        </p:spPr>
        <p:txBody>
          <a:bodyPr>
            <a:noAutofit/>
          </a:bodyPr>
          <a:lstStyle/>
          <a:p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‘Instrument control application’</a:t>
            </a:r>
            <a:endParaRPr lang="fr-FR" sz="28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               </a:t>
            </a:r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               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TYPES DE LIAISONS PC/INSTRUMENT              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27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ctrTitle"/>
          </p:nvPr>
        </p:nvSpPr>
        <p:spPr>
          <a:xfrm>
            <a:off x="714348" y="1357298"/>
            <a:ext cx="7772400" cy="785818"/>
          </a:xfrm>
        </p:spPr>
        <p:txBody>
          <a:bodyPr>
            <a:noAutofit/>
          </a:bodyPr>
          <a:lstStyle/>
          <a:p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Validation expérimentale</a:t>
            </a:r>
            <a:endParaRPr lang="fr-FR" sz="28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15" name="Sous-titre 2"/>
          <p:cNvSpPr>
            <a:spLocks noGrp="1"/>
          </p:cNvSpPr>
          <p:nvPr>
            <p:ph type="subTitle" idx="1"/>
          </p:nvPr>
        </p:nvSpPr>
        <p:spPr>
          <a:xfrm>
            <a:off x="142844" y="2071678"/>
            <a:ext cx="9001156" cy="421484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fr-FR" sz="2400" b="1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Visualisation du signal de sortie d’un filtre RC: 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fr-FR" sz="2000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R</a:t>
            </a: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= 10  KOhm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fr-FR" sz="2000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C </a:t>
            </a: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= 1 µF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Signal d’entrée signal Carré </a:t>
            </a:r>
          </a:p>
          <a:p>
            <a:pPr algn="l">
              <a:lnSpc>
                <a:spcPct val="150000"/>
              </a:lnSpc>
            </a:pP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de fréquence  </a:t>
            </a:r>
            <a:r>
              <a:rPr lang="fr-FR" sz="2000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f= 500 </a:t>
            </a:r>
            <a:r>
              <a:rPr lang="fr-FR" sz="2000" dirty="0" err="1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mHz</a:t>
            </a:r>
            <a:endParaRPr lang="fr-FR" sz="2000" dirty="0" smtClean="0">
              <a:solidFill>
                <a:srgbClr val="FF0000"/>
              </a:solidFill>
              <a:latin typeface="Andalus" pitchFamily="2" charset="-78"/>
              <a:cs typeface="Andalus" pitchFamily="2" charset="-78"/>
            </a:endParaRPr>
          </a:p>
          <a:p>
            <a:pPr algn="l">
              <a:lnSpc>
                <a:spcPct val="150000"/>
              </a:lnSpc>
            </a:pPr>
            <a:endParaRPr lang="fr-FR" sz="2000" dirty="0" smtClean="0">
              <a:solidFill>
                <a:srgbClr val="FF0000"/>
              </a:solidFill>
              <a:latin typeface="Andalus" pitchFamily="2" charset="-78"/>
              <a:cs typeface="Andalus" pitchFamily="2" charset="-78"/>
            </a:endParaRPr>
          </a:p>
        </p:txBody>
      </p:sp>
      <p:pic>
        <p:nvPicPr>
          <p:cNvPr id="1026" name="Picture 2" descr="C:\Users\yosr\Desktop\100KM026\PICT0002.JPG"/>
          <p:cNvPicPr>
            <a:picLocks noChangeAspect="1" noChangeArrowheads="1"/>
          </p:cNvPicPr>
          <p:nvPr/>
        </p:nvPicPr>
        <p:blipFill>
          <a:blip r:embed="rId2" cstate="print"/>
          <a:srcRect r="40909" b="-3030"/>
          <a:stretch>
            <a:fillRect/>
          </a:stretch>
        </p:blipFill>
        <p:spPr bwMode="auto">
          <a:xfrm rot="16200000">
            <a:off x="3637811" y="3005867"/>
            <a:ext cx="2286016" cy="29894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9" name="Picture 5" descr="C:\Users\yosr\Desktop\100KM026\PICT00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2643182"/>
            <a:ext cx="2786082" cy="3714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Ellipse 15"/>
          <p:cNvSpPr/>
          <p:nvPr/>
        </p:nvSpPr>
        <p:spPr>
          <a:xfrm>
            <a:off x="3929058" y="3929066"/>
            <a:ext cx="1785950" cy="85725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               </a:t>
            </a:r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               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TYPES DE LIAISONS PC/INSTRUMENT              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28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ctrTitle"/>
          </p:nvPr>
        </p:nvSpPr>
        <p:spPr>
          <a:xfrm>
            <a:off x="714348" y="1214422"/>
            <a:ext cx="7772400" cy="785818"/>
          </a:xfrm>
        </p:spPr>
        <p:txBody>
          <a:bodyPr>
            <a:noAutofit/>
          </a:bodyPr>
          <a:lstStyle/>
          <a:p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Validation expérimentale</a:t>
            </a:r>
            <a:endParaRPr lang="fr-FR" sz="28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15" name="Sous-titre 2"/>
          <p:cNvSpPr>
            <a:spLocks noGrp="1"/>
          </p:cNvSpPr>
          <p:nvPr>
            <p:ph type="subTitle" idx="1"/>
          </p:nvPr>
        </p:nvSpPr>
        <p:spPr>
          <a:xfrm>
            <a:off x="142844" y="1785926"/>
            <a:ext cx="9001156" cy="421484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fr-FR" sz="2400" b="1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Banc expérimental :</a:t>
            </a:r>
          </a:p>
          <a:p>
            <a:pPr algn="l">
              <a:lnSpc>
                <a:spcPct val="150000"/>
              </a:lnSpc>
            </a:pPr>
            <a:endParaRPr lang="fr-FR" sz="2000" dirty="0" smtClean="0">
              <a:solidFill>
                <a:srgbClr val="FF0000"/>
              </a:solidFill>
              <a:latin typeface="Andalus" pitchFamily="2" charset="-78"/>
              <a:cs typeface="Andalus" pitchFamily="2" charset="-78"/>
            </a:endParaRPr>
          </a:p>
        </p:txBody>
      </p:sp>
      <p:pic>
        <p:nvPicPr>
          <p:cNvPr id="1027" name="Picture 3" descr="C:\Users\yosr\Desktop\100KM026\PICT00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-154813" y="2893216"/>
            <a:ext cx="4095777" cy="3071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C:\Users\yosr\Desktop\100KM026\PICT00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6595" y="2428868"/>
            <a:ext cx="4993817" cy="40335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Ellipse 11"/>
          <p:cNvSpPr/>
          <p:nvPr/>
        </p:nvSpPr>
        <p:spPr>
          <a:xfrm>
            <a:off x="357158" y="3000372"/>
            <a:ext cx="1785950" cy="85725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1000100" y="5214950"/>
            <a:ext cx="1785950" cy="85725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               </a:t>
            </a:r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               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TYPES DE LIAISONS PC/INSTRUMENT              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29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ctrTitle"/>
          </p:nvPr>
        </p:nvSpPr>
        <p:spPr>
          <a:xfrm>
            <a:off x="714348" y="1142984"/>
            <a:ext cx="7772400" cy="785818"/>
          </a:xfrm>
        </p:spPr>
        <p:txBody>
          <a:bodyPr>
            <a:noAutofit/>
          </a:bodyPr>
          <a:lstStyle/>
          <a:p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Contrôle d’instruments  via Internet</a:t>
            </a:r>
            <a:endParaRPr lang="fr-FR" sz="28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71942"/>
            <a:ext cx="4059359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Flèche gauche 22"/>
          <p:cNvSpPr/>
          <p:nvPr/>
        </p:nvSpPr>
        <p:spPr>
          <a:xfrm rot="20676028">
            <a:off x="5879716" y="2931194"/>
            <a:ext cx="642942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gauche 23"/>
          <p:cNvSpPr/>
          <p:nvPr/>
        </p:nvSpPr>
        <p:spPr>
          <a:xfrm rot="9922817">
            <a:off x="2793479" y="3940430"/>
            <a:ext cx="642942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4214810" y="235743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e-TP</a:t>
            </a:r>
            <a:endParaRPr lang="fr-FR" dirty="0"/>
          </a:p>
        </p:txBody>
      </p:sp>
      <p:grpSp>
        <p:nvGrpSpPr>
          <p:cNvPr id="26" name="Groupe 25"/>
          <p:cNvGrpSpPr/>
          <p:nvPr/>
        </p:nvGrpSpPr>
        <p:grpSpPr>
          <a:xfrm>
            <a:off x="3428992" y="2643182"/>
            <a:ext cx="2500330" cy="1643074"/>
            <a:chOff x="3214678" y="2357430"/>
            <a:chExt cx="2500330" cy="1643074"/>
          </a:xfrm>
        </p:grpSpPr>
        <p:sp>
          <p:nvSpPr>
            <p:cNvPr id="27" name="Explosion 1 26"/>
            <p:cNvSpPr/>
            <p:nvPr/>
          </p:nvSpPr>
          <p:spPr>
            <a:xfrm>
              <a:off x="3214678" y="2357430"/>
              <a:ext cx="2500330" cy="1643074"/>
            </a:xfrm>
            <a:prstGeom prst="irregularSeal1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3857620" y="3000372"/>
              <a:ext cx="1143008" cy="369332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INTERNET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pic>
        <p:nvPicPr>
          <p:cNvPr id="29" name="Picture 2" descr="C:\Users\yosr\Mes fichiers\PFE\images Exposé\HP Pavilion DV6000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454" y="2285992"/>
            <a:ext cx="1357322" cy="10967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ZoneTexte 29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               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               </a:t>
            </a:r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TYPES DE LIAISONS PC/INSTRUMENT              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2"/>
          <p:cNvGrpSpPr/>
          <p:nvPr/>
        </p:nvGrpSpPr>
        <p:grpSpPr>
          <a:xfrm>
            <a:off x="0" y="0"/>
            <a:ext cx="9144000" cy="6786586"/>
            <a:chOff x="0" y="0"/>
            <a:chExt cx="9144000" cy="6786586"/>
          </a:xfrm>
        </p:grpSpPr>
        <p:sp>
          <p:nvSpPr>
            <p:cNvPr id="5" name="Rectangle 4"/>
            <p:cNvSpPr/>
            <p:nvPr/>
          </p:nvSpPr>
          <p:spPr>
            <a:xfrm>
              <a:off x="0" y="6500858"/>
              <a:ext cx="9144000" cy="285728"/>
            </a:xfrm>
            <a:prstGeom prst="rect">
              <a:avLst/>
            </a:prstGeom>
            <a:solidFill>
              <a:schemeClr val="tx2"/>
            </a:solidFill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à coins arrondis 3"/>
            <p:cNvSpPr/>
            <p:nvPr/>
          </p:nvSpPr>
          <p:spPr>
            <a:xfrm>
              <a:off x="0" y="0"/>
              <a:ext cx="9144000" cy="1214446"/>
            </a:xfrm>
            <a:prstGeom prst="roundRect">
              <a:avLst/>
            </a:prstGeom>
            <a:effectLst>
              <a:outerShdw blurRad="40000" dist="23000" dir="5400000" rotWithShape="0">
                <a:srgbClr val="000000">
                  <a:alpha val="35000"/>
                </a:srgbClr>
              </a:outerShdw>
              <a:reflection blurRad="6350" stA="50000" endA="300" endPos="90000" dir="5400000" sy="-100000" algn="bl" rotWithShape="0"/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3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785818"/>
          </a:xfrm>
        </p:spPr>
        <p:txBody>
          <a:bodyPr>
            <a:normAutofit/>
          </a:bodyPr>
          <a:lstStyle/>
          <a:p>
            <a:r>
              <a:rPr lang="fr-FR" sz="4000" dirty="0" smtClean="0">
                <a:solidFill>
                  <a:schemeClr val="tx2"/>
                </a:solidFill>
                <a:latin typeface="Algerian" pitchFamily="82" charset="0"/>
              </a:rPr>
              <a:t>INTRODUCTION</a:t>
            </a:r>
            <a:endParaRPr lang="fr-FR" sz="4000" dirty="0">
              <a:solidFill>
                <a:schemeClr val="tx2"/>
              </a:solidFill>
              <a:latin typeface="Algerian" pitchFamily="82" charset="0"/>
            </a:endParaRPr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>
          <a:xfrm>
            <a:off x="428628" y="2214554"/>
            <a:ext cx="8715404" cy="4286280"/>
          </a:xfrm>
        </p:spPr>
        <p:txBody>
          <a:bodyPr>
            <a:noAutofit/>
          </a:bodyPr>
          <a:lstStyle/>
          <a:p>
            <a:pPr algn="l"/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Les travaux pratiques classiques présentent quelques limitations intrinsèques :</a:t>
            </a:r>
          </a:p>
          <a:p>
            <a:pPr algn="l"/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	•</a:t>
            </a:r>
            <a:r>
              <a:rPr lang="fr-FR" sz="2000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l’équipement</a:t>
            </a:r>
            <a:endParaRPr lang="fr-FR" sz="2000" dirty="0" smtClean="0">
              <a:solidFill>
                <a:srgbClr val="FF0000"/>
              </a:solidFill>
              <a:latin typeface="Andalus" pitchFamily="2" charset="-78"/>
              <a:cs typeface="Andalus" pitchFamily="2" charset="-78"/>
            </a:endParaRPr>
          </a:p>
          <a:p>
            <a:pPr algn="l"/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	•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le temps</a:t>
            </a:r>
          </a:p>
          <a:p>
            <a:pPr algn="l"/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	•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la documentation </a:t>
            </a:r>
          </a:p>
          <a:p>
            <a:pPr algn="l"/>
            <a:endParaRPr lang="fr-FR" sz="2000" dirty="0" smtClean="0">
              <a:solidFill>
                <a:schemeClr val="tx1"/>
              </a:solidFill>
              <a:latin typeface="Constantia" pitchFamily="18" charset="0"/>
            </a:endParaRPr>
          </a:p>
          <a:p>
            <a:pPr algn="l"/>
            <a:r>
              <a:rPr lang="fr-FR" sz="2000" dirty="0" smtClean="0">
                <a:solidFill>
                  <a:schemeClr val="tx1"/>
                </a:solidFill>
                <a:latin typeface="Constantia" pitchFamily="18" charset="0"/>
              </a:rPr>
              <a:t>Les plateformes du </a:t>
            </a:r>
            <a:r>
              <a:rPr lang="fr-FR" sz="2000" dirty="0" smtClean="0">
                <a:solidFill>
                  <a:srgbClr val="FF0000"/>
                </a:solidFill>
                <a:latin typeface="Constantia" pitchFamily="18" charset="0"/>
              </a:rPr>
              <a:t>télé TP </a:t>
            </a:r>
            <a:r>
              <a:rPr lang="fr-FR" sz="2000" dirty="0" smtClean="0">
                <a:solidFill>
                  <a:schemeClr val="tx1"/>
                </a:solidFill>
                <a:latin typeface="Constantia" pitchFamily="18" charset="0"/>
              </a:rPr>
              <a:t>présentent des nouvelles </a:t>
            </a:r>
            <a:r>
              <a:rPr lang="fr-FR" sz="2000" dirty="0" smtClean="0">
                <a:solidFill>
                  <a:srgbClr val="FF0000"/>
                </a:solidFill>
                <a:latin typeface="Constantia" pitchFamily="18" charset="0"/>
              </a:rPr>
              <a:t>perspectives: </a:t>
            </a:r>
            <a:r>
              <a:rPr lang="fr-FR" sz="2000" dirty="0" smtClean="0">
                <a:solidFill>
                  <a:schemeClr val="tx1"/>
                </a:solidFill>
                <a:latin typeface="Constantia" pitchFamily="18" charset="0"/>
              </a:rPr>
              <a:t>les travaux pratiques à distance constituent un pan de l’enseignement à      distance.</a:t>
            </a:r>
          </a:p>
          <a:p>
            <a:pPr algn="l">
              <a:lnSpc>
                <a:spcPct val="120000"/>
              </a:lnSpc>
            </a:pPr>
            <a:endParaRPr lang="fr-FR" sz="2000" dirty="0" smtClean="0">
              <a:solidFill>
                <a:schemeClr val="tx1"/>
              </a:solidFill>
              <a:latin typeface="Constantia" pitchFamily="18" charset="0"/>
            </a:endParaRPr>
          </a:p>
          <a:p>
            <a:pPr algn="l"/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Nous proposons  une architecture informatique, une méthode de </a:t>
            </a:r>
            <a:r>
              <a:rPr lang="fr-FR" sz="2000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mise à distance des </a:t>
            </a:r>
            <a:r>
              <a:rPr lang="fr-FR" sz="2000" dirty="0" err="1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TPs</a:t>
            </a:r>
            <a:r>
              <a:rPr lang="fr-FR" sz="2000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INTRODUCTION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    		               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               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TYPES DE LIAISONS PC/INSTRUMENT              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30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ctrTitle"/>
          </p:nvPr>
        </p:nvSpPr>
        <p:spPr>
          <a:xfrm>
            <a:off x="714348" y="1142984"/>
            <a:ext cx="7772400" cy="785818"/>
          </a:xfrm>
        </p:spPr>
        <p:txBody>
          <a:bodyPr>
            <a:noAutofit/>
          </a:bodyPr>
          <a:lstStyle/>
          <a:p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Contrôle d’instruments  via Internet</a:t>
            </a:r>
            <a:endParaRPr lang="fr-FR" sz="28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               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               </a:t>
            </a:r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TYPES DE LIAISONS PC/INSTRUMENT              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31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ctrTitle"/>
          </p:nvPr>
        </p:nvSpPr>
        <p:spPr>
          <a:xfrm>
            <a:off x="714348" y="1142984"/>
            <a:ext cx="7772400" cy="785818"/>
          </a:xfrm>
        </p:spPr>
        <p:txBody>
          <a:bodyPr>
            <a:noAutofit/>
          </a:bodyPr>
          <a:lstStyle/>
          <a:p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Contrôle d’instruments  via Internet</a:t>
            </a:r>
            <a:endParaRPr lang="fr-FR" sz="28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18" name="Sous-titre 2"/>
          <p:cNvSpPr>
            <a:spLocks noGrp="1"/>
          </p:cNvSpPr>
          <p:nvPr>
            <p:ph type="subTitle" idx="1"/>
          </p:nvPr>
        </p:nvSpPr>
        <p:spPr>
          <a:xfrm>
            <a:off x="428596" y="1785926"/>
            <a:ext cx="8215370" cy="4714908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50000"/>
              </a:lnSpc>
            </a:pPr>
            <a:r>
              <a:rPr lang="fr-FR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tantia" pitchFamily="18" charset="0"/>
              </a:rPr>
              <a:t>Notions: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  <a:latin typeface="Constantia" pitchFamily="18" charset="0"/>
                <a:cs typeface="Andalus" pitchFamily="2" charset="-78"/>
              </a:rPr>
              <a:t>  </a:t>
            </a:r>
            <a:r>
              <a:rPr lang="fr-FR" b="1" dirty="0" smtClean="0">
                <a:solidFill>
                  <a:srgbClr val="FF0000"/>
                </a:solidFill>
                <a:latin typeface="Constantia" pitchFamily="18" charset="0"/>
                <a:cs typeface="Andalus" pitchFamily="2" charset="-78"/>
              </a:rPr>
              <a:t>Protocole TCP/IP </a:t>
            </a:r>
            <a:r>
              <a:rPr lang="fr-FR" dirty="0" smtClean="0">
                <a:solidFill>
                  <a:schemeClr val="tx1"/>
                </a:solidFill>
                <a:latin typeface="Constantia" pitchFamily="18" charset="0"/>
                <a:cs typeface="Andalus" pitchFamily="2" charset="-78"/>
              </a:rPr>
              <a:t>(</a:t>
            </a:r>
            <a:r>
              <a:rPr lang="fr-FR" dirty="0" smtClean="0">
                <a:solidFill>
                  <a:srgbClr val="FF0000"/>
                </a:solidFill>
                <a:latin typeface="Constantia" pitchFamily="18" charset="0"/>
                <a:cs typeface="Andalus" pitchFamily="2" charset="-78"/>
              </a:rPr>
              <a:t>T</a:t>
            </a:r>
            <a:r>
              <a:rPr lang="fr-FR" dirty="0" smtClean="0">
                <a:solidFill>
                  <a:schemeClr val="tx1"/>
                </a:solidFill>
                <a:latin typeface="Constantia" pitchFamily="18" charset="0"/>
                <a:cs typeface="Andalus" pitchFamily="2" charset="-78"/>
              </a:rPr>
              <a:t>ransmission </a:t>
            </a:r>
            <a:r>
              <a:rPr lang="fr-FR" dirty="0" smtClean="0">
                <a:solidFill>
                  <a:srgbClr val="FF0000"/>
                </a:solidFill>
                <a:latin typeface="Constantia" pitchFamily="18" charset="0"/>
                <a:cs typeface="Andalus" pitchFamily="2" charset="-78"/>
              </a:rPr>
              <a:t>C</a:t>
            </a:r>
            <a:r>
              <a:rPr lang="fr-FR" dirty="0" smtClean="0">
                <a:solidFill>
                  <a:schemeClr val="tx1"/>
                </a:solidFill>
                <a:latin typeface="Constantia" pitchFamily="18" charset="0"/>
                <a:cs typeface="Andalus" pitchFamily="2" charset="-78"/>
              </a:rPr>
              <a:t>ontrol </a:t>
            </a:r>
            <a:r>
              <a:rPr lang="fr-FR" dirty="0" smtClean="0">
                <a:solidFill>
                  <a:srgbClr val="FF0000"/>
                </a:solidFill>
                <a:latin typeface="Constantia" pitchFamily="18" charset="0"/>
                <a:cs typeface="Andalus" pitchFamily="2" charset="-78"/>
              </a:rPr>
              <a:t>P</a:t>
            </a:r>
            <a:r>
              <a:rPr lang="fr-FR" dirty="0" smtClean="0">
                <a:solidFill>
                  <a:schemeClr val="tx1"/>
                </a:solidFill>
                <a:latin typeface="Constantia" pitchFamily="18" charset="0"/>
                <a:cs typeface="Andalus" pitchFamily="2" charset="-78"/>
              </a:rPr>
              <a:t>rotocol / </a:t>
            </a:r>
            <a:r>
              <a:rPr lang="fr-FR" dirty="0" smtClean="0">
                <a:solidFill>
                  <a:srgbClr val="FF0000"/>
                </a:solidFill>
                <a:latin typeface="Constantia" pitchFamily="18" charset="0"/>
                <a:cs typeface="Andalus" pitchFamily="2" charset="-78"/>
              </a:rPr>
              <a:t>I</a:t>
            </a:r>
            <a:r>
              <a:rPr lang="fr-FR" dirty="0" smtClean="0">
                <a:solidFill>
                  <a:schemeClr val="tx1"/>
                </a:solidFill>
                <a:latin typeface="Constantia" pitchFamily="18" charset="0"/>
                <a:cs typeface="Andalus" pitchFamily="2" charset="-78"/>
              </a:rPr>
              <a:t>nternet </a:t>
            </a:r>
            <a:r>
              <a:rPr lang="fr-FR" dirty="0" smtClean="0">
                <a:solidFill>
                  <a:srgbClr val="FF0000"/>
                </a:solidFill>
                <a:latin typeface="Constantia" pitchFamily="18" charset="0"/>
                <a:cs typeface="Andalus" pitchFamily="2" charset="-78"/>
              </a:rPr>
              <a:t>P</a:t>
            </a:r>
            <a:r>
              <a:rPr lang="fr-FR" dirty="0" smtClean="0">
                <a:solidFill>
                  <a:schemeClr val="tx1"/>
                </a:solidFill>
                <a:latin typeface="Constantia" pitchFamily="18" charset="0"/>
                <a:cs typeface="Andalus" pitchFamily="2" charset="-78"/>
              </a:rPr>
              <a:t>rotocol)</a:t>
            </a:r>
            <a:r>
              <a:rPr lang="fr-FR" dirty="0" smtClean="0">
                <a:solidFill>
                  <a:srgbClr val="FF0000"/>
                </a:solidFill>
                <a:latin typeface="Constantia" pitchFamily="18" charset="0"/>
                <a:cs typeface="Andalus" pitchFamily="2" charset="-78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fr-FR" dirty="0" smtClean="0">
                <a:solidFill>
                  <a:schemeClr val="tx1"/>
                </a:solidFill>
                <a:latin typeface="Constantia" pitchFamily="18" charset="0"/>
                <a:cs typeface="Andalus" pitchFamily="2" charset="-78"/>
              </a:rPr>
              <a:t>Règles de communication inter-machines faisant partie d’un réseau Internet.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  <a:latin typeface="Constantia" pitchFamily="18" charset="0"/>
                <a:cs typeface="Andalus" pitchFamily="2" charset="-78"/>
              </a:rPr>
              <a:t> </a:t>
            </a:r>
            <a:r>
              <a:rPr lang="fr-FR" b="1" dirty="0" smtClean="0">
                <a:solidFill>
                  <a:srgbClr val="FF0000"/>
                </a:solidFill>
                <a:latin typeface="Constantia" pitchFamily="18" charset="0"/>
                <a:cs typeface="Andalus" pitchFamily="2" charset="-78"/>
              </a:rPr>
              <a:t>Adresse IP</a:t>
            </a:r>
            <a:r>
              <a:rPr lang="fr-FR" dirty="0" smtClean="0">
                <a:solidFill>
                  <a:srgbClr val="FF0000"/>
                </a:solidFill>
                <a:latin typeface="Constantia" pitchFamily="18" charset="0"/>
                <a:cs typeface="Andalus" pitchFamily="2" charset="-78"/>
              </a:rPr>
              <a:t>:</a:t>
            </a:r>
            <a:r>
              <a:rPr lang="fr-FR" dirty="0" smtClean="0">
                <a:solidFill>
                  <a:schemeClr val="tx1"/>
                </a:solidFill>
                <a:latin typeface="Constantia" pitchFamily="18" charset="0"/>
                <a:cs typeface="Andalus" pitchFamily="2" charset="-78"/>
              </a:rPr>
              <a:t> Adresse unique identifiant chaque machine sur le réseau 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  <a:latin typeface="Constantia" pitchFamily="18" charset="0"/>
                <a:cs typeface="Andalus" pitchFamily="2" charset="-78"/>
              </a:rPr>
              <a:t> </a:t>
            </a:r>
            <a:r>
              <a:rPr lang="fr-FR" b="1" dirty="0" smtClean="0">
                <a:solidFill>
                  <a:srgbClr val="FF0000"/>
                </a:solidFill>
                <a:latin typeface="Constantia" pitchFamily="18" charset="0"/>
                <a:cs typeface="Andalus" pitchFamily="2" charset="-78"/>
              </a:rPr>
              <a:t>Port TCP/IP: </a:t>
            </a:r>
            <a:r>
              <a:rPr lang="fr-FR" dirty="0" smtClean="0">
                <a:solidFill>
                  <a:schemeClr val="tx1"/>
                </a:solidFill>
                <a:latin typeface="Constantia" pitchFamily="18" charset="0"/>
                <a:cs typeface="Andalus" pitchFamily="2" charset="-78"/>
              </a:rPr>
              <a:t>Adresse unique associé à une application tournant sur une machine du réseau, codée sur 2 octets.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>
                <a:solidFill>
                  <a:schemeClr val="tx1"/>
                </a:solidFill>
                <a:latin typeface="Constantia" pitchFamily="18" charset="0"/>
                <a:cs typeface="Andalus" pitchFamily="2" charset="-78"/>
              </a:rPr>
              <a:t> </a:t>
            </a:r>
            <a:r>
              <a:rPr lang="fr-FR" b="1" dirty="0" smtClean="0">
                <a:solidFill>
                  <a:srgbClr val="FF0000"/>
                </a:solidFill>
                <a:latin typeface="Constantia" pitchFamily="18" charset="0"/>
                <a:cs typeface="Andalus" pitchFamily="2" charset="-78"/>
              </a:rPr>
              <a:t>Socket: </a:t>
            </a:r>
            <a:r>
              <a:rPr lang="fr-FR" dirty="0" smtClean="0">
                <a:solidFill>
                  <a:schemeClr val="tx1"/>
                </a:solidFill>
                <a:latin typeface="Constantia" pitchFamily="18" charset="0"/>
                <a:cs typeface="Andalus" pitchFamily="2" charset="-78"/>
              </a:rPr>
              <a:t>Combinaison d’une adresse IP et d’un port TCP/IP.</a:t>
            </a:r>
          </a:p>
          <a:p>
            <a:pPr algn="l">
              <a:lnSpc>
                <a:spcPct val="150000"/>
              </a:lnSpc>
            </a:pPr>
            <a:r>
              <a:rPr lang="fr-FR" b="1" dirty="0" smtClean="0">
                <a:solidFill>
                  <a:schemeClr val="tx1"/>
                </a:solidFill>
                <a:latin typeface="Constantia" pitchFamily="18" charset="0"/>
                <a:cs typeface="Andalus" pitchFamily="2" charset="-78"/>
              </a:rPr>
              <a:t>           Acheminer des données à une application sur le réseau se fait</a:t>
            </a:r>
          </a:p>
          <a:p>
            <a:pPr algn="l">
              <a:lnSpc>
                <a:spcPct val="150000"/>
              </a:lnSpc>
            </a:pPr>
            <a:r>
              <a:rPr lang="fr-FR" b="1" dirty="0" smtClean="0">
                <a:solidFill>
                  <a:schemeClr val="tx1"/>
                </a:solidFill>
                <a:latin typeface="Constantia" pitchFamily="18" charset="0"/>
                <a:cs typeface="Andalus" pitchFamily="2" charset="-78"/>
              </a:rPr>
              <a:t>en s’adressant au socket correspondant.</a:t>
            </a:r>
          </a:p>
          <a:p>
            <a:pPr algn="l">
              <a:lnSpc>
                <a:spcPct val="150000"/>
              </a:lnSpc>
            </a:pPr>
            <a:endParaRPr lang="fr-FR" sz="2000" dirty="0" smtClean="0">
              <a:solidFill>
                <a:schemeClr val="tx1"/>
              </a:solidFill>
              <a:latin typeface="Constantia" pitchFamily="18" charset="0"/>
              <a:cs typeface="Andalus" pitchFamily="2" charset="-78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endParaRPr lang="fr-FR" sz="2000" dirty="0" smtClean="0">
              <a:solidFill>
                <a:schemeClr val="tx1"/>
              </a:solidFill>
              <a:latin typeface="Constantia" pitchFamily="18" charset="0"/>
              <a:cs typeface="Andalus" pitchFamily="2" charset="-78"/>
            </a:endParaRPr>
          </a:p>
          <a:p>
            <a:pPr algn="l">
              <a:lnSpc>
                <a:spcPct val="150000"/>
              </a:lnSpc>
            </a:pPr>
            <a:endParaRPr lang="fr-FR" sz="2000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algn="l">
              <a:lnSpc>
                <a:spcPct val="150000"/>
              </a:lnSpc>
            </a:pPr>
            <a:endParaRPr lang="fr-FR" sz="1800" b="1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algn="l">
              <a:lnSpc>
                <a:spcPct val="150000"/>
              </a:lnSpc>
            </a:pPr>
            <a:endParaRPr lang="fr-FR" sz="2800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571472" y="5572140"/>
            <a:ext cx="42862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               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               </a:t>
            </a:r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TYPES DE LIAISONS PC/INSTRUMENT              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32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ctrTitle"/>
          </p:nvPr>
        </p:nvSpPr>
        <p:spPr>
          <a:xfrm>
            <a:off x="714348" y="1142984"/>
            <a:ext cx="7772400" cy="785818"/>
          </a:xfrm>
        </p:spPr>
        <p:txBody>
          <a:bodyPr>
            <a:noAutofit/>
          </a:bodyPr>
          <a:lstStyle/>
          <a:p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Contrôle d’instruments  via Internet</a:t>
            </a:r>
            <a:endParaRPr lang="fr-FR" sz="28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18" name="Sous-titre 2"/>
          <p:cNvSpPr>
            <a:spLocks noGrp="1"/>
          </p:cNvSpPr>
          <p:nvPr>
            <p:ph type="subTitle" idx="1"/>
          </p:nvPr>
        </p:nvSpPr>
        <p:spPr>
          <a:xfrm>
            <a:off x="428596" y="1785926"/>
            <a:ext cx="8215370" cy="471490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fr-FR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tantia" pitchFamily="18" charset="0"/>
                <a:cs typeface="Andalus" pitchFamily="2" charset="-78"/>
              </a:rPr>
              <a:t>Principe de communication  par TCP/IP:</a:t>
            </a:r>
          </a:p>
          <a:p>
            <a:pPr algn="l">
              <a:lnSpc>
                <a:spcPct val="150000"/>
              </a:lnSpc>
            </a:pPr>
            <a:r>
              <a:rPr lang="fr-FR" sz="2000" dirty="0" smtClean="0">
                <a:solidFill>
                  <a:schemeClr val="tx1"/>
                </a:solidFill>
                <a:latin typeface="Constantia" pitchFamily="18" charset="0"/>
                <a:cs typeface="Andalus" pitchFamily="2" charset="-78"/>
              </a:rPr>
              <a:t>Instruments </a:t>
            </a:r>
            <a:r>
              <a:rPr lang="fr-FR" sz="2000" dirty="0" smtClean="0">
                <a:solidFill>
                  <a:srgbClr val="FF0000"/>
                </a:solidFill>
                <a:latin typeface="Constantia" pitchFamily="18" charset="0"/>
                <a:cs typeface="Andalus" pitchFamily="2" charset="-78"/>
              </a:rPr>
              <a:t>non équipés </a:t>
            </a:r>
            <a:r>
              <a:rPr lang="fr-FR" sz="2000" dirty="0" smtClean="0">
                <a:solidFill>
                  <a:schemeClr val="tx1"/>
                </a:solidFill>
                <a:latin typeface="Constantia" pitchFamily="18" charset="0"/>
                <a:cs typeface="Andalus" pitchFamily="2" charset="-78"/>
              </a:rPr>
              <a:t>de module de communication </a:t>
            </a:r>
            <a:r>
              <a:rPr lang="fr-FR" sz="2000" dirty="0" smtClean="0">
                <a:solidFill>
                  <a:srgbClr val="FF0000"/>
                </a:solidFill>
                <a:latin typeface="Constantia" pitchFamily="18" charset="0"/>
                <a:cs typeface="Andalus" pitchFamily="2" charset="-78"/>
              </a:rPr>
              <a:t>Ethernet</a:t>
            </a:r>
            <a:r>
              <a:rPr lang="fr-FR" sz="2000" dirty="0" smtClean="0">
                <a:solidFill>
                  <a:schemeClr val="tx1"/>
                </a:solidFill>
                <a:latin typeface="Constantia" pitchFamily="18" charset="0"/>
                <a:cs typeface="Andalus" pitchFamily="2" charset="-78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fr-FR" sz="2000" dirty="0" smtClean="0">
                <a:solidFill>
                  <a:schemeClr val="tx1"/>
                </a:solidFill>
                <a:latin typeface="Constantia" pitchFamily="18" charset="0"/>
                <a:cs typeface="Andalus" pitchFamily="2" charset="-78"/>
              </a:rPr>
              <a:t>          Nécessité de trouver une infrastructure médiane pour le contrôle des instruments via Internet.</a:t>
            </a:r>
          </a:p>
          <a:p>
            <a:pPr algn="l">
              <a:lnSpc>
                <a:spcPct val="150000"/>
              </a:lnSpc>
            </a:pPr>
            <a:r>
              <a:rPr lang="fr-FR" sz="2000" dirty="0" smtClean="0">
                <a:solidFill>
                  <a:schemeClr val="tx1"/>
                </a:solidFill>
                <a:latin typeface="Constantia" pitchFamily="18" charset="0"/>
                <a:cs typeface="Andalus" pitchFamily="2" charset="-78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fr-FR" sz="2000" dirty="0" smtClean="0">
                <a:solidFill>
                  <a:schemeClr val="tx1"/>
                </a:solidFill>
                <a:latin typeface="Constantia" pitchFamily="18" charset="0"/>
                <a:cs typeface="Andalus" pitchFamily="2" charset="-78"/>
              </a:rPr>
              <a:t>          </a:t>
            </a:r>
          </a:p>
          <a:p>
            <a:pPr algn="l">
              <a:lnSpc>
                <a:spcPct val="150000"/>
              </a:lnSpc>
            </a:pPr>
            <a:endParaRPr lang="fr-FR" sz="2000" dirty="0" smtClean="0">
              <a:solidFill>
                <a:schemeClr val="tx1"/>
              </a:solidFill>
              <a:latin typeface="Constantia" pitchFamily="18" charset="0"/>
              <a:cs typeface="Andalus" pitchFamily="2" charset="-78"/>
            </a:endParaRPr>
          </a:p>
        </p:txBody>
      </p:sp>
      <p:sp>
        <p:nvSpPr>
          <p:cNvPr id="11" name="Flèche droite 10"/>
          <p:cNvSpPr/>
          <p:nvPr/>
        </p:nvSpPr>
        <p:spPr>
          <a:xfrm>
            <a:off x="571472" y="3071810"/>
            <a:ext cx="428628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7" y="3786189"/>
            <a:ext cx="4857785" cy="253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ZoneTexte 11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               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</a:t>
            </a:r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               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TYPES DE LIAISONS PC/INSTRUMENT              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osr\Desktop\ClientServer s7i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1" y="3286124"/>
            <a:ext cx="6122656" cy="335758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33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ctrTitle"/>
          </p:nvPr>
        </p:nvSpPr>
        <p:spPr>
          <a:xfrm>
            <a:off x="714348" y="1142984"/>
            <a:ext cx="7772400" cy="785818"/>
          </a:xfrm>
        </p:spPr>
        <p:txBody>
          <a:bodyPr>
            <a:noAutofit/>
          </a:bodyPr>
          <a:lstStyle/>
          <a:p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Contrôle d’instruments  via Internet</a:t>
            </a:r>
            <a:endParaRPr lang="fr-FR" sz="28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18" name="Sous-titre 2"/>
          <p:cNvSpPr>
            <a:spLocks noGrp="1"/>
          </p:cNvSpPr>
          <p:nvPr>
            <p:ph type="subTitle" idx="1"/>
          </p:nvPr>
        </p:nvSpPr>
        <p:spPr>
          <a:xfrm>
            <a:off x="428596" y="1785926"/>
            <a:ext cx="8215370" cy="471490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fr-FR" sz="2000" b="1" i="1" dirty="0" smtClean="0">
                <a:solidFill>
                  <a:srgbClr val="00B0F0"/>
                </a:solidFill>
                <a:latin typeface="Constantia" pitchFamily="18" charset="0"/>
                <a:cs typeface="Andalus" pitchFamily="2" charset="-78"/>
              </a:rPr>
              <a:t>Principe: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  <a:latin typeface="Constantia" pitchFamily="18" charset="0"/>
                <a:cs typeface="Andalus" pitchFamily="2" charset="-78"/>
              </a:rPr>
              <a:t> Configurer </a:t>
            </a:r>
            <a:r>
              <a:rPr lang="fr-FR" sz="2000" dirty="0" err="1" smtClean="0">
                <a:solidFill>
                  <a:schemeClr val="tx1"/>
                </a:solidFill>
                <a:latin typeface="Constantia" pitchFamily="18" charset="0"/>
                <a:cs typeface="Andalus" pitchFamily="2" charset="-78"/>
              </a:rPr>
              <a:t>Matlab</a:t>
            </a:r>
            <a:r>
              <a:rPr lang="fr-FR" sz="2000" dirty="0" smtClean="0">
                <a:solidFill>
                  <a:schemeClr val="tx1"/>
                </a:solidFill>
                <a:latin typeface="Constantia" pitchFamily="18" charset="0"/>
                <a:cs typeface="Andalus" pitchFamily="2" charset="-78"/>
              </a:rPr>
              <a:t> comme étant un client et/ ou serveur TCP/IP.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  <a:latin typeface="Constantia" pitchFamily="18" charset="0"/>
                <a:cs typeface="Andalus" pitchFamily="2" charset="-78"/>
              </a:rPr>
              <a:t> Forcer le client à être en permanant écoute pour un port désigné d’un serveur.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endParaRPr lang="fr-FR" sz="2000" dirty="0" smtClean="0">
              <a:solidFill>
                <a:schemeClr val="tx1"/>
              </a:solidFill>
              <a:latin typeface="Constantia" pitchFamily="18" charset="0"/>
              <a:cs typeface="Andalus" pitchFamily="2" charset="-78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               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               </a:t>
            </a:r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TYPES DE LIAISONS PC/INSTRUMENT              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34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ctrTitle"/>
          </p:nvPr>
        </p:nvSpPr>
        <p:spPr>
          <a:xfrm>
            <a:off x="714348" y="1142984"/>
            <a:ext cx="7772400" cy="785818"/>
          </a:xfrm>
        </p:spPr>
        <p:txBody>
          <a:bodyPr>
            <a:noAutofit/>
          </a:bodyPr>
          <a:lstStyle/>
          <a:p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Contrôle d’instruments  via Internet</a:t>
            </a:r>
            <a:endParaRPr lang="fr-FR" sz="28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18" name="Sous-titre 2"/>
          <p:cNvSpPr>
            <a:spLocks noGrp="1"/>
          </p:cNvSpPr>
          <p:nvPr>
            <p:ph type="subTitle" idx="1"/>
          </p:nvPr>
        </p:nvSpPr>
        <p:spPr>
          <a:xfrm>
            <a:off x="285720" y="1928802"/>
            <a:ext cx="8929750" cy="471490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  <a:latin typeface="Constantia" pitchFamily="18" charset="0"/>
                <a:cs typeface="Andalus" pitchFamily="2" charset="-78"/>
              </a:rPr>
              <a:t> </a:t>
            </a: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Principe de communication entre l’application </a:t>
            </a:r>
            <a:r>
              <a:rPr lang="fr-FR" sz="2000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’Instrument Control Application’ </a:t>
            </a: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(étant serveur respectivement client) et l’instance MATLAB lancée au niveau du contrôleur:</a:t>
            </a:r>
          </a:p>
          <a:p>
            <a:pPr algn="l">
              <a:lnSpc>
                <a:spcPct val="150000"/>
              </a:lnSpc>
            </a:pPr>
            <a:endParaRPr lang="fr-FR" sz="1800" b="1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algn="l">
              <a:lnSpc>
                <a:spcPct val="150000"/>
              </a:lnSpc>
            </a:pPr>
            <a:endParaRPr lang="fr-FR" sz="2800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               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               </a:t>
            </a:r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TYPES DE LIAISONS PC/INSTRUMENT              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  <p:graphicFrame>
        <p:nvGraphicFramePr>
          <p:cNvPr id="15" name="Diagramme 14"/>
          <p:cNvGraphicFramePr/>
          <p:nvPr/>
        </p:nvGraphicFramePr>
        <p:xfrm>
          <a:off x="1357290" y="3500438"/>
          <a:ext cx="7000924" cy="2571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35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ctrTitle"/>
          </p:nvPr>
        </p:nvSpPr>
        <p:spPr>
          <a:xfrm>
            <a:off x="714348" y="1142984"/>
            <a:ext cx="7772400" cy="785818"/>
          </a:xfrm>
        </p:spPr>
        <p:txBody>
          <a:bodyPr>
            <a:noAutofit/>
          </a:bodyPr>
          <a:lstStyle/>
          <a:p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Validation expérimentale</a:t>
            </a:r>
            <a:endParaRPr lang="fr-FR" sz="28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18" name="Sous-titre 2"/>
          <p:cNvSpPr>
            <a:spLocks noGrp="1"/>
          </p:cNvSpPr>
          <p:nvPr>
            <p:ph type="subTitle" idx="1"/>
          </p:nvPr>
        </p:nvSpPr>
        <p:spPr>
          <a:xfrm>
            <a:off x="428596" y="1785926"/>
            <a:ext cx="8215370" cy="471490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fr-FR" sz="2000" dirty="0" smtClean="0">
                <a:solidFill>
                  <a:schemeClr val="tx1"/>
                </a:solidFill>
                <a:latin typeface="Constantia" pitchFamily="18" charset="0"/>
                <a:cs typeface="Andalus" pitchFamily="2" charset="-78"/>
              </a:rPr>
              <a:t>Même manipulation : Etude du filtre RC via Internet :</a:t>
            </a:r>
          </a:p>
          <a:p>
            <a:pPr algn="l">
              <a:lnSpc>
                <a:spcPct val="150000"/>
              </a:lnSpc>
            </a:pPr>
            <a:r>
              <a:rPr lang="fr-FR" sz="2000" b="1" dirty="0" smtClean="0">
                <a:solidFill>
                  <a:schemeClr val="tx1"/>
                </a:solidFill>
                <a:latin typeface="Constantia" pitchFamily="18" charset="0"/>
                <a:cs typeface="Andalus" pitchFamily="2" charset="-78"/>
              </a:rPr>
              <a:t>Banc expérimental:</a:t>
            </a:r>
          </a:p>
          <a:p>
            <a:pPr algn="l">
              <a:lnSpc>
                <a:spcPct val="150000"/>
              </a:lnSpc>
            </a:pPr>
            <a:endParaRPr lang="fr-FR" sz="2000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algn="l">
              <a:lnSpc>
                <a:spcPct val="150000"/>
              </a:lnSpc>
            </a:pPr>
            <a:endParaRPr lang="fr-FR" sz="1800" b="1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algn="l">
              <a:lnSpc>
                <a:spcPct val="150000"/>
              </a:lnSpc>
            </a:pPr>
            <a:endParaRPr lang="fr-FR" sz="2800" b="1" dirty="0">
              <a:solidFill>
                <a:schemeClr val="tx1"/>
              </a:solidFill>
              <a:latin typeface="Constantia" pitchFamily="18" charset="0"/>
            </a:endParaRPr>
          </a:p>
        </p:txBody>
      </p:sp>
      <p:pic>
        <p:nvPicPr>
          <p:cNvPr id="11" name="Picture 4" descr="C:\Users\yosr\Desktop\100KM026\PICT00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143248"/>
            <a:ext cx="3228314" cy="26075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2" name="Groupe 11"/>
          <p:cNvGrpSpPr/>
          <p:nvPr/>
        </p:nvGrpSpPr>
        <p:grpSpPr>
          <a:xfrm>
            <a:off x="4143372" y="3429000"/>
            <a:ext cx="2500330" cy="1643074"/>
            <a:chOff x="3214678" y="2357430"/>
            <a:chExt cx="2500330" cy="1643074"/>
          </a:xfrm>
        </p:grpSpPr>
        <p:sp>
          <p:nvSpPr>
            <p:cNvPr id="15" name="Explosion 1 14"/>
            <p:cNvSpPr/>
            <p:nvPr/>
          </p:nvSpPr>
          <p:spPr>
            <a:xfrm>
              <a:off x="3214678" y="2357430"/>
              <a:ext cx="2500330" cy="1643074"/>
            </a:xfrm>
            <a:prstGeom prst="irregularSeal1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3857620" y="3000372"/>
              <a:ext cx="1143008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INTERNET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Picture 2" descr="C:\Users\yosr\Mes fichiers\PFE\images Exposé\HP Pavilion DV6000-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0892" y="3500438"/>
            <a:ext cx="1643042" cy="13275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ZoneTexte 18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               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</a:t>
            </a:r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               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TYPES DE LIAISONS PC/INSTRUMENT              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36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8596" y="2160339"/>
            <a:ext cx="84296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000" dirty="0" smtClean="0">
                <a:latin typeface="Constantia" pitchFamily="18" charset="0"/>
                <a:cs typeface="Andalus" pitchFamily="2" charset="-78"/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  <a:latin typeface="Constantia" pitchFamily="18" charset="0"/>
                <a:cs typeface="Andalus" pitchFamily="2" charset="-78"/>
              </a:rPr>
              <a:t>Objectifs: </a:t>
            </a:r>
          </a:p>
          <a:p>
            <a:r>
              <a:rPr lang="fr-FR" sz="2000" dirty="0" smtClean="0">
                <a:latin typeface="Constantia" pitchFamily="18" charset="0"/>
                <a:cs typeface="Andalus" pitchFamily="2" charset="-78"/>
              </a:rPr>
              <a:t>proposer  une  plate-forme  de    TP  constituée  de  deux  instruments (Un oscilloscope et un générateur de fonction) manipulables à distance moyennant le réseau Internet.</a:t>
            </a:r>
          </a:p>
          <a:p>
            <a:endParaRPr lang="fr-FR" sz="2000" dirty="0" smtClean="0">
              <a:latin typeface="Constantia" pitchFamily="18" charset="0"/>
              <a:cs typeface="Andalus" pitchFamily="2" charset="-78"/>
            </a:endParaRPr>
          </a:p>
          <a:p>
            <a:pPr>
              <a:buFont typeface="Arial" pitchFamily="34" charset="0"/>
              <a:buChar char="•"/>
            </a:pPr>
            <a:r>
              <a:rPr lang="fr-FR" sz="2000" dirty="0" smtClean="0">
                <a:latin typeface="Constantia" pitchFamily="18" charset="0"/>
                <a:cs typeface="Andalus" pitchFamily="2" charset="-78"/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  <a:latin typeface="Constantia" pitchFamily="18" charset="0"/>
                <a:cs typeface="Andalus" pitchFamily="2" charset="-78"/>
              </a:rPr>
              <a:t>Deux étapes </a:t>
            </a:r>
            <a:r>
              <a:rPr lang="fr-FR" sz="2000" dirty="0" smtClean="0">
                <a:latin typeface="Constantia" pitchFamily="18" charset="0"/>
                <a:cs typeface="Andalus" pitchFamily="2" charset="-78"/>
              </a:rPr>
              <a:t>principales:</a:t>
            </a:r>
          </a:p>
          <a:p>
            <a:pPr lvl="1"/>
            <a:r>
              <a:rPr lang="fr-FR" sz="2000" dirty="0" smtClean="0">
                <a:latin typeface="Constantia" pitchFamily="18" charset="0"/>
                <a:cs typeface="Andalus" pitchFamily="2" charset="-78"/>
              </a:rPr>
              <a:t>Commande des instruments à travers une interface distante</a:t>
            </a:r>
          </a:p>
          <a:p>
            <a:pPr lvl="1"/>
            <a:r>
              <a:rPr lang="fr-FR" sz="2000" dirty="0" smtClean="0">
                <a:latin typeface="Constantia" pitchFamily="18" charset="0"/>
                <a:cs typeface="Andalus" pitchFamily="2" charset="-78"/>
              </a:rPr>
              <a:t>Commande da la plateforme via Internet.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1538" y="5300505"/>
            <a:ext cx="3571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Objectifs</a:t>
            </a:r>
            <a:r>
              <a:rPr lang="fr-FR" sz="2000" dirty="0" smtClean="0">
                <a:latin typeface="Andalus" pitchFamily="2" charset="-78"/>
                <a:cs typeface="Andalus" pitchFamily="2" charset="-78"/>
              </a:rPr>
              <a:t> du projet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atteints</a:t>
            </a:r>
            <a:r>
              <a:rPr lang="fr-FR" sz="2000" dirty="0" smtClean="0">
                <a:latin typeface="Andalus" pitchFamily="2" charset="-78"/>
                <a:cs typeface="Andalus" pitchFamily="2" charset="-78"/>
              </a:rPr>
              <a:t>.</a:t>
            </a:r>
          </a:p>
          <a:p>
            <a:endParaRPr lang="fr-FR" sz="2000" dirty="0" smtClean="0"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ctrTitle"/>
          </p:nvPr>
        </p:nvSpPr>
        <p:spPr>
          <a:xfrm>
            <a:off x="2071670" y="1214422"/>
            <a:ext cx="5072098" cy="785818"/>
          </a:xfrm>
        </p:spPr>
        <p:txBody>
          <a:bodyPr>
            <a:no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Conclusion</a:t>
            </a:r>
            <a:endParaRPr lang="fr-FR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500034" y="5357826"/>
            <a:ext cx="500066" cy="28575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               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               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TYPES DE LIAISONS PC/INSTRUMENT              </a:t>
            </a:r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CONCLUSION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785818"/>
          </a:xfrm>
        </p:spPr>
        <p:txBody>
          <a:bodyPr/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perspectives</a:t>
            </a:r>
            <a:endParaRPr lang="fr-FR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8596" y="2071678"/>
            <a:ext cx="8215370" cy="4143404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800" dirty="0" smtClean="0">
                <a:solidFill>
                  <a:schemeClr val="tx1"/>
                </a:solidFill>
                <a:latin typeface="Constantia" pitchFamily="18" charset="0"/>
              </a:rPr>
              <a:t> </a:t>
            </a:r>
            <a:r>
              <a:rPr lang="fr-FR" sz="2800" dirty="0" smtClean="0">
                <a:solidFill>
                  <a:srgbClr val="FF0000"/>
                </a:solidFill>
                <a:latin typeface="Constantia" pitchFamily="18" charset="0"/>
              </a:rPr>
              <a:t>Enrichir la plateforme </a:t>
            </a:r>
            <a:r>
              <a:rPr lang="fr-FR" sz="2800" dirty="0" smtClean="0">
                <a:solidFill>
                  <a:schemeClr val="tx1"/>
                </a:solidFill>
                <a:latin typeface="Constantia" pitchFamily="18" charset="0"/>
              </a:rPr>
              <a:t>des TP par d’autres manipulations: </a:t>
            </a:r>
          </a:p>
          <a:p>
            <a:pPr algn="l">
              <a:lnSpc>
                <a:spcPct val="150000"/>
              </a:lnSpc>
            </a:pPr>
            <a:r>
              <a:rPr lang="fr-FR" sz="2800" dirty="0" smtClean="0">
                <a:solidFill>
                  <a:schemeClr val="tx1"/>
                </a:solidFill>
                <a:latin typeface="Constantia" pitchFamily="18" charset="0"/>
              </a:rPr>
              <a:t>accès, via une IHM de contrôle et réalisation d’une manipulation( l’identification d’un processus électromécanique , Régulation de niveau d’eau ,dimensionnement du PID correcteur, etc.)</a:t>
            </a:r>
          </a:p>
          <a:p>
            <a:pPr algn="l">
              <a:lnSpc>
                <a:spcPct val="150000"/>
              </a:lnSpc>
            </a:pPr>
            <a:endParaRPr lang="fr-FR" sz="2800" dirty="0" smtClean="0">
              <a:solidFill>
                <a:schemeClr val="tx1"/>
              </a:solidFill>
              <a:latin typeface="Constantia" pitchFamily="18" charset="0"/>
            </a:endParaRP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800" dirty="0" smtClean="0">
                <a:solidFill>
                  <a:schemeClr val="tx1"/>
                </a:solidFill>
                <a:latin typeface="Constantia" pitchFamily="18" charset="0"/>
              </a:rPr>
              <a:t> Nécessité d’</a:t>
            </a:r>
            <a:r>
              <a:rPr lang="fr-FR" sz="2800" dirty="0" smtClean="0">
                <a:solidFill>
                  <a:srgbClr val="FF0000"/>
                </a:solidFill>
                <a:latin typeface="Constantia" pitchFamily="18" charset="0"/>
              </a:rPr>
              <a:t>organisation</a:t>
            </a:r>
            <a:r>
              <a:rPr lang="fr-FR" sz="2800" dirty="0" smtClean="0">
                <a:solidFill>
                  <a:schemeClr val="tx1"/>
                </a:solidFill>
                <a:latin typeface="Constantia" pitchFamily="18" charset="0"/>
              </a:rPr>
              <a:t> et de </a:t>
            </a:r>
            <a:r>
              <a:rPr lang="fr-FR" sz="2800" dirty="0" smtClean="0">
                <a:solidFill>
                  <a:srgbClr val="FF0000"/>
                </a:solidFill>
                <a:latin typeface="Constantia" pitchFamily="18" charset="0"/>
              </a:rPr>
              <a:t>sécurisation</a:t>
            </a:r>
            <a:r>
              <a:rPr lang="fr-FR" sz="2800" dirty="0" smtClean="0">
                <a:solidFill>
                  <a:schemeClr val="tx1"/>
                </a:solidFill>
                <a:latin typeface="Constantia" pitchFamily="18" charset="0"/>
              </a:rPr>
              <a:t> de la plateforme du TP.</a:t>
            </a:r>
          </a:p>
          <a:p>
            <a:pPr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800" dirty="0" smtClean="0">
                <a:solidFill>
                  <a:schemeClr val="tx1"/>
                </a:solidFill>
                <a:latin typeface="Constantia" pitchFamily="18" charset="0"/>
              </a:rPr>
              <a:t> </a:t>
            </a:r>
            <a:r>
              <a:rPr lang="fr-FR" sz="2800" dirty="0" smtClean="0">
                <a:solidFill>
                  <a:srgbClr val="FF0000"/>
                </a:solidFill>
                <a:latin typeface="Constantia" pitchFamily="18" charset="0"/>
              </a:rPr>
              <a:t>Hébergement </a:t>
            </a:r>
            <a:r>
              <a:rPr lang="fr-FR" sz="2800" dirty="0" smtClean="0">
                <a:solidFill>
                  <a:schemeClr val="tx1"/>
                </a:solidFill>
                <a:latin typeface="Constantia" pitchFamily="18" charset="0"/>
              </a:rPr>
              <a:t>de la plateforme sur une page Web qui lui est dédiée.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37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               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               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TYPES DE LIAISONS PC/INSTRUMENT              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</a:t>
            </a:r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428604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38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11" name="Titre 10"/>
          <p:cNvSpPr>
            <a:spLocks noGrp="1"/>
          </p:cNvSpPr>
          <p:nvPr>
            <p:ph type="ctrTitle"/>
          </p:nvPr>
        </p:nvSpPr>
        <p:spPr>
          <a:xfrm>
            <a:off x="685800" y="2571744"/>
            <a:ext cx="7772400" cy="1470025"/>
          </a:xfrm>
        </p:spPr>
        <p:txBody>
          <a:bodyPr>
            <a:normAutofit/>
          </a:bodyPr>
          <a:lstStyle/>
          <a:p>
            <a:r>
              <a:rPr lang="fr-FR" sz="4800" dirty="0" smtClean="0">
                <a:latin typeface="Andalus" pitchFamily="2" charset="-78"/>
                <a:cs typeface="Andalus" pitchFamily="2" charset="-78"/>
              </a:rPr>
              <a:t>Merci pour votre attention</a:t>
            </a:r>
            <a:endParaRPr lang="fr-FR" sz="4800" dirty="0">
              <a:latin typeface="Andalus" pitchFamily="2" charset="-78"/>
              <a:cs typeface="Andalus" pitchFamily="2" charset="-78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785818"/>
          </a:xfrm>
        </p:spPr>
        <p:txBody>
          <a:bodyPr>
            <a:normAutofit/>
          </a:bodyPr>
          <a:lstStyle/>
          <a:p>
            <a:r>
              <a:rPr lang="fr-FR" sz="4000" dirty="0" smtClean="0">
                <a:solidFill>
                  <a:schemeClr val="tx2"/>
                </a:solidFill>
                <a:latin typeface="Algerian" pitchFamily="82" charset="0"/>
              </a:rPr>
              <a:t>CAHIER DES CHARGES</a:t>
            </a:r>
            <a:endParaRPr lang="fr-FR" sz="4000" dirty="0">
              <a:solidFill>
                <a:schemeClr val="tx2"/>
              </a:solidFill>
              <a:latin typeface="Algerian" pitchFamily="8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8628" y="2214554"/>
            <a:ext cx="8715404" cy="4286280"/>
          </a:xfrm>
        </p:spPr>
        <p:txBody>
          <a:bodyPr>
            <a:noAutofit/>
          </a:bodyPr>
          <a:lstStyle/>
          <a:p>
            <a:pPr algn="l"/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4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71942"/>
            <a:ext cx="4059359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legale.typepad.fr/forum/images/2007/06/01/e_learn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5140" y="2143116"/>
            <a:ext cx="2000264" cy="2000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" name="Flèche gauche 28"/>
          <p:cNvSpPr/>
          <p:nvPr/>
        </p:nvSpPr>
        <p:spPr>
          <a:xfrm rot="20676028">
            <a:off x="5879716" y="2931194"/>
            <a:ext cx="642942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gauche 29"/>
          <p:cNvSpPr/>
          <p:nvPr/>
        </p:nvSpPr>
        <p:spPr>
          <a:xfrm rot="9922817">
            <a:off x="2793479" y="3940430"/>
            <a:ext cx="642942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4214810" y="235743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e-TP</a:t>
            </a:r>
            <a:endParaRPr lang="fr-FR" dirty="0"/>
          </a:p>
        </p:txBody>
      </p:sp>
      <p:grpSp>
        <p:nvGrpSpPr>
          <p:cNvPr id="32" name="Groupe 31"/>
          <p:cNvGrpSpPr/>
          <p:nvPr/>
        </p:nvGrpSpPr>
        <p:grpSpPr>
          <a:xfrm>
            <a:off x="3428992" y="2643182"/>
            <a:ext cx="2500330" cy="1643074"/>
            <a:chOff x="3214678" y="2357430"/>
            <a:chExt cx="2500330" cy="1643074"/>
          </a:xfrm>
        </p:grpSpPr>
        <p:sp>
          <p:nvSpPr>
            <p:cNvPr id="33" name="Explosion 1 32"/>
            <p:cNvSpPr/>
            <p:nvPr/>
          </p:nvSpPr>
          <p:spPr>
            <a:xfrm>
              <a:off x="3214678" y="2357430"/>
              <a:ext cx="2500330" cy="1643074"/>
            </a:xfrm>
            <a:prstGeom prst="irregularSeal1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3857620" y="3000372"/>
              <a:ext cx="1143008" cy="369332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INTERNET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               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CAHIER DES CHARGES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               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TYPES DE LIAISONS PC/INSTRUMENT              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785818"/>
          </a:xfrm>
        </p:spPr>
        <p:txBody>
          <a:bodyPr/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Objectifs (1/2)</a:t>
            </a:r>
            <a:endParaRPr lang="fr-FR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8628" y="2214554"/>
            <a:ext cx="8715404" cy="4286280"/>
          </a:xfrm>
        </p:spPr>
        <p:txBody>
          <a:bodyPr>
            <a:noAutofit/>
          </a:bodyPr>
          <a:lstStyle/>
          <a:p>
            <a:pPr algn="l"/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5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14282" y="2714620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Oscilloscope </a:t>
            </a:r>
          </a:p>
          <a:p>
            <a:pPr algn="ctr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latin typeface="Andalus" pitchFamily="2" charset="-78"/>
                <a:cs typeface="Andalus" pitchFamily="2" charset="-78"/>
              </a:rPr>
              <a:t>Tektronix  TDS 1002</a:t>
            </a:r>
            <a:endParaRPr lang="fr-FR" b="1" dirty="0">
              <a:solidFill>
                <a:schemeClr val="accent1">
                  <a:lumMod val="75000"/>
                </a:schemeClr>
              </a:solidFill>
              <a:latin typeface="Andalus" pitchFamily="2" charset="-78"/>
              <a:cs typeface="Andalus" pitchFamily="2" charset="-7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00438"/>
            <a:ext cx="4059359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ZoneTexte 13"/>
          <p:cNvSpPr txBox="1"/>
          <p:nvPr/>
        </p:nvSpPr>
        <p:spPr>
          <a:xfrm>
            <a:off x="3929058" y="4714884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Générateur de fonctions   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latin typeface="Andalus" pitchFamily="2" charset="-78"/>
                <a:cs typeface="Andalus" pitchFamily="2" charset="-78"/>
              </a:rPr>
              <a:t>HP     Agilent 33120A </a:t>
            </a:r>
            <a:endParaRPr lang="fr-FR" b="1" dirty="0">
              <a:solidFill>
                <a:schemeClr val="accent1">
                  <a:lumMod val="75000"/>
                </a:schemeClr>
              </a:solidFill>
              <a:latin typeface="Andalus" pitchFamily="2" charset="-78"/>
              <a:cs typeface="Andalus" pitchFamily="2" charset="-78"/>
            </a:endParaRPr>
          </a:p>
        </p:txBody>
      </p:sp>
      <p:pic>
        <p:nvPicPr>
          <p:cNvPr id="43010" name="Picture 2" descr="C:\Users\yosr\Mes fichiers\PFE\images Exposé\HP Pavilion DV6000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92" y="2857496"/>
            <a:ext cx="1809778" cy="14623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Double flèche horizontale 20"/>
          <p:cNvSpPr/>
          <p:nvPr/>
        </p:nvSpPr>
        <p:spPr>
          <a:xfrm>
            <a:off x="4286248" y="3500438"/>
            <a:ext cx="2030772" cy="357190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4143372" y="292893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Commande à distance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               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CAHIER DES CHARGES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               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TYPES DE LIAISONS PC/INSTRUMENT              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1285860"/>
            <a:ext cx="7772400" cy="785818"/>
          </a:xfrm>
        </p:spPr>
        <p:txBody>
          <a:bodyPr/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Objectifs (2/2)</a:t>
            </a:r>
            <a:endParaRPr lang="fr-FR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8628" y="2214554"/>
            <a:ext cx="8715404" cy="4286280"/>
          </a:xfrm>
        </p:spPr>
        <p:txBody>
          <a:bodyPr>
            <a:noAutofit/>
          </a:bodyPr>
          <a:lstStyle/>
          <a:p>
            <a:pPr algn="l"/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6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853782"/>
            <a:ext cx="2714612" cy="128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ZoneTexte 26"/>
          <p:cNvSpPr txBox="1"/>
          <p:nvPr/>
        </p:nvSpPr>
        <p:spPr>
          <a:xfrm>
            <a:off x="4286248" y="342900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INTERNET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3010" name="Picture 2" descr="C:\Users\yosr\Mes fichiers\PFE\images Exposé\HP Pavilion DV6000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2285992"/>
            <a:ext cx="1643042" cy="13275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9" name="Groupe 18"/>
          <p:cNvGrpSpPr/>
          <p:nvPr/>
        </p:nvGrpSpPr>
        <p:grpSpPr>
          <a:xfrm>
            <a:off x="3714744" y="3286124"/>
            <a:ext cx="2500330" cy="1643074"/>
            <a:chOff x="3214678" y="2357430"/>
            <a:chExt cx="2500330" cy="1643074"/>
          </a:xfrm>
        </p:grpSpPr>
        <p:sp>
          <p:nvSpPr>
            <p:cNvPr id="17" name="Explosion 1 16"/>
            <p:cNvSpPr/>
            <p:nvPr/>
          </p:nvSpPr>
          <p:spPr>
            <a:xfrm>
              <a:off x="3214678" y="2357430"/>
              <a:ext cx="2500330" cy="1643074"/>
            </a:xfrm>
            <a:prstGeom prst="irregularSeal1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3857620" y="3000372"/>
              <a:ext cx="1143008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INTERNET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pic>
        <p:nvPicPr>
          <p:cNvPr id="23" name="Picture 6" descr="http://legale.typepad.fr/forum/images/2007/06/01/e_learn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9454" y="2214554"/>
            <a:ext cx="2000264" cy="20002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Flèche gauche 23"/>
          <p:cNvSpPr/>
          <p:nvPr/>
        </p:nvSpPr>
        <p:spPr>
          <a:xfrm rot="19924967">
            <a:off x="6139672" y="3285446"/>
            <a:ext cx="642942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gauche 24"/>
          <p:cNvSpPr/>
          <p:nvPr/>
        </p:nvSpPr>
        <p:spPr>
          <a:xfrm rot="12273462">
            <a:off x="2845807" y="3482663"/>
            <a:ext cx="809177" cy="1199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Double flèche horizontale 20"/>
          <p:cNvSpPr/>
          <p:nvPr/>
        </p:nvSpPr>
        <p:spPr>
          <a:xfrm rot="16200000">
            <a:off x="1155450" y="4130906"/>
            <a:ext cx="1090241" cy="257933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3571868" y="264318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Commande via Internet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357158" y="2000240"/>
            <a:ext cx="2714644" cy="421484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               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CAHIER DES CHARGES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               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TYPES DE LIAISONS PC/INSTRUMENT              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1214422"/>
            <a:ext cx="7772400" cy="785818"/>
          </a:xfrm>
        </p:spPr>
        <p:txBody>
          <a:bodyPr>
            <a:normAutofit fontScale="90000"/>
          </a:bodyPr>
          <a:lstStyle/>
          <a:p>
            <a:r>
              <a:rPr lang="fr-FR" sz="36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Types de LIAISONS pc/INSTRUMENT</a:t>
            </a:r>
            <a:endParaRPr lang="fr-FR" sz="36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4282" y="1857364"/>
            <a:ext cx="8715436" cy="4429156"/>
          </a:xfrm>
        </p:spPr>
        <p:txBody>
          <a:bodyPr>
            <a:normAutofit/>
          </a:bodyPr>
          <a:lstStyle/>
          <a:p>
            <a:pPr marL="514350" indent="-514350" algn="l">
              <a:lnSpc>
                <a:spcPct val="150000"/>
              </a:lnSpc>
            </a:pPr>
            <a:endParaRPr lang="fr-FR" sz="2400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marL="514350" indent="-514350" algn="l">
              <a:lnSpc>
                <a:spcPct val="150000"/>
              </a:lnSpc>
              <a:buFont typeface="Arial" pitchFamily="34" charset="0"/>
              <a:buChar char="•"/>
            </a:pPr>
            <a:endParaRPr lang="fr-FR" sz="2400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marL="514350" indent="-514350" algn="l">
              <a:lnSpc>
                <a:spcPct val="150000"/>
              </a:lnSpc>
            </a:pPr>
            <a:endParaRPr lang="fr-FR" sz="2400" b="1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7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1026" name="Picture 2" descr="C:\Users\yosr\Mes fichiers\PFE\images Exposé\TEKTRONIX_TDS10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77907"/>
            <a:ext cx="2192334" cy="1277138"/>
          </a:xfrm>
          <a:prstGeom prst="rect">
            <a:avLst/>
          </a:prstGeom>
          <a:noFill/>
        </p:spPr>
      </p:pic>
      <p:pic>
        <p:nvPicPr>
          <p:cNvPr id="1027" name="Picture 3" descr="C:\Users\yosr\Mes fichiers\PFE\images Exposé\33120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4235229"/>
            <a:ext cx="1785950" cy="908283"/>
          </a:xfrm>
          <a:prstGeom prst="rect">
            <a:avLst/>
          </a:prstGeom>
          <a:noFill/>
        </p:spPr>
      </p:pic>
      <p:pic>
        <p:nvPicPr>
          <p:cNvPr id="16" name="Picture 3" descr="C:\Users\yosr\Mes fichiers\PFE\images Exposé\db9mf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29190" y="2214554"/>
            <a:ext cx="2125532" cy="1785950"/>
          </a:xfrm>
          <a:prstGeom prst="rect">
            <a:avLst/>
          </a:prstGeom>
          <a:noFill/>
        </p:spPr>
      </p:pic>
      <p:pic>
        <p:nvPicPr>
          <p:cNvPr id="17" name="Picture 4" descr="C:\Users\yosr\Mes fichiers\PFE\images Exposé\cabl gpib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57950" y="4286256"/>
            <a:ext cx="2421552" cy="2098678"/>
          </a:xfrm>
          <a:prstGeom prst="rect">
            <a:avLst/>
          </a:prstGeom>
          <a:noFill/>
        </p:spPr>
      </p:pic>
      <p:sp>
        <p:nvSpPr>
          <p:cNvPr id="19" name="Double flèche horizontale 18"/>
          <p:cNvSpPr/>
          <p:nvPr/>
        </p:nvSpPr>
        <p:spPr>
          <a:xfrm>
            <a:off x="2857488" y="3929066"/>
            <a:ext cx="2000264" cy="642942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5357818" y="2571744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RS232</a:t>
            </a:r>
            <a:endParaRPr lang="fr-FR" sz="2400" b="1" dirty="0">
              <a:solidFill>
                <a:srgbClr val="FF0000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929454" y="4857760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GPIB</a:t>
            </a:r>
            <a:endParaRPr lang="fr-FR" sz="2400" b="1" dirty="0">
              <a:solidFill>
                <a:srgbClr val="FF0000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               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               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TYPES DE LIAISONS PC/INSTRUMENT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              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4282" y="1428736"/>
            <a:ext cx="8715436" cy="4429156"/>
          </a:xfrm>
        </p:spPr>
        <p:txBody>
          <a:bodyPr>
            <a:normAutofit/>
          </a:bodyPr>
          <a:lstStyle/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fr-FR" sz="2800" b="1" dirty="0" smtClean="0">
                <a:solidFill>
                  <a:schemeClr val="accent3">
                    <a:lumMod val="75000"/>
                  </a:schemeClr>
                </a:solidFill>
                <a:latin typeface="Andalus" pitchFamily="2" charset="-78"/>
                <a:cs typeface="Andalus" pitchFamily="2" charset="-78"/>
              </a:rPr>
              <a:t>Liaison série RS 232 :</a:t>
            </a:r>
          </a:p>
          <a:p>
            <a:pPr marL="514350" indent="-514350" algn="l">
              <a:lnSpc>
                <a:spcPct val="150000"/>
              </a:lnSpc>
            </a:pPr>
            <a:endParaRPr lang="fr-FR" sz="2400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marL="514350" indent="-514350" algn="l">
              <a:lnSpc>
                <a:spcPct val="150000"/>
              </a:lnSpc>
              <a:buFont typeface="Arial" pitchFamily="34" charset="0"/>
              <a:buChar char="•"/>
            </a:pPr>
            <a:endParaRPr lang="fr-FR" sz="2400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marL="514350" indent="-514350" algn="l">
              <a:lnSpc>
                <a:spcPct val="150000"/>
              </a:lnSpc>
            </a:pPr>
            <a:endParaRPr lang="fr-FR" sz="2400" b="1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8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pic>
        <p:nvPicPr>
          <p:cNvPr id="2051" name="Picture 3" descr="C:\Users\yosr\Desktop\mal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2000240"/>
            <a:ext cx="2893239" cy="19288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2" name="Picture 4" descr="C:\Users\yosr\Desktop\db9mf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0694" y="4357694"/>
            <a:ext cx="2561956" cy="1157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ZoneTexte 11"/>
          <p:cNvSpPr txBox="1"/>
          <p:nvPr/>
        </p:nvSpPr>
        <p:spPr>
          <a:xfrm>
            <a:off x="500034" y="2792552"/>
            <a:ext cx="4214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R</a:t>
            </a:r>
            <a:r>
              <a:rPr lang="fr-FR" sz="2000" dirty="0" smtClean="0">
                <a:latin typeface="Andalus" pitchFamily="2" charset="-78"/>
                <a:cs typeface="Andalus" pitchFamily="2" charset="-78"/>
              </a:rPr>
              <a:t>ecommended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S</a:t>
            </a:r>
            <a:r>
              <a:rPr lang="fr-FR" sz="2000" dirty="0" smtClean="0">
                <a:latin typeface="Andalus" pitchFamily="2" charset="-78"/>
                <a:cs typeface="Andalus" pitchFamily="2" charset="-78"/>
              </a:rPr>
              <a:t>tandard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232</a:t>
            </a:r>
            <a:r>
              <a:rPr lang="fr-FR" sz="2000" dirty="0" smtClean="0">
                <a:latin typeface="Andalus" pitchFamily="2" charset="-78"/>
                <a:cs typeface="Andalus" pitchFamily="2" charset="-78"/>
              </a:rPr>
              <a:t>  </a:t>
            </a:r>
          </a:p>
          <a:p>
            <a:pPr algn="ctr"/>
            <a:r>
              <a:rPr lang="fr-FR" sz="2000" dirty="0" smtClean="0">
                <a:latin typeface="Andalus" pitchFamily="2" charset="-78"/>
                <a:cs typeface="Andalus" pitchFamily="2" charset="-78"/>
              </a:rPr>
              <a:t>(fut crée en 1969 par l’EIA)</a:t>
            </a:r>
          </a:p>
          <a:p>
            <a:pPr algn="ctr"/>
            <a:endParaRPr lang="fr-FR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642910" y="5857892"/>
            <a:ext cx="45720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</a:pPr>
            <a:r>
              <a:rPr lang="fr-FR" dirty="0" smtClean="0">
                <a:latin typeface="Andalus" pitchFamily="2" charset="-78"/>
                <a:cs typeface="Andalus" pitchFamily="2" charset="-78"/>
              </a:rPr>
              <a:t>Connecteurs DB9 (9 pins  de connexion)</a:t>
            </a:r>
          </a:p>
        </p:txBody>
      </p:sp>
      <p:pic>
        <p:nvPicPr>
          <p:cNvPr id="2050" name="Picture 2" descr="C:\Users\yosr\Mes fichiers\PFE\images Exposé\connecteurs r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4071942"/>
            <a:ext cx="4572000" cy="1778000"/>
          </a:xfrm>
          <a:prstGeom prst="rect">
            <a:avLst/>
          </a:prstGeom>
          <a:noFill/>
        </p:spPr>
      </p:pic>
      <p:sp>
        <p:nvSpPr>
          <p:cNvPr id="15" name="ZoneTexte 14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               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               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TYPES DE LIAISONS PC/INSTRUMENT             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0" y="4510679"/>
            <a:ext cx="8215338" cy="2133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500858"/>
            <a:ext cx="9144000" cy="285728"/>
          </a:xfrm>
          <a:prstGeom prst="rect">
            <a:avLst/>
          </a:prstGeom>
          <a:solidFill>
            <a:schemeClr val="tx2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0" y="0"/>
            <a:ext cx="9144000" cy="1214446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43942" y="6429396"/>
            <a:ext cx="614338" cy="365125"/>
          </a:xfrm>
        </p:spPr>
        <p:txBody>
          <a:bodyPr/>
          <a:lstStyle/>
          <a:p>
            <a:fld id="{CF4668DC-857F-487D-BFFA-8C0CA5037977}" type="slidenum">
              <a:rPr lang="fr-BE" sz="2000" b="1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pPr/>
              <a:t>9</a:t>
            </a:fld>
            <a:endParaRPr lang="fr-BE" sz="2000" b="1" dirty="0">
              <a:solidFill>
                <a:schemeClr val="bg1">
                  <a:lumMod val="95000"/>
                </a:schemeClr>
              </a:solidFill>
              <a:latin typeface="Constantia" pitchFamily="18" charset="0"/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>
          <a:xfrm>
            <a:off x="2890846" y="6492899"/>
            <a:ext cx="28956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bg1">
                    <a:lumMod val="95000"/>
                  </a:schemeClr>
                </a:solidFill>
                <a:latin typeface="Bradley Hand ITC" pitchFamily="66" charset="0"/>
              </a:rPr>
              <a:t>Projet de fin d’étude : e-TP</a:t>
            </a:r>
            <a:endParaRPr lang="fr-BE" sz="1600" b="1" dirty="0">
              <a:solidFill>
                <a:schemeClr val="bg1">
                  <a:lumMod val="9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4282" y="1428736"/>
            <a:ext cx="8715436" cy="4857784"/>
          </a:xfrm>
        </p:spPr>
        <p:txBody>
          <a:bodyPr>
            <a:normAutofit/>
          </a:bodyPr>
          <a:lstStyle/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fr-FR" sz="2800" b="1" dirty="0" smtClean="0">
                <a:solidFill>
                  <a:schemeClr val="accent3">
                    <a:lumMod val="75000"/>
                  </a:schemeClr>
                </a:solidFill>
                <a:latin typeface="Andalus" pitchFamily="2" charset="-78"/>
                <a:cs typeface="Andalus" pitchFamily="2" charset="-78"/>
              </a:rPr>
              <a:t>Liaison série RS 232 :</a:t>
            </a:r>
          </a:p>
          <a:p>
            <a:pPr marL="514350" indent="-514350"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Une liaison</a:t>
            </a:r>
            <a:r>
              <a:rPr lang="fr-FR" sz="2000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série</a:t>
            </a:r>
            <a:r>
              <a:rPr lang="fr-FR" sz="2000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 </a:t>
            </a: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est une ligne où les bits d'information (1 ou 0) arrivent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successivement</a:t>
            </a:r>
            <a:r>
              <a:rPr lang="fr-FR" sz="2000" dirty="0" smtClean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.</a:t>
            </a:r>
          </a:p>
          <a:p>
            <a:pPr marL="514350" indent="-514350"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b="1" dirty="0" smtClean="0">
                <a:solidFill>
                  <a:schemeClr val="tx1"/>
                </a:solidFill>
                <a:latin typeface="Andalus" pitchFamily="2" charset="-78"/>
                <a:ea typeface="Calibri"/>
                <a:cs typeface="Andalus" pitchFamily="2" charset="-78"/>
              </a:rPr>
              <a:t>RS232</a:t>
            </a: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ea typeface="Calibri"/>
                <a:cs typeface="Andalus" pitchFamily="2" charset="-78"/>
              </a:rPr>
              <a:t> :  liaison série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2" charset="-78"/>
                <a:ea typeface="Calibri"/>
                <a:cs typeface="Andalus" pitchFamily="2" charset="-78"/>
              </a:rPr>
              <a:t>asynchrone         </a:t>
            </a: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Nécessité d’établir le </a:t>
            </a:r>
            <a:r>
              <a:rPr lang="fr-FR" sz="2000" b="1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même</a:t>
            </a: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 protocole</a:t>
            </a:r>
          </a:p>
          <a:p>
            <a:pPr marL="514350" indent="-514350" algn="l">
              <a:lnSpc>
                <a:spcPct val="150000"/>
              </a:lnSpc>
            </a:pP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entre les </a:t>
            </a:r>
            <a:r>
              <a:rPr lang="fr-FR" sz="2000" b="1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deux intervenants </a:t>
            </a: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de la liaison (Débit, Nombre de bits d’arrêt, …).</a:t>
            </a:r>
            <a:r>
              <a:rPr lang="fr-FR" sz="2000" b="1" dirty="0" smtClean="0">
                <a:solidFill>
                  <a:schemeClr val="tx1"/>
                </a:solidFill>
                <a:latin typeface="Andalus" pitchFamily="2" charset="-78"/>
                <a:ea typeface="Calibri"/>
                <a:cs typeface="Andalus" pitchFamily="2" charset="-78"/>
              </a:rPr>
              <a:t> </a:t>
            </a:r>
          </a:p>
          <a:p>
            <a:pPr marL="514350" indent="-514350" algn="l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000" b="1" dirty="0" smtClean="0">
                <a:solidFill>
                  <a:schemeClr val="tx1"/>
                </a:solidFill>
                <a:latin typeface="Andalus" pitchFamily="2" charset="-78"/>
                <a:ea typeface="Calibri"/>
                <a:cs typeface="Andalus" pitchFamily="2" charset="-78"/>
              </a:rPr>
              <a:t> </a:t>
            </a:r>
            <a:r>
              <a:rPr lang="fr-FR" sz="2000" b="1" dirty="0" smtClean="0">
                <a:solidFill>
                  <a:srgbClr val="FF0000"/>
                </a:solidFill>
                <a:latin typeface="Andalus" pitchFamily="2" charset="-78"/>
                <a:ea typeface="Calibri"/>
                <a:cs typeface="Andalus" pitchFamily="2" charset="-78"/>
              </a:rPr>
              <a:t>Format</a:t>
            </a:r>
            <a:r>
              <a:rPr lang="fr-FR" sz="2000" b="1" dirty="0" smtClean="0">
                <a:solidFill>
                  <a:schemeClr val="tx1"/>
                </a:solidFill>
                <a:latin typeface="Andalus" pitchFamily="2" charset="-78"/>
                <a:ea typeface="Calibri"/>
                <a:cs typeface="Andalus" pitchFamily="2" charset="-78"/>
              </a:rPr>
              <a:t> </a:t>
            </a:r>
            <a:r>
              <a:rPr lang="fr-FR" sz="2000" dirty="0" smtClean="0">
                <a:solidFill>
                  <a:schemeClr val="tx1"/>
                </a:solidFill>
                <a:latin typeface="Andalus" pitchFamily="2" charset="-78"/>
                <a:ea typeface="Calibri"/>
                <a:cs typeface="Andalus" pitchFamily="2" charset="-78"/>
              </a:rPr>
              <a:t>de la trame de données:</a:t>
            </a:r>
          </a:p>
          <a:p>
            <a:pPr marL="514350" indent="-514350" algn="l">
              <a:lnSpc>
                <a:spcPct val="150000"/>
              </a:lnSpc>
            </a:pPr>
            <a:endParaRPr lang="fr-FR" sz="2000" b="1" dirty="0" smtClean="0">
              <a:solidFill>
                <a:srgbClr val="FF0000"/>
              </a:solidFill>
              <a:latin typeface="Andalus" pitchFamily="2" charset="-78"/>
              <a:ea typeface="Calibri"/>
              <a:cs typeface="Andalus" pitchFamily="2" charset="-78"/>
            </a:endParaRPr>
          </a:p>
          <a:p>
            <a:pPr marL="514350" indent="-514350" algn="l">
              <a:lnSpc>
                <a:spcPct val="150000"/>
              </a:lnSpc>
              <a:buFont typeface="Arial" pitchFamily="34" charset="0"/>
              <a:buChar char="•"/>
            </a:pPr>
            <a:endParaRPr lang="fr-FR" sz="2000" b="1" dirty="0" smtClean="0">
              <a:solidFill>
                <a:srgbClr val="FF0000"/>
              </a:solidFill>
              <a:latin typeface="Andalus" pitchFamily="2" charset="-78"/>
              <a:ea typeface="Calibri"/>
              <a:cs typeface="Andalus" pitchFamily="2" charset="-78"/>
            </a:endParaRPr>
          </a:p>
          <a:p>
            <a:pPr marL="514350" indent="-514350" algn="l">
              <a:lnSpc>
                <a:spcPct val="150000"/>
              </a:lnSpc>
            </a:pPr>
            <a:endParaRPr lang="fr-FR" sz="2000" b="1" dirty="0" smtClean="0">
              <a:solidFill>
                <a:srgbClr val="FF0000"/>
              </a:solidFill>
              <a:latin typeface="Andalus" pitchFamily="2" charset="-78"/>
              <a:ea typeface="Calibri"/>
              <a:cs typeface="Andalus" pitchFamily="2" charset="-78"/>
            </a:endParaRPr>
          </a:p>
          <a:p>
            <a:pPr marL="514350" indent="-514350" algn="l">
              <a:lnSpc>
                <a:spcPct val="150000"/>
              </a:lnSpc>
            </a:pPr>
            <a:endParaRPr lang="fr-FR" sz="2400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marL="514350" indent="-514350" algn="l">
              <a:lnSpc>
                <a:spcPct val="150000"/>
              </a:lnSpc>
              <a:buFont typeface="Arial" pitchFamily="34" charset="0"/>
              <a:buChar char="•"/>
            </a:pPr>
            <a:endParaRPr lang="fr-FR" sz="2400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  <a:p>
            <a:pPr marL="514350" indent="-514350" algn="l">
              <a:lnSpc>
                <a:spcPct val="150000"/>
              </a:lnSpc>
            </a:pPr>
            <a:endParaRPr lang="fr-FR" sz="2400" b="1" dirty="0" smtClean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4429124" y="3357562"/>
            <a:ext cx="214314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42844" y="65766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INTRODUCTION	    		               CONTRÔLE D’INSTRUMENTS A DISTANCE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CAHIER DES CHARGES		               CONTRÔLE D’INSTRUMENTS  VIA INETRNET</a:t>
            </a:r>
          </a:p>
          <a:p>
            <a:pPr algn="just"/>
            <a:r>
              <a:rPr lang="fr-FR" sz="1600" b="1" dirty="0" smtClean="0">
                <a:solidFill>
                  <a:schemeClr val="bg1"/>
                </a:solidFill>
                <a:latin typeface="Constantia" pitchFamily="18" charset="0"/>
              </a:rPr>
              <a:t>TYPES DE LIAISONS PC/INSTRUMENT              </a:t>
            </a:r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CONCLUSION		</a:t>
            </a:r>
          </a:p>
          <a:p>
            <a:pPr algn="just"/>
            <a:r>
              <a:rPr lang="fr-FR" sz="1600" b="1" dirty="0" smtClean="0">
                <a:solidFill>
                  <a:schemeClr val="bg1">
                    <a:lumMod val="65000"/>
                  </a:schemeClr>
                </a:solidFill>
                <a:latin typeface="Constantia" pitchFamily="18" charset="0"/>
              </a:rPr>
              <a:t>			                                  PERSPECTIVES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3529</TotalTime>
  <Words>1228</Words>
  <Application>Microsoft Office PowerPoint</Application>
  <PresentationFormat>On-screen Show (4:3)</PresentationFormat>
  <Paragraphs>426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Algerian</vt:lpstr>
      <vt:lpstr>Andalus</vt:lpstr>
      <vt:lpstr>Arial</vt:lpstr>
      <vt:lpstr>Bradley Hand ITC</vt:lpstr>
      <vt:lpstr>Calibri</vt:lpstr>
      <vt:lpstr>Constantia</vt:lpstr>
      <vt:lpstr>Wingdings</vt:lpstr>
      <vt:lpstr>Thème Office</vt:lpstr>
      <vt:lpstr>PRESENTATION DU PFE INTITULE:  e-TP: Travaux Pratiques à distance</vt:lpstr>
      <vt:lpstr>PLAN</vt:lpstr>
      <vt:lpstr>INTRODUCTION</vt:lpstr>
      <vt:lpstr>CAHIER DES CHARGES</vt:lpstr>
      <vt:lpstr>Objectifs (1/2)</vt:lpstr>
      <vt:lpstr>Objectifs (2/2)</vt:lpstr>
      <vt:lpstr>Types de LIAISONS pc/INSTRUMENT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CONTRÔLE D’INSTRUMENTS A DISTANCE</vt:lpstr>
      <vt:lpstr>Interfaces de contrôle d’instruments</vt:lpstr>
      <vt:lpstr>Interfaces de contrôle d’instruments</vt:lpstr>
      <vt:lpstr>PowerPoint Presentation</vt:lpstr>
      <vt:lpstr>Interfaces de contrôle d’instruments</vt:lpstr>
      <vt:lpstr>Interfaces de contrôle d’instruments</vt:lpstr>
      <vt:lpstr>PowerPoint Presentation</vt:lpstr>
      <vt:lpstr>PowerPoint Presentation</vt:lpstr>
      <vt:lpstr>PowerPoint Presentation</vt:lpstr>
      <vt:lpstr>Deployement tool:</vt:lpstr>
      <vt:lpstr>‘Instrument control application’</vt:lpstr>
      <vt:lpstr>Validation expérimentale</vt:lpstr>
      <vt:lpstr>Validation expérimentale</vt:lpstr>
      <vt:lpstr>Contrôle d’instruments  via Internet</vt:lpstr>
      <vt:lpstr>Contrôle d’instruments  via Internet</vt:lpstr>
      <vt:lpstr>Contrôle d’instruments  via Internet</vt:lpstr>
      <vt:lpstr>Contrôle d’instruments  via Internet</vt:lpstr>
      <vt:lpstr>Contrôle d’instruments  via Internet</vt:lpstr>
      <vt:lpstr>Contrôle d’instruments  via Internet</vt:lpstr>
      <vt:lpstr>Validation expérimentale</vt:lpstr>
      <vt:lpstr>Conclusion</vt:lpstr>
      <vt:lpstr>perspectives</vt:lpstr>
      <vt:lpstr>Merci pour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DU PFE INTITULE:  e-TP: Travaux Pratiques à distance</dc:title>
  <dc:creator>yosr</dc:creator>
  <cp:lastModifiedBy>MHAMDI</cp:lastModifiedBy>
  <cp:revision>114</cp:revision>
  <dcterms:created xsi:type="dcterms:W3CDTF">2010-04-28T15:08:35Z</dcterms:created>
  <dcterms:modified xsi:type="dcterms:W3CDTF">2014-03-03T19:15:24Z</dcterms:modified>
</cp:coreProperties>
</file>