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77" r:id="rId10"/>
    <p:sldId id="268" r:id="rId11"/>
    <p:sldId id="270" r:id="rId12"/>
    <p:sldId id="275" r:id="rId13"/>
    <p:sldId id="273" r:id="rId14"/>
    <p:sldId id="274" r:id="rId15"/>
    <p:sldId id="271" r:id="rId16"/>
    <p:sldId id="272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Picture 6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2575080"/>
            <a:ext cx="100440" cy="6256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32" name="CustomShape 2"/>
          <p:cNvSpPr/>
          <p:nvPr/>
        </p:nvSpPr>
        <p:spPr>
          <a:xfrm>
            <a:off x="128520" y="3156480"/>
            <a:ext cx="646200" cy="23220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766F54"/>
          </a:solidFill>
          <a:ln w="9360">
            <a:noFill/>
          </a:ln>
        </p:spPr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rgbClr val="262626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Century Gothic"/>
              </a:rPr>
              <a:t>11/16/16</a:t>
            </a:r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prstGeom prst="rect">
            <a:avLst/>
          </a:prstGeom>
          <a:solidFill>
            <a:srgbClr val="A53010"/>
          </a:solidFill>
          <a:ln>
            <a:noFill/>
          </a:ln>
        </p:spPr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A283E6-7A0C-4458-A57F-29E90F0C9A6A}" type="slidenum">
              <a:rPr lang="en-US" sz="2000">
                <a:solidFill>
                  <a:srgbClr val="FEFFFF"/>
                </a:solidFill>
                <a:latin typeface="Century Gothic"/>
              </a:rPr>
              <a:t>‹#›</a:t>
            </a:fld>
            <a:endParaRPr/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766F54"/>
          </a:solidFill>
          <a:ln w="9360">
            <a:noFill/>
          </a:ln>
        </p:spPr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Wingdings 3" charset="2"/>
              <a:buChar char=""/>
            </a:pPr>
            <a:r>
              <a:rPr lang="en-US" sz="1600">
                <a:solidFill>
                  <a:srgbClr val="404040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"/>
            </a:pPr>
            <a:r>
              <a:rPr lang="en-US" sz="1400">
                <a:solidFill>
                  <a:srgbClr val="404040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"/>
            </a:pPr>
            <a:r>
              <a:rPr lang="en-US" sz="1200">
                <a:solidFill>
                  <a:srgbClr val="404040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3" charset="2"/>
              <a:buChar char=""/>
            </a:pPr>
            <a:r>
              <a:rPr lang="en-US" sz="1200">
                <a:solidFill>
                  <a:srgbClr val="40404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Century Gothic"/>
              </a:rPr>
              <a:t>11/16/16</a:t>
            </a:r>
            <a:endParaRPr/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4" name="CustomShape 30"/>
          <p:cNvSpPr/>
          <p:nvPr/>
        </p:nvSpPr>
        <p:spPr>
          <a:xfrm flipV="1">
            <a:off x="-3960" y="713880"/>
            <a:ext cx="1588320" cy="506880"/>
          </a:xfrm>
          <a:prstGeom prst="rect">
            <a:avLst/>
          </a:prstGeom>
          <a:solidFill>
            <a:srgbClr val="A53010"/>
          </a:solidFill>
          <a:ln>
            <a:noFill/>
          </a:ln>
        </p:spPr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E9F2AB1-C876-4166-ACCF-4EFAC52C2C60}" type="slidenum">
              <a:rPr lang="en-US" sz="2000">
                <a:solidFill>
                  <a:srgbClr val="FEFFFF"/>
                </a:solidFill>
                <a:latin typeface="Century Gothic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645920" y="304920"/>
            <a:ext cx="9731880" cy="929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b="1">
                <a:solidFill>
                  <a:srgbClr val="000000"/>
                </a:solidFill>
                <a:latin typeface="Century Gothic"/>
              </a:rPr>
              <a:t>Smart Parking Solutions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6112440" y="4532400"/>
            <a:ext cx="5679226" cy="19502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entury Gothic"/>
              </a:rPr>
              <a:t>Anmol Deepak (08114802813)
</a:t>
            </a:r>
            <a:r>
              <a:rPr lang="en-US" sz="2400" dirty="0" err="1">
                <a:solidFill>
                  <a:srgbClr val="000000"/>
                </a:solidFill>
                <a:latin typeface="Century Gothic"/>
              </a:rPr>
              <a:t>Ashutosh</a:t>
            </a:r>
            <a:r>
              <a:rPr lang="en-US" sz="2400" dirty="0">
                <a:solidFill>
                  <a:srgbClr val="000000"/>
                </a:solidFill>
                <a:latin typeface="Century Gothic"/>
              </a:rPr>
              <a:t> Mishra (01714802813)
Gaurav Singh (01814802813)
</a:t>
            </a:r>
            <a:r>
              <a:rPr lang="en-US" sz="2400" dirty="0" err="1">
                <a:solidFill>
                  <a:srgbClr val="000000"/>
                </a:solidFill>
                <a:latin typeface="Century Gothic"/>
              </a:rPr>
              <a:t>Ronak</a:t>
            </a:r>
            <a:r>
              <a:rPr lang="en-US" sz="2400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</a:rPr>
              <a:t>Lalani</a:t>
            </a:r>
            <a:r>
              <a:rPr lang="en-US" sz="2400" dirty="0">
                <a:solidFill>
                  <a:srgbClr val="000000"/>
                </a:solidFill>
                <a:latin typeface="Century Gothic"/>
              </a:rPr>
              <a:t> (00714802813)</a:t>
            </a:r>
            <a:endParaRPr sz="2400" dirty="0"/>
          </a:p>
        </p:txBody>
      </p:sp>
      <p:sp>
        <p:nvSpPr>
          <p:cNvPr id="132" name="CustomShape 3"/>
          <p:cNvSpPr/>
          <p:nvPr/>
        </p:nvSpPr>
        <p:spPr>
          <a:xfrm>
            <a:off x="3765960" y="2350440"/>
            <a:ext cx="4692600" cy="1237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Under the Supervision of 
</a:t>
            </a:r>
            <a:r>
              <a:rPr lang="en-US" sz="3600" b="1">
                <a:solidFill>
                  <a:srgbClr val="000000"/>
                </a:solidFill>
                <a:latin typeface="Century Gothic"/>
              </a:rPr>
              <a:t>Dr. Navneet Yadav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651760" y="258480"/>
            <a:ext cx="8911440" cy="8388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rgbClr val="262626"/>
                </a:solidFill>
                <a:latin typeface="Century Gothic"/>
              </a:rPr>
              <a:t>Live Feed</a:t>
            </a:r>
            <a:endParaRPr dirty="0"/>
          </a:p>
        </p:txBody>
      </p:sp>
      <p:pic>
        <p:nvPicPr>
          <p:cNvPr id="192" name="Picture 191"/>
          <p:cNvPicPr/>
          <p:nvPr/>
        </p:nvPicPr>
        <p:blipFill>
          <a:blip r:embed="rId2"/>
          <a:stretch>
            <a:fillRect/>
          </a:stretch>
        </p:blipFill>
        <p:spPr>
          <a:xfrm>
            <a:off x="2903771" y="1586165"/>
            <a:ext cx="9192240" cy="51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0"/>
          <p:cNvSpPr/>
          <p:nvPr/>
        </p:nvSpPr>
        <p:spPr>
          <a:xfrm>
            <a:off x="3199718" y="1438791"/>
            <a:ext cx="2655172" cy="187308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Vehicle 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Number recognition 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(from CCTV installed at the entrance)</a:t>
            </a:r>
            <a:br>
              <a:rPr lang="en-US" b="1" dirty="0" smtClean="0">
                <a:solidFill>
                  <a:srgbClr val="FFFFFF"/>
                </a:solidFill>
                <a:latin typeface="Century Gothic"/>
              </a:rPr>
            </a:br>
            <a:endParaRPr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64322" y="2333767"/>
            <a:ext cx="169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stomShape 10"/>
          <p:cNvSpPr/>
          <p:nvPr/>
        </p:nvSpPr>
        <p:spPr>
          <a:xfrm>
            <a:off x="8366077" y="898139"/>
            <a:ext cx="2655172" cy="2413732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Spot assignment through a LED display upon entrance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entury Gothic"/>
              </a:rPr>
            </a:b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entury Gothic"/>
              </a:rPr>
            </a:b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+</a:t>
            </a:r>
            <a:br>
              <a:rPr lang="en-US" b="1" dirty="0" smtClean="0">
                <a:solidFill>
                  <a:srgbClr val="FFFFFF"/>
                </a:solidFill>
                <a:latin typeface="Century Gothic"/>
              </a:rPr>
            </a:b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entury Gothic"/>
              </a:rPr>
            </a:b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Navigation to the spot</a:t>
            </a:r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34606" y="3434701"/>
            <a:ext cx="0" cy="40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stomShape 10"/>
          <p:cNvSpPr/>
          <p:nvPr/>
        </p:nvSpPr>
        <p:spPr>
          <a:xfrm>
            <a:off x="8409293" y="4039737"/>
            <a:ext cx="2655172" cy="2167118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User Details: </a:t>
            </a:r>
            <a:br>
              <a:rPr lang="en-US" b="1" dirty="0" smtClean="0">
                <a:solidFill>
                  <a:srgbClr val="FFFFFF"/>
                </a:solidFill>
                <a:latin typeface="Century Gothic"/>
              </a:rPr>
            </a:b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1. 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Vehicle Number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entury Gothic"/>
              </a:rPr>
            </a:br>
            <a:r>
              <a:rPr lang="en-US" b="1" dirty="0">
                <a:solidFill>
                  <a:srgbClr val="FFFFFF"/>
                </a:solidFill>
                <a:latin typeface="Century Gothic"/>
              </a:rPr>
              <a:t>2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. 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Check in &amp; out time</a:t>
            </a:r>
            <a:endParaRPr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673755" y="5270315"/>
            <a:ext cx="150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stomShape 10"/>
          <p:cNvSpPr/>
          <p:nvPr/>
        </p:nvSpPr>
        <p:spPr>
          <a:xfrm>
            <a:off x="3239050" y="4336047"/>
            <a:ext cx="2655172" cy="187308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1. Parking Duration</a:t>
            </a:r>
            <a:br>
              <a:rPr lang="en-US" b="1" dirty="0" smtClean="0">
                <a:solidFill>
                  <a:srgbClr val="FFFFFF"/>
                </a:solidFill>
                <a:latin typeface="Century Gothic"/>
              </a:rPr>
            </a:b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2. 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Charges</a:t>
            </a:r>
            <a:endParaRPr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103971" y="27415"/>
            <a:ext cx="8911440" cy="1280880"/>
          </a:xfrm>
        </p:spPr>
        <p:txBody>
          <a:bodyPr/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Module-2</a:t>
            </a:r>
            <a:r>
              <a:rPr lang="en-US" sz="3600" b="1" dirty="0" smtClean="0">
                <a:latin typeface="Century Gothic" panose="020B0502020202020204" pitchFamily="34" charset="0"/>
              </a:rPr>
              <a:t> </a:t>
            </a:r>
            <a:r>
              <a:rPr lang="en-US" sz="3600" b="1" dirty="0" smtClean="0">
                <a:latin typeface="Century Gothic" panose="020B0502020202020204" pitchFamily="34" charset="0"/>
              </a:rPr>
              <a:t>Flow chart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371" y="364933"/>
            <a:ext cx="8911440" cy="1280880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Number Plate Recognition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3055342" y="2352411"/>
            <a:ext cx="8745469" cy="29429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</a:rPr>
              <a:t>Vehicle </a:t>
            </a:r>
            <a:r>
              <a:rPr lang="en-US" sz="2400" dirty="0">
                <a:latin typeface="Century Gothic" panose="020B0502020202020204" pitchFamily="34" charset="0"/>
              </a:rPr>
              <a:t>Image Captured By Camera </a:t>
            </a:r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</a:rPr>
              <a:t>Extraction </a:t>
            </a:r>
            <a:r>
              <a:rPr lang="en-US" sz="2400" dirty="0">
                <a:latin typeface="Century Gothic" panose="020B0502020202020204" pitchFamily="34" charset="0"/>
              </a:rPr>
              <a:t>of Number Plate Location </a:t>
            </a:r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</a:rPr>
              <a:t>Segmentation </a:t>
            </a:r>
            <a:r>
              <a:rPr lang="en-US" sz="2400" dirty="0">
                <a:latin typeface="Century Gothic" panose="020B0502020202020204" pitchFamily="34" charset="0"/>
              </a:rPr>
              <a:t>and Recognition of Plate Character 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</a:rPr>
              <a:t>Display </a:t>
            </a:r>
            <a:r>
              <a:rPr lang="en-US" sz="2400" dirty="0">
                <a:latin typeface="Century Gothic" panose="020B0502020202020204" pitchFamily="34" charset="0"/>
              </a:rPr>
              <a:t>Vehicle Number </a:t>
            </a:r>
          </a:p>
          <a:p>
            <a:pPr>
              <a:lnSpc>
                <a:spcPct val="150000"/>
              </a:lnSpc>
              <a:buFont typeface="Wingdings 3" charset="2"/>
              <a:buChar char=""/>
            </a:pPr>
            <a:endParaRPr lang="en-US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8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71" y="54711"/>
            <a:ext cx="8911440" cy="1280880"/>
          </a:xfrm>
        </p:spPr>
        <p:txBody>
          <a:bodyPr/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Number Plate </a:t>
            </a:r>
            <a:r>
              <a:rPr lang="en-US" sz="3200" b="1" dirty="0" smtClean="0">
                <a:latin typeface="Century Gothic" panose="020B0502020202020204" pitchFamily="34" charset="0"/>
              </a:rPr>
              <a:t>Recognition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44" y="1463637"/>
            <a:ext cx="3163254" cy="2287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86" y="1454756"/>
            <a:ext cx="29051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44" y="4409672"/>
            <a:ext cx="3115954" cy="1759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82" y="3750927"/>
            <a:ext cx="3819012" cy="264586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359250" y="5073860"/>
            <a:ext cx="1190340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539785" y="2715904"/>
            <a:ext cx="0" cy="72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55391" y="2074460"/>
            <a:ext cx="1392072" cy="2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841480" y="624240"/>
            <a:ext cx="4205160" cy="806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Century Gothic"/>
              </a:rPr>
              <a:t>Databases</a:t>
            </a:r>
            <a:endParaRPr dirty="0"/>
          </a:p>
        </p:txBody>
      </p:sp>
      <p:sp>
        <p:nvSpPr>
          <p:cNvPr id="194" name="TextShape 2"/>
          <p:cNvSpPr txBox="1"/>
          <p:nvPr/>
        </p:nvSpPr>
        <p:spPr>
          <a:xfrm>
            <a:off x="2841480" y="2120400"/>
            <a:ext cx="8915040" cy="20831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 3" charset="2"/>
              <a:buChar char=""/>
            </a:pPr>
            <a:endParaRPr lang="en-US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36254"/>
              </p:ext>
            </p:extLst>
          </p:nvPr>
        </p:nvGraphicFramePr>
        <p:xfrm>
          <a:off x="3057100" y="2335205"/>
          <a:ext cx="8843750" cy="314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85"/>
                <a:gridCol w="2210937"/>
                <a:gridCol w="2099028"/>
                <a:gridCol w="1768750"/>
                <a:gridCol w="1768750"/>
              </a:tblGrid>
              <a:tr h="622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Vehicle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of</a:t>
                      </a:r>
                      <a:r>
                        <a:rPr lang="en-US" baseline="0" dirty="0" smtClean="0"/>
                        <a:t> vehicle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in/out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Amount</a:t>
                      </a:r>
                      <a:endParaRPr lang="en-US" dirty="0"/>
                    </a:p>
                  </a:txBody>
                  <a:tcPr/>
                </a:tc>
              </a:tr>
              <a:tr h="622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DL 3C</a:t>
                      </a:r>
                      <a:r>
                        <a:rPr lang="en-US" baseline="0" dirty="0" smtClean="0"/>
                        <a:t> 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2017-03-15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16:42/17:58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622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2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000120" y="4048560"/>
            <a:ext cx="5335920" cy="1053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b="1">
                <a:solidFill>
                  <a:srgbClr val="000000"/>
                </a:solidFill>
                <a:latin typeface="AR BERKLEY"/>
              </a:rPr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593080" y="624240"/>
            <a:ext cx="8911440" cy="18669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entury Gothic"/>
              </a:rPr>
              <a:t>Smart Parking Solutions using Digital Image Processing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400560" y="3759802"/>
            <a:ext cx="7296480" cy="1245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entury Gothic"/>
              </a:rPr>
              <a:t>Software used : MATLAB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894040" y="574560"/>
            <a:ext cx="8911440" cy="89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entury Gothic"/>
              </a:rPr>
              <a:t>Why do we need Smart parking?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2894040" y="2226240"/>
            <a:ext cx="8171280" cy="3643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000">
                <a:solidFill>
                  <a:srgbClr val="000000"/>
                </a:solidFill>
                <a:latin typeface="Century Gothic"/>
              </a:rPr>
              <a:t>To reduce the time spent on finding a parking spot.</a:t>
            </a:r>
            <a:endParaRPr/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000">
                <a:solidFill>
                  <a:srgbClr val="000000"/>
                </a:solidFill>
                <a:latin typeface="Century Gothic"/>
              </a:rPr>
              <a:t>To substantially reduce traffic jams which are caused due to vehicles parked on the streets.</a:t>
            </a:r>
            <a:endParaRPr/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000">
                <a:solidFill>
                  <a:srgbClr val="000000"/>
                </a:solidFill>
                <a:latin typeface="Century Gothic"/>
              </a:rPr>
              <a:t>To decrease the number of tickets issued for illegal parking.</a:t>
            </a:r>
            <a:endParaRPr/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000">
                <a:solidFill>
                  <a:srgbClr val="000000"/>
                </a:solidFill>
                <a:latin typeface="Century Gothic"/>
              </a:rPr>
              <a:t>For efficient usage of  limited parking space.</a:t>
            </a:r>
            <a:endParaRPr/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000">
                <a:solidFill>
                  <a:srgbClr val="000000"/>
                </a:solidFill>
                <a:latin typeface="Century Gothic"/>
              </a:rPr>
              <a:t>Better revenues generation.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688840" y="627480"/>
            <a:ext cx="4961880" cy="896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entury Gothic"/>
              </a:rPr>
              <a:t>Problem Statement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3125569" y="1831126"/>
            <a:ext cx="8601480" cy="4094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 Driver </a:t>
            </a:r>
            <a:r>
              <a:rPr lang="en-US" sz="2200" dirty="0">
                <a:solidFill>
                  <a:srgbClr val="000000"/>
                </a:solidFill>
                <a:latin typeface="Century Gothic"/>
              </a:rPr>
              <a:t>do not have relevant information </a:t>
            </a: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before entering.</a:t>
            </a:r>
            <a:endParaRPr dirty="0"/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Se</a:t>
            </a: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nsors not </a:t>
            </a:r>
            <a:r>
              <a:rPr lang="en-US" sz="2200" dirty="0">
                <a:solidFill>
                  <a:srgbClr val="000000"/>
                </a:solidFill>
                <a:latin typeface="Century Gothic"/>
              </a:rPr>
              <a:t>economically feasible. </a:t>
            </a:r>
            <a:endParaRPr dirty="0"/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 Time wasted in sailing through the parkin</a:t>
            </a: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g space to find a vacant spot</a:t>
            </a:r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Time wasted standing in the queue while the operator is struggling to generate a receipt/payment</a:t>
            </a:r>
            <a:r>
              <a:rPr lang="en-US" sz="2200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issues.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010320" y="738000"/>
            <a:ext cx="2904480" cy="726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entury Gothic"/>
              </a:rPr>
              <a:t>Objective </a:t>
            </a:r>
            <a:r>
              <a:rPr lang="en-US" sz="3600">
                <a:solidFill>
                  <a:srgbClr val="000000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3010320" y="1964520"/>
            <a:ext cx="8601480" cy="3561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>
                <a:solidFill>
                  <a:srgbClr val="000000"/>
                </a:solidFill>
                <a:latin typeface="Century Gothic"/>
              </a:rPr>
              <a:t>Capture real time image and detect filled parking locations in the parking lot using image processing</a:t>
            </a:r>
            <a:endParaRPr dirty="0"/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>
                <a:solidFill>
                  <a:srgbClr val="000000"/>
                </a:solidFill>
                <a:latin typeface="Century Gothic"/>
              </a:rPr>
              <a:t>Count and display the number of </a:t>
            </a: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available slots </a:t>
            </a:r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Number plate recognition at the entrance</a:t>
            </a:r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Automated receipt generation</a:t>
            </a:r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Online payments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10320" y="738000"/>
            <a:ext cx="3257640" cy="726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entury Gothic"/>
              </a:rPr>
              <a:t>Assumptions </a:t>
            </a:r>
            <a:r>
              <a:rPr lang="en-US" sz="3600">
                <a:solidFill>
                  <a:srgbClr val="000000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864665" y="2333095"/>
            <a:ext cx="9509760" cy="3140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>
                <a:solidFill>
                  <a:srgbClr val="000000"/>
                </a:solidFill>
                <a:latin typeface="Century Gothic"/>
              </a:rPr>
              <a:t>This is just a prototype system using Digital Image Processing. </a:t>
            </a:r>
            <a:endParaRPr dirty="0"/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>
                <a:solidFill>
                  <a:srgbClr val="000000"/>
                </a:solidFill>
                <a:latin typeface="Century Gothic"/>
              </a:rPr>
              <a:t>Image captured from smart phone camera (0.5 Megapixels) is used. </a:t>
            </a:r>
            <a:endParaRPr dirty="0"/>
          </a:p>
          <a:p>
            <a:pPr>
              <a:lnSpc>
                <a:spcPct val="150000"/>
              </a:lnSpc>
              <a:buFont typeface="Wingdings 3" charset="2"/>
              <a:buChar char=""/>
            </a:pPr>
            <a:r>
              <a:rPr lang="en-US" sz="2200" dirty="0">
                <a:solidFill>
                  <a:srgbClr val="000000"/>
                </a:solidFill>
                <a:latin typeface="Century Gothic"/>
              </a:rPr>
              <a:t>The system can be used in daytime only without having a strong shadow.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911679" y="477672"/>
            <a:ext cx="3325321" cy="95296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Century Gothic"/>
              </a:rPr>
              <a:t>FLOW CHART</a:t>
            </a:r>
            <a:endParaRPr dirty="0"/>
          </a:p>
        </p:txBody>
      </p:sp>
      <p:sp>
        <p:nvSpPr>
          <p:cNvPr id="146" name="CustomShape 2"/>
          <p:cNvSpPr/>
          <p:nvPr/>
        </p:nvSpPr>
        <p:spPr>
          <a:xfrm>
            <a:off x="2961000" y="1974600"/>
            <a:ext cx="2716200" cy="50328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latin typeface="Century Gothic"/>
              </a:rPr>
              <a:t>Image Acquisition</a:t>
            </a:r>
            <a:endParaRPr dirty="0"/>
          </a:p>
        </p:txBody>
      </p:sp>
      <p:sp>
        <p:nvSpPr>
          <p:cNvPr id="147" name="CustomShape 3"/>
          <p:cNvSpPr/>
          <p:nvPr/>
        </p:nvSpPr>
        <p:spPr>
          <a:xfrm>
            <a:off x="4207680" y="2478240"/>
            <a:ext cx="6120" cy="2779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48" name="CustomShape 4"/>
          <p:cNvSpPr/>
          <p:nvPr/>
        </p:nvSpPr>
        <p:spPr>
          <a:xfrm>
            <a:off x="2960744" y="2768400"/>
            <a:ext cx="2716200" cy="50328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Century Gothic"/>
              </a:rPr>
              <a:t>Image Analysis</a:t>
            </a:r>
            <a:endParaRPr/>
          </a:p>
        </p:txBody>
      </p:sp>
      <p:sp>
        <p:nvSpPr>
          <p:cNvPr id="149" name="CustomShape 5"/>
          <p:cNvSpPr/>
          <p:nvPr/>
        </p:nvSpPr>
        <p:spPr>
          <a:xfrm>
            <a:off x="4209840" y="3272040"/>
            <a:ext cx="6120" cy="2779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50" name="CustomShape 6"/>
          <p:cNvSpPr/>
          <p:nvPr/>
        </p:nvSpPr>
        <p:spPr>
          <a:xfrm>
            <a:off x="2947096" y="3560040"/>
            <a:ext cx="2825640" cy="91620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Century Gothic"/>
              </a:rPr>
              <a:t>Identifying Vacant/Filled Spots</a:t>
            </a:r>
            <a:endParaRPr/>
          </a:p>
        </p:txBody>
      </p:sp>
      <p:sp>
        <p:nvSpPr>
          <p:cNvPr id="151" name="CustomShape 7"/>
          <p:cNvSpPr/>
          <p:nvPr/>
        </p:nvSpPr>
        <p:spPr>
          <a:xfrm>
            <a:off x="4225680" y="4502520"/>
            <a:ext cx="6120" cy="2779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52" name="CustomShape 8"/>
          <p:cNvSpPr/>
          <p:nvPr/>
        </p:nvSpPr>
        <p:spPr>
          <a:xfrm>
            <a:off x="2443097" y="4776840"/>
            <a:ext cx="3889080" cy="121392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Century Gothic"/>
              </a:rPr>
              <a:t>Showing the filled and vacant spots on a GUI </a:t>
            </a:r>
            <a:endParaRPr/>
          </a:p>
        </p:txBody>
      </p:sp>
      <p:sp>
        <p:nvSpPr>
          <p:cNvPr id="153" name="CustomShape 9"/>
          <p:cNvSpPr/>
          <p:nvPr/>
        </p:nvSpPr>
        <p:spPr>
          <a:xfrm>
            <a:off x="6237000" y="5384160"/>
            <a:ext cx="1396800" cy="64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54" name="CustomShape 10"/>
          <p:cNvSpPr/>
          <p:nvPr/>
        </p:nvSpPr>
        <p:spPr>
          <a:xfrm>
            <a:off x="7635240" y="4127400"/>
            <a:ext cx="3889080" cy="187308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latin typeface="Century Gothic"/>
              </a:rPr>
              <a:t>Assigning 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the nearest </a:t>
            </a:r>
            <a:r>
              <a:rPr lang="en-US" b="1" dirty="0">
                <a:solidFill>
                  <a:srgbClr val="FFFFFF"/>
                </a:solidFill>
                <a:latin typeface="Century Gothic"/>
              </a:rPr>
              <a:t>parking slot to the incoming 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vehicle</a:t>
            </a:r>
            <a:br>
              <a:rPr lang="en-US" b="1" dirty="0" smtClean="0">
                <a:solidFill>
                  <a:srgbClr val="FFFFFF"/>
                </a:solidFill>
                <a:latin typeface="Century Gothic"/>
              </a:rPr>
            </a:b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+</a:t>
            </a:r>
            <a:br>
              <a:rPr lang="en-US" b="1" dirty="0" smtClean="0">
                <a:solidFill>
                  <a:srgbClr val="FFFFFF"/>
                </a:solidFill>
                <a:latin typeface="Century Gothic"/>
              </a:rPr>
            </a:b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Recording the check in time</a:t>
            </a:r>
            <a:endParaRPr dirty="0"/>
          </a:p>
        </p:txBody>
      </p:sp>
      <p:sp>
        <p:nvSpPr>
          <p:cNvPr id="155" name="CustomShape 11"/>
          <p:cNvSpPr/>
          <p:nvPr/>
        </p:nvSpPr>
        <p:spPr>
          <a:xfrm flipH="1" flipV="1">
            <a:off x="9574920" y="3750275"/>
            <a:ext cx="3960" cy="3434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56" name="CustomShape 12"/>
          <p:cNvSpPr/>
          <p:nvPr/>
        </p:nvSpPr>
        <p:spPr>
          <a:xfrm>
            <a:off x="7630380" y="2572898"/>
            <a:ext cx="3889080" cy="121392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Century Gothic"/>
              </a:rPr>
              <a:t>Navigating the vehicle to the assigned parking spot</a:t>
            </a:r>
            <a:endParaRPr/>
          </a:p>
        </p:txBody>
      </p:sp>
      <p:sp>
        <p:nvSpPr>
          <p:cNvPr id="14" name="CustomShape 11"/>
          <p:cNvSpPr/>
          <p:nvPr/>
        </p:nvSpPr>
        <p:spPr>
          <a:xfrm flipH="1" flipV="1">
            <a:off x="9549897" y="2264939"/>
            <a:ext cx="3960" cy="3434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5" name="CustomShape 12"/>
          <p:cNvSpPr/>
          <p:nvPr/>
        </p:nvSpPr>
        <p:spPr>
          <a:xfrm>
            <a:off x="7605357" y="1087562"/>
            <a:ext cx="3889080" cy="121392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Use the check out time to calculate the net payable amount and debit.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0"/>
          <p:cNvSpPr/>
          <p:nvPr/>
        </p:nvSpPr>
        <p:spPr>
          <a:xfrm>
            <a:off x="3199718" y="1438791"/>
            <a:ext cx="2655172" cy="187308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Live Image input from </a:t>
            </a: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IP Cameras</a:t>
            </a:r>
            <a:endParaRPr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64322" y="2333767"/>
            <a:ext cx="169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stomShape 10"/>
          <p:cNvSpPr/>
          <p:nvPr/>
        </p:nvSpPr>
        <p:spPr>
          <a:xfrm>
            <a:off x="8366077" y="1489873"/>
            <a:ext cx="2655172" cy="1687787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Image Analysis</a:t>
            </a:r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34606" y="3434701"/>
            <a:ext cx="0" cy="40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stomShape 10"/>
          <p:cNvSpPr/>
          <p:nvPr/>
        </p:nvSpPr>
        <p:spPr>
          <a:xfrm>
            <a:off x="8409293" y="4039737"/>
            <a:ext cx="2655172" cy="2167118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Identifying vacant/Filled spots</a:t>
            </a:r>
            <a:endParaRPr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673755" y="5270315"/>
            <a:ext cx="150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stomShape 10"/>
          <p:cNvSpPr/>
          <p:nvPr/>
        </p:nvSpPr>
        <p:spPr>
          <a:xfrm>
            <a:off x="3239050" y="4336047"/>
            <a:ext cx="2655172" cy="1873080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entury Gothic"/>
              </a:rPr>
              <a:t>Displaying the obtained data on a GUI</a:t>
            </a:r>
            <a:endParaRPr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103971" y="27415"/>
            <a:ext cx="8911440" cy="1280880"/>
          </a:xfrm>
        </p:spPr>
        <p:txBody>
          <a:bodyPr/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Module-1</a:t>
            </a:r>
            <a:r>
              <a:rPr lang="en-US" sz="3600" b="1" dirty="0" smtClean="0">
                <a:latin typeface="Century Gothic" panose="020B0502020202020204" pitchFamily="34" charset="0"/>
              </a:rPr>
              <a:t> </a:t>
            </a:r>
            <a:r>
              <a:rPr lang="en-US" sz="3600" b="1" dirty="0" smtClean="0">
                <a:latin typeface="Century Gothic" panose="020B0502020202020204" pitchFamily="34" charset="0"/>
              </a:rPr>
              <a:t>Flow chart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0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560320" y="290520"/>
            <a:ext cx="6858000" cy="806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62626"/>
                </a:solidFill>
                <a:latin typeface="Century Gothic"/>
              </a:rPr>
              <a:t>Graphic User Interface (GUI)</a:t>
            </a:r>
            <a:endParaRPr/>
          </a:p>
        </p:txBody>
      </p:sp>
      <p:pic>
        <p:nvPicPr>
          <p:cNvPr id="188" name="Picture 187"/>
          <p:cNvPicPr/>
          <p:nvPr/>
        </p:nvPicPr>
        <p:blipFill>
          <a:blip r:embed="rId2"/>
          <a:stretch>
            <a:fillRect/>
          </a:stretch>
        </p:blipFill>
        <p:spPr>
          <a:xfrm>
            <a:off x="2997769" y="1508078"/>
            <a:ext cx="9051840" cy="512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365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 BERKLEY</vt:lpstr>
      <vt:lpstr>Arial</vt:lpstr>
      <vt:lpstr>Century Gothic</vt:lpstr>
      <vt:lpstr>DejaVu Sans</vt:lpstr>
      <vt:lpstr>StarSymbol</vt:lpstr>
      <vt:lpstr>Times New Roman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Module-1 Flow chart</vt:lpstr>
      <vt:lpstr>PowerPoint Presentation</vt:lpstr>
      <vt:lpstr>PowerPoint Presentation</vt:lpstr>
      <vt:lpstr>Module-2 Flow chart</vt:lpstr>
      <vt:lpstr>Number Plate Recognition</vt:lpstr>
      <vt:lpstr>Number Plate Recognition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anmol deepak</cp:lastModifiedBy>
  <cp:revision>9</cp:revision>
  <dcterms:modified xsi:type="dcterms:W3CDTF">2017-03-27T22:37:39Z</dcterms:modified>
</cp:coreProperties>
</file>