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4B64-B992-C44D-99A2-E17DA1DFF95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F2EA4-9C88-4449-9675-020724216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F2EA4-9C88-4449-9675-0207242162D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4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0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0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8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F4C8-D3ED-5745-AA1D-F9CA641252CE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BCC9-9959-2048-B6C0-08AC26F70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8F185-3A7F-9047-9054-04456C8AB3FA}"/>
              </a:ext>
            </a:extLst>
          </p:cNvPr>
          <p:cNvSpPr txBox="1"/>
          <p:nvPr/>
        </p:nvSpPr>
        <p:spPr>
          <a:xfrm>
            <a:off x="1745672" y="2812274"/>
            <a:ext cx="5997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b="1" dirty="0"/>
              <a:t>Ranking long tail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17983-298B-A44D-B9A6-578DCAC78D37}"/>
              </a:ext>
            </a:extLst>
          </p:cNvPr>
          <p:cNvSpPr txBox="1"/>
          <p:nvPr/>
        </p:nvSpPr>
        <p:spPr>
          <a:xfrm>
            <a:off x="4744191" y="3581715"/>
            <a:ext cx="28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Андрей Москаленко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9967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403761" y="316713"/>
            <a:ext cx="396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r>
              <a:rPr lang="ru-RU" sz="3200" b="1" dirty="0" err="1"/>
              <a:t>емантические</a:t>
            </a:r>
            <a:r>
              <a:rPr lang="ru-RU" sz="3200" b="1" dirty="0"/>
              <a:t>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596938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Добавляем </a:t>
            </a:r>
            <a:r>
              <a:rPr lang="ru-RU" dirty="0" err="1">
                <a:solidFill>
                  <a:srgbClr val="000000"/>
                </a:solidFill>
              </a:rPr>
              <a:t>фичи</a:t>
            </a:r>
            <a:r>
              <a:rPr lang="ru-RU" dirty="0">
                <a:solidFill>
                  <a:srgbClr val="000000"/>
                </a:solidFill>
              </a:rPr>
              <a:t> из текстов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Вопросно-ответная модель </a:t>
            </a:r>
            <a:r>
              <a:rPr lang="en-US" dirty="0" err="1">
                <a:solidFill>
                  <a:srgbClr val="000000"/>
                </a:solidFill>
              </a:rPr>
              <a:t>LaReQA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Вопрос – запрос пользователя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Ответ – заголовок текста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Контекст – текст документа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25825">
            <a:off x="7802966" y="3838339"/>
            <a:ext cx="614782" cy="572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778149-2009-784E-9D65-081F07FC1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545" y="5681969"/>
            <a:ext cx="185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0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6604AA-66A9-264C-B7D1-67A134E0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86" y="2130485"/>
            <a:ext cx="1803400" cy="5715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026080-29A1-A244-A97C-D075553AE8E5}"/>
              </a:ext>
            </a:extLst>
          </p:cNvPr>
          <p:cNvSpPr/>
          <p:nvPr/>
        </p:nvSpPr>
        <p:spPr>
          <a:xfrm>
            <a:off x="225631" y="48254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6050">
              <a:buClr>
                <a:srgbClr val="000000"/>
              </a:buClr>
              <a:buSzPts val="1300"/>
            </a:pPr>
            <a:r>
              <a:rPr lang="ru-RU" sz="3200" b="1" dirty="0">
                <a:solidFill>
                  <a:srgbClr val="000000"/>
                </a:solidFill>
              </a:rPr>
              <a:t>Финальная модель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101E88-F731-9545-AAF9-3FACECAC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6" y="2701985"/>
            <a:ext cx="7873340" cy="4156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FFEF5-735C-314A-800C-9A2895D1CA05}"/>
              </a:ext>
            </a:extLst>
          </p:cNvPr>
          <p:cNvSpPr txBox="1"/>
          <p:nvPr/>
        </p:nvSpPr>
        <p:spPr>
          <a:xfrm>
            <a:off x="427512" y="1221702"/>
            <a:ext cx="313124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256 </a:t>
            </a:r>
            <a:r>
              <a:rPr lang="ru-RU" sz="2500" dirty="0" err="1"/>
              <a:t>фичей</a:t>
            </a:r>
            <a:endParaRPr lang="ru-RU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500" dirty="0"/>
              <a:t>7000 деревьев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YetiRankPairwise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</a:rPr>
              <a:t>Feature importance:</a:t>
            </a:r>
          </a:p>
          <a:p>
            <a:pPr marL="146050">
              <a:buClr>
                <a:srgbClr val="000000"/>
              </a:buClr>
              <a:buSzPts val="1300"/>
            </a:pPr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2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026080-29A1-A244-A97C-D075553AE8E5}"/>
              </a:ext>
            </a:extLst>
          </p:cNvPr>
          <p:cNvSpPr/>
          <p:nvPr/>
        </p:nvSpPr>
        <p:spPr>
          <a:xfrm>
            <a:off x="225630" y="482547"/>
            <a:ext cx="5545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>
              <a:buClr>
                <a:srgbClr val="000000"/>
              </a:buClr>
              <a:buSzPts val="1300"/>
            </a:pPr>
            <a:r>
              <a:rPr lang="ru-RU" sz="3200" b="1" dirty="0">
                <a:solidFill>
                  <a:srgbClr val="000000"/>
                </a:solidFill>
              </a:rPr>
              <a:t>Что не успел попробовать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0F26D-4732-A54C-B27F-F99DCDCA56F6}"/>
              </a:ext>
            </a:extLst>
          </p:cNvPr>
          <p:cNvSpPr txBox="1"/>
          <p:nvPr/>
        </p:nvSpPr>
        <p:spPr>
          <a:xfrm>
            <a:off x="486888" y="1282535"/>
            <a:ext cx="7882286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Сглаживание поведенческих факторов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Региональное деление выдачи </a:t>
            </a:r>
            <a:r>
              <a:rPr lang="en-US" sz="2400" dirty="0"/>
              <a:t>(@Geo)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Прогон не </a:t>
            </a:r>
            <a:r>
              <a:rPr lang="en-US" sz="2400" dirty="0"/>
              <a:t>multilingual </a:t>
            </a:r>
            <a:r>
              <a:rPr lang="ru-RU" sz="2400" dirty="0"/>
              <a:t>моделей</a:t>
            </a:r>
            <a:r>
              <a:rPr lang="en-US" sz="2400" dirty="0"/>
              <a:t>, </a:t>
            </a:r>
            <a:r>
              <a:rPr lang="ru-RU" sz="2400" dirty="0"/>
              <a:t>путем перевода всего</a:t>
            </a:r>
            <a:br>
              <a:rPr lang="ru-RU" sz="2400" dirty="0"/>
            </a:br>
            <a:r>
              <a:rPr lang="ru-RU" sz="2400" dirty="0"/>
              <a:t>на английский (</a:t>
            </a:r>
            <a:r>
              <a:rPr lang="en-US" sz="2400" dirty="0"/>
              <a:t>google </a:t>
            </a:r>
            <a:r>
              <a:rPr lang="ru-RU" sz="2400" dirty="0"/>
              <a:t>за банил за </a:t>
            </a:r>
            <a:r>
              <a:rPr lang="ru-RU" sz="2400" dirty="0" err="1"/>
              <a:t>обкачку</a:t>
            </a:r>
            <a:r>
              <a:rPr lang="ru-RU" sz="2400" dirty="0"/>
              <a:t> переводчика)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Альтернативные </a:t>
            </a:r>
            <a:r>
              <a:rPr lang="ru-RU" sz="2400" dirty="0" err="1"/>
              <a:t>ранкинги</a:t>
            </a:r>
            <a:r>
              <a:rPr lang="ru-RU" sz="2400" dirty="0"/>
              <a:t> (</a:t>
            </a:r>
            <a:r>
              <a:rPr lang="en-US" sz="2400" dirty="0"/>
              <a:t>Lambda-mart</a:t>
            </a:r>
            <a:r>
              <a:rPr lang="ru-RU" sz="2400" dirty="0"/>
              <a:t> и </a:t>
            </a:r>
            <a:r>
              <a:rPr lang="ru-RU" sz="2400" dirty="0" err="1"/>
              <a:t>тп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6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391886" y="391887"/>
            <a:ext cx="2734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Фичи</a:t>
            </a:r>
            <a:r>
              <a:rPr lang="ru-RU" sz="3200" b="1" dirty="0"/>
              <a:t> из логов</a:t>
            </a:r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938857"/>
            <a:ext cx="5907378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Для </a:t>
            </a:r>
            <a:r>
              <a:rPr lang="ru-RU" dirty="0" err="1">
                <a:solidFill>
                  <a:srgbClr val="000000"/>
                </a:solidFill>
              </a:rPr>
              <a:t>урлов</a:t>
            </a:r>
            <a:r>
              <a:rPr lang="ru-RU" dirty="0">
                <a:solidFill>
                  <a:srgbClr val="000000"/>
                </a:solidFill>
              </a:rPr>
              <a:t> считаем статистики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CTR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Cascade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DBN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ru-RU" dirty="0">
                <a:solidFill>
                  <a:srgbClr val="000000"/>
                </a:solidFill>
              </a:rPr>
              <a:t>Средние позиции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ru-RU" dirty="0">
                <a:solidFill>
                  <a:srgbClr val="000000"/>
                </a:solidFill>
              </a:rPr>
              <a:t>Среднее проведенное время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82979">
            <a:off x="642857" y="5801410"/>
            <a:ext cx="614782" cy="572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570654-D6F1-4D4B-9CB9-DA61B36CF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545" y="5587669"/>
            <a:ext cx="2108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938857"/>
            <a:ext cx="5907378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Добавляем те же </a:t>
            </a:r>
            <a:r>
              <a:rPr lang="ru-RU" dirty="0" err="1">
                <a:solidFill>
                  <a:srgbClr val="000000"/>
                </a:solidFill>
              </a:rPr>
              <a:t>фичи</a:t>
            </a:r>
            <a:r>
              <a:rPr lang="ru-RU" dirty="0">
                <a:solidFill>
                  <a:srgbClr val="000000"/>
                </a:solidFill>
              </a:rPr>
              <a:t> для хостов</a:t>
            </a:r>
            <a:endParaRPr lang="en-US" dirty="0">
              <a:solidFill>
                <a:srgbClr val="000000"/>
              </a:solidFill>
            </a:endParaRP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CTR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Cascade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en" dirty="0">
                <a:solidFill>
                  <a:srgbClr val="000000"/>
                </a:solidFill>
              </a:rPr>
              <a:t>DBN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ru-RU" dirty="0">
                <a:solidFill>
                  <a:srgbClr val="000000"/>
                </a:solidFill>
              </a:rPr>
              <a:t>Средние позиции</a:t>
            </a:r>
          </a:p>
          <a:p>
            <a:pPr marL="457200" indent="-31115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●"/>
            </a:pPr>
            <a:r>
              <a:rPr lang="ru-RU" dirty="0">
                <a:solidFill>
                  <a:srgbClr val="000000"/>
                </a:solidFill>
              </a:rPr>
              <a:t>Среднее проведенное время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07140">
            <a:off x="1379127" y="5480777"/>
            <a:ext cx="614782" cy="5724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4CB6A9-25DF-9F48-81A9-A8C77795B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788" y="5466443"/>
            <a:ext cx="21971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98C10-BFFB-164B-ABC9-76DE417B2C65}"/>
              </a:ext>
            </a:extLst>
          </p:cNvPr>
          <p:cNvSpPr txBox="1"/>
          <p:nvPr/>
        </p:nvSpPr>
        <p:spPr>
          <a:xfrm>
            <a:off x="391886" y="391887"/>
            <a:ext cx="2734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Фичи</a:t>
            </a:r>
            <a:r>
              <a:rPr lang="ru-RU" sz="3200" b="1" dirty="0"/>
              <a:t> из логов</a:t>
            </a:r>
          </a:p>
        </p:txBody>
      </p:sp>
    </p:spTree>
    <p:extLst>
      <p:ext uri="{BB962C8B-B14F-4D97-AF65-F5344CB8AC3E}">
        <p14:creationId xmlns:p14="http://schemas.microsoft.com/office/powerpoint/2010/main" val="681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403761" y="316713"/>
            <a:ext cx="4064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Синтаксические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106051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 err="1">
                <a:solidFill>
                  <a:srgbClr val="000000"/>
                </a:solidFill>
              </a:rPr>
              <a:t>Спеллчекер</a:t>
            </a:r>
            <a:r>
              <a:rPr lang="ru-RU" dirty="0">
                <a:solidFill>
                  <a:srgbClr val="000000"/>
                </a:solidFill>
              </a:rPr>
              <a:t> – </a:t>
            </a:r>
            <a:r>
              <a:rPr lang="en" b="1" dirty="0" err="1"/>
              <a:t>YandexSpeller</a:t>
            </a:r>
            <a:endParaRPr lang="en" b="1" dirty="0"/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 err="1">
                <a:solidFill>
                  <a:srgbClr val="000000"/>
                </a:solidFill>
              </a:rPr>
              <a:t>Лемматизатор</a:t>
            </a:r>
            <a:r>
              <a:rPr lang="ru-RU" b="1" dirty="0">
                <a:solidFill>
                  <a:srgbClr val="000000"/>
                </a:solidFill>
              </a:rPr>
              <a:t> – </a:t>
            </a:r>
            <a:r>
              <a:rPr lang="en-US" b="1" dirty="0">
                <a:solidFill>
                  <a:srgbClr val="000000"/>
                </a:solidFill>
              </a:rPr>
              <a:t>PyMystem3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en-US" dirty="0">
                <a:solidFill>
                  <a:srgbClr val="000000"/>
                </a:solidFill>
              </a:rPr>
              <a:t>6 </a:t>
            </a:r>
            <a:r>
              <a:rPr lang="ru-RU" dirty="0" err="1">
                <a:solidFill>
                  <a:srgbClr val="000000"/>
                </a:solidFill>
              </a:rPr>
              <a:t>фичей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BM25 </a:t>
            </a:r>
            <a:r>
              <a:rPr lang="ru-RU" dirty="0">
                <a:solidFill>
                  <a:srgbClr val="000000"/>
                </a:solidFill>
              </a:rPr>
              <a:t>для заголовков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Okapi BM25</a:t>
            </a: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BM25L</a:t>
            </a: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dirty="0"/>
              <a:t>BM25+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07140">
            <a:off x="2139148" y="4602002"/>
            <a:ext cx="614782" cy="5724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9D6F22-10DC-634C-A9C2-05B7A284D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645" y="5572496"/>
            <a:ext cx="1943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8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106051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 err="1">
                <a:solidFill>
                  <a:srgbClr val="000000"/>
                </a:solidFill>
              </a:rPr>
              <a:t>Спеллчекер</a:t>
            </a:r>
            <a:r>
              <a:rPr lang="ru-RU" dirty="0">
                <a:solidFill>
                  <a:srgbClr val="000000"/>
                </a:solidFill>
              </a:rPr>
              <a:t> – </a:t>
            </a:r>
            <a:r>
              <a:rPr lang="en" b="1" dirty="0" err="1"/>
              <a:t>YandexSpeller</a:t>
            </a:r>
            <a:endParaRPr lang="en" b="1" dirty="0"/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 err="1">
                <a:solidFill>
                  <a:srgbClr val="000000"/>
                </a:solidFill>
              </a:rPr>
              <a:t>Лемматизатор</a:t>
            </a:r>
            <a:r>
              <a:rPr lang="ru-RU" b="1" dirty="0">
                <a:solidFill>
                  <a:srgbClr val="000000"/>
                </a:solidFill>
              </a:rPr>
              <a:t> – </a:t>
            </a:r>
            <a:r>
              <a:rPr lang="en-US" b="1" dirty="0">
                <a:solidFill>
                  <a:srgbClr val="000000"/>
                </a:solidFill>
              </a:rPr>
              <a:t>PyMystem3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Отдельно добавим для заголовков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000000"/>
                </a:solidFill>
              </a:rPr>
              <a:t>Tf-idf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с </a:t>
            </a:r>
            <a:r>
              <a:rPr lang="en-US" dirty="0">
                <a:solidFill>
                  <a:srgbClr val="000000"/>
                </a:solidFill>
              </a:rPr>
              <a:t>1-4 n-grams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sklearn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ru-RU" dirty="0">
              <a:solidFill>
                <a:srgbClr val="000000"/>
              </a:solidFill>
            </a:endParaRP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000000"/>
                </a:solidFill>
              </a:rPr>
              <a:t>Countvectorizer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с </a:t>
            </a:r>
            <a:r>
              <a:rPr lang="en-US" dirty="0">
                <a:solidFill>
                  <a:srgbClr val="000000"/>
                </a:solidFill>
              </a:rPr>
              <a:t>1-4 n-grams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sklearn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40282">
            <a:off x="3017921" y="4590124"/>
            <a:ext cx="614782" cy="5724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2ED25C-BB4B-414A-9537-33A61AA8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945" y="5496214"/>
            <a:ext cx="2082800" cy="97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40387-75E7-CC4E-9E8F-EE9A7427403D}"/>
              </a:ext>
            </a:extLst>
          </p:cNvPr>
          <p:cNvSpPr txBox="1"/>
          <p:nvPr/>
        </p:nvSpPr>
        <p:spPr>
          <a:xfrm>
            <a:off x="403761" y="316713"/>
            <a:ext cx="4064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Синтаксические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573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106051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Больше деревьев</a:t>
            </a:r>
            <a:r>
              <a:rPr lang="en-US" dirty="0">
                <a:solidFill>
                  <a:srgbClr val="000000"/>
                </a:solidFill>
              </a:rPr>
              <a:t>!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en-US" dirty="0" err="1">
                <a:solidFill>
                  <a:srgbClr val="000000"/>
                </a:solidFill>
              </a:rPr>
              <a:t>Catboost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en-US" dirty="0">
                <a:solidFill>
                  <a:srgbClr val="000000"/>
                </a:solidFill>
              </a:rPr>
              <a:t>Loss: </a:t>
            </a:r>
            <a:r>
              <a:rPr lang="en-US" dirty="0" err="1">
                <a:solidFill>
                  <a:srgbClr val="000000"/>
                </a:solidFill>
              </a:rPr>
              <a:t>YetiRankPairwise</a:t>
            </a: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en-US" dirty="0" err="1">
                <a:solidFill>
                  <a:srgbClr val="000000"/>
                </a:solidFill>
              </a:rPr>
              <a:t>N_iters</a:t>
            </a:r>
            <a:r>
              <a:rPr lang="en-US" dirty="0">
                <a:solidFill>
                  <a:srgbClr val="000000"/>
                </a:solidFill>
              </a:rPr>
              <a:t>: 7000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40282">
            <a:off x="3797032" y="4542622"/>
            <a:ext cx="614782" cy="5724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DB5C0C-7877-A04E-9C8E-B81543847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745" y="5651025"/>
            <a:ext cx="2032000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19D23-5F97-A745-8AFA-FB18B70BC2B4}"/>
              </a:ext>
            </a:extLst>
          </p:cNvPr>
          <p:cNvSpPr txBox="1"/>
          <p:nvPr/>
        </p:nvSpPr>
        <p:spPr>
          <a:xfrm>
            <a:off x="403761" y="316713"/>
            <a:ext cx="4064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Синтаксические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41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403761" y="316713"/>
            <a:ext cx="396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r>
              <a:rPr lang="ru-RU" sz="3200" b="1" dirty="0" err="1"/>
              <a:t>емантические</a:t>
            </a:r>
            <a:r>
              <a:rPr lang="ru-RU" sz="3200" b="1" dirty="0"/>
              <a:t>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386896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Добавляем сетки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Для заголовков</a:t>
            </a: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 + cosine</a:t>
            </a:r>
            <a:r>
              <a:rPr lang="ru-RU" dirty="0">
                <a:solidFill>
                  <a:srgbClr val="000000"/>
                </a:solidFill>
              </a:rPr>
              <a:t> (3 </a:t>
            </a:r>
            <a:r>
              <a:rPr lang="ru-RU" dirty="0" err="1">
                <a:solidFill>
                  <a:srgbClr val="000000"/>
                </a:solidFill>
              </a:rPr>
              <a:t>мультиязыковые</a:t>
            </a:r>
            <a:r>
              <a:rPr lang="ru-RU" dirty="0">
                <a:solidFill>
                  <a:srgbClr val="000000"/>
                </a:solidFill>
              </a:rPr>
              <a:t> модели)</a:t>
            </a:r>
            <a:endParaRPr lang="en-US" dirty="0">
              <a:solidFill>
                <a:srgbClr val="000000"/>
              </a:solidFill>
            </a:endParaRPr>
          </a:p>
          <a:p>
            <a:pPr marL="488950" indent="-342900" algn="l">
              <a:spcBef>
                <a:spcPts val="0"/>
              </a:spcBef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Fasttext</a:t>
            </a:r>
            <a:r>
              <a:rPr lang="en-US" dirty="0">
                <a:solidFill>
                  <a:srgbClr val="000000"/>
                </a:solidFill>
              </a:rPr>
              <a:t> + cosine</a:t>
            </a:r>
            <a:r>
              <a:rPr lang="ru-RU" dirty="0">
                <a:solidFill>
                  <a:srgbClr val="000000"/>
                </a:solidFill>
              </a:rPr>
              <a:t> (3 </a:t>
            </a:r>
            <a:r>
              <a:rPr lang="ru-RU" dirty="0" err="1">
                <a:solidFill>
                  <a:srgbClr val="000000"/>
                </a:solidFill>
              </a:rPr>
              <a:t>мультиязыковые</a:t>
            </a:r>
            <a:r>
              <a:rPr lang="ru-RU" dirty="0">
                <a:solidFill>
                  <a:srgbClr val="000000"/>
                </a:solidFill>
              </a:rPr>
              <a:t> модели)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40282">
            <a:off x="5281447" y="4506996"/>
            <a:ext cx="614782" cy="5724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6B1751-CFC0-054B-87B8-DD9B0E429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345" y="5496214"/>
            <a:ext cx="2057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403761" y="316713"/>
            <a:ext cx="396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r>
              <a:rPr lang="ru-RU" sz="3200" b="1" dirty="0" err="1"/>
              <a:t>емантические</a:t>
            </a:r>
            <a:r>
              <a:rPr lang="ru-RU" sz="3200" b="1" dirty="0"/>
              <a:t>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596938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Заголовков уже не хватает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Добавляем </a:t>
            </a:r>
            <a:r>
              <a:rPr lang="ru-RU" dirty="0" err="1">
                <a:solidFill>
                  <a:srgbClr val="000000"/>
                </a:solidFill>
              </a:rPr>
              <a:t>фичи</a:t>
            </a:r>
            <a:r>
              <a:rPr lang="ru-RU" dirty="0">
                <a:solidFill>
                  <a:srgbClr val="000000"/>
                </a:solidFill>
              </a:rPr>
              <a:t> из текстов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Три модели </a:t>
            </a:r>
            <a:r>
              <a:rPr lang="en-US" dirty="0">
                <a:solidFill>
                  <a:srgbClr val="000000"/>
                </a:solidFill>
              </a:rPr>
              <a:t>BM25 </a:t>
            </a:r>
            <a:r>
              <a:rPr lang="ru-RU" dirty="0">
                <a:solidFill>
                  <a:srgbClr val="000000"/>
                </a:solidFill>
              </a:rPr>
              <a:t>на первых 512 словах текстов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675766">
            <a:off x="6053346" y="4358489"/>
            <a:ext cx="614782" cy="5724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9A7197-B8E7-3A42-BB8B-DDD93E1BD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82"/>
          <a:stretch/>
        </p:blipFill>
        <p:spPr>
          <a:xfrm>
            <a:off x="6635668" y="5572495"/>
            <a:ext cx="2235200" cy="8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7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4CF2-9AFD-304C-80D4-DE7CA7925250}"/>
              </a:ext>
            </a:extLst>
          </p:cNvPr>
          <p:cNvSpPr txBox="1"/>
          <p:nvPr/>
        </p:nvSpPr>
        <p:spPr>
          <a:xfrm>
            <a:off x="403761" y="316713"/>
            <a:ext cx="396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r>
              <a:rPr lang="ru-RU" sz="3200" b="1" dirty="0" err="1"/>
              <a:t>емантические</a:t>
            </a:r>
            <a:r>
              <a:rPr lang="ru-RU" sz="3200" b="1" dirty="0"/>
              <a:t> </a:t>
            </a:r>
            <a:r>
              <a:rPr lang="ru-RU" sz="3200" b="1" dirty="0" err="1"/>
              <a:t>фичи</a:t>
            </a:r>
            <a:endParaRPr lang="ru-RU" sz="3200" b="1" dirty="0"/>
          </a:p>
        </p:txBody>
      </p:sp>
      <p:sp>
        <p:nvSpPr>
          <p:cNvPr id="7" name="Google Shape;59;p14">
            <a:extLst>
              <a:ext uri="{FF2B5EF4-FFF2-40B4-BE49-F238E27FC236}">
                <a16:creationId xmlns:a16="http://schemas.microsoft.com/office/drawing/2014/main" id="{3D7B3A4C-34CD-8C43-8A38-094B9AFC0EC4}"/>
              </a:ext>
            </a:extLst>
          </p:cNvPr>
          <p:cNvSpPr txBox="1">
            <a:spLocks/>
          </p:cNvSpPr>
          <p:nvPr/>
        </p:nvSpPr>
        <p:spPr>
          <a:xfrm>
            <a:off x="403761" y="1596938"/>
            <a:ext cx="8087096" cy="418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Добавляем </a:t>
            </a:r>
            <a:r>
              <a:rPr lang="ru-RU" dirty="0" err="1">
                <a:solidFill>
                  <a:srgbClr val="000000"/>
                </a:solidFill>
              </a:rPr>
              <a:t>фичи</a:t>
            </a:r>
            <a:r>
              <a:rPr lang="ru-RU" dirty="0">
                <a:solidFill>
                  <a:srgbClr val="000000"/>
                </a:solidFill>
              </a:rPr>
              <a:t> из текстов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Вопросно-ответная модель </a:t>
            </a:r>
            <a:r>
              <a:rPr lang="en-US" dirty="0">
                <a:solidFill>
                  <a:srgbClr val="000000"/>
                </a:solidFill>
              </a:rPr>
              <a:t>USE_QA</a:t>
            </a:r>
            <a:endParaRPr lang="ru-RU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endParaRPr lang="en-US" dirty="0">
              <a:solidFill>
                <a:srgbClr val="000000"/>
              </a:solidFill>
            </a:endParaRP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Вопрос – запрос пользователя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Ответ – заголовок текста</a:t>
            </a:r>
          </a:p>
          <a:p>
            <a:pPr marL="146050" algn="l">
              <a:spcBef>
                <a:spcPts val="0"/>
              </a:spcBef>
              <a:buClr>
                <a:srgbClr val="000000"/>
              </a:buClr>
              <a:buSzPts val="1300"/>
            </a:pPr>
            <a:r>
              <a:rPr lang="ru-RU" dirty="0">
                <a:solidFill>
                  <a:srgbClr val="000000"/>
                </a:solidFill>
              </a:rPr>
              <a:t>Контекст – текст документа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87F55E-0FC4-6745-8A3B-A2133B5E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r="1484"/>
          <a:stretch/>
        </p:blipFill>
        <p:spPr>
          <a:xfrm>
            <a:off x="23750" y="4286992"/>
            <a:ext cx="8953995" cy="25710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FAA22-B9F5-2441-AD62-F89C120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7" b="90369" l="8231" r="90786">
                        <a14:foregroundMark x1="19656" y1="58707" x2="29361" y2="59631"/>
                        <a14:foregroundMark x1="29361" y1="59631" x2="33047" y2="68997"/>
                        <a14:foregroundMark x1="33047" y1="68997" x2="25184" y2="76517"/>
                        <a14:foregroundMark x1="25184" y1="76517" x2="15725" y2="69921"/>
                        <a14:foregroundMark x1="15725" y1="69921" x2="18428" y2="60158"/>
                        <a14:foregroundMark x1="18428" y1="60158" x2="19902" y2="57916"/>
                        <a14:foregroundMark x1="14619" y1="51451" x2="21990" y2="51451"/>
                        <a14:foregroundMark x1="27764" y1="52243" x2="32064" y2="61478"/>
                        <a14:foregroundMark x1="32064" y1="61478" x2="32555" y2="71636"/>
                        <a14:foregroundMark x1="32555" y1="71636" x2="26781" y2="79420"/>
                        <a14:foregroundMark x1="26781" y1="79420" x2="17322" y2="78628"/>
                        <a14:foregroundMark x1="17322" y1="78628" x2="10442" y2="71504"/>
                        <a14:foregroundMark x1="10442" y1="71504" x2="8231" y2="61214"/>
                        <a14:foregroundMark x1="8231" y1="61214" x2="13882" y2="53430"/>
                        <a14:foregroundMark x1="13882" y1="53430" x2="23219" y2="51451"/>
                        <a14:foregroundMark x1="23219" y1="51451" x2="26781" y2="52507"/>
                        <a14:foregroundMark x1="24939" y1="50264" x2="15848" y2="51715"/>
                        <a14:foregroundMark x1="15848" y1="51715" x2="9582" y2="59763"/>
                        <a14:foregroundMark x1="9582" y1="59763" x2="8722" y2="69525"/>
                        <a14:foregroundMark x1="8722" y1="69525" x2="15356" y2="77177"/>
                        <a14:foregroundMark x1="15356" y1="77177" x2="25061" y2="79551"/>
                        <a14:foregroundMark x1="25061" y1="79551" x2="32678" y2="72691"/>
                        <a14:foregroundMark x1="32678" y1="72691" x2="34889" y2="62269"/>
                        <a14:foregroundMark x1="34889" y1="62269" x2="29607" y2="53958"/>
                        <a14:foregroundMark x1="29607" y1="53958" x2="25184" y2="51055"/>
                        <a14:foregroundMark x1="40786" y1="67282" x2="36855" y2="67282"/>
                        <a14:foregroundMark x1="62162" y1="31530" x2="68550" y2="39182"/>
                        <a14:foregroundMark x1="68550" y1="39182" x2="61916" y2="46042"/>
                        <a14:foregroundMark x1="61916" y1="46042" x2="61916" y2="46042"/>
                        <a14:foregroundMark x1="64988" y1="34301" x2="67936" y2="31794"/>
                        <a14:foregroundMark x1="66339" y1="31003" x2="69042" y2="32718"/>
                        <a14:foregroundMark x1="65602" y1="31794" x2="58477" y2="29288"/>
                        <a14:foregroundMark x1="45455" y1="15699" x2="52580" y2="9367"/>
                        <a14:foregroundMark x1="52580" y1="9367" x2="53194" y2="10818"/>
                        <a14:foregroundMark x1="53194" y1="10554" x2="45209" y2="13061"/>
                        <a14:foregroundMark x1="45823" y1="10026" x2="47297" y2="8311"/>
                        <a14:foregroundMark x1="69779" y1="44327" x2="76290" y2="63588"/>
                        <a14:foregroundMark x1="76290" y1="63588" x2="85872" y2="67282"/>
                        <a14:foregroundMark x1="85872" y1="67282" x2="88821" y2="78100"/>
                        <a14:foregroundMark x1="88821" y1="78100" x2="84029" y2="87731"/>
                        <a14:foregroundMark x1="84029" y1="87731" x2="74324" y2="90501"/>
                        <a14:foregroundMark x1="74324" y1="90501" x2="67568" y2="82850"/>
                        <a14:foregroundMark x1="67568" y1="82850" x2="65356" y2="72559"/>
                        <a14:foregroundMark x1="65356" y1="72559" x2="68059" y2="62929"/>
                        <a14:foregroundMark x1="68059" y1="62929" x2="72482" y2="59367"/>
                        <a14:foregroundMark x1="74324" y1="59103" x2="84767" y2="61346"/>
                        <a14:foregroundMark x1="84767" y1="61346" x2="89926" y2="69921"/>
                        <a14:foregroundMark x1="89926" y1="69921" x2="90786" y2="80343"/>
                        <a14:foregroundMark x1="90786" y1="80343" x2="90172" y2="8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85339">
            <a:off x="6936297" y="3832558"/>
            <a:ext cx="614782" cy="5724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AE65DA-219E-A44C-96DD-D2C0DFBB4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445" y="5572496"/>
            <a:ext cx="214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61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225</Words>
  <Application>Microsoft Macintosh PowerPoint</Application>
  <PresentationFormat>Экран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Москаленко Андрей</dc:creator>
  <cp:lastModifiedBy>Москаленко Андрей</cp:lastModifiedBy>
  <cp:revision>23</cp:revision>
  <dcterms:created xsi:type="dcterms:W3CDTF">2021-02-15T13:41:03Z</dcterms:created>
  <dcterms:modified xsi:type="dcterms:W3CDTF">2021-02-19T11:36:29Z</dcterms:modified>
</cp:coreProperties>
</file>