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9" autoAdjust="0"/>
    <p:restoredTop sz="94660"/>
  </p:normalViewPr>
  <p:slideViewPr>
    <p:cSldViewPr snapToGrid="0">
      <p:cViewPr>
        <p:scale>
          <a:sx n="75" d="100"/>
          <a:sy n="75" d="100"/>
        </p:scale>
        <p:origin x="1397"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BF394-4BE3-4C02-883C-651102F9D6F8}"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5763A-5709-4A96-AF2C-3E5AF1F63B08}" type="slidenum">
              <a:rPr lang="en-US" smtClean="0"/>
              <a:t>‹#›</a:t>
            </a:fld>
            <a:endParaRPr lang="en-US"/>
          </a:p>
        </p:txBody>
      </p:sp>
    </p:spTree>
    <p:extLst>
      <p:ext uri="{BB962C8B-B14F-4D97-AF65-F5344CB8AC3E}">
        <p14:creationId xmlns:p14="http://schemas.microsoft.com/office/powerpoint/2010/main" val="307949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5763A-5709-4A96-AF2C-3E5AF1F63B08}" type="slidenum">
              <a:rPr lang="en-US" smtClean="0"/>
              <a:t>3</a:t>
            </a:fld>
            <a:endParaRPr lang="en-US"/>
          </a:p>
        </p:txBody>
      </p:sp>
    </p:spTree>
    <p:extLst>
      <p:ext uri="{BB962C8B-B14F-4D97-AF65-F5344CB8AC3E}">
        <p14:creationId xmlns:p14="http://schemas.microsoft.com/office/powerpoint/2010/main" val="199295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97D1B27-E783-4DB6-9A9D-8D154B6D204A}"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252091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D1B27-E783-4DB6-9A9D-8D154B6D204A}"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424557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D1B27-E783-4DB6-9A9D-8D154B6D204A}"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340912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7D1B27-E783-4DB6-9A9D-8D154B6D204A}"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327956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97D1B27-E783-4DB6-9A9D-8D154B6D204A}"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85425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97D1B27-E783-4DB6-9A9D-8D154B6D204A}" type="datetimeFigureOut">
              <a:rPr lang="en-US" smtClean="0"/>
              <a:t>6/3/2021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335003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97D1B27-E783-4DB6-9A9D-8D154B6D204A}"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AB09B-CDDB-420F-9DE2-23BE74F1544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980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7D1B27-E783-4DB6-9A9D-8D154B6D204A}"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57416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D1B27-E783-4DB6-9A9D-8D154B6D204A}"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363043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97D1B27-E783-4DB6-9A9D-8D154B6D204A}" type="datetimeFigureOut">
              <a:rPr lang="en-US" smtClean="0"/>
              <a:t>6/3/2021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109342442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97D1B27-E783-4DB6-9A9D-8D154B6D204A}" type="datetimeFigureOut">
              <a:rPr lang="en-US" smtClean="0"/>
              <a:t>6/3/2021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01AB09B-CDDB-420F-9DE2-23BE74F15447}" type="slidenum">
              <a:rPr lang="en-US" smtClean="0"/>
              <a:t>‹#›</a:t>
            </a:fld>
            <a:endParaRPr lang="en-US"/>
          </a:p>
        </p:txBody>
      </p:sp>
    </p:spTree>
    <p:extLst>
      <p:ext uri="{BB962C8B-B14F-4D97-AF65-F5344CB8AC3E}">
        <p14:creationId xmlns:p14="http://schemas.microsoft.com/office/powerpoint/2010/main" val="2229594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97D1B27-E783-4DB6-9A9D-8D154B6D204A}" type="datetimeFigureOut">
              <a:rPr lang="en-US" smtClean="0"/>
              <a:t>6/3/2021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B01AB09B-CDDB-420F-9DE2-23BE74F15447}" type="slidenum">
              <a:rPr lang="en-US" smtClean="0"/>
              <a:t>‹#›</a:t>
            </a:fld>
            <a:endParaRPr lang="en-US"/>
          </a:p>
        </p:txBody>
      </p:sp>
    </p:spTree>
    <p:extLst>
      <p:ext uri="{BB962C8B-B14F-4D97-AF65-F5344CB8AC3E}">
        <p14:creationId xmlns:p14="http://schemas.microsoft.com/office/powerpoint/2010/main" val="599341426"/>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eblog.jamisbuck.org/2011/1/24/maze-generation-hunt-and-kill-algorithm.html" TargetMode="External"/><Relationship Id="rId2" Type="http://schemas.openxmlformats.org/officeDocument/2006/relationships/hyperlink" Target="https://gist.github.com/zyvitski/fb12f2ce6bc9d3b141f3bd4410a6f7cf/revisions" TargetMode="External"/><Relationship Id="rId1" Type="http://schemas.openxmlformats.org/officeDocument/2006/relationships/slideLayout" Target="../slideLayouts/slideLayout2.xml"/><Relationship Id="rId5" Type="http://schemas.openxmlformats.org/officeDocument/2006/relationships/hyperlink" Target="https://github.com/a-motalebi/MazeSolver" TargetMode="External"/><Relationship Id="rId4" Type="http://schemas.openxmlformats.org/officeDocument/2006/relationships/hyperlink" Target="https://fsymbo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599A-9B60-49A2-8907-03A59F962AB7}"/>
              </a:ext>
            </a:extLst>
          </p:cNvPr>
          <p:cNvSpPr>
            <a:spLocks noGrp="1"/>
          </p:cNvSpPr>
          <p:nvPr>
            <p:ph type="ctrTitle"/>
          </p:nvPr>
        </p:nvSpPr>
        <p:spPr>
          <a:xfrm>
            <a:off x="1600200" y="1948205"/>
            <a:ext cx="8991600" cy="1645920"/>
          </a:xfrm>
        </p:spPr>
        <p:txBody>
          <a:bodyPr/>
          <a:lstStyle/>
          <a:p>
            <a:r>
              <a:rPr lang="en-US" dirty="0"/>
              <a:t>Maze solver</a:t>
            </a:r>
          </a:p>
        </p:txBody>
      </p:sp>
      <p:sp>
        <p:nvSpPr>
          <p:cNvPr id="3" name="Subtitle 2">
            <a:extLst>
              <a:ext uri="{FF2B5EF4-FFF2-40B4-BE49-F238E27FC236}">
                <a16:creationId xmlns:a16="http://schemas.microsoft.com/office/drawing/2014/main" id="{FBE6424F-EBD4-44E0-9B0D-95A0F4CD8A97}"/>
              </a:ext>
            </a:extLst>
          </p:cNvPr>
          <p:cNvSpPr>
            <a:spLocks noGrp="1"/>
          </p:cNvSpPr>
          <p:nvPr>
            <p:ph type="subTitle" idx="1"/>
          </p:nvPr>
        </p:nvSpPr>
        <p:spPr/>
        <p:txBody>
          <a:bodyPr>
            <a:normAutofit/>
          </a:bodyPr>
          <a:lstStyle/>
          <a:p>
            <a:r>
              <a:rPr lang="en-US" dirty="0"/>
              <a:t>Ali Motalebi</a:t>
            </a:r>
          </a:p>
          <a:p>
            <a:r>
              <a:rPr lang="en-US" dirty="0"/>
              <a:t>9723086</a:t>
            </a:r>
          </a:p>
        </p:txBody>
      </p:sp>
    </p:spTree>
    <p:extLst>
      <p:ext uri="{BB962C8B-B14F-4D97-AF65-F5344CB8AC3E}">
        <p14:creationId xmlns:p14="http://schemas.microsoft.com/office/powerpoint/2010/main" val="122664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0E40-5BC3-4A51-8DB3-7166281629EF}"/>
              </a:ext>
            </a:extLst>
          </p:cNvPr>
          <p:cNvSpPr>
            <a:spLocks noGrp="1"/>
          </p:cNvSpPr>
          <p:nvPr>
            <p:ph type="title"/>
          </p:nvPr>
        </p:nvSpPr>
        <p:spPr>
          <a:xfrm>
            <a:off x="2231136" y="162560"/>
            <a:ext cx="7729728" cy="853440"/>
          </a:xfrm>
        </p:spPr>
        <p:txBody>
          <a:bodyPr>
            <a:normAutofit fontScale="90000"/>
          </a:bodyPr>
          <a:lstStyle/>
          <a:p>
            <a:br>
              <a:rPr lang="en-US" sz="2000" b="1" dirty="0"/>
            </a:br>
            <a:r>
              <a:rPr lang="en-US" sz="2000" b="1" dirty="0"/>
              <a:t>Maze Generation: Hunt-and-Kill algorithm</a:t>
            </a:r>
            <a:br>
              <a:rPr lang="en-US" b="1" dirty="0"/>
            </a:br>
            <a:endParaRPr lang="en-US" dirty="0"/>
          </a:p>
        </p:txBody>
      </p:sp>
      <p:sp>
        <p:nvSpPr>
          <p:cNvPr id="3" name="Content Placeholder 2">
            <a:extLst>
              <a:ext uri="{FF2B5EF4-FFF2-40B4-BE49-F238E27FC236}">
                <a16:creationId xmlns:a16="http://schemas.microsoft.com/office/drawing/2014/main" id="{015642F8-7279-480D-8F3F-D53A766DE93B}"/>
              </a:ext>
            </a:extLst>
          </p:cNvPr>
          <p:cNvSpPr>
            <a:spLocks noGrp="1"/>
          </p:cNvSpPr>
          <p:nvPr>
            <p:ph idx="1"/>
          </p:nvPr>
        </p:nvSpPr>
        <p:spPr>
          <a:xfrm>
            <a:off x="604934" y="1246778"/>
            <a:ext cx="10982131" cy="5383762"/>
          </a:xfrm>
        </p:spPr>
        <p:txBody>
          <a:bodyPr/>
          <a:lstStyle/>
          <a:p>
            <a:r>
              <a:rPr lang="en-US" dirty="0"/>
              <a:t>The algorithm is the “hunt-and-kill algorithm”. In a nutshell, it works like this:</a:t>
            </a:r>
          </a:p>
          <a:p>
            <a:pPr>
              <a:buFont typeface="+mj-lt"/>
              <a:buAutoNum type="arabicPeriod"/>
            </a:pPr>
            <a:r>
              <a:rPr lang="en-US" dirty="0"/>
              <a:t>Choose a starting location.</a:t>
            </a:r>
          </a:p>
          <a:p>
            <a:pPr>
              <a:buFont typeface="+mj-lt"/>
              <a:buAutoNum type="arabicPeriod"/>
            </a:pPr>
            <a:r>
              <a:rPr lang="en-US" dirty="0"/>
              <a:t>Perform a random walk, carving passages to unvisited neighbors, until the current cell has no unvisited neighbors.</a:t>
            </a:r>
          </a:p>
          <a:p>
            <a:pPr>
              <a:buFont typeface="+mj-lt"/>
              <a:buAutoNum type="arabicPeriod"/>
            </a:pPr>
            <a:r>
              <a:rPr lang="en-US" dirty="0"/>
              <a:t>Enter “hunt” mode, where you scan the grid looking for an unvisited cell that is adjacent to a visited cell. If found, carve a passage between the two and let the formerly unvisited cell be the new starting location.</a:t>
            </a:r>
          </a:p>
          <a:p>
            <a:pPr>
              <a:buFont typeface="+mj-lt"/>
              <a:buAutoNum type="arabicPeriod"/>
            </a:pPr>
            <a:r>
              <a:rPr lang="en-US" dirty="0"/>
              <a:t>Repeat steps 2 and 3 until the hunt mode scans the entire grid and finds no unvisited cells.</a:t>
            </a:r>
          </a:p>
          <a:p>
            <a:r>
              <a:rPr lang="en-US" dirty="0"/>
              <a:t>Let’s walk through an example.</a:t>
            </a:r>
          </a:p>
          <a:p>
            <a:r>
              <a:rPr lang="en-US" b="1" dirty="0"/>
              <a:t>An example:</a:t>
            </a:r>
          </a:p>
          <a:p>
            <a:r>
              <a:rPr lang="en-US" dirty="0"/>
              <a:t>I’ll just use a basic 4×4 grid:</a:t>
            </a:r>
          </a:p>
          <a:p>
            <a:endParaRPr lang="en-US" dirty="0"/>
          </a:p>
          <a:p>
            <a:endParaRPr lang="en-US" dirty="0"/>
          </a:p>
          <a:p>
            <a:r>
              <a:rPr lang="en-US" dirty="0"/>
              <a:t>Now, I’ll give you the walk phase as a sequence of frames here. it’s not that interesting, really, until it reaches a dead-end.</a:t>
            </a:r>
          </a:p>
          <a:p>
            <a:endParaRPr lang="en-US" dirty="0"/>
          </a:p>
        </p:txBody>
      </p:sp>
      <p:pic>
        <p:nvPicPr>
          <p:cNvPr id="5" name="Picture 4">
            <a:extLst>
              <a:ext uri="{FF2B5EF4-FFF2-40B4-BE49-F238E27FC236}">
                <a16:creationId xmlns:a16="http://schemas.microsoft.com/office/drawing/2014/main" id="{8A8F5183-A942-4210-BB08-88D7ECED2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411" y="4680450"/>
            <a:ext cx="747422" cy="763670"/>
          </a:xfrm>
          <a:prstGeom prst="rect">
            <a:avLst/>
          </a:prstGeom>
        </p:spPr>
      </p:pic>
    </p:spTree>
    <p:extLst>
      <p:ext uri="{BB962C8B-B14F-4D97-AF65-F5344CB8AC3E}">
        <p14:creationId xmlns:p14="http://schemas.microsoft.com/office/powerpoint/2010/main" val="4209000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00D905-981E-4275-AD63-0350CD3039E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777"/>
          <a:stretch/>
        </p:blipFill>
        <p:spPr>
          <a:xfrm>
            <a:off x="3813354" y="1464616"/>
            <a:ext cx="4565291" cy="3928767"/>
          </a:xfrm>
        </p:spPr>
      </p:pic>
    </p:spTree>
    <p:extLst>
      <p:ext uri="{BB962C8B-B14F-4D97-AF65-F5344CB8AC3E}">
        <p14:creationId xmlns:p14="http://schemas.microsoft.com/office/powerpoint/2010/main" val="349506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38398-D899-4F84-9E3B-DE694ED71B07}"/>
              </a:ext>
            </a:extLst>
          </p:cNvPr>
          <p:cNvSpPr>
            <a:spLocks noGrp="1"/>
          </p:cNvSpPr>
          <p:nvPr>
            <p:ph idx="1"/>
          </p:nvPr>
        </p:nvSpPr>
        <p:spPr>
          <a:xfrm>
            <a:off x="595604" y="419879"/>
            <a:ext cx="11000791" cy="5784978"/>
          </a:xfrm>
        </p:spPr>
        <p:txBody>
          <a:bodyPr/>
          <a:lstStyle/>
          <a:p>
            <a:r>
              <a:rPr lang="en-US" dirty="0"/>
              <a:t>All possible directions lead either out of bounds, or into an already-visited neighbor. At this point, the recursive backtracker would begin backtracking, looking for a previously visited cell in the stack that had unvisited neighbors. The hunt-and-kill algorithm is not nearly so sophisticated: stuck? Go hunting.</a:t>
            </a:r>
          </a:p>
          <a:p>
            <a:r>
              <a:rPr lang="en-US" dirty="0"/>
              <a:t>And so we hunt. Beginning at the first row, we begin scanning each row for an unvisited cell with a visited neighbor. It turns out to be our lucky day: our very first cell is a match: unvisited, with a visited neighbor. We connect the two:</a:t>
            </a:r>
          </a:p>
          <a:p>
            <a:endParaRPr lang="en-US" dirty="0"/>
          </a:p>
          <a:p>
            <a:endParaRPr lang="en-US" dirty="0"/>
          </a:p>
          <a:p>
            <a:r>
              <a:rPr lang="en-US" dirty="0"/>
              <a:t>And then we start a random walk from our new starting point:</a:t>
            </a:r>
          </a:p>
          <a:p>
            <a:endParaRPr lang="en-US" dirty="0"/>
          </a:p>
        </p:txBody>
      </p:sp>
      <p:pic>
        <p:nvPicPr>
          <p:cNvPr id="5" name="Picture 4">
            <a:extLst>
              <a:ext uri="{FF2B5EF4-FFF2-40B4-BE49-F238E27FC236}">
                <a16:creationId xmlns:a16="http://schemas.microsoft.com/office/drawing/2014/main" id="{A4A5A4C4-9EAF-4021-9437-7BD08E436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012" y="2104929"/>
            <a:ext cx="897974" cy="897974"/>
          </a:xfrm>
          <a:prstGeom prst="rect">
            <a:avLst/>
          </a:prstGeom>
        </p:spPr>
      </p:pic>
      <p:pic>
        <p:nvPicPr>
          <p:cNvPr id="7" name="Picture 6">
            <a:extLst>
              <a:ext uri="{FF2B5EF4-FFF2-40B4-BE49-F238E27FC236}">
                <a16:creationId xmlns:a16="http://schemas.microsoft.com/office/drawing/2014/main" id="{5F01B5E8-3E76-49EF-BA00-AE51E6F20A6B}"/>
              </a:ext>
            </a:extLst>
          </p:cNvPr>
          <p:cNvPicPr>
            <a:picLocks noChangeAspect="1"/>
          </p:cNvPicPr>
          <p:nvPr/>
        </p:nvPicPr>
        <p:blipFill rotWithShape="1">
          <a:blip r:embed="rId3"/>
          <a:srcRect l="5390" r="266" b="594"/>
          <a:stretch/>
        </p:blipFill>
        <p:spPr>
          <a:xfrm>
            <a:off x="4435151" y="3855098"/>
            <a:ext cx="3321698" cy="1985865"/>
          </a:xfrm>
          <a:prstGeom prst="rect">
            <a:avLst/>
          </a:prstGeom>
          <a:blipFill>
            <a:blip r:embed="rId4"/>
            <a:tile tx="0" ty="0" sx="100000" sy="100000" flip="none" algn="tl"/>
          </a:blipFill>
        </p:spPr>
      </p:pic>
    </p:spTree>
    <p:extLst>
      <p:ext uri="{BB962C8B-B14F-4D97-AF65-F5344CB8AC3E}">
        <p14:creationId xmlns:p14="http://schemas.microsoft.com/office/powerpoint/2010/main" val="190257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089D9-8F8E-41D2-86E8-0AC8FFE95F57}"/>
              </a:ext>
            </a:extLst>
          </p:cNvPr>
          <p:cNvSpPr>
            <a:spLocks noGrp="1"/>
          </p:cNvSpPr>
          <p:nvPr>
            <p:ph idx="1"/>
          </p:nvPr>
        </p:nvSpPr>
        <p:spPr>
          <a:xfrm>
            <a:off x="590939" y="331237"/>
            <a:ext cx="11010122" cy="6386804"/>
          </a:xfrm>
        </p:spPr>
        <p:txBody>
          <a:bodyPr/>
          <a:lstStyle/>
          <a:p>
            <a:r>
              <a:rPr lang="en-US" dirty="0"/>
              <a:t>Stuck again, so we go hunting. There are no cells in the first row that match:</a:t>
            </a:r>
          </a:p>
          <a:p>
            <a:endParaRPr lang="en-US" dirty="0"/>
          </a:p>
          <a:p>
            <a:endParaRPr lang="en-US" dirty="0"/>
          </a:p>
          <a:p>
            <a:endParaRPr lang="en-US" dirty="0"/>
          </a:p>
          <a:p>
            <a:r>
              <a:rPr lang="en-US" dirty="0"/>
              <a:t>And no matches in the second row, either. (Remember, we’re looking for </a:t>
            </a:r>
            <a:r>
              <a:rPr lang="en-US" i="1" dirty="0"/>
              <a:t>unvisited</a:t>
            </a:r>
            <a:r>
              <a:rPr lang="en-US" dirty="0"/>
              <a:t> cells with </a:t>
            </a:r>
            <a:r>
              <a:rPr lang="en-US" i="1" dirty="0"/>
              <a:t>visited</a:t>
            </a:r>
            <a:r>
              <a:rPr lang="en-US" dirty="0"/>
              <a:t> neighbors.)</a:t>
            </a:r>
          </a:p>
          <a:p>
            <a:endParaRPr lang="en-US" dirty="0"/>
          </a:p>
          <a:p>
            <a:pPr marL="0" indent="0">
              <a:buNone/>
            </a:pPr>
            <a:endParaRPr lang="en-US" dirty="0"/>
          </a:p>
          <a:p>
            <a:pPr marL="0" indent="0">
              <a:buNone/>
            </a:pPr>
            <a:endParaRPr lang="en-US" dirty="0"/>
          </a:p>
          <a:p>
            <a:r>
              <a:rPr lang="en-US" dirty="0"/>
              <a:t>The third row, however, has a match in its last cell:</a:t>
            </a:r>
          </a:p>
          <a:p>
            <a:endParaRPr lang="en-US" dirty="0"/>
          </a:p>
          <a:p>
            <a:endParaRPr lang="en-US" dirty="0"/>
          </a:p>
          <a:p>
            <a:endParaRPr lang="en-US" dirty="0"/>
          </a:p>
          <a:p>
            <a:r>
              <a:rPr lang="en-US" dirty="0"/>
              <a:t>So, we connect that unvisited cell to any one of its visited neighbors (at random), and do our random walk:</a:t>
            </a:r>
          </a:p>
        </p:txBody>
      </p:sp>
      <p:pic>
        <p:nvPicPr>
          <p:cNvPr id="5" name="Picture 4">
            <a:extLst>
              <a:ext uri="{FF2B5EF4-FFF2-40B4-BE49-F238E27FC236}">
                <a16:creationId xmlns:a16="http://schemas.microsoft.com/office/drawing/2014/main" id="{68BE0416-867C-4744-BFC3-CD01E5DEA934}"/>
              </a:ext>
            </a:extLst>
          </p:cNvPr>
          <p:cNvPicPr>
            <a:picLocks noChangeAspect="1"/>
          </p:cNvPicPr>
          <p:nvPr/>
        </p:nvPicPr>
        <p:blipFill>
          <a:blip r:embed="rId2"/>
          <a:stretch>
            <a:fillRect/>
          </a:stretch>
        </p:blipFill>
        <p:spPr>
          <a:xfrm>
            <a:off x="5600360" y="807974"/>
            <a:ext cx="991280" cy="991280"/>
          </a:xfrm>
          <a:prstGeom prst="rect">
            <a:avLst/>
          </a:prstGeom>
        </p:spPr>
      </p:pic>
      <p:pic>
        <p:nvPicPr>
          <p:cNvPr id="11" name="Picture 10">
            <a:extLst>
              <a:ext uri="{FF2B5EF4-FFF2-40B4-BE49-F238E27FC236}">
                <a16:creationId xmlns:a16="http://schemas.microsoft.com/office/drawing/2014/main" id="{A05F874D-7272-441F-8700-203198B95B99}"/>
              </a:ext>
            </a:extLst>
          </p:cNvPr>
          <p:cNvPicPr>
            <a:picLocks noChangeAspect="1"/>
          </p:cNvPicPr>
          <p:nvPr/>
        </p:nvPicPr>
        <p:blipFill>
          <a:blip r:embed="rId3"/>
          <a:stretch>
            <a:fillRect/>
          </a:stretch>
        </p:blipFill>
        <p:spPr>
          <a:xfrm>
            <a:off x="5600360" y="2437720"/>
            <a:ext cx="991280" cy="991280"/>
          </a:xfrm>
          <a:prstGeom prst="rect">
            <a:avLst/>
          </a:prstGeom>
        </p:spPr>
      </p:pic>
      <p:pic>
        <p:nvPicPr>
          <p:cNvPr id="13" name="Picture 12">
            <a:extLst>
              <a:ext uri="{FF2B5EF4-FFF2-40B4-BE49-F238E27FC236}">
                <a16:creationId xmlns:a16="http://schemas.microsoft.com/office/drawing/2014/main" id="{793FD1C7-0B0C-494A-9767-52EE51B3FAA5}"/>
              </a:ext>
            </a:extLst>
          </p:cNvPr>
          <p:cNvPicPr>
            <a:picLocks noChangeAspect="1"/>
          </p:cNvPicPr>
          <p:nvPr/>
        </p:nvPicPr>
        <p:blipFill>
          <a:blip r:embed="rId4"/>
          <a:stretch>
            <a:fillRect/>
          </a:stretch>
        </p:blipFill>
        <p:spPr>
          <a:xfrm>
            <a:off x="5600360" y="3986601"/>
            <a:ext cx="991280" cy="991280"/>
          </a:xfrm>
          <a:prstGeom prst="rect">
            <a:avLst/>
          </a:prstGeom>
        </p:spPr>
      </p:pic>
      <p:pic>
        <p:nvPicPr>
          <p:cNvPr id="17" name="Picture 16">
            <a:extLst>
              <a:ext uri="{FF2B5EF4-FFF2-40B4-BE49-F238E27FC236}">
                <a16:creationId xmlns:a16="http://schemas.microsoft.com/office/drawing/2014/main" id="{C151AA2C-963E-42A8-AC8B-F1B1073C5144}"/>
              </a:ext>
            </a:extLst>
          </p:cNvPr>
          <p:cNvPicPr>
            <a:picLocks noChangeAspect="1"/>
          </p:cNvPicPr>
          <p:nvPr/>
        </p:nvPicPr>
        <p:blipFill>
          <a:blip r:embed="rId5"/>
          <a:stretch>
            <a:fillRect/>
          </a:stretch>
        </p:blipFill>
        <p:spPr>
          <a:xfrm>
            <a:off x="4993026" y="5645214"/>
            <a:ext cx="2205947" cy="991280"/>
          </a:xfrm>
          <a:prstGeom prst="rect">
            <a:avLst/>
          </a:prstGeom>
        </p:spPr>
      </p:pic>
    </p:spTree>
    <p:extLst>
      <p:ext uri="{BB962C8B-B14F-4D97-AF65-F5344CB8AC3E}">
        <p14:creationId xmlns:p14="http://schemas.microsoft.com/office/powerpoint/2010/main" val="359721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0C2CA-0C62-41CA-B3AE-6E95A1855E56}"/>
              </a:ext>
            </a:extLst>
          </p:cNvPr>
          <p:cNvSpPr>
            <a:spLocks noGrp="1"/>
          </p:cNvSpPr>
          <p:nvPr>
            <p:ph idx="1"/>
          </p:nvPr>
        </p:nvSpPr>
        <p:spPr>
          <a:xfrm>
            <a:off x="609600" y="376956"/>
            <a:ext cx="10972800" cy="1583924"/>
          </a:xfrm>
        </p:spPr>
        <p:txBody>
          <a:bodyPr>
            <a:normAutofit/>
          </a:bodyPr>
          <a:lstStyle/>
          <a:p>
            <a:r>
              <a:rPr lang="en-US" dirty="0"/>
              <a:t>And we again stub our digital toes on another dead-end. We’re stuck, so we go hunting again, looking row-by-row for an unvisited cell.</a:t>
            </a:r>
          </a:p>
          <a:p>
            <a:r>
              <a:rPr lang="en-US" dirty="0"/>
              <a:t>The scan completed without finding any unvisited cells, so the algorithm terminates and leaves us with our maze.</a:t>
            </a:r>
          </a:p>
          <a:p>
            <a:pPr marL="0" indent="0">
              <a:buNone/>
            </a:pPr>
            <a:r>
              <a:rPr lang="en-US" dirty="0"/>
              <a:t>Example 2 (C++ code):</a:t>
            </a:r>
          </a:p>
        </p:txBody>
      </p:sp>
      <p:pic>
        <p:nvPicPr>
          <p:cNvPr id="4" name="Picture 3">
            <a:extLst>
              <a:ext uri="{FF2B5EF4-FFF2-40B4-BE49-F238E27FC236}">
                <a16:creationId xmlns:a16="http://schemas.microsoft.com/office/drawing/2014/main" id="{C0739908-2CBF-461B-9B19-83999E5A4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369" y="1960880"/>
            <a:ext cx="1546994" cy="4520164"/>
          </a:xfrm>
          <a:prstGeom prst="rect">
            <a:avLst/>
          </a:prstGeom>
        </p:spPr>
      </p:pic>
      <p:pic>
        <p:nvPicPr>
          <p:cNvPr id="6" name="Picture 5">
            <a:extLst>
              <a:ext uri="{FF2B5EF4-FFF2-40B4-BE49-F238E27FC236}">
                <a16:creationId xmlns:a16="http://schemas.microsoft.com/office/drawing/2014/main" id="{1BD091B2-2FB2-4A2D-8C82-DCA1E3472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852" y="1960880"/>
            <a:ext cx="1478408" cy="4520164"/>
          </a:xfrm>
          <a:prstGeom prst="rect">
            <a:avLst/>
          </a:prstGeom>
        </p:spPr>
      </p:pic>
      <p:pic>
        <p:nvPicPr>
          <p:cNvPr id="8" name="Picture 7">
            <a:extLst>
              <a:ext uri="{FF2B5EF4-FFF2-40B4-BE49-F238E27FC236}">
                <a16:creationId xmlns:a16="http://schemas.microsoft.com/office/drawing/2014/main" id="{25BEB52B-2D40-4735-840B-4E9631834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988" y="1960880"/>
            <a:ext cx="1486029" cy="4520164"/>
          </a:xfrm>
          <a:prstGeom prst="rect">
            <a:avLst/>
          </a:prstGeom>
        </p:spPr>
      </p:pic>
      <p:pic>
        <p:nvPicPr>
          <p:cNvPr id="10" name="Picture 9">
            <a:extLst>
              <a:ext uri="{FF2B5EF4-FFF2-40B4-BE49-F238E27FC236}">
                <a16:creationId xmlns:a16="http://schemas.microsoft.com/office/drawing/2014/main" id="{3BF44C30-107E-4B56-B3B6-D3CBB6B992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4745" y="1960880"/>
            <a:ext cx="1486029" cy="4520164"/>
          </a:xfrm>
          <a:prstGeom prst="rect">
            <a:avLst/>
          </a:prstGeom>
        </p:spPr>
      </p:pic>
    </p:spTree>
    <p:extLst>
      <p:ext uri="{BB962C8B-B14F-4D97-AF65-F5344CB8AC3E}">
        <p14:creationId xmlns:p14="http://schemas.microsoft.com/office/powerpoint/2010/main" val="323663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86C3-090F-4E0E-A0B9-958B3B5DED28}"/>
              </a:ext>
            </a:extLst>
          </p:cNvPr>
          <p:cNvSpPr>
            <a:spLocks noGrp="1"/>
          </p:cNvSpPr>
          <p:nvPr>
            <p:ph type="title"/>
          </p:nvPr>
        </p:nvSpPr>
        <p:spPr>
          <a:xfrm>
            <a:off x="2231136" y="934212"/>
            <a:ext cx="7729728" cy="620268"/>
          </a:xfrm>
        </p:spPr>
        <p:txBody>
          <a:bodyPr>
            <a:normAutofit fontScale="90000"/>
          </a:bodyPr>
          <a:lstStyle/>
          <a:p>
            <a:r>
              <a:rPr lang="en-US" dirty="0"/>
              <a:t>Graph creation</a:t>
            </a:r>
          </a:p>
        </p:txBody>
      </p:sp>
      <p:sp>
        <p:nvSpPr>
          <p:cNvPr id="3" name="Content Placeholder 2">
            <a:extLst>
              <a:ext uri="{FF2B5EF4-FFF2-40B4-BE49-F238E27FC236}">
                <a16:creationId xmlns:a16="http://schemas.microsoft.com/office/drawing/2014/main" id="{7255F9F7-CD5F-4614-89E6-2CD2084764A2}"/>
              </a:ext>
            </a:extLst>
          </p:cNvPr>
          <p:cNvSpPr>
            <a:spLocks noGrp="1"/>
          </p:cNvSpPr>
          <p:nvPr>
            <p:ph idx="1"/>
          </p:nvPr>
        </p:nvSpPr>
        <p:spPr>
          <a:xfrm>
            <a:off x="492760" y="2468880"/>
            <a:ext cx="11206480" cy="4175760"/>
          </a:xfrm>
        </p:spPr>
        <p:txBody>
          <a:bodyPr/>
          <a:lstStyle/>
          <a:p>
            <a:r>
              <a:rPr lang="en-US" dirty="0"/>
              <a:t>1.At first it set player place as the root of the tree.</a:t>
            </a:r>
          </a:p>
          <a:p>
            <a:r>
              <a:rPr lang="en-US" dirty="0"/>
              <a:t>2.Then it will add all neighbor cells that not added to the tree as its children.</a:t>
            </a:r>
          </a:p>
          <a:p>
            <a:r>
              <a:rPr lang="en-US" dirty="0"/>
              <a:t>3.Repeat step 2 for all children until all cells be added.</a:t>
            </a:r>
          </a:p>
          <a:p>
            <a:r>
              <a:rPr lang="en-US" dirty="0"/>
              <a:t>Graph created!</a:t>
            </a:r>
          </a:p>
          <a:p>
            <a:endParaRPr lang="en-US" dirty="0"/>
          </a:p>
        </p:txBody>
      </p:sp>
    </p:spTree>
    <p:extLst>
      <p:ext uri="{BB962C8B-B14F-4D97-AF65-F5344CB8AC3E}">
        <p14:creationId xmlns:p14="http://schemas.microsoft.com/office/powerpoint/2010/main" val="2448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CD86-C97D-47DE-B6B1-D8DC94783064}"/>
              </a:ext>
            </a:extLst>
          </p:cNvPr>
          <p:cNvSpPr>
            <a:spLocks noGrp="1"/>
          </p:cNvSpPr>
          <p:nvPr>
            <p:ph type="title"/>
          </p:nvPr>
        </p:nvSpPr>
        <p:spPr>
          <a:xfrm>
            <a:off x="2231136" y="131572"/>
            <a:ext cx="7729728" cy="569468"/>
          </a:xfrm>
        </p:spPr>
        <p:txBody>
          <a:bodyPr>
            <a:normAutofit fontScale="90000"/>
          </a:bodyPr>
          <a:lstStyle/>
          <a:p>
            <a:r>
              <a:rPr lang="en-US" dirty="0" err="1"/>
              <a:t>Bfs</a:t>
            </a:r>
            <a:r>
              <a:rPr lang="en-US" dirty="0"/>
              <a:t> &amp; </a:t>
            </a:r>
            <a:r>
              <a:rPr lang="en-US" dirty="0" err="1"/>
              <a:t>dfs</a:t>
            </a:r>
            <a:endParaRPr lang="en-US" dirty="0"/>
          </a:p>
        </p:txBody>
      </p:sp>
      <p:sp>
        <p:nvSpPr>
          <p:cNvPr id="3" name="Content Placeholder 2">
            <a:extLst>
              <a:ext uri="{FF2B5EF4-FFF2-40B4-BE49-F238E27FC236}">
                <a16:creationId xmlns:a16="http://schemas.microsoft.com/office/drawing/2014/main" id="{5DEDFADF-9824-4A4C-AF7D-CBC0C60BDEC9}"/>
              </a:ext>
            </a:extLst>
          </p:cNvPr>
          <p:cNvSpPr>
            <a:spLocks noGrp="1"/>
          </p:cNvSpPr>
          <p:nvPr>
            <p:ph idx="1"/>
          </p:nvPr>
        </p:nvSpPr>
        <p:spPr>
          <a:xfrm>
            <a:off x="482600" y="944880"/>
            <a:ext cx="11226800" cy="5486908"/>
          </a:xfrm>
        </p:spPr>
        <p:txBody>
          <a:bodyPr/>
          <a:lstStyle/>
          <a:p>
            <a:r>
              <a:rPr lang="en-US" dirty="0"/>
              <a:t>BFS:</a:t>
            </a:r>
          </a:p>
          <a:p>
            <a:r>
              <a:rPr lang="en-US" dirty="0"/>
              <a:t>Now we have the tree and we just have to check nodes(cells) with the same depth and explores all of the nodes at the present depth prior to moving on to the nodes at the next depth level. </a:t>
            </a:r>
          </a:p>
          <a:p>
            <a:r>
              <a:rPr lang="en-US" dirty="0"/>
              <a:t>DFS:</a:t>
            </a:r>
          </a:p>
          <a:p>
            <a:r>
              <a:rPr lang="en-US" dirty="0"/>
              <a:t>It uses the opposite strategy of BFS. It instead explores the node branch as far as possible before being forced to backtrack and check other nodes. The sequence is </a:t>
            </a:r>
            <a:r>
              <a:rPr lang="en-US" dirty="0" err="1"/>
              <a:t>right→left→down→up</a:t>
            </a:r>
            <a:r>
              <a:rPr lang="en-US" dirty="0"/>
              <a:t> .</a:t>
            </a:r>
          </a:p>
          <a:p>
            <a:endParaRPr lang="en-US" dirty="0"/>
          </a:p>
          <a:p>
            <a:endParaRPr lang="en-US" dirty="0"/>
          </a:p>
          <a:p>
            <a:r>
              <a:rPr lang="en-US" dirty="0"/>
              <a:t>You are the red man. Let’s go find your friend and have fun.</a:t>
            </a:r>
          </a:p>
        </p:txBody>
      </p:sp>
      <p:sp>
        <p:nvSpPr>
          <p:cNvPr id="4" name="Title 1">
            <a:extLst>
              <a:ext uri="{FF2B5EF4-FFF2-40B4-BE49-F238E27FC236}">
                <a16:creationId xmlns:a16="http://schemas.microsoft.com/office/drawing/2014/main" id="{FF943A2E-2AB5-4D92-957E-8198664322F2}"/>
              </a:ext>
            </a:extLst>
          </p:cNvPr>
          <p:cNvSpPr txBox="1">
            <a:spLocks/>
          </p:cNvSpPr>
          <p:nvPr/>
        </p:nvSpPr>
        <p:spPr bwMode="black">
          <a:xfrm>
            <a:off x="2231136" y="3210306"/>
            <a:ext cx="7729728" cy="589534"/>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67500" lnSpcReduction="2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Game mode</a:t>
            </a:r>
          </a:p>
        </p:txBody>
      </p:sp>
    </p:spTree>
    <p:extLst>
      <p:ext uri="{BB962C8B-B14F-4D97-AF65-F5344CB8AC3E}">
        <p14:creationId xmlns:p14="http://schemas.microsoft.com/office/powerpoint/2010/main" val="365898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C9D44-EDA2-4EFF-9D87-1A2AD0CB9EC5}"/>
              </a:ext>
            </a:extLst>
          </p:cNvPr>
          <p:cNvSpPr>
            <a:spLocks noGrp="1"/>
          </p:cNvSpPr>
          <p:nvPr>
            <p:ph idx="1"/>
          </p:nvPr>
        </p:nvSpPr>
        <p:spPr>
          <a:xfrm>
            <a:off x="1655064" y="1137920"/>
            <a:ext cx="8881872" cy="5211707"/>
          </a:xfrm>
        </p:spPr>
        <p:txBody>
          <a:bodyPr/>
          <a:lstStyle/>
          <a:p>
            <a:r>
              <a:rPr lang="en-US" dirty="0" err="1"/>
              <a:t>Ansi</a:t>
            </a:r>
            <a:r>
              <a:rPr lang="en-US" dirty="0"/>
              <a:t> color codes:</a:t>
            </a:r>
          </a:p>
          <a:p>
            <a:r>
              <a:rPr lang="en-US" dirty="0">
                <a:hlinkClick r:id="rId2"/>
              </a:rPr>
              <a:t>https://gist.github.com/zyvitski/fb12f2ce6bc9d3b141f3bd4410a6f7cf/revisions</a:t>
            </a:r>
            <a:endParaRPr lang="en-US" dirty="0"/>
          </a:p>
          <a:p>
            <a:r>
              <a:rPr lang="en-US" dirty="0"/>
              <a:t>Maze generation algorithm:</a:t>
            </a:r>
          </a:p>
          <a:p>
            <a:r>
              <a:rPr lang="en-US" dirty="0">
                <a:hlinkClick r:id="rId3"/>
              </a:rPr>
              <a:t>http://weblog.jamisbuck.org/2011/1/24/maze-generation-hunt-and-kill-algorithm.html</a:t>
            </a:r>
            <a:endParaRPr lang="en-US" dirty="0"/>
          </a:p>
          <a:p>
            <a:r>
              <a:rPr lang="en-US" dirty="0"/>
              <a:t>Symbols and ascii art:</a:t>
            </a:r>
          </a:p>
          <a:p>
            <a:r>
              <a:rPr lang="en-US" dirty="0">
                <a:hlinkClick r:id="rId4"/>
              </a:rPr>
              <a:t>https://fsymbols.com</a:t>
            </a:r>
            <a:endParaRPr lang="en-US" dirty="0"/>
          </a:p>
          <a:p>
            <a:endParaRPr lang="en-US" dirty="0"/>
          </a:p>
          <a:p>
            <a:pPr marL="0" indent="0">
              <a:buNone/>
            </a:pPr>
            <a:endParaRPr lang="en-US" dirty="0"/>
          </a:p>
          <a:p>
            <a:pPr marL="0" indent="0">
              <a:buNone/>
            </a:pPr>
            <a:endParaRPr lang="en-US" dirty="0"/>
          </a:p>
          <a:p>
            <a:endParaRPr lang="en-US" dirty="0"/>
          </a:p>
          <a:p>
            <a:r>
              <a:rPr lang="en-US" dirty="0">
                <a:hlinkClick r:id="rId5"/>
              </a:rPr>
              <a:t>https://github.com/a-motalebi/MazeSolver</a:t>
            </a:r>
            <a:endParaRPr lang="en-US" dirty="0"/>
          </a:p>
          <a:p>
            <a:endParaRPr lang="en-US" dirty="0"/>
          </a:p>
        </p:txBody>
      </p:sp>
      <p:sp>
        <p:nvSpPr>
          <p:cNvPr id="4" name="Title 1">
            <a:extLst>
              <a:ext uri="{FF2B5EF4-FFF2-40B4-BE49-F238E27FC236}">
                <a16:creationId xmlns:a16="http://schemas.microsoft.com/office/drawing/2014/main" id="{CF5F54EF-E22E-4F93-9205-EF04C58C8D3F}"/>
              </a:ext>
            </a:extLst>
          </p:cNvPr>
          <p:cNvSpPr>
            <a:spLocks noGrp="1"/>
          </p:cNvSpPr>
          <p:nvPr>
            <p:ph type="title"/>
          </p:nvPr>
        </p:nvSpPr>
        <p:spPr>
          <a:xfrm>
            <a:off x="2231136" y="131572"/>
            <a:ext cx="7729728" cy="569468"/>
          </a:xfrm>
        </p:spPr>
        <p:txBody>
          <a:bodyPr>
            <a:normAutofit fontScale="90000"/>
          </a:bodyPr>
          <a:lstStyle/>
          <a:p>
            <a:r>
              <a:rPr lang="en-US" dirty="0"/>
              <a:t>References</a:t>
            </a:r>
          </a:p>
        </p:txBody>
      </p:sp>
      <p:sp>
        <p:nvSpPr>
          <p:cNvPr id="7" name="Title 1">
            <a:extLst>
              <a:ext uri="{FF2B5EF4-FFF2-40B4-BE49-F238E27FC236}">
                <a16:creationId xmlns:a16="http://schemas.microsoft.com/office/drawing/2014/main" id="{61FCD946-9A12-4CC7-A8A9-36FBB0CB0E20}"/>
              </a:ext>
            </a:extLst>
          </p:cNvPr>
          <p:cNvSpPr txBox="1">
            <a:spLocks/>
          </p:cNvSpPr>
          <p:nvPr/>
        </p:nvSpPr>
        <p:spPr bwMode="black">
          <a:xfrm>
            <a:off x="2231136" y="4261933"/>
            <a:ext cx="7729728" cy="604708"/>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fontScale="75000" lnSpcReduction="200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dirty="0"/>
              <a:t>My </a:t>
            </a:r>
            <a:r>
              <a:rPr lang="en-US" dirty="0" err="1"/>
              <a:t>github</a:t>
            </a:r>
            <a:r>
              <a:rPr lang="en-US" dirty="0"/>
              <a:t> repository</a:t>
            </a:r>
          </a:p>
        </p:txBody>
      </p:sp>
    </p:spTree>
    <p:extLst>
      <p:ext uri="{BB962C8B-B14F-4D97-AF65-F5344CB8AC3E}">
        <p14:creationId xmlns:p14="http://schemas.microsoft.com/office/powerpoint/2010/main" val="2642772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330</TotalTime>
  <Words>633</Words>
  <Application>Microsoft Office PowerPoint</Application>
  <PresentationFormat>Widescreen</PresentationFormat>
  <Paragraphs>64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Maze solver</vt:lpstr>
      <vt:lpstr> Maze Generation: Hunt-and-Kill algorithm </vt:lpstr>
      <vt:lpstr>PowerPoint Presentation</vt:lpstr>
      <vt:lpstr>PowerPoint Presentation</vt:lpstr>
      <vt:lpstr>PowerPoint Presentation</vt:lpstr>
      <vt:lpstr>PowerPoint Presentation</vt:lpstr>
      <vt:lpstr>Graph creation</vt:lpstr>
      <vt:lpstr>Bfs &amp; dfs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dc:creator>
  <cp:lastModifiedBy>ali</cp:lastModifiedBy>
  <cp:revision>24</cp:revision>
  <dcterms:created xsi:type="dcterms:W3CDTF">2021-06-02T20:23:02Z</dcterms:created>
  <dcterms:modified xsi:type="dcterms:W3CDTF">2021-06-03T01:54:08Z</dcterms:modified>
</cp:coreProperties>
</file>