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30"/>
  </p:notesMasterIdLst>
  <p:sldIdLst>
    <p:sldId id="256" r:id="rId2"/>
    <p:sldId id="257" r:id="rId3"/>
    <p:sldId id="284" r:id="rId4"/>
    <p:sldId id="258" r:id="rId5"/>
    <p:sldId id="260"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63" r:id="rId19"/>
    <p:sldId id="285" r:id="rId20"/>
    <p:sldId id="259" r:id="rId21"/>
    <p:sldId id="288" r:id="rId22"/>
    <p:sldId id="287" r:id="rId23"/>
    <p:sldId id="289" r:id="rId24"/>
    <p:sldId id="290" r:id="rId25"/>
    <p:sldId id="291" r:id="rId26"/>
    <p:sldId id="264" r:id="rId27"/>
    <p:sldId id="286" r:id="rId28"/>
    <p:sldId id="271"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F7D42817-AE17-4B09-978F-40C23E02FFCE}">
          <p14:sldIdLst>
            <p14:sldId id="256"/>
            <p14:sldId id="257"/>
            <p14:sldId id="284"/>
          </p14:sldIdLst>
        </p14:section>
        <p14:section name="問題１" id="{1F1BCDB0-2DD0-4685-B206-B7DEE3FDFFC9}">
          <p14:sldIdLst>
            <p14:sldId id="258"/>
            <p14:sldId id="260"/>
            <p14:sldId id="272"/>
            <p14:sldId id="273"/>
            <p14:sldId id="274"/>
            <p14:sldId id="275"/>
            <p14:sldId id="276"/>
            <p14:sldId id="277"/>
            <p14:sldId id="278"/>
            <p14:sldId id="279"/>
            <p14:sldId id="280"/>
            <p14:sldId id="281"/>
            <p14:sldId id="282"/>
            <p14:sldId id="283"/>
            <p14:sldId id="263"/>
          </p14:sldIdLst>
        </p14:section>
        <p14:section name="問題２" id="{FD8B53C2-7631-47C5-8C35-E69F22D234E9}">
          <p14:sldIdLst>
            <p14:sldId id="285"/>
            <p14:sldId id="259"/>
            <p14:sldId id="288"/>
            <p14:sldId id="287"/>
            <p14:sldId id="289"/>
            <p14:sldId id="290"/>
            <p14:sldId id="291"/>
            <p14:sldId id="264"/>
          </p14:sldIdLst>
        </p14:section>
        <p14:section name="その他" id="{6ADBD921-849D-4600-981B-D6AD7F2BE5E8}">
          <p14:sldIdLst>
            <p14:sldId id="286"/>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96" autoAdjust="0"/>
    <p:restoredTop sz="94660"/>
  </p:normalViewPr>
  <p:slideViewPr>
    <p:cSldViewPr snapToGrid="0">
      <p:cViewPr varScale="1">
        <p:scale>
          <a:sx n="103" d="100"/>
          <a:sy n="103" d="100"/>
        </p:scale>
        <p:origin x="564" y="108"/>
      </p:cViewPr>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C4655E-D61A-49F9-AAAE-806666683A0B}" type="datetimeFigureOut">
              <a:rPr kumimoji="1" lang="ja-JP" altLang="en-US" smtClean="0"/>
              <a:t>2020/11/5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CD83CF-D489-4357-8879-DF57317B32FE}" type="slidenum">
              <a:rPr kumimoji="1" lang="ja-JP" altLang="en-US" smtClean="0"/>
              <a:t>‹#›</a:t>
            </a:fld>
            <a:endParaRPr kumimoji="1" lang="ja-JP" altLang="en-US"/>
          </a:p>
        </p:txBody>
      </p:sp>
    </p:spTree>
    <p:extLst>
      <p:ext uri="{BB962C8B-B14F-4D97-AF65-F5344CB8AC3E}">
        <p14:creationId xmlns:p14="http://schemas.microsoft.com/office/powerpoint/2010/main" val="100183303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E4DFC12-5AE4-4AAD-AD05-8E5C7AD153E9}" type="datetime1">
              <a:rPr kumimoji="1" lang="ja-JP" altLang="en-US" smtClean="0"/>
              <a:t>2020/11/5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637201C-D7B8-43C9-B4A5-AC3257B00CA2}"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48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2D7F6DB-0911-4B6B-8FEC-D08A5BCFB348}" type="datetime1">
              <a:rPr kumimoji="1" lang="ja-JP" altLang="en-US" smtClean="0"/>
              <a:t>2020/11/5</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637201C-D7B8-43C9-B4A5-AC3257B00CA2}" type="slidenum">
              <a:rPr kumimoji="1" lang="ja-JP" altLang="en-US" smtClean="0"/>
              <a:pPr/>
              <a:t>‹#›</a:t>
            </a:fld>
            <a:endParaRPr kumimoji="1" lang="ja-JP" altLang="en-US"/>
          </a:p>
        </p:txBody>
      </p:sp>
    </p:spTree>
    <p:extLst>
      <p:ext uri="{BB962C8B-B14F-4D97-AF65-F5344CB8AC3E}">
        <p14:creationId xmlns:p14="http://schemas.microsoft.com/office/powerpoint/2010/main" val="31470163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2D7F6DB-0911-4B6B-8FEC-D08A5BCFB348}" type="datetime1">
              <a:rPr kumimoji="1" lang="ja-JP" altLang="en-US" smtClean="0"/>
              <a:t>2020/11/5</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637201C-D7B8-43C9-B4A5-AC3257B00CA2}" type="slidenum">
              <a:rPr kumimoji="1" lang="ja-JP" altLang="en-US" smtClean="0"/>
              <a:pPr/>
              <a:t>‹#›</a:t>
            </a:fld>
            <a:endParaRPr kumimoji="1" lang="ja-JP" altLang="en-US"/>
          </a:p>
        </p:txBody>
      </p:sp>
    </p:spTree>
    <p:extLst>
      <p:ext uri="{BB962C8B-B14F-4D97-AF65-F5344CB8AC3E}">
        <p14:creationId xmlns:p14="http://schemas.microsoft.com/office/powerpoint/2010/main" val="391054124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2 つのコンテンツ">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88258" y="1481328"/>
            <a:ext cx="4326591" cy="4695635"/>
          </a:xfrm>
        </p:spPr>
        <p:txBody>
          <a:bodyPr>
            <a:normAutofit/>
          </a:bodyPr>
          <a:lstStyle>
            <a:lvl1pPr>
              <a:defRPr sz="3200"/>
            </a:lvl1pPr>
            <a:lvl2pPr>
              <a:defRPr sz="2800"/>
            </a:lvl2pPr>
            <a:lvl3pPr>
              <a:defRPr sz="2400"/>
            </a:lvl3pPr>
            <a:lvl4pPr>
              <a:defRPr sz="2000"/>
            </a:lvl4pPr>
            <a:lvl5pPr>
              <a:defRPr sz="20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481328"/>
            <a:ext cx="4371416" cy="4695635"/>
          </a:xfrm>
        </p:spPr>
        <p:txBody>
          <a:bodyPr>
            <a:normAutofit/>
          </a:bodyPr>
          <a:lstStyle>
            <a:lvl1pPr>
              <a:defRPr sz="3200"/>
            </a:lvl1pPr>
            <a:lvl2pPr>
              <a:defRPr sz="2800"/>
            </a:lvl2pPr>
            <a:lvl3pPr>
              <a:defRPr sz="2400"/>
            </a:lvl3pPr>
            <a:lvl4pPr>
              <a:defRPr sz="2000"/>
            </a:lvl4pPr>
            <a:lvl5pPr>
              <a:defRPr sz="20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4860C4C-A220-4CD7-80A1-860390B409C3}" type="datetime1">
              <a:rPr kumimoji="1" lang="ja-JP" altLang="en-US" smtClean="0"/>
              <a:t>2020/11/5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637201C-D7B8-43C9-B4A5-AC3257B00CA2}" type="slidenum">
              <a:rPr kumimoji="1" lang="ja-JP" altLang="en-US" smtClean="0"/>
              <a:t>‹#›</a:t>
            </a:fld>
            <a:endParaRPr kumimoji="1" lang="ja-JP" altLang="en-US"/>
          </a:p>
        </p:txBody>
      </p:sp>
      <p:sp>
        <p:nvSpPr>
          <p:cNvPr id="8" name="Title 1">
            <a:extLst>
              <a:ext uri="{FF2B5EF4-FFF2-40B4-BE49-F238E27FC236}">
                <a16:creationId xmlns="" xmlns:a16="http://schemas.microsoft.com/office/drawing/2014/main" id="{D15418D3-F0E7-41E7-9124-0E12441E77B0}"/>
              </a:ext>
            </a:extLst>
          </p:cNvPr>
          <p:cNvSpPr>
            <a:spLocks noGrp="1"/>
          </p:cNvSpPr>
          <p:nvPr>
            <p:ph type="title"/>
          </p:nvPr>
        </p:nvSpPr>
        <p:spPr>
          <a:xfrm>
            <a:off x="188259" y="185833"/>
            <a:ext cx="8812307" cy="1112616"/>
          </a:xfrm>
        </p:spPr>
        <p:txBody>
          <a:bodyPr>
            <a:normAutofit/>
          </a:bodyPr>
          <a:lstStyle>
            <a:lvl1pPr>
              <a:defRPr sz="4000"/>
            </a:lvl1pPr>
          </a:lstStyle>
          <a:p>
            <a:r>
              <a:rPr lang="ja-JP" altLang="en-US" smtClean="0"/>
              <a:t>マスター タイトルの書式設定</a:t>
            </a:r>
            <a:endParaRPr lang="en-US" dirty="0"/>
          </a:p>
        </p:txBody>
      </p:sp>
    </p:spTree>
    <p:extLst>
      <p:ext uri="{BB962C8B-B14F-4D97-AF65-F5344CB8AC3E}">
        <p14:creationId xmlns:p14="http://schemas.microsoft.com/office/powerpoint/2010/main" val="209591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8259" y="1421127"/>
            <a:ext cx="430992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85876" y="2367716"/>
            <a:ext cx="4309923" cy="3988635"/>
          </a:xfrm>
        </p:spPr>
        <p:txBody>
          <a:bodyPr>
            <a:normAutofit/>
          </a:bodyPr>
          <a:lstStyle>
            <a:lvl1pPr>
              <a:defRPr sz="3200"/>
            </a:lvl1pPr>
            <a:lvl2pPr>
              <a:defRPr sz="2800"/>
            </a:lvl2pPr>
            <a:lvl3pPr>
              <a:defRPr sz="2400"/>
            </a:lvl3pPr>
            <a:lvl4pPr>
              <a:defRPr sz="2000"/>
            </a:lvl4pPr>
            <a:lvl5pPr>
              <a:defRPr sz="20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421127"/>
            <a:ext cx="43714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367716"/>
            <a:ext cx="4371416" cy="3988635"/>
          </a:xfrm>
        </p:spPr>
        <p:txBody>
          <a:bodyPr>
            <a:normAutofit/>
          </a:bodyPr>
          <a:lstStyle>
            <a:lvl1pPr>
              <a:defRPr sz="3200"/>
            </a:lvl1pPr>
            <a:lvl2pPr>
              <a:defRPr sz="2800"/>
            </a:lvl2pPr>
            <a:lvl3pPr>
              <a:defRPr sz="2400"/>
            </a:lvl3pPr>
            <a:lvl4pPr>
              <a:defRPr sz="2000"/>
            </a:lvl4pPr>
            <a:lvl5pPr>
              <a:defRPr sz="20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CD662C58-C927-4305-A8D0-236D535572CB}" type="datetime1">
              <a:rPr kumimoji="1" lang="ja-JP" altLang="en-US" smtClean="0"/>
              <a:t>2020/11/5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637201C-D7B8-43C9-B4A5-AC3257B00CA2}" type="slidenum">
              <a:rPr kumimoji="1" lang="ja-JP" altLang="en-US" smtClean="0"/>
              <a:t>‹#›</a:t>
            </a:fld>
            <a:endParaRPr kumimoji="1" lang="ja-JP" altLang="en-US"/>
          </a:p>
        </p:txBody>
      </p:sp>
      <p:sp>
        <p:nvSpPr>
          <p:cNvPr id="10" name="Title 1">
            <a:extLst>
              <a:ext uri="{FF2B5EF4-FFF2-40B4-BE49-F238E27FC236}">
                <a16:creationId xmlns="" xmlns:a16="http://schemas.microsoft.com/office/drawing/2014/main" id="{6F5C4F0F-188C-464C-AC50-85896E7A2B97}"/>
              </a:ext>
            </a:extLst>
          </p:cNvPr>
          <p:cNvSpPr>
            <a:spLocks noGrp="1"/>
          </p:cNvSpPr>
          <p:nvPr>
            <p:ph type="title"/>
          </p:nvPr>
        </p:nvSpPr>
        <p:spPr>
          <a:xfrm>
            <a:off x="188259" y="185833"/>
            <a:ext cx="8812307" cy="1112616"/>
          </a:xfrm>
        </p:spPr>
        <p:txBody>
          <a:bodyPr>
            <a:normAutofit/>
          </a:bodyPr>
          <a:lstStyle>
            <a:lvl1pPr>
              <a:defRPr sz="4000"/>
            </a:lvl1pPr>
          </a:lstStyle>
          <a:p>
            <a:r>
              <a:rPr lang="ja-JP" altLang="en-US" smtClean="0"/>
              <a:t>マスター タイトルの書式設定</a:t>
            </a:r>
            <a:endParaRPr lang="en-US" dirty="0"/>
          </a:p>
        </p:txBody>
      </p:sp>
    </p:spTree>
    <p:extLst>
      <p:ext uri="{BB962C8B-B14F-4D97-AF65-F5344CB8AC3E}">
        <p14:creationId xmlns:p14="http://schemas.microsoft.com/office/powerpoint/2010/main" val="40108955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2B51DAE-76F6-4259-A853-D4567094CE2F}" type="datetime1">
              <a:rPr kumimoji="1" lang="ja-JP" altLang="en-US" smtClean="0"/>
              <a:t>2020/11/5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637201C-D7B8-43C9-B4A5-AC3257B00CA2}" type="slidenum">
              <a:rPr kumimoji="1" lang="ja-JP" altLang="en-US" smtClean="0"/>
              <a:t>‹#›</a:t>
            </a:fld>
            <a:endParaRPr kumimoji="1" lang="ja-JP" altLang="en-US"/>
          </a:p>
        </p:txBody>
      </p:sp>
      <p:sp>
        <p:nvSpPr>
          <p:cNvPr id="6" name="Title 1">
            <a:extLst>
              <a:ext uri="{FF2B5EF4-FFF2-40B4-BE49-F238E27FC236}">
                <a16:creationId xmlns="" xmlns:a16="http://schemas.microsoft.com/office/drawing/2014/main" id="{8A9B2296-3CB7-466A-B226-3ADE69A29094}"/>
              </a:ext>
            </a:extLst>
          </p:cNvPr>
          <p:cNvSpPr>
            <a:spLocks noGrp="1"/>
          </p:cNvSpPr>
          <p:nvPr>
            <p:ph type="title"/>
          </p:nvPr>
        </p:nvSpPr>
        <p:spPr>
          <a:xfrm>
            <a:off x="188259" y="185833"/>
            <a:ext cx="8812307" cy="1112616"/>
          </a:xfrm>
        </p:spPr>
        <p:txBody>
          <a:bodyPr>
            <a:normAutofit/>
          </a:bodyPr>
          <a:lstStyle>
            <a:lvl1pPr>
              <a:defRPr sz="4000"/>
            </a:lvl1pPr>
          </a:lstStyle>
          <a:p>
            <a:r>
              <a:rPr lang="ja-JP" altLang="en-US" smtClean="0"/>
              <a:t>マスター タイトルの書式設定</a:t>
            </a:r>
            <a:endParaRPr lang="en-US" dirty="0"/>
          </a:p>
        </p:txBody>
      </p:sp>
    </p:spTree>
    <p:extLst>
      <p:ext uri="{BB962C8B-B14F-4D97-AF65-F5344CB8AC3E}">
        <p14:creationId xmlns:p14="http://schemas.microsoft.com/office/powerpoint/2010/main" val="2829792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9FF1A87-307D-45A7-9E8E-361E250FA4E7}" type="datetime1">
              <a:rPr kumimoji="1" lang="ja-JP" altLang="en-US" smtClean="0"/>
              <a:t>2020/11/5</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637201C-D7B8-43C9-B4A5-AC3257B00CA2}" type="slidenum">
              <a:rPr kumimoji="1" lang="ja-JP" altLang="en-US" smtClean="0"/>
              <a:t>‹#›</a:t>
            </a:fld>
            <a:endParaRPr kumimoji="1" lang="ja-JP" altLang="en-US"/>
          </a:p>
        </p:txBody>
      </p:sp>
    </p:spTree>
    <p:extLst>
      <p:ext uri="{BB962C8B-B14F-4D97-AF65-F5344CB8AC3E}">
        <p14:creationId xmlns:p14="http://schemas.microsoft.com/office/powerpoint/2010/main" val="1157510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D72B12E-A049-48EE-B50F-347E0C892C5F}" type="datetime1">
              <a:rPr kumimoji="1" lang="ja-JP" altLang="en-US" smtClean="0"/>
              <a:t>2020/11/5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637201C-D7B8-43C9-B4A5-AC3257B00CA2}"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0539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4860C4C-A220-4CD7-80A1-860390B409C3}" type="datetime1">
              <a:rPr kumimoji="1" lang="ja-JP" altLang="en-US" smtClean="0"/>
              <a:t>2020/11/5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637201C-D7B8-43C9-B4A5-AC3257B00CA2}" type="slidenum">
              <a:rPr kumimoji="1" lang="ja-JP" altLang="en-US" smtClean="0"/>
              <a:t>‹#›</a:t>
            </a:fld>
            <a:endParaRPr kumimoji="1" lang="ja-JP" altLang="en-US"/>
          </a:p>
        </p:txBody>
      </p:sp>
    </p:spTree>
    <p:extLst>
      <p:ext uri="{BB962C8B-B14F-4D97-AF65-F5344CB8AC3E}">
        <p14:creationId xmlns:p14="http://schemas.microsoft.com/office/powerpoint/2010/main" val="1990213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CD662C58-C927-4305-A8D0-236D535572CB}" type="datetime1">
              <a:rPr kumimoji="1" lang="ja-JP" altLang="en-US" smtClean="0"/>
              <a:t>2020/11/5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637201C-D7B8-43C9-B4A5-AC3257B00CA2}" type="slidenum">
              <a:rPr kumimoji="1" lang="ja-JP" altLang="en-US" smtClean="0"/>
              <a:t>‹#›</a:t>
            </a:fld>
            <a:endParaRPr kumimoji="1" lang="ja-JP" altLang="en-US"/>
          </a:p>
        </p:txBody>
      </p:sp>
    </p:spTree>
    <p:extLst>
      <p:ext uri="{BB962C8B-B14F-4D97-AF65-F5344CB8AC3E}">
        <p14:creationId xmlns:p14="http://schemas.microsoft.com/office/powerpoint/2010/main" val="2334822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02B51DAE-76F6-4259-A853-D4567094CE2F}" type="datetime1">
              <a:rPr kumimoji="1" lang="ja-JP" altLang="en-US" smtClean="0"/>
              <a:t>2020/11/5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637201C-D7B8-43C9-B4A5-AC3257B00CA2}" type="slidenum">
              <a:rPr kumimoji="1" lang="ja-JP" altLang="en-US" smtClean="0"/>
              <a:t>‹#›</a:t>
            </a:fld>
            <a:endParaRPr kumimoji="1" lang="ja-JP" altLang="en-US"/>
          </a:p>
        </p:txBody>
      </p:sp>
    </p:spTree>
    <p:extLst>
      <p:ext uri="{BB962C8B-B14F-4D97-AF65-F5344CB8AC3E}">
        <p14:creationId xmlns:p14="http://schemas.microsoft.com/office/powerpoint/2010/main" val="2068502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2FC959A-7B4D-4E41-9A47-5FB14BC74525}" type="datetime1">
              <a:rPr kumimoji="1" lang="ja-JP" altLang="en-US" smtClean="0"/>
              <a:t>2020/11/5</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B637201C-D7B8-43C9-B4A5-AC3257B00CA2}" type="slidenum">
              <a:rPr kumimoji="1" lang="ja-JP" altLang="en-US" smtClean="0"/>
              <a:t>‹#›</a:t>
            </a:fld>
            <a:endParaRPr kumimoji="1" lang="ja-JP" altLang="en-US"/>
          </a:p>
        </p:txBody>
      </p:sp>
    </p:spTree>
    <p:extLst>
      <p:ext uri="{BB962C8B-B14F-4D97-AF65-F5344CB8AC3E}">
        <p14:creationId xmlns:p14="http://schemas.microsoft.com/office/powerpoint/2010/main" val="2887396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4A9DF21-20F5-42F0-9C5C-9BA2F383933A}" type="datetime1">
              <a:rPr kumimoji="1" lang="ja-JP" altLang="en-US" smtClean="0"/>
              <a:t>2020/11/5</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37201C-D7B8-43C9-B4A5-AC3257B00CA2}" type="slidenum">
              <a:rPr kumimoji="1" lang="ja-JP" altLang="en-US" smtClean="0"/>
              <a:t>‹#›</a:t>
            </a:fld>
            <a:endParaRPr kumimoji="1" lang="ja-JP" altLang="en-US"/>
          </a:p>
        </p:txBody>
      </p:sp>
    </p:spTree>
    <p:extLst>
      <p:ext uri="{BB962C8B-B14F-4D97-AF65-F5344CB8AC3E}">
        <p14:creationId xmlns:p14="http://schemas.microsoft.com/office/powerpoint/2010/main" val="3031061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2D7F6DB-0911-4B6B-8FEC-D08A5BCFB348}" type="datetime1">
              <a:rPr kumimoji="1" lang="ja-JP" altLang="en-US" smtClean="0"/>
              <a:t>2020/11/5</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637201C-D7B8-43C9-B4A5-AC3257B00CA2}" type="slidenum">
              <a:rPr kumimoji="1" lang="ja-JP" altLang="en-US" smtClean="0"/>
              <a:pPr/>
              <a:t>‹#›</a:t>
            </a:fld>
            <a:endParaRPr kumimoji="1" lang="ja-JP" altLang="en-US"/>
          </a:p>
        </p:txBody>
      </p:sp>
    </p:spTree>
    <p:extLst>
      <p:ext uri="{BB962C8B-B14F-4D97-AF65-F5344CB8AC3E}">
        <p14:creationId xmlns:p14="http://schemas.microsoft.com/office/powerpoint/2010/main" val="238084024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2D7F6DB-0911-4B6B-8FEC-D08A5BCFB348}" type="datetime1">
              <a:rPr kumimoji="1" lang="ja-JP" altLang="en-US" smtClean="0"/>
              <a:t>2020/11/5</a:t>
            </a:fld>
            <a:endParaRPr kumimoji="1" lang="ja-JP" alt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637201C-D7B8-43C9-B4A5-AC3257B00CA2}" type="slidenum">
              <a:rPr kumimoji="1" lang="ja-JP" altLang="en-US" smtClean="0"/>
              <a:pPr/>
              <a:t>‹#›</a:t>
            </a:fld>
            <a:endParaRPr kumimoji="1" lang="ja-JP"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直角三角形 10">
            <a:extLst>
              <a:ext uri="{FF2B5EF4-FFF2-40B4-BE49-F238E27FC236}">
                <a16:creationId xmlns="" xmlns:a16="http://schemas.microsoft.com/office/drawing/2014/main" id="{F5B6F67F-7EF2-48BA-BC41-A79233E10761}"/>
              </a:ext>
            </a:extLst>
          </p:cNvPr>
          <p:cNvSpPr/>
          <p:nvPr userDrawn="1"/>
        </p:nvSpPr>
        <p:spPr>
          <a:xfrm flipH="1">
            <a:off x="8211671" y="5925671"/>
            <a:ext cx="932329" cy="932329"/>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8493368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64" r:id="rId12"/>
    <p:sldLayoutId id="2147483665" r:id="rId13"/>
    <p:sldLayoutId id="2147483666" r:id="rId14"/>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952500" y="368563"/>
            <a:ext cx="7324725" cy="3243000"/>
          </a:xfrm>
        </p:spPr>
        <p:txBody>
          <a:bodyPr>
            <a:normAutofit/>
          </a:bodyPr>
          <a:lstStyle/>
          <a:p>
            <a:r>
              <a:rPr lang="ja-JP" altLang="en-US" sz="5400" dirty="0"/>
              <a:t>人工知能・</a:t>
            </a:r>
            <a:r>
              <a:rPr lang="ja-JP" altLang="en-US" sz="5400" dirty="0" smtClean="0"/>
              <a:t>音声処理</a:t>
            </a:r>
            <a:r>
              <a:rPr lang="ja-JP" altLang="en-US" sz="5400" dirty="0"/>
              <a:t>実験</a:t>
            </a:r>
            <a:r>
              <a:rPr lang="en-US" altLang="ja-JP" sz="5400" dirty="0"/>
              <a:t/>
            </a:r>
            <a:br>
              <a:rPr lang="en-US" altLang="ja-JP" sz="5400" dirty="0"/>
            </a:br>
            <a:r>
              <a:rPr lang="ja-JP" altLang="en-US" sz="5400" dirty="0"/>
              <a:t>作業日報</a:t>
            </a:r>
            <a:r>
              <a:rPr lang="en-US" altLang="ja-JP" sz="5400" dirty="0"/>
              <a:t/>
            </a:r>
            <a:br>
              <a:rPr lang="en-US" altLang="ja-JP" sz="5400" dirty="0"/>
            </a:br>
            <a:r>
              <a:rPr lang="en-US" altLang="ja-JP" sz="5400" dirty="0"/>
              <a:t/>
            </a:r>
            <a:br>
              <a:rPr lang="en-US" altLang="ja-JP" sz="5400" dirty="0"/>
            </a:br>
            <a:r>
              <a:rPr lang="ja-JP" altLang="en-US" sz="5400" b="1" dirty="0"/>
              <a:t>第</a:t>
            </a:r>
            <a:r>
              <a:rPr lang="en-US" altLang="ja-JP" sz="5400" b="1" dirty="0"/>
              <a:t>1</a:t>
            </a:r>
            <a:r>
              <a:rPr lang="ja-JP" altLang="en-US" sz="5400" b="1" dirty="0"/>
              <a:t>回 </a:t>
            </a:r>
            <a:r>
              <a:rPr lang="en-US" altLang="ja-JP" sz="5400" b="1" dirty="0"/>
              <a:t>AI-1</a:t>
            </a:r>
            <a:endParaRPr kumimoji="1" lang="ja-JP" altLang="en-US" sz="5400" b="1" dirty="0"/>
          </a:p>
        </p:txBody>
      </p:sp>
      <p:sp>
        <p:nvSpPr>
          <p:cNvPr id="3" name="サブタイトル 2"/>
          <p:cNvSpPr>
            <a:spLocks noGrp="1"/>
          </p:cNvSpPr>
          <p:nvPr>
            <p:ph type="subTitle" idx="1"/>
          </p:nvPr>
        </p:nvSpPr>
        <p:spPr>
          <a:xfrm>
            <a:off x="952500" y="4431128"/>
            <a:ext cx="6858000" cy="1655762"/>
          </a:xfrm>
        </p:spPr>
        <p:txBody>
          <a:bodyPr>
            <a:normAutofit/>
          </a:bodyPr>
          <a:lstStyle/>
          <a:p>
            <a:r>
              <a:rPr kumimoji="1" lang="ja-JP" altLang="en-US" sz="2000" dirty="0"/>
              <a:t>学生番号：</a:t>
            </a:r>
            <a:r>
              <a:rPr kumimoji="1" lang="en-US" altLang="ja-JP" sz="2000" dirty="0" smtClean="0"/>
              <a:t>09430509</a:t>
            </a:r>
            <a:endParaRPr kumimoji="1" lang="en-US" altLang="ja-JP" sz="2000" dirty="0"/>
          </a:p>
          <a:p>
            <a:r>
              <a:rPr lang="ja-JP" altLang="en-US" sz="2000" dirty="0"/>
              <a:t>氏名</a:t>
            </a:r>
            <a:r>
              <a:rPr lang="ja-JP" altLang="en-US" sz="2000" dirty="0" smtClean="0"/>
              <a:t>：今田　将也</a:t>
            </a:r>
            <a:endParaRPr lang="en-US" altLang="ja-JP" sz="2000" dirty="0"/>
          </a:p>
          <a:p>
            <a:r>
              <a:rPr kumimoji="1" lang="ja-JP" altLang="en-US" sz="2000" dirty="0"/>
              <a:t>実施日</a:t>
            </a:r>
            <a:r>
              <a:rPr lang="ja-JP" altLang="en-US" sz="2000" dirty="0"/>
              <a:t>：</a:t>
            </a:r>
            <a:r>
              <a:rPr lang="en-US" altLang="ja-JP" sz="2000" dirty="0" smtClean="0"/>
              <a:t>2020</a:t>
            </a:r>
            <a:r>
              <a:rPr lang="ja-JP" altLang="en-US" sz="2000" dirty="0" smtClean="0"/>
              <a:t>年</a:t>
            </a:r>
            <a:r>
              <a:rPr lang="en-US" altLang="ja-JP" sz="2000" dirty="0" smtClean="0"/>
              <a:t>10</a:t>
            </a:r>
            <a:r>
              <a:rPr lang="ja-JP" altLang="en-US" sz="2000" dirty="0" smtClean="0"/>
              <a:t>月</a:t>
            </a:r>
            <a:r>
              <a:rPr lang="en-US" altLang="ja-JP" sz="2000" dirty="0" smtClean="0"/>
              <a:t>29</a:t>
            </a:r>
            <a:r>
              <a:rPr lang="ja-JP" altLang="en-US" sz="2000" dirty="0" smtClean="0"/>
              <a:t>日</a:t>
            </a:r>
            <a:endParaRPr kumimoji="1" lang="en-US" altLang="ja-JP" sz="2000" dirty="0"/>
          </a:p>
        </p:txBody>
      </p:sp>
      <p:sp>
        <p:nvSpPr>
          <p:cNvPr id="6" name="スライド番号プレースホルダー 3">
            <a:extLst>
              <a:ext uri="{FF2B5EF4-FFF2-40B4-BE49-F238E27FC236}">
                <a16:creationId xmlns="" xmlns:a16="http://schemas.microsoft.com/office/drawing/2014/main" id="{80D06BF3-396A-4F50-B3DE-05478C109C2F}"/>
              </a:ext>
            </a:extLst>
          </p:cNvPr>
          <p:cNvSpPr>
            <a:spLocks noGrp="1"/>
          </p:cNvSpPr>
          <p:nvPr>
            <p:ph type="sldNum" sz="quarter" idx="12"/>
          </p:nvPr>
        </p:nvSpPr>
        <p:spPr>
          <a:xfrm>
            <a:off x="7425344" y="6459786"/>
            <a:ext cx="984019" cy="365125"/>
          </a:xfrm>
        </p:spPr>
        <p:txBody>
          <a:bodyPr/>
          <a:lstStyle/>
          <a:p>
            <a:r>
              <a:rPr kumimoji="1" lang="en-US" altLang="ja-JP" dirty="0" smtClean="0"/>
              <a:t>1</a:t>
            </a:r>
            <a:endParaRPr kumimoji="1" lang="ja-JP" altLang="en-US" dirty="0"/>
          </a:p>
        </p:txBody>
      </p:sp>
    </p:spTree>
    <p:extLst>
      <p:ext uri="{BB962C8B-B14F-4D97-AF65-F5344CB8AC3E}">
        <p14:creationId xmlns:p14="http://schemas.microsoft.com/office/powerpoint/2010/main" val="32589046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1-3.</a:t>
            </a:r>
            <a:r>
              <a:rPr lang="ja-JP" altLang="en-US" dirty="0"/>
              <a:t>スタックやキューの</a:t>
            </a:r>
            <a:r>
              <a:rPr lang="ja-JP" altLang="en-US" dirty="0" smtClean="0"/>
              <a:t>動作例</a:t>
            </a:r>
            <a:r>
              <a:rPr lang="en-US" altLang="ja-JP" dirty="0" smtClean="0"/>
              <a:t>(2/3)</a:t>
            </a:r>
            <a:endParaRPr kumimoji="1" lang="ja-JP" altLang="en-US" dirty="0"/>
          </a:p>
        </p:txBody>
      </p:sp>
      <p:sp>
        <p:nvSpPr>
          <p:cNvPr id="3" name="コンテンツ プレースホルダー 2"/>
          <p:cNvSpPr>
            <a:spLocks noGrp="1"/>
          </p:cNvSpPr>
          <p:nvPr>
            <p:ph idx="1"/>
          </p:nvPr>
        </p:nvSpPr>
        <p:spPr>
          <a:xfrm>
            <a:off x="822959" y="2295006"/>
            <a:ext cx="3650187" cy="4031654"/>
          </a:xfrm>
        </p:spPr>
        <p:txBody>
          <a:bodyPr>
            <a:normAutofit fontScale="62500" lnSpcReduction="20000"/>
          </a:bodyPr>
          <a:lstStyle/>
          <a:p>
            <a:r>
              <a:rPr lang="en-US" altLang="ja-JP" dirty="0" smtClean="0"/>
              <a:t>% </a:t>
            </a:r>
            <a:r>
              <a:rPr lang="en-US" altLang="ja-JP" dirty="0"/>
              <a:t>(1) Initialize</a:t>
            </a:r>
          </a:p>
          <a:p>
            <a:r>
              <a:rPr lang="en-US" altLang="ja-JP" dirty="0" err="1"/>
              <a:t>stack_data</a:t>
            </a:r>
            <a:r>
              <a:rPr lang="en-US" altLang="ja-JP" dirty="0"/>
              <a:t> = </a:t>
            </a:r>
            <a:r>
              <a:rPr lang="en-US" altLang="ja-JP" dirty="0" smtClean="0"/>
              <a:t>[];</a:t>
            </a:r>
            <a:endParaRPr lang="en-US" altLang="ja-JP" dirty="0"/>
          </a:p>
          <a:p>
            <a:r>
              <a:rPr lang="en-US" altLang="ja-JP" dirty="0"/>
              <a:t>% push</a:t>
            </a:r>
          </a:p>
          <a:p>
            <a:r>
              <a:rPr lang="en-US" altLang="ja-JP" dirty="0" err="1"/>
              <a:t>stack_data</a:t>
            </a:r>
            <a:r>
              <a:rPr lang="en-US" altLang="ja-JP" dirty="0"/>
              <a:t> = [1 </a:t>
            </a:r>
            <a:r>
              <a:rPr lang="en-US" altLang="ja-JP" dirty="0" err="1"/>
              <a:t>stack_data</a:t>
            </a:r>
            <a:r>
              <a:rPr lang="en-US" altLang="ja-JP" dirty="0"/>
              <a:t>];</a:t>
            </a:r>
          </a:p>
          <a:p>
            <a:r>
              <a:rPr lang="en-US" altLang="ja-JP" dirty="0" err="1"/>
              <a:t>stack_data</a:t>
            </a:r>
            <a:r>
              <a:rPr lang="en-US" altLang="ja-JP" dirty="0"/>
              <a:t> = [2 </a:t>
            </a:r>
            <a:r>
              <a:rPr lang="en-US" altLang="ja-JP" dirty="0" err="1"/>
              <a:t>stack_data</a:t>
            </a:r>
            <a:r>
              <a:rPr lang="en-US" altLang="ja-JP" dirty="0"/>
              <a:t>];</a:t>
            </a:r>
          </a:p>
          <a:p>
            <a:r>
              <a:rPr lang="en-US" altLang="ja-JP" dirty="0" err="1"/>
              <a:t>stack_data</a:t>
            </a:r>
            <a:r>
              <a:rPr lang="en-US" altLang="ja-JP" dirty="0"/>
              <a:t> = [3 </a:t>
            </a:r>
            <a:r>
              <a:rPr lang="en-US" altLang="ja-JP" dirty="0" err="1"/>
              <a:t>stack_data</a:t>
            </a:r>
            <a:r>
              <a:rPr lang="en-US" altLang="ja-JP" dirty="0"/>
              <a:t>];</a:t>
            </a:r>
          </a:p>
          <a:p>
            <a:r>
              <a:rPr lang="en-US" altLang="ja-JP" dirty="0" err="1"/>
              <a:t>stack_data</a:t>
            </a:r>
            <a:r>
              <a:rPr lang="en-US" altLang="ja-JP" dirty="0"/>
              <a:t> = [4 </a:t>
            </a:r>
            <a:r>
              <a:rPr lang="en-US" altLang="ja-JP" dirty="0" err="1"/>
              <a:t>stack_data</a:t>
            </a:r>
            <a:r>
              <a:rPr lang="en-US" altLang="ja-JP" dirty="0"/>
              <a:t>];</a:t>
            </a:r>
          </a:p>
          <a:p>
            <a:r>
              <a:rPr lang="en-US" altLang="ja-JP" dirty="0" err="1" smtClean="0"/>
              <a:t>stack_data</a:t>
            </a:r>
            <a:endParaRPr lang="en-US" altLang="ja-JP" dirty="0"/>
          </a:p>
          <a:p>
            <a:r>
              <a:rPr lang="en-US" altLang="ja-JP" dirty="0"/>
              <a:t>% pop</a:t>
            </a:r>
          </a:p>
          <a:p>
            <a:r>
              <a:rPr lang="en-US" altLang="ja-JP" dirty="0"/>
              <a:t>ret = </a:t>
            </a:r>
            <a:r>
              <a:rPr lang="en-US" altLang="ja-JP" dirty="0" err="1"/>
              <a:t>stack_data</a:t>
            </a:r>
            <a:r>
              <a:rPr lang="en-US" altLang="ja-JP" dirty="0"/>
              <a:t>(end);</a:t>
            </a:r>
          </a:p>
          <a:p>
            <a:r>
              <a:rPr lang="en-US" altLang="ja-JP" dirty="0" err="1"/>
              <a:t>stack_data</a:t>
            </a:r>
            <a:r>
              <a:rPr lang="en-US" altLang="ja-JP" dirty="0"/>
              <a:t>(end) = []; </a:t>
            </a:r>
          </a:p>
          <a:p>
            <a:r>
              <a:rPr lang="en-US" altLang="ja-JP" dirty="0"/>
              <a:t>ret</a:t>
            </a:r>
          </a:p>
          <a:p>
            <a:r>
              <a:rPr lang="en-US" altLang="ja-JP" dirty="0" err="1" smtClean="0"/>
              <a:t>stack_data</a:t>
            </a:r>
            <a:endParaRPr lang="en-US" altLang="ja-JP" dirty="0" smtClean="0"/>
          </a:p>
        </p:txBody>
      </p:sp>
      <p:sp>
        <p:nvSpPr>
          <p:cNvPr id="4" name="スライド番号プレースホルダー 3"/>
          <p:cNvSpPr>
            <a:spLocks noGrp="1"/>
          </p:cNvSpPr>
          <p:nvPr>
            <p:ph type="sldNum" sz="quarter" idx="12"/>
          </p:nvPr>
        </p:nvSpPr>
        <p:spPr/>
        <p:txBody>
          <a:bodyPr/>
          <a:lstStyle/>
          <a:p>
            <a:fld id="{B637201C-D7B8-43C9-B4A5-AC3257B00CA2}" type="slidenum">
              <a:rPr kumimoji="1" lang="ja-JP" altLang="en-US" smtClean="0"/>
              <a:t>10</a:t>
            </a:fld>
            <a:endParaRPr kumimoji="1" lang="ja-JP" altLang="en-US"/>
          </a:p>
        </p:txBody>
      </p:sp>
      <p:sp>
        <p:nvSpPr>
          <p:cNvPr id="5" name="コンテンツ プレースホルダー 2"/>
          <p:cNvSpPr txBox="1">
            <a:spLocks/>
          </p:cNvSpPr>
          <p:nvPr/>
        </p:nvSpPr>
        <p:spPr>
          <a:xfrm>
            <a:off x="4594860" y="2295006"/>
            <a:ext cx="3650187" cy="318315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ja-JP" altLang="en-US" b="1" dirty="0" smtClean="0"/>
              <a:t>実行結果</a:t>
            </a:r>
            <a:endParaRPr lang="en-US" altLang="ja-JP" b="1" dirty="0" smtClean="0"/>
          </a:p>
          <a:p>
            <a:pPr marL="0" indent="0">
              <a:buNone/>
            </a:pPr>
            <a:r>
              <a:rPr lang="en-US" altLang="ja-JP" b="1" dirty="0" smtClean="0"/>
              <a:t>&gt;&gt; </a:t>
            </a:r>
            <a:r>
              <a:rPr lang="en-US" altLang="ja-JP" b="1" dirty="0"/>
              <a:t>stack</a:t>
            </a:r>
          </a:p>
          <a:p>
            <a:pPr marL="0" indent="0">
              <a:buNone/>
            </a:pPr>
            <a:r>
              <a:rPr lang="en-US" altLang="ja-JP" b="1" dirty="0" err="1" smtClean="0"/>
              <a:t>stack_data</a:t>
            </a:r>
            <a:r>
              <a:rPr lang="en-US" altLang="ja-JP" b="1" dirty="0" smtClean="0"/>
              <a:t> =</a:t>
            </a:r>
            <a:endParaRPr lang="en-US" altLang="ja-JP" b="1" dirty="0"/>
          </a:p>
          <a:p>
            <a:r>
              <a:rPr lang="en-US" altLang="ja-JP" b="1" dirty="0"/>
              <a:t>   4   3   2   </a:t>
            </a:r>
            <a:r>
              <a:rPr lang="en-US" altLang="ja-JP" b="1" dirty="0" smtClean="0"/>
              <a:t>1</a:t>
            </a:r>
            <a:endParaRPr lang="en-US" altLang="ja-JP" b="1" dirty="0"/>
          </a:p>
          <a:p>
            <a:pPr marL="0" indent="0">
              <a:buNone/>
            </a:pPr>
            <a:r>
              <a:rPr lang="en-US" altLang="ja-JP" b="1" dirty="0"/>
              <a:t>ret =  1</a:t>
            </a:r>
          </a:p>
          <a:p>
            <a:pPr marL="0" indent="0">
              <a:buNone/>
            </a:pPr>
            <a:r>
              <a:rPr lang="en-US" altLang="ja-JP" b="1" dirty="0" err="1"/>
              <a:t>stack_data</a:t>
            </a:r>
            <a:r>
              <a:rPr lang="en-US" altLang="ja-JP" b="1" dirty="0"/>
              <a:t> </a:t>
            </a:r>
            <a:r>
              <a:rPr lang="en-US" altLang="ja-JP" b="1" dirty="0" smtClean="0"/>
              <a:t>=</a:t>
            </a:r>
            <a:endParaRPr lang="en-US" altLang="ja-JP" b="1" dirty="0"/>
          </a:p>
          <a:p>
            <a:r>
              <a:rPr lang="en-US" altLang="ja-JP" b="1" dirty="0"/>
              <a:t>   4   3   2</a:t>
            </a:r>
            <a:endParaRPr lang="en-US" altLang="ja-JP" dirty="0" smtClean="0"/>
          </a:p>
        </p:txBody>
      </p:sp>
      <p:sp>
        <p:nvSpPr>
          <p:cNvPr id="6" name="正方形/長方形 5"/>
          <p:cNvSpPr/>
          <p:nvPr/>
        </p:nvSpPr>
        <p:spPr>
          <a:xfrm>
            <a:off x="822959" y="1737361"/>
            <a:ext cx="3829510" cy="369332"/>
          </a:xfrm>
          <a:prstGeom prst="rect">
            <a:avLst/>
          </a:prstGeom>
        </p:spPr>
        <p:txBody>
          <a:bodyPr wrap="none">
            <a:spAutoFit/>
          </a:bodyPr>
          <a:lstStyle/>
          <a:p>
            <a:r>
              <a:rPr kumimoji="1" lang="en-US" altLang="ja-JP" b="1" dirty="0"/>
              <a:t>MATLAB</a:t>
            </a:r>
            <a:r>
              <a:rPr kumimoji="1" lang="ja-JP" altLang="en-US" b="1" dirty="0" err="1"/>
              <a:t>での</a:t>
            </a:r>
            <a:r>
              <a:rPr kumimoji="1" lang="ja-JP" altLang="en-US" b="1" dirty="0"/>
              <a:t>スタック動作ソースコード</a:t>
            </a:r>
            <a:endParaRPr kumimoji="1" lang="en-US" altLang="ja-JP" b="1" dirty="0"/>
          </a:p>
        </p:txBody>
      </p:sp>
    </p:spTree>
    <p:extLst>
      <p:ext uri="{BB962C8B-B14F-4D97-AF65-F5344CB8AC3E}">
        <p14:creationId xmlns:p14="http://schemas.microsoft.com/office/powerpoint/2010/main" val="40545307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1-3.</a:t>
            </a:r>
            <a:r>
              <a:rPr lang="ja-JP" altLang="en-US" dirty="0"/>
              <a:t>スタックやキューの</a:t>
            </a:r>
            <a:r>
              <a:rPr lang="ja-JP" altLang="en-US" dirty="0" smtClean="0"/>
              <a:t>動作例</a:t>
            </a:r>
            <a:r>
              <a:rPr lang="en-US" altLang="ja-JP" dirty="0" smtClean="0"/>
              <a:t>(3/3)</a:t>
            </a:r>
            <a:endParaRPr kumimoji="1" lang="ja-JP" altLang="en-US" dirty="0"/>
          </a:p>
        </p:txBody>
      </p:sp>
      <p:sp>
        <p:nvSpPr>
          <p:cNvPr id="3" name="コンテンツ プレースホルダー 2"/>
          <p:cNvSpPr>
            <a:spLocks noGrp="1"/>
          </p:cNvSpPr>
          <p:nvPr>
            <p:ph idx="1"/>
          </p:nvPr>
        </p:nvSpPr>
        <p:spPr>
          <a:xfrm>
            <a:off x="899307" y="2307052"/>
            <a:ext cx="3567809" cy="4152733"/>
          </a:xfrm>
        </p:spPr>
        <p:txBody>
          <a:bodyPr>
            <a:normAutofit fontScale="62500" lnSpcReduction="20000"/>
          </a:bodyPr>
          <a:lstStyle/>
          <a:p>
            <a:pPr marL="0" indent="0">
              <a:buNone/>
            </a:pPr>
            <a:r>
              <a:rPr lang="en-US" altLang="ja-JP" dirty="0"/>
              <a:t>% (1) Initialize</a:t>
            </a:r>
          </a:p>
          <a:p>
            <a:pPr marL="0" indent="0">
              <a:buNone/>
            </a:pPr>
            <a:r>
              <a:rPr lang="en-US" altLang="ja-JP" dirty="0" err="1"/>
              <a:t>q_data</a:t>
            </a:r>
            <a:r>
              <a:rPr lang="en-US" altLang="ja-JP" dirty="0"/>
              <a:t> = </a:t>
            </a:r>
            <a:r>
              <a:rPr lang="en-US" altLang="ja-JP" dirty="0" smtClean="0"/>
              <a:t>[];</a:t>
            </a:r>
            <a:endParaRPr lang="en-US" altLang="ja-JP" dirty="0"/>
          </a:p>
          <a:p>
            <a:pPr marL="0" indent="0">
              <a:buNone/>
            </a:pPr>
            <a:r>
              <a:rPr lang="en-US" altLang="ja-JP" dirty="0"/>
              <a:t>% push</a:t>
            </a:r>
          </a:p>
          <a:p>
            <a:pPr marL="0" indent="0">
              <a:buNone/>
            </a:pPr>
            <a:r>
              <a:rPr lang="en-US" altLang="ja-JP" dirty="0" err="1"/>
              <a:t>q_data</a:t>
            </a:r>
            <a:r>
              <a:rPr lang="en-US" altLang="ja-JP" dirty="0"/>
              <a:t> = [1 </a:t>
            </a:r>
            <a:r>
              <a:rPr lang="en-US" altLang="ja-JP" dirty="0" err="1"/>
              <a:t>q_data</a:t>
            </a:r>
            <a:r>
              <a:rPr lang="en-US" altLang="ja-JP" dirty="0"/>
              <a:t>];</a:t>
            </a:r>
          </a:p>
          <a:p>
            <a:pPr marL="0" indent="0">
              <a:buNone/>
            </a:pPr>
            <a:r>
              <a:rPr lang="en-US" altLang="ja-JP" dirty="0" err="1"/>
              <a:t>q_data</a:t>
            </a:r>
            <a:r>
              <a:rPr lang="en-US" altLang="ja-JP" dirty="0"/>
              <a:t> = [2 </a:t>
            </a:r>
            <a:r>
              <a:rPr lang="en-US" altLang="ja-JP" dirty="0" err="1"/>
              <a:t>q_data</a:t>
            </a:r>
            <a:r>
              <a:rPr lang="en-US" altLang="ja-JP" dirty="0"/>
              <a:t>];</a:t>
            </a:r>
          </a:p>
          <a:p>
            <a:pPr marL="0" indent="0">
              <a:buNone/>
            </a:pPr>
            <a:r>
              <a:rPr lang="en-US" altLang="ja-JP" dirty="0" err="1"/>
              <a:t>q_data</a:t>
            </a:r>
            <a:r>
              <a:rPr lang="en-US" altLang="ja-JP" dirty="0"/>
              <a:t> = [3 </a:t>
            </a:r>
            <a:r>
              <a:rPr lang="en-US" altLang="ja-JP" dirty="0" err="1"/>
              <a:t>q_data</a:t>
            </a:r>
            <a:r>
              <a:rPr lang="en-US" altLang="ja-JP" dirty="0"/>
              <a:t>];</a:t>
            </a:r>
          </a:p>
          <a:p>
            <a:pPr marL="0" indent="0">
              <a:buNone/>
            </a:pPr>
            <a:r>
              <a:rPr lang="en-US" altLang="ja-JP" dirty="0" err="1"/>
              <a:t>q_data</a:t>
            </a:r>
            <a:r>
              <a:rPr lang="en-US" altLang="ja-JP" dirty="0"/>
              <a:t> = [4 </a:t>
            </a:r>
            <a:r>
              <a:rPr lang="en-US" altLang="ja-JP" dirty="0" err="1"/>
              <a:t>q_data</a:t>
            </a:r>
            <a:r>
              <a:rPr lang="en-US" altLang="ja-JP" dirty="0"/>
              <a:t>];</a:t>
            </a:r>
          </a:p>
          <a:p>
            <a:pPr marL="0" indent="0">
              <a:buNone/>
            </a:pPr>
            <a:r>
              <a:rPr lang="en-US" altLang="ja-JP" dirty="0" err="1" smtClean="0"/>
              <a:t>q_data</a:t>
            </a:r>
            <a:endParaRPr lang="en-US" altLang="ja-JP" dirty="0"/>
          </a:p>
          <a:p>
            <a:pPr marL="0" indent="0">
              <a:buNone/>
            </a:pPr>
            <a:r>
              <a:rPr lang="en-US" altLang="ja-JP" dirty="0"/>
              <a:t>% pop</a:t>
            </a:r>
          </a:p>
          <a:p>
            <a:pPr marL="0" indent="0">
              <a:buNone/>
            </a:pPr>
            <a:r>
              <a:rPr lang="en-US" altLang="ja-JP" dirty="0"/>
              <a:t>ret = </a:t>
            </a:r>
            <a:r>
              <a:rPr lang="en-US" altLang="ja-JP" dirty="0" err="1"/>
              <a:t>q_data</a:t>
            </a:r>
            <a:r>
              <a:rPr lang="en-US" altLang="ja-JP" dirty="0"/>
              <a:t>(1);</a:t>
            </a:r>
          </a:p>
          <a:p>
            <a:pPr marL="0" indent="0">
              <a:buNone/>
            </a:pPr>
            <a:r>
              <a:rPr lang="en-US" altLang="ja-JP" dirty="0" err="1"/>
              <a:t>q_data</a:t>
            </a:r>
            <a:r>
              <a:rPr lang="en-US" altLang="ja-JP" dirty="0"/>
              <a:t>(1) = []; </a:t>
            </a:r>
          </a:p>
          <a:p>
            <a:pPr marL="0" indent="0">
              <a:buNone/>
            </a:pPr>
            <a:r>
              <a:rPr lang="en-US" altLang="ja-JP" dirty="0"/>
              <a:t>ret</a:t>
            </a:r>
          </a:p>
          <a:p>
            <a:pPr marL="0" indent="0">
              <a:buNone/>
            </a:pPr>
            <a:r>
              <a:rPr lang="en-US" altLang="ja-JP" dirty="0" err="1"/>
              <a:t>q_data</a:t>
            </a:r>
            <a:endParaRPr kumimoji="1" lang="ja-JP" altLang="en-US" dirty="0"/>
          </a:p>
        </p:txBody>
      </p:sp>
      <p:sp>
        <p:nvSpPr>
          <p:cNvPr id="4" name="スライド番号プレースホルダー 3"/>
          <p:cNvSpPr>
            <a:spLocks noGrp="1"/>
          </p:cNvSpPr>
          <p:nvPr>
            <p:ph type="sldNum" sz="quarter" idx="12"/>
          </p:nvPr>
        </p:nvSpPr>
        <p:spPr/>
        <p:txBody>
          <a:bodyPr/>
          <a:lstStyle/>
          <a:p>
            <a:fld id="{B637201C-D7B8-43C9-B4A5-AC3257B00CA2}" type="slidenum">
              <a:rPr kumimoji="1" lang="ja-JP" altLang="en-US" smtClean="0"/>
              <a:t>11</a:t>
            </a:fld>
            <a:endParaRPr kumimoji="1" lang="ja-JP" altLang="en-US"/>
          </a:p>
        </p:txBody>
      </p:sp>
      <p:sp>
        <p:nvSpPr>
          <p:cNvPr id="6" name="正方形/長方形 5"/>
          <p:cNvSpPr/>
          <p:nvPr/>
        </p:nvSpPr>
        <p:spPr>
          <a:xfrm>
            <a:off x="822959" y="1737361"/>
            <a:ext cx="3720506" cy="369332"/>
          </a:xfrm>
          <a:prstGeom prst="rect">
            <a:avLst/>
          </a:prstGeom>
        </p:spPr>
        <p:txBody>
          <a:bodyPr wrap="none">
            <a:spAutoFit/>
          </a:bodyPr>
          <a:lstStyle/>
          <a:p>
            <a:r>
              <a:rPr kumimoji="1" lang="en-US" altLang="ja-JP" b="1" dirty="0"/>
              <a:t>MATLAB</a:t>
            </a:r>
            <a:r>
              <a:rPr kumimoji="1" lang="ja-JP" altLang="en-US" b="1" dirty="0" err="1"/>
              <a:t>で</a:t>
            </a:r>
            <a:r>
              <a:rPr kumimoji="1" lang="ja-JP" altLang="en-US" b="1" dirty="0" err="1" smtClean="0"/>
              <a:t>の</a:t>
            </a:r>
            <a:r>
              <a:rPr kumimoji="1" lang="ja-JP" altLang="en-US" b="1" dirty="0" smtClean="0"/>
              <a:t>キュー動作</a:t>
            </a:r>
            <a:r>
              <a:rPr kumimoji="1" lang="ja-JP" altLang="en-US" b="1" dirty="0"/>
              <a:t>ソースコード</a:t>
            </a:r>
            <a:endParaRPr kumimoji="1" lang="en-US" altLang="ja-JP" b="1" dirty="0"/>
          </a:p>
        </p:txBody>
      </p:sp>
      <p:sp>
        <p:nvSpPr>
          <p:cNvPr id="7" name="コンテンツ プレースホルダー 2"/>
          <p:cNvSpPr txBox="1">
            <a:spLocks/>
          </p:cNvSpPr>
          <p:nvPr/>
        </p:nvSpPr>
        <p:spPr>
          <a:xfrm>
            <a:off x="4716573" y="2307052"/>
            <a:ext cx="3650187" cy="318315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ja-JP" altLang="en-US" b="1" dirty="0" smtClean="0"/>
              <a:t>実行結果</a:t>
            </a:r>
            <a:endParaRPr lang="en-US" altLang="ja-JP" b="1" dirty="0" smtClean="0"/>
          </a:p>
          <a:p>
            <a:pPr marL="0" indent="0">
              <a:buNone/>
            </a:pPr>
            <a:r>
              <a:rPr lang="en-US" altLang="ja-JP" b="1" dirty="0" smtClean="0"/>
              <a:t>&gt;&gt; queue</a:t>
            </a:r>
            <a:endParaRPr lang="en-US" altLang="ja-JP" b="1" dirty="0"/>
          </a:p>
          <a:p>
            <a:pPr marL="0" indent="0">
              <a:buNone/>
            </a:pPr>
            <a:r>
              <a:rPr lang="en-US" altLang="ja-JP" b="1" dirty="0" err="1"/>
              <a:t>q_data</a:t>
            </a:r>
            <a:r>
              <a:rPr lang="en-US" altLang="ja-JP" b="1" dirty="0"/>
              <a:t> </a:t>
            </a:r>
            <a:r>
              <a:rPr lang="en-US" altLang="ja-JP" b="1" dirty="0" smtClean="0"/>
              <a:t>=</a:t>
            </a:r>
            <a:endParaRPr lang="en-US" altLang="ja-JP" b="1" dirty="0"/>
          </a:p>
          <a:p>
            <a:pPr marL="0" indent="0">
              <a:buNone/>
            </a:pPr>
            <a:r>
              <a:rPr lang="en-US" altLang="ja-JP" b="1" dirty="0"/>
              <a:t>   4   3   2   </a:t>
            </a:r>
            <a:r>
              <a:rPr lang="en-US" altLang="ja-JP" b="1" dirty="0" smtClean="0"/>
              <a:t>1</a:t>
            </a:r>
            <a:endParaRPr lang="en-US" altLang="ja-JP" b="1" dirty="0"/>
          </a:p>
          <a:p>
            <a:pPr marL="0" indent="0">
              <a:buNone/>
            </a:pPr>
            <a:r>
              <a:rPr lang="en-US" altLang="ja-JP" b="1" dirty="0"/>
              <a:t>ret =  4</a:t>
            </a:r>
          </a:p>
          <a:p>
            <a:pPr marL="0" indent="0">
              <a:buNone/>
            </a:pPr>
            <a:r>
              <a:rPr lang="en-US" altLang="ja-JP" b="1" dirty="0" err="1"/>
              <a:t>q_data</a:t>
            </a:r>
            <a:r>
              <a:rPr lang="en-US" altLang="ja-JP" b="1" dirty="0"/>
              <a:t> </a:t>
            </a:r>
            <a:r>
              <a:rPr lang="en-US" altLang="ja-JP" b="1" dirty="0" smtClean="0"/>
              <a:t>=</a:t>
            </a:r>
            <a:endParaRPr lang="en-US" altLang="ja-JP" b="1" dirty="0"/>
          </a:p>
          <a:p>
            <a:pPr marL="0" indent="0">
              <a:buNone/>
            </a:pPr>
            <a:r>
              <a:rPr lang="en-US" altLang="ja-JP" b="1" dirty="0"/>
              <a:t>   3   2   1</a:t>
            </a:r>
            <a:endParaRPr lang="en-US" altLang="ja-JP" dirty="0" smtClean="0"/>
          </a:p>
        </p:txBody>
      </p:sp>
    </p:spTree>
    <p:extLst>
      <p:ext uri="{BB962C8B-B14F-4D97-AF65-F5344CB8AC3E}">
        <p14:creationId xmlns:p14="http://schemas.microsoft.com/office/powerpoint/2010/main" val="29615204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1-4.</a:t>
            </a:r>
            <a:r>
              <a:rPr lang="ja-JP" altLang="en-US" dirty="0"/>
              <a:t>スタックとキューの共通点や差異に</a:t>
            </a:r>
            <a:r>
              <a:rPr lang="ja-JP" altLang="en-US" dirty="0" smtClean="0"/>
              <a:t>ついて</a:t>
            </a:r>
            <a:r>
              <a:rPr lang="en-US" altLang="ja-JP" dirty="0" smtClean="0"/>
              <a:t>(</a:t>
            </a:r>
            <a:r>
              <a:rPr lang="ja-JP" altLang="en-US" dirty="0" smtClean="0"/>
              <a:t>機能面</a:t>
            </a:r>
            <a:r>
              <a:rPr lang="en-US" altLang="ja-JP" dirty="0" smtClean="0"/>
              <a:t>)</a:t>
            </a:r>
            <a:endParaRPr kumimoji="1" lang="ja-JP" altLang="en-US" dirty="0"/>
          </a:p>
        </p:txBody>
      </p:sp>
      <p:sp>
        <p:nvSpPr>
          <p:cNvPr id="3" name="コンテンツ プレースホルダー 2"/>
          <p:cNvSpPr>
            <a:spLocks noGrp="1"/>
          </p:cNvSpPr>
          <p:nvPr>
            <p:ph idx="1"/>
          </p:nvPr>
        </p:nvSpPr>
        <p:spPr>
          <a:xfrm>
            <a:off x="822959" y="1845734"/>
            <a:ext cx="7543801" cy="1989436"/>
          </a:xfrm>
        </p:spPr>
        <p:txBody>
          <a:bodyPr>
            <a:normAutofit/>
          </a:bodyPr>
          <a:lstStyle/>
          <a:p>
            <a:pPr marL="0" indent="0">
              <a:buNone/>
            </a:pPr>
            <a:r>
              <a:rPr kumimoji="1" lang="ja-JP" altLang="en-US" dirty="0" smtClean="0"/>
              <a:t>共通点</a:t>
            </a:r>
            <a:endParaRPr kumimoji="1" lang="en-US" altLang="ja-JP" dirty="0" smtClean="0"/>
          </a:p>
          <a:p>
            <a:pPr>
              <a:buFont typeface="Wingdings" panose="05000000000000000000" pitchFamily="2" charset="2"/>
              <a:buChar char="l"/>
            </a:pPr>
            <a:r>
              <a:rPr lang="ja-JP" altLang="en-US" dirty="0"/>
              <a:t>スタックもキュー</a:t>
            </a:r>
            <a:r>
              <a:rPr lang="ja-JP" altLang="en-US" dirty="0" smtClean="0"/>
              <a:t>も以下のような機能を持つデータ構造のこと</a:t>
            </a:r>
            <a:endParaRPr lang="ja-JP" altLang="en-US" dirty="0"/>
          </a:p>
          <a:p>
            <a:pPr lvl="1">
              <a:buFont typeface="Wingdings" panose="05000000000000000000" pitchFamily="2" charset="2"/>
              <a:buChar char="l"/>
            </a:pPr>
            <a:r>
              <a:rPr lang="ja-JP" altLang="en-US" dirty="0" smtClean="0"/>
              <a:t>要素 </a:t>
            </a:r>
            <a:r>
              <a:rPr lang="en-US" altLang="ja-JP" dirty="0"/>
              <a:t>x </a:t>
            </a:r>
            <a:r>
              <a:rPr lang="ja-JP" altLang="en-US" dirty="0"/>
              <a:t>をデータ構造に追加する</a:t>
            </a:r>
          </a:p>
          <a:p>
            <a:pPr lvl="1">
              <a:buFont typeface="Wingdings" panose="05000000000000000000" pitchFamily="2" charset="2"/>
              <a:buChar char="l"/>
            </a:pPr>
            <a:r>
              <a:rPr lang="ja-JP" altLang="en-US" dirty="0" smtClean="0"/>
              <a:t>データ</a:t>
            </a:r>
            <a:r>
              <a:rPr lang="ja-JP" altLang="en-US" dirty="0"/>
              <a:t>構造から要素を取り出す</a:t>
            </a:r>
          </a:p>
          <a:p>
            <a:pPr marL="0" indent="0">
              <a:buNone/>
            </a:pP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637201C-D7B8-43C9-B4A5-AC3257B00CA2}" type="slidenum">
              <a:rPr kumimoji="1" lang="ja-JP" altLang="en-US" smtClean="0"/>
              <a:t>12</a:t>
            </a:fld>
            <a:endParaRPr kumimoji="1" lang="ja-JP" altLang="en-US"/>
          </a:p>
        </p:txBody>
      </p:sp>
      <p:sp>
        <p:nvSpPr>
          <p:cNvPr id="6" name="コンテンツ プレースホルダー 2"/>
          <p:cNvSpPr txBox="1">
            <a:spLocks/>
          </p:cNvSpPr>
          <p:nvPr/>
        </p:nvSpPr>
        <p:spPr>
          <a:xfrm>
            <a:off x="822958" y="3835170"/>
            <a:ext cx="7543801" cy="202193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ja-JP" altLang="en-US" dirty="0" smtClean="0"/>
              <a:t>差異</a:t>
            </a:r>
            <a:endParaRPr lang="en-US" altLang="ja-JP" dirty="0" smtClean="0"/>
          </a:p>
          <a:p>
            <a:pPr>
              <a:buFont typeface="Wingdings" panose="05000000000000000000" pitchFamily="2" charset="2"/>
              <a:buChar char="l"/>
            </a:pPr>
            <a:r>
              <a:rPr lang="ja-JP" altLang="en-US" dirty="0" smtClean="0"/>
              <a:t>スタックはデータ</a:t>
            </a:r>
            <a:r>
              <a:rPr lang="ja-JP" altLang="en-US" dirty="0"/>
              <a:t>構造に入っている要素のうち、最後に </a:t>
            </a:r>
            <a:r>
              <a:rPr lang="en-US" altLang="ja-JP" dirty="0"/>
              <a:t>push </a:t>
            </a:r>
            <a:r>
              <a:rPr lang="ja-JP" altLang="en-US" dirty="0"/>
              <a:t>した要素を</a:t>
            </a:r>
            <a:r>
              <a:rPr lang="ja-JP" altLang="en-US" dirty="0" smtClean="0"/>
              <a:t>取り出す</a:t>
            </a:r>
            <a:endParaRPr lang="en-US" altLang="ja-JP" dirty="0" smtClean="0"/>
          </a:p>
          <a:p>
            <a:pPr>
              <a:buFont typeface="Wingdings" panose="05000000000000000000" pitchFamily="2" charset="2"/>
              <a:buChar char="l"/>
            </a:pPr>
            <a:r>
              <a:rPr lang="ja-JP" altLang="en-US" dirty="0"/>
              <a:t>キュー	データ構造に入っている要素のうち、最初に </a:t>
            </a:r>
            <a:r>
              <a:rPr lang="en-US" altLang="ja-JP" dirty="0"/>
              <a:t>push </a:t>
            </a:r>
            <a:r>
              <a:rPr lang="ja-JP" altLang="en-US" dirty="0"/>
              <a:t>した要素を取り出す</a:t>
            </a:r>
            <a:endParaRPr lang="en-US" altLang="ja-JP" dirty="0" smtClean="0"/>
          </a:p>
          <a:p>
            <a:endParaRPr lang="ja-JP" altLang="en-US" dirty="0"/>
          </a:p>
        </p:txBody>
      </p:sp>
    </p:spTree>
    <p:extLst>
      <p:ext uri="{BB962C8B-B14F-4D97-AF65-F5344CB8AC3E}">
        <p14:creationId xmlns:p14="http://schemas.microsoft.com/office/powerpoint/2010/main" val="25031444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1-4.</a:t>
            </a:r>
            <a:r>
              <a:rPr lang="ja-JP" altLang="en-US" dirty="0"/>
              <a:t>スタックとキューの共通点や差異に</a:t>
            </a:r>
            <a:r>
              <a:rPr lang="ja-JP" altLang="en-US" dirty="0" smtClean="0"/>
              <a:t>ついて</a:t>
            </a:r>
            <a:r>
              <a:rPr lang="en-US" altLang="ja-JP" dirty="0" smtClean="0"/>
              <a:t>(</a:t>
            </a:r>
            <a:r>
              <a:rPr lang="ja-JP" altLang="en-US" dirty="0" smtClean="0"/>
              <a:t>実装面</a:t>
            </a:r>
            <a:r>
              <a:rPr lang="en-US" altLang="ja-JP" dirty="0" smtClean="0"/>
              <a:t>)</a:t>
            </a:r>
            <a:endParaRPr kumimoji="1" lang="ja-JP" altLang="en-US" dirty="0"/>
          </a:p>
        </p:txBody>
      </p:sp>
      <p:sp>
        <p:nvSpPr>
          <p:cNvPr id="3" name="コンテンツ プレースホルダー 2"/>
          <p:cNvSpPr>
            <a:spLocks noGrp="1"/>
          </p:cNvSpPr>
          <p:nvPr>
            <p:ph idx="1"/>
          </p:nvPr>
        </p:nvSpPr>
        <p:spPr>
          <a:xfrm>
            <a:off x="975358" y="3443875"/>
            <a:ext cx="7543801" cy="2699750"/>
          </a:xfrm>
        </p:spPr>
        <p:txBody>
          <a:bodyPr>
            <a:normAutofit/>
          </a:bodyPr>
          <a:lstStyle/>
          <a:p>
            <a:pPr marL="0" indent="0">
              <a:buNone/>
            </a:pPr>
            <a:r>
              <a:rPr lang="ja-JP" altLang="en-US" dirty="0" smtClean="0"/>
              <a:t>差異</a:t>
            </a:r>
            <a:endParaRPr lang="en-US" altLang="ja-JP" dirty="0" smtClean="0"/>
          </a:p>
          <a:p>
            <a:pPr>
              <a:buFont typeface="Wingdings" panose="05000000000000000000" pitchFamily="2" charset="2"/>
              <a:buChar char="l"/>
            </a:pPr>
            <a:r>
              <a:rPr kumimoji="1" lang="ja-JP" altLang="en-US" dirty="0" smtClean="0"/>
              <a:t>スタックは要素を取り出す際は一番最後に追加されたものの位置を記憶しておき，取り出し，要素数を１減らす</a:t>
            </a:r>
            <a:endParaRPr kumimoji="1" lang="en-US" altLang="ja-JP" dirty="0" smtClean="0"/>
          </a:p>
          <a:p>
            <a:pPr>
              <a:buFont typeface="Wingdings" panose="05000000000000000000" pitchFamily="2" charset="2"/>
              <a:buChar char="l"/>
            </a:pPr>
            <a:r>
              <a:rPr lang="ja-JP" altLang="en-US" dirty="0" smtClean="0"/>
              <a:t>キューは要素を取り出す際に一番最初に追加されたものを取り出すため，先頭の要素を記憶しておき，取り出し，要素数を１減らす</a:t>
            </a: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637201C-D7B8-43C9-B4A5-AC3257B00CA2}" type="slidenum">
              <a:rPr kumimoji="1" lang="ja-JP" altLang="en-US" smtClean="0"/>
              <a:t>13</a:t>
            </a:fld>
            <a:endParaRPr kumimoji="1" lang="ja-JP" altLang="en-US"/>
          </a:p>
        </p:txBody>
      </p:sp>
      <p:sp>
        <p:nvSpPr>
          <p:cNvPr id="5" name="コンテンツ プレースホルダー 2"/>
          <p:cNvSpPr txBox="1">
            <a:spLocks/>
          </p:cNvSpPr>
          <p:nvPr/>
        </p:nvSpPr>
        <p:spPr>
          <a:xfrm>
            <a:off x="975359" y="1998134"/>
            <a:ext cx="7543801" cy="128464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ja-JP" altLang="en-US" dirty="0" smtClean="0"/>
              <a:t>共通点</a:t>
            </a:r>
            <a:endParaRPr lang="en-US" altLang="ja-JP" dirty="0" smtClean="0"/>
          </a:p>
          <a:p>
            <a:pPr>
              <a:buFont typeface="Wingdings" panose="05000000000000000000" pitchFamily="2" charset="2"/>
              <a:buChar char="l"/>
            </a:pPr>
            <a:r>
              <a:rPr lang="ja-JP" altLang="en-US" dirty="0" smtClean="0"/>
              <a:t>どちらも要素を取り出す，要素を追加するという実装を行う必要がある</a:t>
            </a:r>
            <a:endParaRPr lang="ja-JP" altLang="en-US" dirty="0"/>
          </a:p>
        </p:txBody>
      </p:sp>
    </p:spTree>
    <p:extLst>
      <p:ext uri="{BB962C8B-B14F-4D97-AF65-F5344CB8AC3E}">
        <p14:creationId xmlns:p14="http://schemas.microsoft.com/office/powerpoint/2010/main" val="17815159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1-5.</a:t>
            </a:r>
            <a:r>
              <a:rPr lang="ja-JP" altLang="en-US" dirty="0"/>
              <a:t>グラフを</a:t>
            </a:r>
            <a:r>
              <a:rPr lang="ja-JP" altLang="en-US" dirty="0" smtClean="0"/>
              <a:t>表現</a:t>
            </a:r>
            <a:r>
              <a:rPr lang="en-US" altLang="ja-JP" dirty="0" smtClean="0"/>
              <a:t>(1/2)</a:t>
            </a:r>
            <a:endParaRPr kumimoji="1" lang="ja-JP" altLang="en-US" dirty="0"/>
          </a:p>
        </p:txBody>
      </p:sp>
      <p:sp>
        <p:nvSpPr>
          <p:cNvPr id="3" name="コンテンツ プレースホルダー 2"/>
          <p:cNvSpPr>
            <a:spLocks noGrp="1"/>
          </p:cNvSpPr>
          <p:nvPr>
            <p:ph idx="1"/>
          </p:nvPr>
        </p:nvSpPr>
        <p:spPr>
          <a:xfrm>
            <a:off x="822959" y="1845734"/>
            <a:ext cx="7543801" cy="1707091"/>
          </a:xfrm>
        </p:spPr>
        <p:txBody>
          <a:bodyPr/>
          <a:lstStyle/>
          <a:p>
            <a:pPr marL="0" indent="0">
              <a:buNone/>
            </a:pPr>
            <a:r>
              <a:rPr kumimoji="1" lang="ja-JP" altLang="en-US" dirty="0" smtClean="0"/>
              <a:t>グラフを表現するには隣接行列を表現すれば良い．</a:t>
            </a:r>
            <a:endParaRPr kumimoji="1" lang="en-US" altLang="ja-JP" dirty="0" smtClean="0"/>
          </a:p>
          <a:p>
            <a:pPr marL="0" indent="0">
              <a:buNone/>
            </a:pPr>
            <a:r>
              <a:rPr lang="ja-JP" altLang="en-US" b="1" dirty="0" smtClean="0"/>
              <a:t>隣接</a:t>
            </a:r>
            <a:r>
              <a:rPr lang="ja-JP" altLang="en-US" b="1" dirty="0"/>
              <a:t>行列（</a:t>
            </a:r>
            <a:r>
              <a:rPr lang="en-US" altLang="ja-JP" b="1" dirty="0"/>
              <a:t>Adjacency matrix</a:t>
            </a:r>
            <a:r>
              <a:rPr lang="ja-JP" altLang="en-US" b="1" dirty="0"/>
              <a:t>）</a:t>
            </a:r>
            <a:r>
              <a:rPr lang="ja-JP" altLang="en-US" dirty="0"/>
              <a:t>とは，「あるノードと別のあるノードが接続しているか否か」という情報を表現した</a:t>
            </a:r>
            <a:r>
              <a:rPr lang="ja-JP" altLang="en-US" dirty="0" smtClean="0"/>
              <a:t>行列． </a:t>
            </a:r>
            <a:r>
              <a:rPr lang="ja-JP" altLang="en-US" dirty="0"/>
              <a:t>あるノードとあるノードの接続に注目し，それらが接続している場合は</a:t>
            </a:r>
            <a:r>
              <a:rPr lang="en-US" altLang="ja-JP" dirty="0" smtClean="0"/>
              <a:t>1</a:t>
            </a:r>
            <a:r>
              <a:rPr lang="ja-JP" altLang="en-US" dirty="0" err="1"/>
              <a:t>，</a:t>
            </a:r>
            <a:r>
              <a:rPr lang="ja-JP" altLang="en-US" dirty="0" smtClean="0"/>
              <a:t>接続</a:t>
            </a:r>
            <a:r>
              <a:rPr lang="ja-JP" altLang="en-US" dirty="0"/>
              <a:t>されていない場合は</a:t>
            </a:r>
            <a:r>
              <a:rPr lang="en-US" altLang="ja-JP" dirty="0" smtClean="0"/>
              <a:t>0</a:t>
            </a:r>
            <a:r>
              <a:rPr lang="ja-JP" altLang="en-US" dirty="0" smtClean="0"/>
              <a:t>の</a:t>
            </a:r>
            <a:r>
              <a:rPr lang="ja-JP" altLang="en-US" dirty="0"/>
              <a:t>要素を</a:t>
            </a:r>
            <a:r>
              <a:rPr lang="ja-JP" altLang="en-US" dirty="0" smtClean="0"/>
              <a:t>持つ．</a:t>
            </a:r>
            <a:endParaRPr kumimoji="1" lang="ja-JP" altLang="en-US" dirty="0"/>
          </a:p>
        </p:txBody>
      </p:sp>
      <p:sp>
        <p:nvSpPr>
          <p:cNvPr id="4" name="スライド番号プレースホルダー 3"/>
          <p:cNvSpPr>
            <a:spLocks noGrp="1"/>
          </p:cNvSpPr>
          <p:nvPr>
            <p:ph type="sldNum" sz="quarter" idx="12"/>
          </p:nvPr>
        </p:nvSpPr>
        <p:spPr/>
        <p:txBody>
          <a:bodyPr/>
          <a:lstStyle/>
          <a:p>
            <a:fld id="{B637201C-D7B8-43C9-B4A5-AC3257B00CA2}" type="slidenum">
              <a:rPr kumimoji="1" lang="ja-JP" altLang="en-US" smtClean="0"/>
              <a:t>14</a:t>
            </a:fld>
            <a:endParaRPr kumimoji="1" lang="ja-JP" altLang="en-US"/>
          </a:p>
        </p:txBody>
      </p:sp>
      <p:sp>
        <p:nvSpPr>
          <p:cNvPr id="11" name="コンテンツ プレースホルダー 2"/>
          <p:cNvSpPr txBox="1">
            <a:spLocks/>
          </p:cNvSpPr>
          <p:nvPr/>
        </p:nvSpPr>
        <p:spPr>
          <a:xfrm>
            <a:off x="822959" y="3790776"/>
            <a:ext cx="7543801" cy="170709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buFont typeface="Wingdings" panose="05000000000000000000" pitchFamily="2" charset="2"/>
              <a:buChar char="l"/>
            </a:pPr>
            <a:r>
              <a:rPr lang="ja-JP" altLang="en-US" dirty="0"/>
              <a:t>無向</a:t>
            </a:r>
            <a:r>
              <a:rPr lang="ja-JP" altLang="en-US" dirty="0" smtClean="0"/>
              <a:t>グラフ</a:t>
            </a:r>
            <a:r>
              <a:rPr lang="ja-JP" altLang="en-US" dirty="0"/>
              <a:t>で</a:t>
            </a:r>
            <a:r>
              <a:rPr lang="ja-JP" altLang="en-US" dirty="0" smtClean="0"/>
              <a:t>は，各ノード間を互いに行き来できるように１が指定された行列を定義すれば良い</a:t>
            </a:r>
            <a:endParaRPr lang="en-US" altLang="ja-JP" dirty="0" smtClean="0"/>
          </a:p>
          <a:p>
            <a:pPr>
              <a:buFont typeface="Wingdings" panose="05000000000000000000" pitchFamily="2" charset="2"/>
              <a:buChar char="l"/>
            </a:pPr>
            <a:r>
              <a:rPr lang="ja-JP" altLang="en-US" dirty="0" smtClean="0"/>
              <a:t>有効グラフでは，</a:t>
            </a:r>
            <a:r>
              <a:rPr lang="ja-JP" altLang="en-US" dirty="0"/>
              <a:t>上から下にのみ遷移し</a:t>
            </a:r>
            <a:r>
              <a:rPr lang="ja-JP" altLang="en-US" dirty="0" smtClean="0"/>
              <a:t>うる木構造</a:t>
            </a:r>
            <a:r>
              <a:rPr lang="ja-JP" altLang="en-US" dirty="0"/>
              <a:t>で</a:t>
            </a:r>
            <a:r>
              <a:rPr lang="ja-JP" altLang="en-US" dirty="0" smtClean="0"/>
              <a:t>あれば目的とは違う方向には進めないように０が指定された行列を定義すれば良い</a:t>
            </a:r>
            <a:endParaRPr lang="en-US" altLang="ja-JP" dirty="0"/>
          </a:p>
        </p:txBody>
      </p:sp>
    </p:spTree>
    <p:extLst>
      <p:ext uri="{BB962C8B-B14F-4D97-AF65-F5344CB8AC3E}">
        <p14:creationId xmlns:p14="http://schemas.microsoft.com/office/powerpoint/2010/main" val="23446303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1-5.</a:t>
            </a:r>
            <a:r>
              <a:rPr lang="ja-JP" altLang="en-US" dirty="0"/>
              <a:t>グラフを</a:t>
            </a:r>
            <a:r>
              <a:rPr lang="ja-JP" altLang="en-US" dirty="0" smtClean="0"/>
              <a:t>表現</a:t>
            </a:r>
            <a:r>
              <a:rPr lang="en-US" altLang="ja-JP" dirty="0" smtClean="0"/>
              <a:t>(2/2)</a:t>
            </a:r>
            <a:endParaRPr kumimoji="1" lang="ja-JP" altLang="en-US" dirty="0"/>
          </a:p>
        </p:txBody>
      </p:sp>
      <p:sp>
        <p:nvSpPr>
          <p:cNvPr id="4" name="スライド番号プレースホルダー 3"/>
          <p:cNvSpPr>
            <a:spLocks noGrp="1"/>
          </p:cNvSpPr>
          <p:nvPr>
            <p:ph type="sldNum" sz="quarter" idx="12"/>
          </p:nvPr>
        </p:nvSpPr>
        <p:spPr/>
        <p:txBody>
          <a:bodyPr/>
          <a:lstStyle/>
          <a:p>
            <a:fld id="{B637201C-D7B8-43C9-B4A5-AC3257B00CA2}" type="slidenum">
              <a:rPr kumimoji="1" lang="ja-JP" altLang="en-US" smtClean="0"/>
              <a:t>15</a:t>
            </a:fld>
            <a:endParaRPr kumimoji="1" lang="ja-JP" altLang="en-US"/>
          </a:p>
        </p:txBody>
      </p:sp>
      <p:grpSp>
        <p:nvGrpSpPr>
          <p:cNvPr id="8" name="グループ化 7"/>
          <p:cNvGrpSpPr/>
          <p:nvPr/>
        </p:nvGrpSpPr>
        <p:grpSpPr>
          <a:xfrm>
            <a:off x="1217294" y="1737361"/>
            <a:ext cx="6315075" cy="2010692"/>
            <a:chOff x="889634" y="3762375"/>
            <a:chExt cx="6315075" cy="2010692"/>
          </a:xfrm>
        </p:grpSpPr>
        <p:sp>
          <p:nvSpPr>
            <p:cNvPr id="9" name="テキスト ボックス 8"/>
            <p:cNvSpPr txBox="1"/>
            <p:nvPr/>
          </p:nvSpPr>
          <p:spPr>
            <a:xfrm>
              <a:off x="889634" y="3762375"/>
              <a:ext cx="3663315" cy="369332"/>
            </a:xfrm>
            <a:prstGeom prst="rect">
              <a:avLst/>
            </a:prstGeom>
            <a:noFill/>
          </p:spPr>
          <p:txBody>
            <a:bodyPr wrap="square" rtlCol="0">
              <a:spAutoFit/>
            </a:bodyPr>
            <a:lstStyle/>
            <a:p>
              <a:r>
                <a:rPr kumimoji="1" lang="ja-JP" altLang="en-US" dirty="0" smtClean="0"/>
                <a:t>無向グラフの表現例</a:t>
              </a:r>
              <a:endParaRPr kumimoji="1" lang="ja-JP" altLang="en-US" dirty="0"/>
            </a:p>
          </p:txBody>
        </p:sp>
        <p:pic>
          <p:nvPicPr>
            <p:cNvPr id="10" name="図 9"/>
            <p:cNvPicPr>
              <a:picLocks noChangeAspect="1"/>
            </p:cNvPicPr>
            <p:nvPr/>
          </p:nvPicPr>
          <p:blipFill>
            <a:blip r:embed="rId2"/>
            <a:stretch>
              <a:fillRect/>
            </a:stretch>
          </p:blipFill>
          <p:spPr>
            <a:xfrm>
              <a:off x="4661534" y="4425280"/>
              <a:ext cx="2543175" cy="1162050"/>
            </a:xfrm>
            <a:prstGeom prst="rect">
              <a:avLst/>
            </a:prstGeom>
          </p:spPr>
        </p:pic>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016" y="4239542"/>
              <a:ext cx="1819275" cy="1533525"/>
            </a:xfrm>
            <a:prstGeom prst="rect">
              <a:avLst/>
            </a:prstGeom>
          </p:spPr>
        </p:pic>
      </p:grpSp>
      <p:grpSp>
        <p:nvGrpSpPr>
          <p:cNvPr id="17" name="グループ化 16"/>
          <p:cNvGrpSpPr/>
          <p:nvPr/>
        </p:nvGrpSpPr>
        <p:grpSpPr>
          <a:xfrm>
            <a:off x="1217294" y="3855888"/>
            <a:ext cx="3669030" cy="2005792"/>
            <a:chOff x="1217294" y="3855888"/>
            <a:chExt cx="3669030" cy="2005792"/>
          </a:xfrm>
        </p:grpSpPr>
        <p:sp>
          <p:nvSpPr>
            <p:cNvPr id="13" name="テキスト ボックス 12"/>
            <p:cNvSpPr txBox="1"/>
            <p:nvPr/>
          </p:nvSpPr>
          <p:spPr>
            <a:xfrm>
              <a:off x="1223009" y="3855888"/>
              <a:ext cx="3663315" cy="369332"/>
            </a:xfrm>
            <a:prstGeom prst="rect">
              <a:avLst/>
            </a:prstGeom>
            <a:noFill/>
          </p:spPr>
          <p:txBody>
            <a:bodyPr wrap="square" rtlCol="0">
              <a:spAutoFit/>
            </a:bodyPr>
            <a:lstStyle/>
            <a:p>
              <a:r>
                <a:rPr kumimoji="1" lang="ja-JP" altLang="en-US" dirty="0" smtClean="0"/>
                <a:t>有向グラフの表現例</a:t>
              </a:r>
              <a:endParaRPr kumimoji="1" lang="ja-JP" altLang="en-US" dirty="0"/>
            </a:p>
          </p:txBody>
        </p:sp>
        <p:pic>
          <p:nvPicPr>
            <p:cNvPr id="16" name="図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7294" y="4328155"/>
              <a:ext cx="1828800" cy="1533525"/>
            </a:xfrm>
            <a:prstGeom prst="rect">
              <a:avLst/>
            </a:prstGeom>
          </p:spPr>
        </p:pic>
      </p:grpSp>
      <p:pic>
        <p:nvPicPr>
          <p:cNvPr id="18" name="図 17"/>
          <p:cNvPicPr>
            <a:picLocks noChangeAspect="1"/>
          </p:cNvPicPr>
          <p:nvPr/>
        </p:nvPicPr>
        <p:blipFill>
          <a:blip r:embed="rId5"/>
          <a:stretch>
            <a:fillRect/>
          </a:stretch>
        </p:blipFill>
        <p:spPr>
          <a:xfrm>
            <a:off x="4989194" y="4430026"/>
            <a:ext cx="2466975" cy="1162050"/>
          </a:xfrm>
          <a:prstGeom prst="rect">
            <a:avLst/>
          </a:prstGeom>
        </p:spPr>
      </p:pic>
    </p:spTree>
    <p:extLst>
      <p:ext uri="{BB962C8B-B14F-4D97-AF65-F5344CB8AC3E}">
        <p14:creationId xmlns:p14="http://schemas.microsoft.com/office/powerpoint/2010/main" val="8178259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1-6.</a:t>
            </a:r>
            <a:r>
              <a:rPr lang="ja-JP" altLang="en-US" dirty="0"/>
              <a:t> 「演算子」や「組み込み関数」の</a:t>
            </a:r>
            <a:r>
              <a:rPr lang="ja-JP" altLang="en-US" dirty="0" smtClean="0"/>
              <a:t>一覧</a:t>
            </a:r>
            <a:r>
              <a:rPr lang="en-US" altLang="ja-JP" dirty="0" smtClean="0"/>
              <a:t>(1/2)</a:t>
            </a:r>
            <a:endParaRPr kumimoji="1" lang="ja-JP" altLang="en-US" dirty="0"/>
          </a:p>
        </p:txBody>
      </p:sp>
      <p:sp>
        <p:nvSpPr>
          <p:cNvPr id="3" name="コンテンツ プレースホルダー 2"/>
          <p:cNvSpPr>
            <a:spLocks noGrp="1"/>
          </p:cNvSpPr>
          <p:nvPr>
            <p:ph idx="1"/>
          </p:nvPr>
        </p:nvSpPr>
        <p:spPr>
          <a:xfrm>
            <a:off x="937260" y="1845734"/>
            <a:ext cx="3577590" cy="4023360"/>
          </a:xfrm>
        </p:spPr>
        <p:txBody>
          <a:bodyPr>
            <a:normAutofit fontScale="85000" lnSpcReduction="10000"/>
          </a:bodyPr>
          <a:lstStyle/>
          <a:p>
            <a:pPr marL="0" indent="0">
              <a:buNone/>
            </a:pPr>
            <a:r>
              <a:rPr lang="ja-JP" altLang="en-US" b="1" dirty="0"/>
              <a:t>基本的な算術演算</a:t>
            </a:r>
          </a:p>
          <a:p>
            <a:pPr>
              <a:buFont typeface="Wingdings" panose="05000000000000000000" pitchFamily="2" charset="2"/>
              <a:buChar char="Ø"/>
            </a:pPr>
            <a:r>
              <a:rPr kumimoji="1" lang="ja-JP" altLang="en-US" dirty="0" smtClean="0"/>
              <a:t>加算</a:t>
            </a:r>
            <a:r>
              <a:rPr lang="en-US" altLang="ja-JP" dirty="0"/>
              <a:t> </a:t>
            </a:r>
            <a:r>
              <a:rPr lang="en-US" altLang="ja-JP" dirty="0" smtClean="0"/>
              <a:t>+</a:t>
            </a:r>
            <a:endParaRPr kumimoji="1" lang="en-US" altLang="ja-JP" dirty="0" smtClean="0"/>
          </a:p>
          <a:p>
            <a:pPr>
              <a:buFont typeface="Wingdings" panose="05000000000000000000" pitchFamily="2" charset="2"/>
              <a:buChar char="Ø"/>
            </a:pPr>
            <a:r>
              <a:rPr lang="ja-JP" altLang="en-US" dirty="0" smtClean="0"/>
              <a:t>減算</a:t>
            </a:r>
            <a:r>
              <a:rPr lang="en-US" altLang="ja-JP" dirty="0"/>
              <a:t> </a:t>
            </a:r>
            <a:r>
              <a:rPr lang="en-US" altLang="ja-JP" dirty="0" smtClean="0"/>
              <a:t>-</a:t>
            </a:r>
          </a:p>
          <a:p>
            <a:pPr>
              <a:buFont typeface="Wingdings" panose="05000000000000000000" pitchFamily="2" charset="2"/>
              <a:buChar char="Ø"/>
            </a:pPr>
            <a:r>
              <a:rPr kumimoji="1" lang="ja-JP" altLang="en-US" dirty="0" smtClean="0"/>
              <a:t>乗算</a:t>
            </a:r>
            <a:r>
              <a:rPr lang="en-US" altLang="ja-JP" dirty="0"/>
              <a:t> </a:t>
            </a:r>
            <a:r>
              <a:rPr kumimoji="1" lang="en-US" altLang="ja-JP" dirty="0" smtClean="0"/>
              <a:t>.*</a:t>
            </a:r>
          </a:p>
          <a:p>
            <a:pPr>
              <a:buFont typeface="Wingdings" panose="05000000000000000000" pitchFamily="2" charset="2"/>
              <a:buChar char="Ø"/>
            </a:pPr>
            <a:r>
              <a:rPr lang="ja-JP" altLang="en-US" dirty="0" smtClean="0"/>
              <a:t>行列乗算　</a:t>
            </a:r>
            <a:r>
              <a:rPr lang="en-US" altLang="ja-JP" dirty="0" smtClean="0"/>
              <a:t>*</a:t>
            </a:r>
            <a:endParaRPr kumimoji="1" lang="en-US" altLang="ja-JP" dirty="0" smtClean="0"/>
          </a:p>
          <a:p>
            <a:pPr>
              <a:buFont typeface="Wingdings" panose="05000000000000000000" pitchFamily="2" charset="2"/>
              <a:buChar char="Ø"/>
            </a:pPr>
            <a:r>
              <a:rPr lang="ja-JP" altLang="en-US" dirty="0" smtClean="0"/>
              <a:t>配列の右除算　</a:t>
            </a:r>
            <a:r>
              <a:rPr lang="en-US" altLang="ja-JP" dirty="0" smtClean="0"/>
              <a:t>./</a:t>
            </a:r>
          </a:p>
          <a:p>
            <a:pPr>
              <a:buFont typeface="Wingdings" panose="05000000000000000000" pitchFamily="2" charset="2"/>
              <a:buChar char="Ø"/>
            </a:pPr>
            <a:r>
              <a:rPr lang="ja-JP" altLang="en-US" dirty="0"/>
              <a:t>要素単位の</a:t>
            </a:r>
            <a:r>
              <a:rPr lang="ja-JP" altLang="en-US" dirty="0" smtClean="0"/>
              <a:t>べき乗　 </a:t>
            </a:r>
            <a:r>
              <a:rPr lang="en-US" altLang="ja-JP" dirty="0" smtClean="0"/>
              <a:t>.^</a:t>
            </a:r>
          </a:p>
          <a:p>
            <a:pPr>
              <a:buFont typeface="Wingdings" panose="05000000000000000000" pitchFamily="2" charset="2"/>
              <a:buChar char="Ø"/>
            </a:pPr>
            <a:r>
              <a:rPr lang="ja-JP" altLang="en-US" dirty="0" smtClean="0"/>
              <a:t>行列のべき乗　</a:t>
            </a:r>
            <a:r>
              <a:rPr lang="en-US" altLang="ja-JP" dirty="0" smtClean="0"/>
              <a:t>^</a:t>
            </a:r>
          </a:p>
          <a:p>
            <a:pPr>
              <a:buFont typeface="Wingdings" panose="05000000000000000000" pitchFamily="2" charset="2"/>
              <a:buChar char="Ø"/>
            </a:pPr>
            <a:r>
              <a:rPr lang="ja-JP" altLang="en-US" dirty="0"/>
              <a:t>除算後の剰余 </a:t>
            </a:r>
            <a:r>
              <a:rPr lang="en-US" altLang="ja-JP" dirty="0"/>
              <a:t>(</a:t>
            </a:r>
            <a:r>
              <a:rPr lang="ja-JP" altLang="en-US" dirty="0"/>
              <a:t>モジュロ演算</a:t>
            </a:r>
            <a:r>
              <a:rPr lang="en-US" altLang="ja-JP" dirty="0" smtClean="0"/>
              <a:t>) mod</a:t>
            </a:r>
          </a:p>
          <a:p>
            <a:pPr>
              <a:buFont typeface="Wingdings" panose="05000000000000000000" pitchFamily="2" charset="2"/>
              <a:buChar char="Ø"/>
            </a:pPr>
            <a:r>
              <a:rPr lang="ja-JP" altLang="en-US" dirty="0"/>
              <a:t>最も近い小数または整数への</a:t>
            </a:r>
            <a:r>
              <a:rPr lang="ja-JP" altLang="en-US" dirty="0" smtClean="0"/>
              <a:t>丸め </a:t>
            </a:r>
            <a:r>
              <a:rPr lang="en-US" altLang="ja-JP" dirty="0" smtClean="0"/>
              <a:t>round</a:t>
            </a:r>
          </a:p>
        </p:txBody>
      </p:sp>
      <p:sp>
        <p:nvSpPr>
          <p:cNvPr id="4" name="スライド番号プレースホルダー 3"/>
          <p:cNvSpPr>
            <a:spLocks noGrp="1"/>
          </p:cNvSpPr>
          <p:nvPr>
            <p:ph type="sldNum" sz="quarter" idx="12"/>
          </p:nvPr>
        </p:nvSpPr>
        <p:spPr/>
        <p:txBody>
          <a:bodyPr/>
          <a:lstStyle/>
          <a:p>
            <a:fld id="{B637201C-D7B8-43C9-B4A5-AC3257B00CA2}" type="slidenum">
              <a:rPr kumimoji="1" lang="ja-JP" altLang="en-US" smtClean="0"/>
              <a:t>16</a:t>
            </a:fld>
            <a:endParaRPr kumimoji="1" lang="ja-JP" altLang="en-US"/>
          </a:p>
        </p:txBody>
      </p:sp>
      <p:sp>
        <p:nvSpPr>
          <p:cNvPr id="6" name="コンテンツ プレースホルダー 2"/>
          <p:cNvSpPr txBox="1">
            <a:spLocks/>
          </p:cNvSpPr>
          <p:nvPr/>
        </p:nvSpPr>
        <p:spPr>
          <a:xfrm>
            <a:off x="4953000" y="1845734"/>
            <a:ext cx="3456363"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ja-JP" altLang="en-US" b="1" dirty="0"/>
              <a:t>関係</a:t>
            </a:r>
            <a:r>
              <a:rPr lang="ja-JP" altLang="en-US" b="1" dirty="0" smtClean="0"/>
              <a:t>演算子</a:t>
            </a:r>
            <a:endParaRPr lang="en-US" altLang="ja-JP" b="1" dirty="0" smtClean="0"/>
          </a:p>
          <a:p>
            <a:pPr>
              <a:buFont typeface="Wingdings" panose="05000000000000000000" pitchFamily="2" charset="2"/>
              <a:buChar char="Ø"/>
            </a:pPr>
            <a:r>
              <a:rPr lang="ja-JP" altLang="en-US" dirty="0" smtClean="0"/>
              <a:t>等価性</a:t>
            </a:r>
            <a:r>
              <a:rPr lang="ja-JP" altLang="en-US" dirty="0"/>
              <a:t>の</a:t>
            </a:r>
            <a:r>
              <a:rPr lang="ja-JP" altLang="en-US" dirty="0" smtClean="0"/>
              <a:t>判定 </a:t>
            </a:r>
            <a:r>
              <a:rPr lang="en-US" altLang="ja-JP" dirty="0" smtClean="0"/>
              <a:t>==</a:t>
            </a:r>
            <a:endParaRPr lang="ja-JP" altLang="en-US" dirty="0"/>
          </a:p>
          <a:p>
            <a:pPr>
              <a:buFont typeface="Wingdings" panose="05000000000000000000" pitchFamily="2" charset="2"/>
              <a:buChar char="Ø"/>
            </a:pPr>
            <a:r>
              <a:rPr lang="ja-JP" altLang="en-US" dirty="0" smtClean="0"/>
              <a:t>以上</a:t>
            </a:r>
            <a:r>
              <a:rPr lang="ja-JP" altLang="en-US" dirty="0"/>
              <a:t>かどうかの</a:t>
            </a:r>
            <a:r>
              <a:rPr lang="ja-JP" altLang="en-US" dirty="0" smtClean="0"/>
              <a:t>判別 </a:t>
            </a:r>
            <a:r>
              <a:rPr lang="en-US" altLang="ja-JP" dirty="0" smtClean="0"/>
              <a:t>&gt;=</a:t>
            </a:r>
            <a:endParaRPr lang="ja-JP" altLang="en-US" dirty="0"/>
          </a:p>
          <a:p>
            <a:pPr>
              <a:buFont typeface="Wingdings" panose="05000000000000000000" pitchFamily="2" charset="2"/>
              <a:buChar char="Ø"/>
            </a:pPr>
            <a:r>
              <a:rPr lang="ja-JP" altLang="en-US" dirty="0" smtClean="0"/>
              <a:t>より</a:t>
            </a:r>
            <a:r>
              <a:rPr lang="ja-JP" altLang="en-US" dirty="0"/>
              <a:t>大きいかどうかの</a:t>
            </a:r>
            <a:r>
              <a:rPr lang="ja-JP" altLang="en-US" dirty="0" smtClean="0"/>
              <a:t>判別 </a:t>
            </a:r>
            <a:r>
              <a:rPr lang="en-US" altLang="ja-JP" dirty="0" smtClean="0"/>
              <a:t>&gt;</a:t>
            </a:r>
            <a:endParaRPr lang="ja-JP" altLang="en-US" dirty="0"/>
          </a:p>
          <a:p>
            <a:pPr>
              <a:buFont typeface="Wingdings" panose="05000000000000000000" pitchFamily="2" charset="2"/>
              <a:buChar char="Ø"/>
            </a:pPr>
            <a:r>
              <a:rPr lang="ja-JP" altLang="en-US" dirty="0" smtClean="0"/>
              <a:t>以下</a:t>
            </a:r>
            <a:r>
              <a:rPr lang="ja-JP" altLang="en-US" dirty="0"/>
              <a:t>かどうかの</a:t>
            </a:r>
            <a:r>
              <a:rPr lang="ja-JP" altLang="en-US" dirty="0" smtClean="0"/>
              <a:t>判別 </a:t>
            </a:r>
            <a:r>
              <a:rPr lang="en-US" altLang="ja-JP" dirty="0" smtClean="0"/>
              <a:t>&lt;=</a:t>
            </a:r>
            <a:endParaRPr lang="ja-JP" altLang="en-US" dirty="0"/>
          </a:p>
          <a:p>
            <a:pPr>
              <a:buFont typeface="Wingdings" panose="05000000000000000000" pitchFamily="2" charset="2"/>
              <a:buChar char="Ø"/>
            </a:pPr>
            <a:r>
              <a:rPr lang="ja-JP" altLang="en-US" dirty="0" smtClean="0"/>
              <a:t>未満</a:t>
            </a:r>
            <a:r>
              <a:rPr lang="ja-JP" altLang="en-US" dirty="0"/>
              <a:t>かどうかの</a:t>
            </a:r>
            <a:r>
              <a:rPr lang="ja-JP" altLang="en-US" dirty="0" smtClean="0"/>
              <a:t>判別 </a:t>
            </a:r>
            <a:r>
              <a:rPr lang="en-US" altLang="ja-JP" dirty="0" smtClean="0"/>
              <a:t>&lt;</a:t>
            </a:r>
            <a:endParaRPr lang="ja-JP" altLang="en-US" dirty="0"/>
          </a:p>
          <a:p>
            <a:pPr>
              <a:buFont typeface="Wingdings" panose="05000000000000000000" pitchFamily="2" charset="2"/>
              <a:buChar char="Ø"/>
            </a:pPr>
            <a:r>
              <a:rPr lang="ja-JP" altLang="en-US" dirty="0" smtClean="0"/>
              <a:t>不等価</a:t>
            </a:r>
            <a:r>
              <a:rPr lang="ja-JP" altLang="en-US" dirty="0"/>
              <a:t>の</a:t>
            </a:r>
            <a:r>
              <a:rPr lang="ja-JP" altLang="en-US" dirty="0" smtClean="0"/>
              <a:t>判定 </a:t>
            </a:r>
            <a:r>
              <a:rPr lang="en-US" altLang="ja-JP" dirty="0" smtClean="0"/>
              <a:t>~=</a:t>
            </a:r>
            <a:endParaRPr lang="ja-JP" altLang="en-US" dirty="0"/>
          </a:p>
          <a:p>
            <a:pPr>
              <a:buFont typeface="Wingdings" panose="05000000000000000000" pitchFamily="2" charset="2"/>
              <a:buChar char="Ø"/>
            </a:pPr>
            <a:r>
              <a:rPr lang="ja-JP" altLang="en-US" dirty="0" smtClean="0"/>
              <a:t>配列</a:t>
            </a:r>
            <a:r>
              <a:rPr lang="ja-JP" altLang="en-US" dirty="0"/>
              <a:t>の等価性を</a:t>
            </a:r>
            <a:r>
              <a:rPr lang="ja-JP" altLang="en-US" dirty="0" smtClean="0"/>
              <a:t>判別 </a:t>
            </a:r>
            <a:r>
              <a:rPr lang="en-US" altLang="ja-JP" dirty="0" err="1" smtClean="0"/>
              <a:t>isequal</a:t>
            </a:r>
            <a:endParaRPr lang="ja-JP" altLang="en-US" dirty="0"/>
          </a:p>
        </p:txBody>
      </p:sp>
    </p:spTree>
    <p:extLst>
      <p:ext uri="{BB962C8B-B14F-4D97-AF65-F5344CB8AC3E}">
        <p14:creationId xmlns:p14="http://schemas.microsoft.com/office/powerpoint/2010/main" val="27070541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1-6.</a:t>
            </a:r>
            <a:r>
              <a:rPr lang="ja-JP" altLang="en-US" dirty="0"/>
              <a:t> 「演算子」や「組み込み関数」の</a:t>
            </a:r>
            <a:r>
              <a:rPr lang="ja-JP" altLang="en-US" dirty="0" smtClean="0"/>
              <a:t>一覧</a:t>
            </a:r>
            <a:r>
              <a:rPr lang="en-US" altLang="ja-JP" dirty="0" smtClean="0"/>
              <a:t>(2/2)</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ja-JP" altLang="en-US" b="1" dirty="0" smtClean="0"/>
              <a:t>組み込み関数の一例</a:t>
            </a:r>
            <a:endParaRPr kumimoji="1" lang="en-US" altLang="ja-JP" b="1" dirty="0" smtClean="0"/>
          </a:p>
          <a:p>
            <a:pPr>
              <a:buFont typeface="Wingdings" panose="05000000000000000000" pitchFamily="2" charset="2"/>
              <a:buChar char="Ø"/>
            </a:pPr>
            <a:r>
              <a:rPr lang="en-US" altLang="ja-JP" dirty="0"/>
              <a:t>length	</a:t>
            </a:r>
            <a:r>
              <a:rPr lang="en-US" altLang="ja-JP" dirty="0" smtClean="0"/>
              <a:t>	</a:t>
            </a:r>
            <a:r>
              <a:rPr lang="ja-JP" altLang="en-US" dirty="0" smtClean="0"/>
              <a:t>最大</a:t>
            </a:r>
            <a:r>
              <a:rPr lang="ja-JP" altLang="en-US" dirty="0"/>
              <a:t>の配列の次元の長さ</a:t>
            </a:r>
          </a:p>
          <a:p>
            <a:pPr>
              <a:buFont typeface="Wingdings" panose="05000000000000000000" pitchFamily="2" charset="2"/>
              <a:buChar char="Ø"/>
            </a:pPr>
            <a:r>
              <a:rPr lang="en-US" altLang="ja-JP" dirty="0"/>
              <a:t>size	</a:t>
            </a:r>
            <a:r>
              <a:rPr lang="en-US" altLang="ja-JP" dirty="0" smtClean="0"/>
              <a:t>	</a:t>
            </a:r>
            <a:r>
              <a:rPr lang="ja-JP" altLang="en-US" dirty="0" smtClean="0"/>
              <a:t>配列</a:t>
            </a:r>
            <a:r>
              <a:rPr lang="ja-JP" altLang="en-US" dirty="0"/>
              <a:t>サイズ</a:t>
            </a:r>
          </a:p>
          <a:p>
            <a:pPr>
              <a:buFont typeface="Wingdings" panose="05000000000000000000" pitchFamily="2" charset="2"/>
              <a:buChar char="Ø"/>
            </a:pPr>
            <a:r>
              <a:rPr lang="en-US" altLang="ja-JP" dirty="0" err="1"/>
              <a:t>ndims</a:t>
            </a:r>
            <a:r>
              <a:rPr lang="en-US" altLang="ja-JP" dirty="0"/>
              <a:t>	</a:t>
            </a:r>
            <a:r>
              <a:rPr lang="en-US" altLang="ja-JP" dirty="0" smtClean="0"/>
              <a:t>	</a:t>
            </a:r>
            <a:r>
              <a:rPr lang="ja-JP" altLang="en-US" dirty="0" smtClean="0"/>
              <a:t>配列</a:t>
            </a:r>
            <a:r>
              <a:rPr lang="ja-JP" altLang="en-US" dirty="0"/>
              <a:t>の次元数</a:t>
            </a:r>
          </a:p>
          <a:p>
            <a:pPr>
              <a:buFont typeface="Wingdings" panose="05000000000000000000" pitchFamily="2" charset="2"/>
              <a:buChar char="Ø"/>
            </a:pPr>
            <a:r>
              <a:rPr lang="en-US" altLang="ja-JP" dirty="0" err="1"/>
              <a:t>numel</a:t>
            </a:r>
            <a:r>
              <a:rPr lang="en-US" altLang="ja-JP" dirty="0"/>
              <a:t>	</a:t>
            </a:r>
            <a:r>
              <a:rPr lang="en-US" altLang="ja-JP" dirty="0" smtClean="0"/>
              <a:t>	</a:t>
            </a:r>
            <a:r>
              <a:rPr lang="ja-JP" altLang="en-US" dirty="0" smtClean="0"/>
              <a:t>配列</a:t>
            </a:r>
            <a:r>
              <a:rPr lang="ja-JP" altLang="en-US" dirty="0"/>
              <a:t>の</a:t>
            </a:r>
            <a:r>
              <a:rPr lang="ja-JP" altLang="en-US" dirty="0" smtClean="0"/>
              <a:t>要素数</a:t>
            </a:r>
            <a:endParaRPr lang="en-US" altLang="ja-JP" dirty="0" smtClean="0"/>
          </a:p>
          <a:p>
            <a:pPr>
              <a:buFont typeface="Wingdings" panose="05000000000000000000" pitchFamily="2" charset="2"/>
              <a:buChar char="Ø"/>
            </a:pPr>
            <a:r>
              <a:rPr lang="en-US" altLang="ja-JP" dirty="0" err="1"/>
              <a:t>i</a:t>
            </a:r>
            <a:r>
              <a:rPr lang="en-US" altLang="ja-JP" dirty="0" err="1" smtClean="0"/>
              <a:t>sempty</a:t>
            </a:r>
            <a:r>
              <a:rPr lang="en-US" altLang="ja-JP" dirty="0"/>
              <a:t>	</a:t>
            </a:r>
            <a:r>
              <a:rPr lang="ja-JP" altLang="en-US" dirty="0" smtClean="0"/>
              <a:t>空かどうか</a:t>
            </a:r>
            <a:endParaRPr lang="en-US" altLang="ja-JP" dirty="0" smtClean="0"/>
          </a:p>
          <a:p>
            <a:pPr>
              <a:buFont typeface="Wingdings" panose="05000000000000000000" pitchFamily="2" charset="2"/>
              <a:buChar char="Ø"/>
            </a:pPr>
            <a:r>
              <a:rPr lang="en-US" altLang="ja-JP" dirty="0" err="1"/>
              <a:t>i</a:t>
            </a:r>
            <a:r>
              <a:rPr lang="en-US" altLang="ja-JP" dirty="0" err="1" smtClean="0"/>
              <a:t>smember</a:t>
            </a:r>
            <a:r>
              <a:rPr lang="en-US" altLang="ja-JP" dirty="0" smtClean="0"/>
              <a:t>	</a:t>
            </a:r>
            <a:r>
              <a:rPr lang="ja-JP" altLang="en-US" dirty="0" smtClean="0"/>
              <a:t>その要素が配列内にあるか</a:t>
            </a:r>
            <a:endParaRPr lang="en-US" altLang="ja-JP" dirty="0" smtClean="0"/>
          </a:p>
        </p:txBody>
      </p:sp>
      <p:sp>
        <p:nvSpPr>
          <p:cNvPr id="4" name="スライド番号プレースホルダー 3"/>
          <p:cNvSpPr>
            <a:spLocks noGrp="1"/>
          </p:cNvSpPr>
          <p:nvPr>
            <p:ph type="sldNum" sz="quarter" idx="12"/>
          </p:nvPr>
        </p:nvSpPr>
        <p:spPr/>
        <p:txBody>
          <a:bodyPr/>
          <a:lstStyle/>
          <a:p>
            <a:fld id="{B637201C-D7B8-43C9-B4A5-AC3257B00CA2}" type="slidenum">
              <a:rPr kumimoji="1" lang="ja-JP" altLang="en-US" smtClean="0"/>
              <a:t>17</a:t>
            </a:fld>
            <a:endParaRPr kumimoji="1" lang="ja-JP" altLang="en-US"/>
          </a:p>
        </p:txBody>
      </p:sp>
    </p:spTree>
    <p:extLst>
      <p:ext uri="{BB962C8B-B14F-4D97-AF65-F5344CB8AC3E}">
        <p14:creationId xmlns:p14="http://schemas.microsoft.com/office/powerpoint/2010/main" val="7891535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1572F71-BEFA-4B5F-AFB5-E68FF342B344}"/>
              </a:ext>
            </a:extLst>
          </p:cNvPr>
          <p:cNvSpPr>
            <a:spLocks noGrp="1"/>
          </p:cNvSpPr>
          <p:nvPr>
            <p:ph type="title"/>
          </p:nvPr>
        </p:nvSpPr>
        <p:spPr/>
        <p:txBody>
          <a:bodyPr/>
          <a:lstStyle/>
          <a:p>
            <a:r>
              <a:rPr kumimoji="1" lang="ja-JP" altLang="en-US" dirty="0"/>
              <a:t>問題</a:t>
            </a:r>
            <a:r>
              <a:rPr kumimoji="1" lang="en-US" altLang="ja-JP" dirty="0"/>
              <a:t>1</a:t>
            </a:r>
            <a:r>
              <a:rPr kumimoji="1" lang="ja-JP" altLang="en-US" dirty="0"/>
              <a:t>のまとめ</a:t>
            </a:r>
          </a:p>
        </p:txBody>
      </p:sp>
      <p:sp>
        <p:nvSpPr>
          <p:cNvPr id="3" name="コンテンツ プレースホルダー 2">
            <a:extLst>
              <a:ext uri="{FF2B5EF4-FFF2-40B4-BE49-F238E27FC236}">
                <a16:creationId xmlns="" xmlns:a16="http://schemas.microsoft.com/office/drawing/2014/main" id="{0C8E0FDA-0B0E-4D2D-803C-D8C3DC8DA030}"/>
              </a:ext>
            </a:extLst>
          </p:cNvPr>
          <p:cNvSpPr>
            <a:spLocks noGrp="1"/>
          </p:cNvSpPr>
          <p:nvPr>
            <p:ph idx="1"/>
          </p:nvPr>
        </p:nvSpPr>
        <p:spPr/>
        <p:txBody>
          <a:bodyPr>
            <a:normAutofit lnSpcReduction="10000"/>
          </a:bodyPr>
          <a:lstStyle/>
          <a:p>
            <a:pPr marL="0" indent="0">
              <a:buNone/>
            </a:pPr>
            <a:r>
              <a:rPr lang="en-US" altLang="ja-JP" dirty="0"/>
              <a:t>MATLAB/Octave</a:t>
            </a:r>
            <a:r>
              <a:rPr lang="ja-JP" altLang="en-US" dirty="0"/>
              <a:t>を用いて，次の</a:t>
            </a:r>
            <a:r>
              <a:rPr lang="en-US" altLang="ja-JP" dirty="0"/>
              <a:t>3</a:t>
            </a:r>
            <a:r>
              <a:rPr lang="ja-JP" altLang="en-US" dirty="0" err="1"/>
              <a:t>つの</a:t>
            </a:r>
            <a:r>
              <a:rPr lang="ja-JP" altLang="en-US" dirty="0"/>
              <a:t>課題に取り組みなさい．</a:t>
            </a:r>
            <a:endParaRPr lang="en-US" altLang="ja-JP" dirty="0"/>
          </a:p>
          <a:p>
            <a:pPr marL="457200" indent="-457200">
              <a:buFont typeface="+mj-lt"/>
              <a:buAutoNum type="arabicPeriod"/>
            </a:pPr>
            <a:r>
              <a:rPr lang="en-US" altLang="ja-JP" dirty="0"/>
              <a:t>MATLAB/Octave</a:t>
            </a:r>
            <a:r>
              <a:rPr lang="ja-JP" altLang="en-US" dirty="0"/>
              <a:t>の基本的な使い方を理解しなさい</a:t>
            </a:r>
            <a:r>
              <a:rPr lang="en-US" altLang="ja-JP" dirty="0"/>
              <a:t>.</a:t>
            </a:r>
          </a:p>
          <a:p>
            <a:pPr marL="457200" indent="-457200">
              <a:buFont typeface="+mj-lt"/>
              <a:buAutoNum type="arabicPeriod"/>
            </a:pPr>
            <a:r>
              <a:rPr lang="ja-JP" altLang="en-US" dirty="0"/>
              <a:t>スタックとキューの動作を確認し，説明しなさい．</a:t>
            </a:r>
            <a:endParaRPr lang="en-US" altLang="ja-JP" dirty="0"/>
          </a:p>
          <a:p>
            <a:pPr marL="457200" indent="-457200">
              <a:buFont typeface="+mj-lt"/>
              <a:buAutoNum type="arabicPeriod"/>
            </a:pPr>
            <a:r>
              <a:rPr lang="ja-JP" altLang="en-US" dirty="0"/>
              <a:t>行列を利用して，グラフを表現する方法について，説明しなさい．</a:t>
            </a:r>
          </a:p>
          <a:p>
            <a:endParaRPr lang="en-US" altLang="ja-JP" dirty="0"/>
          </a:p>
          <a:p>
            <a:pPr marL="0" indent="0">
              <a:buNone/>
            </a:pPr>
            <a:r>
              <a:rPr kumimoji="1" lang="ja-JP" altLang="en-US" dirty="0" smtClean="0"/>
              <a:t>まとめ</a:t>
            </a:r>
            <a:endParaRPr kumimoji="1" lang="en-US" altLang="ja-JP" dirty="0"/>
          </a:p>
          <a:p>
            <a:pPr lvl="1"/>
            <a:r>
              <a:rPr lang="en-US" altLang="ja-JP" dirty="0"/>
              <a:t>MATLAB</a:t>
            </a:r>
            <a:r>
              <a:rPr lang="ja-JP" altLang="en-US" dirty="0"/>
              <a:t>の基本的</a:t>
            </a:r>
            <a:r>
              <a:rPr lang="ja-JP" altLang="en-US" dirty="0" smtClean="0"/>
              <a:t>な使い方を整理しつつ，演算子を用いて，キュー</a:t>
            </a:r>
            <a:r>
              <a:rPr lang="ja-JP" altLang="en-US" dirty="0"/>
              <a:t>とスタックを</a:t>
            </a:r>
            <a:r>
              <a:rPr lang="en-US" altLang="ja-JP" dirty="0"/>
              <a:t>MATLAB</a:t>
            </a:r>
            <a:r>
              <a:rPr lang="ja-JP" altLang="en-US" dirty="0"/>
              <a:t>で実現した</a:t>
            </a:r>
            <a:r>
              <a:rPr lang="ja-JP" altLang="en-US" dirty="0" smtClean="0"/>
              <a:t>．</a:t>
            </a:r>
            <a:endParaRPr lang="en-US" altLang="ja-JP" dirty="0" smtClean="0"/>
          </a:p>
          <a:p>
            <a:pPr lvl="1"/>
            <a:r>
              <a:rPr lang="en-US" altLang="ja-JP" dirty="0" smtClean="0"/>
              <a:t>MATLAB</a:t>
            </a:r>
            <a:r>
              <a:rPr lang="ja-JP" altLang="en-US" dirty="0"/>
              <a:t>では</a:t>
            </a:r>
            <a:r>
              <a:rPr lang="ja-JP" altLang="en-US" dirty="0" smtClean="0"/>
              <a:t>配列の扱いが簡単で，すぐに実装できた</a:t>
            </a:r>
            <a:endParaRPr lang="en-US" altLang="ja-JP" dirty="0" smtClean="0"/>
          </a:p>
          <a:p>
            <a:pPr lvl="1"/>
            <a:r>
              <a:rPr lang="ja-JP" altLang="en-US" dirty="0" smtClean="0"/>
              <a:t>グラフの表現も行列を用いることで，有向グラフと無向グラフを実装できることを確認した</a:t>
            </a:r>
            <a:endParaRPr lang="en-US" altLang="ja-JP" dirty="0"/>
          </a:p>
          <a:p>
            <a:pPr lvl="1"/>
            <a:endParaRPr kumimoji="1" lang="ja-JP" altLang="en-US" dirty="0"/>
          </a:p>
        </p:txBody>
      </p:sp>
      <p:sp>
        <p:nvSpPr>
          <p:cNvPr id="4" name="スライド番号プレースホルダー 3">
            <a:extLst>
              <a:ext uri="{FF2B5EF4-FFF2-40B4-BE49-F238E27FC236}">
                <a16:creationId xmlns="" xmlns:a16="http://schemas.microsoft.com/office/drawing/2014/main" id="{415CC18B-693B-4BA4-A800-D6080D806277}"/>
              </a:ext>
            </a:extLst>
          </p:cNvPr>
          <p:cNvSpPr>
            <a:spLocks noGrp="1"/>
          </p:cNvSpPr>
          <p:nvPr>
            <p:ph type="sldNum" sz="quarter" idx="12"/>
          </p:nvPr>
        </p:nvSpPr>
        <p:spPr/>
        <p:txBody>
          <a:bodyPr/>
          <a:lstStyle/>
          <a:p>
            <a:fld id="{B637201C-D7B8-43C9-B4A5-AC3257B00CA2}" type="slidenum">
              <a:rPr kumimoji="1" lang="ja-JP" altLang="en-US" smtClean="0"/>
              <a:t>18</a:t>
            </a:fld>
            <a:endParaRPr kumimoji="1" lang="ja-JP" altLang="en-US"/>
          </a:p>
        </p:txBody>
      </p:sp>
    </p:spTree>
    <p:extLst>
      <p:ext uri="{BB962C8B-B14F-4D97-AF65-F5344CB8AC3E}">
        <p14:creationId xmlns:p14="http://schemas.microsoft.com/office/powerpoint/2010/main" val="13861594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問題２</a:t>
            </a:r>
            <a:endParaRPr kumimoji="1" lang="ja-JP" altLang="en-US" dirty="0"/>
          </a:p>
        </p:txBody>
      </p:sp>
      <p:sp>
        <p:nvSpPr>
          <p:cNvPr id="3" name="コンテンツ プレースホルダー 2"/>
          <p:cNvSpPr>
            <a:spLocks noGrp="1"/>
          </p:cNvSpPr>
          <p:nvPr>
            <p:ph idx="1"/>
          </p:nvPr>
        </p:nvSpPr>
        <p:spPr>
          <a:xfrm>
            <a:off x="865562" y="1837497"/>
            <a:ext cx="7543801" cy="4023360"/>
          </a:xfrm>
        </p:spPr>
        <p:txBody>
          <a:bodyPr>
            <a:normAutofit/>
          </a:bodyPr>
          <a:lstStyle/>
          <a:p>
            <a:pPr marL="0" indent="0">
              <a:buNone/>
            </a:pPr>
            <a:r>
              <a:rPr lang="ja-JP" altLang="en-US" b="1" dirty="0"/>
              <a:t>グラフ探索における“深さ優先探索”と“幅優先探索”</a:t>
            </a:r>
            <a:r>
              <a:rPr lang="ja-JP" altLang="en-US" b="1" dirty="0" smtClean="0"/>
              <a:t>を，</a:t>
            </a:r>
            <a:r>
              <a:rPr lang="en-US" altLang="ja-JP" b="1" dirty="0" smtClean="0"/>
              <a:t>MATLAB/Octave</a:t>
            </a:r>
            <a:r>
              <a:rPr lang="ja-JP" altLang="en-US" b="1" dirty="0"/>
              <a:t>で実装しなさい．</a:t>
            </a:r>
            <a:r>
              <a:rPr lang="ja-JP" altLang="en-US" dirty="0"/>
              <a:t> </a:t>
            </a:r>
            <a:r>
              <a:rPr lang="ja-JP" altLang="en-US" b="1" dirty="0"/>
              <a:t>さらに，その探索方式や実装について，問題</a:t>
            </a:r>
            <a:r>
              <a:rPr lang="en-US" altLang="ja-JP" b="1" dirty="0"/>
              <a:t>1</a:t>
            </a:r>
            <a:r>
              <a:rPr lang="ja-JP" altLang="en-US" b="1" dirty="0"/>
              <a:t>の説明と関連付けて，考察しなさい．</a:t>
            </a:r>
            <a:endParaRPr lang="ja-JP" altLang="en-US" dirty="0"/>
          </a:p>
        </p:txBody>
      </p:sp>
      <p:sp>
        <p:nvSpPr>
          <p:cNvPr id="4" name="スライド番号プレースホルダー 3">
            <a:extLst>
              <a:ext uri="{FF2B5EF4-FFF2-40B4-BE49-F238E27FC236}">
                <a16:creationId xmlns="" xmlns:a16="http://schemas.microsoft.com/office/drawing/2014/main" id="{80D06BF3-396A-4F50-B3DE-05478C109C2F}"/>
              </a:ext>
            </a:extLst>
          </p:cNvPr>
          <p:cNvSpPr>
            <a:spLocks noGrp="1"/>
          </p:cNvSpPr>
          <p:nvPr>
            <p:ph type="sldNum" sz="quarter" idx="12"/>
          </p:nvPr>
        </p:nvSpPr>
        <p:spPr/>
        <p:txBody>
          <a:bodyPr/>
          <a:lstStyle/>
          <a:p>
            <a:fld id="{B637201C-D7B8-43C9-B4A5-AC3257B00CA2}" type="slidenum">
              <a:rPr kumimoji="1" lang="ja-JP" altLang="en-US" smtClean="0"/>
              <a:t>19</a:t>
            </a:fld>
            <a:endParaRPr kumimoji="1" lang="ja-JP" altLang="en-US" dirty="0"/>
          </a:p>
        </p:txBody>
      </p:sp>
    </p:spTree>
    <p:extLst>
      <p:ext uri="{BB962C8B-B14F-4D97-AF65-F5344CB8AC3E}">
        <p14:creationId xmlns:p14="http://schemas.microsoft.com/office/powerpoint/2010/main" val="17967687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AI-1</a:t>
            </a:r>
            <a:r>
              <a:rPr kumimoji="1" lang="ja-JP" altLang="en-US" dirty="0"/>
              <a:t>の概要</a:t>
            </a:r>
          </a:p>
        </p:txBody>
      </p:sp>
      <p:sp>
        <p:nvSpPr>
          <p:cNvPr id="3" name="コンテンツ プレースホルダー 2"/>
          <p:cNvSpPr>
            <a:spLocks noGrp="1"/>
          </p:cNvSpPr>
          <p:nvPr>
            <p:ph idx="1"/>
          </p:nvPr>
        </p:nvSpPr>
        <p:spPr/>
        <p:txBody>
          <a:bodyPr>
            <a:normAutofit fontScale="85000" lnSpcReduction="10000"/>
          </a:bodyPr>
          <a:lstStyle/>
          <a:p>
            <a:r>
              <a:rPr kumimoji="1" lang="ja-JP" altLang="en-US" dirty="0"/>
              <a:t>問題</a:t>
            </a:r>
            <a:r>
              <a:rPr kumimoji="1" lang="en-US" altLang="ja-JP" dirty="0" smtClean="0"/>
              <a:t>1</a:t>
            </a:r>
            <a:endParaRPr lang="ja-JP" altLang="en-US" dirty="0"/>
          </a:p>
          <a:p>
            <a:pPr lvl="1"/>
            <a:r>
              <a:rPr lang="ja-JP" altLang="en-US" dirty="0"/>
              <a:t>ソースコードを示しながら，スカラー，ベクトル（配列），行列，構造体について，簡潔に</a:t>
            </a:r>
            <a:r>
              <a:rPr lang="ja-JP" altLang="en-US" dirty="0" smtClean="0"/>
              <a:t>説明</a:t>
            </a:r>
            <a:endParaRPr lang="en-US" altLang="ja-JP" dirty="0" smtClean="0"/>
          </a:p>
          <a:p>
            <a:pPr lvl="1"/>
            <a:r>
              <a:rPr lang="ja-JP" altLang="en-US" dirty="0"/>
              <a:t>制御文として，</a:t>
            </a:r>
            <a:r>
              <a:rPr lang="en-US" altLang="ja-JP" dirty="0"/>
              <a:t>while</a:t>
            </a:r>
            <a:r>
              <a:rPr lang="ja-JP" altLang="en-US" dirty="0"/>
              <a:t>文と</a:t>
            </a:r>
            <a:r>
              <a:rPr lang="en-US" altLang="ja-JP" dirty="0"/>
              <a:t>if</a:t>
            </a:r>
            <a:r>
              <a:rPr lang="ja-JP" altLang="en-US" dirty="0"/>
              <a:t>文の使い方を，実例をあげながら，簡潔に説明</a:t>
            </a:r>
            <a:endParaRPr lang="en-US" altLang="ja-JP" dirty="0" smtClean="0"/>
          </a:p>
          <a:p>
            <a:pPr lvl="1"/>
            <a:r>
              <a:rPr lang="ja-JP" altLang="en-US" dirty="0"/>
              <a:t>ソースコードを示しながら，スタックやキューの動作例を</a:t>
            </a:r>
            <a:r>
              <a:rPr lang="ja-JP" altLang="en-US" dirty="0" smtClean="0"/>
              <a:t>示した．</a:t>
            </a:r>
            <a:endParaRPr lang="en-US" altLang="ja-JP" dirty="0" smtClean="0"/>
          </a:p>
          <a:p>
            <a:pPr lvl="1"/>
            <a:r>
              <a:rPr lang="ja-JP" altLang="en-US" dirty="0"/>
              <a:t>スタックとキューの共通点や差異について，機能面や実装面から</a:t>
            </a:r>
            <a:r>
              <a:rPr lang="ja-JP" altLang="en-US" dirty="0" smtClean="0"/>
              <a:t>考察</a:t>
            </a:r>
            <a:endParaRPr lang="en-US" altLang="ja-JP" dirty="0" smtClean="0"/>
          </a:p>
          <a:p>
            <a:pPr lvl="1"/>
            <a:r>
              <a:rPr lang="ja-JP" altLang="en-US" dirty="0"/>
              <a:t>ソースコードを示しながら，</a:t>
            </a:r>
            <a:r>
              <a:rPr lang="en-US" altLang="ja-JP" dirty="0"/>
              <a:t>1</a:t>
            </a:r>
            <a:r>
              <a:rPr lang="ja-JP" altLang="en-US" dirty="0"/>
              <a:t>つ以上のグラフを</a:t>
            </a:r>
            <a:r>
              <a:rPr lang="ja-JP" altLang="en-US" dirty="0" smtClean="0"/>
              <a:t>表現</a:t>
            </a:r>
            <a:endParaRPr lang="en-US" altLang="ja-JP" dirty="0" smtClean="0"/>
          </a:p>
          <a:p>
            <a:pPr lvl="1"/>
            <a:r>
              <a:rPr lang="ja-JP" altLang="en-US" dirty="0"/>
              <a:t>人工知能実験の課題を進めるために用いた，</a:t>
            </a:r>
            <a:r>
              <a:rPr lang="en-US" altLang="ja-JP" dirty="0"/>
              <a:t>MATLAB/Octave</a:t>
            </a:r>
            <a:r>
              <a:rPr lang="ja-JP" altLang="en-US" dirty="0"/>
              <a:t>の「演算子」や「組み込み関数」の一覧を作成</a:t>
            </a:r>
            <a:endParaRPr kumimoji="1" lang="en-US" altLang="ja-JP" dirty="0"/>
          </a:p>
          <a:p>
            <a:r>
              <a:rPr kumimoji="1" lang="ja-JP" altLang="en-US" dirty="0" smtClean="0"/>
              <a:t>問題</a:t>
            </a:r>
            <a:r>
              <a:rPr kumimoji="1" lang="en-US" altLang="ja-JP" dirty="0"/>
              <a:t>2</a:t>
            </a:r>
          </a:p>
          <a:p>
            <a:pPr lvl="1"/>
            <a:r>
              <a:rPr lang="ja-JP" altLang="en-US" dirty="0"/>
              <a:t>深さ有線探索と幅優先探索のソースコードを，それぞれ</a:t>
            </a:r>
            <a:r>
              <a:rPr lang="ja-JP" altLang="en-US" dirty="0" smtClean="0"/>
              <a:t>示した</a:t>
            </a:r>
            <a:endParaRPr lang="en-US" altLang="ja-JP" dirty="0" smtClean="0"/>
          </a:p>
          <a:p>
            <a:pPr lvl="1"/>
            <a:r>
              <a:rPr lang="ja-JP" altLang="en-US" dirty="0"/>
              <a:t>探索対象となるグラフを</a:t>
            </a:r>
            <a:r>
              <a:rPr lang="en-US" altLang="ja-JP" dirty="0"/>
              <a:t>1</a:t>
            </a:r>
            <a:r>
              <a:rPr lang="ja-JP" altLang="en-US" dirty="0"/>
              <a:t>つ以上用意し，探索結果を</a:t>
            </a:r>
            <a:r>
              <a:rPr lang="ja-JP" altLang="en-US" dirty="0" smtClean="0"/>
              <a:t>示した</a:t>
            </a:r>
            <a:endParaRPr lang="en-US" altLang="ja-JP" dirty="0" smtClean="0"/>
          </a:p>
          <a:p>
            <a:pPr lvl="1"/>
            <a:r>
              <a:rPr lang="ja-JP" altLang="en-US" dirty="0"/>
              <a:t>実装や結果の，共通点や差異に注目して，二つの探索方式の，実装面と機能面について考察</a:t>
            </a:r>
            <a:endParaRPr lang="en-US" altLang="ja-JP" dirty="0" smtClean="0"/>
          </a:p>
          <a:p>
            <a:r>
              <a:rPr kumimoji="1" lang="ja-JP" altLang="en-US" dirty="0" smtClean="0"/>
              <a:t>その他</a:t>
            </a:r>
            <a:endParaRPr kumimoji="1" lang="en-US" altLang="ja-JP" dirty="0"/>
          </a:p>
          <a:p>
            <a:pPr lvl="1"/>
            <a:r>
              <a:rPr lang="en-US" altLang="ja-JP" dirty="0"/>
              <a:t>(</a:t>
            </a:r>
            <a:r>
              <a:rPr lang="ja-JP" altLang="en-US" dirty="0"/>
              <a:t>その他，作業したことがあればまとめておく</a:t>
            </a:r>
            <a:r>
              <a:rPr lang="en-US" altLang="ja-JP" dirty="0"/>
              <a:t>)</a:t>
            </a:r>
          </a:p>
        </p:txBody>
      </p:sp>
      <p:sp>
        <p:nvSpPr>
          <p:cNvPr id="4" name="スライド番号プレースホルダー 3">
            <a:extLst>
              <a:ext uri="{FF2B5EF4-FFF2-40B4-BE49-F238E27FC236}">
                <a16:creationId xmlns="" xmlns:a16="http://schemas.microsoft.com/office/drawing/2014/main" id="{80D06BF3-396A-4F50-B3DE-05478C109C2F}"/>
              </a:ext>
            </a:extLst>
          </p:cNvPr>
          <p:cNvSpPr>
            <a:spLocks noGrp="1"/>
          </p:cNvSpPr>
          <p:nvPr>
            <p:ph type="sldNum" sz="quarter" idx="12"/>
          </p:nvPr>
        </p:nvSpPr>
        <p:spPr/>
        <p:txBody>
          <a:bodyPr/>
          <a:lstStyle/>
          <a:p>
            <a:fld id="{B637201C-D7B8-43C9-B4A5-AC3257B00CA2}" type="slidenum">
              <a:rPr kumimoji="1" lang="ja-JP" altLang="en-US" smtClean="0"/>
              <a:t>2</a:t>
            </a:fld>
            <a:endParaRPr kumimoji="1" lang="ja-JP" altLang="en-US" dirty="0"/>
          </a:p>
        </p:txBody>
      </p:sp>
    </p:spTree>
    <p:extLst>
      <p:ext uri="{BB962C8B-B14F-4D97-AF65-F5344CB8AC3E}">
        <p14:creationId xmlns:p14="http://schemas.microsoft.com/office/powerpoint/2010/main" val="36426006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問題</a:t>
            </a:r>
            <a:r>
              <a:rPr lang="en-US" altLang="ja-JP" dirty="0"/>
              <a:t>2</a:t>
            </a:r>
            <a:r>
              <a:rPr lang="ja-JP" altLang="en-US" dirty="0"/>
              <a:t>の小問題</a:t>
            </a:r>
            <a:endParaRPr kumimoji="1" lang="ja-JP" altLang="en-US" dirty="0"/>
          </a:p>
        </p:txBody>
      </p:sp>
      <p:sp>
        <p:nvSpPr>
          <p:cNvPr id="3" name="コンテンツ プレースホルダー 2"/>
          <p:cNvSpPr>
            <a:spLocks noGrp="1"/>
          </p:cNvSpPr>
          <p:nvPr>
            <p:ph idx="1"/>
          </p:nvPr>
        </p:nvSpPr>
        <p:spPr/>
        <p:txBody>
          <a:bodyPr/>
          <a:lstStyle/>
          <a:p>
            <a:pPr marL="457200" indent="-457200">
              <a:buFont typeface="+mj-lt"/>
              <a:buAutoNum type="arabicPeriod"/>
            </a:pPr>
            <a:r>
              <a:rPr lang="ja-JP" altLang="en-US" dirty="0">
                <a:solidFill>
                  <a:schemeClr val="tx1"/>
                </a:solidFill>
              </a:rPr>
              <a:t>深さ有線探索と幅優先探索のソースコードを，それぞれ示しなさい</a:t>
            </a:r>
            <a:r>
              <a:rPr lang="ja-JP" altLang="en-US" dirty="0" smtClean="0">
                <a:solidFill>
                  <a:schemeClr val="tx1"/>
                </a:solidFill>
              </a:rPr>
              <a:t>．</a:t>
            </a:r>
            <a:endParaRPr lang="en-US" altLang="ja-JP" dirty="0" smtClean="0">
              <a:solidFill>
                <a:schemeClr val="tx1"/>
              </a:solidFill>
            </a:endParaRPr>
          </a:p>
          <a:p>
            <a:pPr marL="457200" indent="-457200">
              <a:buFont typeface="+mj-lt"/>
              <a:buAutoNum type="arabicPeriod"/>
            </a:pPr>
            <a:r>
              <a:rPr lang="ja-JP" altLang="en-US" dirty="0" smtClean="0">
                <a:solidFill>
                  <a:schemeClr val="tx1"/>
                </a:solidFill>
              </a:rPr>
              <a:t>探索対象となるグラフを</a:t>
            </a:r>
            <a:r>
              <a:rPr lang="en-US" altLang="ja-JP" dirty="0" smtClean="0">
                <a:solidFill>
                  <a:schemeClr val="tx1"/>
                </a:solidFill>
              </a:rPr>
              <a:t>1</a:t>
            </a:r>
            <a:r>
              <a:rPr lang="ja-JP" altLang="en-US" dirty="0" smtClean="0">
                <a:solidFill>
                  <a:schemeClr val="tx1"/>
                </a:solidFill>
              </a:rPr>
              <a:t>つ以上用意し，探索結果を示しなさい．</a:t>
            </a:r>
            <a:endParaRPr lang="en-US" altLang="ja-JP" dirty="0" smtClean="0">
              <a:solidFill>
                <a:schemeClr val="tx1"/>
              </a:solidFill>
            </a:endParaRPr>
          </a:p>
          <a:p>
            <a:pPr marL="457200" indent="-457200">
              <a:buFont typeface="+mj-lt"/>
              <a:buAutoNum type="arabicPeriod"/>
            </a:pPr>
            <a:r>
              <a:rPr lang="ja-JP" altLang="en-US" dirty="0" smtClean="0">
                <a:solidFill>
                  <a:schemeClr val="tx1"/>
                </a:solidFill>
              </a:rPr>
              <a:t>実装や結果の，共通点や差異に注目して，二つの探索方式の，実装面と機能面について考察せよ．</a:t>
            </a:r>
            <a:endParaRPr kumimoji="1" lang="ja-JP" altLang="en-US" dirty="0">
              <a:solidFill>
                <a:schemeClr val="tx1"/>
              </a:solidFill>
            </a:endParaRPr>
          </a:p>
        </p:txBody>
      </p:sp>
      <p:sp>
        <p:nvSpPr>
          <p:cNvPr id="4" name="スライド番号プレースホルダー 3">
            <a:extLst>
              <a:ext uri="{FF2B5EF4-FFF2-40B4-BE49-F238E27FC236}">
                <a16:creationId xmlns="" xmlns:a16="http://schemas.microsoft.com/office/drawing/2014/main" id="{1E807024-F996-4747-AE63-FBAD85204ABA}"/>
              </a:ext>
            </a:extLst>
          </p:cNvPr>
          <p:cNvSpPr>
            <a:spLocks noGrp="1"/>
          </p:cNvSpPr>
          <p:nvPr>
            <p:ph type="sldNum" sz="quarter" idx="12"/>
          </p:nvPr>
        </p:nvSpPr>
        <p:spPr/>
        <p:txBody>
          <a:bodyPr/>
          <a:lstStyle/>
          <a:p>
            <a:fld id="{B637201C-D7B8-43C9-B4A5-AC3257B00CA2}" type="slidenum">
              <a:rPr kumimoji="1" lang="ja-JP" altLang="en-US" smtClean="0"/>
              <a:t>20</a:t>
            </a:fld>
            <a:endParaRPr kumimoji="1" lang="ja-JP" altLang="en-US"/>
          </a:p>
        </p:txBody>
      </p:sp>
      <p:sp>
        <p:nvSpPr>
          <p:cNvPr id="6" name="テキスト ボックス 5">
            <a:extLst>
              <a:ext uri="{FF2B5EF4-FFF2-40B4-BE49-F238E27FC236}">
                <a16:creationId xmlns="" xmlns:a16="http://schemas.microsoft.com/office/drawing/2014/main" id="{D18FD309-CAF9-47FE-9940-4FD8975D23E6}"/>
              </a:ext>
            </a:extLst>
          </p:cNvPr>
          <p:cNvSpPr txBox="1"/>
          <p:nvPr/>
        </p:nvSpPr>
        <p:spPr>
          <a:xfrm>
            <a:off x="715867" y="5869094"/>
            <a:ext cx="3581430" cy="369332"/>
          </a:xfrm>
          <a:prstGeom prst="rect">
            <a:avLst/>
          </a:prstGeom>
          <a:noFill/>
        </p:spPr>
        <p:txBody>
          <a:bodyPr wrap="none" rtlCol="0">
            <a:spAutoFit/>
          </a:bodyPr>
          <a:lstStyle/>
          <a:p>
            <a:r>
              <a:rPr kumimoji="1" lang="en-US" altLang="ja-JP" dirty="0">
                <a:solidFill>
                  <a:schemeClr val="bg2">
                    <a:lumMod val="75000"/>
                  </a:schemeClr>
                </a:solidFill>
              </a:rPr>
              <a:t>※</a:t>
            </a:r>
            <a:r>
              <a:rPr kumimoji="1" lang="ja-JP" altLang="en-US" dirty="0">
                <a:solidFill>
                  <a:schemeClr val="bg2">
                    <a:lumMod val="75000"/>
                  </a:schemeClr>
                </a:solidFill>
              </a:rPr>
              <a:t>実施</a:t>
            </a:r>
            <a:r>
              <a:rPr kumimoji="1" lang="ja-JP" altLang="en-US" dirty="0" smtClean="0">
                <a:solidFill>
                  <a:schemeClr val="bg2">
                    <a:lumMod val="75000"/>
                  </a:schemeClr>
                </a:solidFill>
              </a:rPr>
              <a:t>していないもの</a:t>
            </a:r>
            <a:r>
              <a:rPr kumimoji="1" lang="ja-JP" altLang="en-US" dirty="0">
                <a:solidFill>
                  <a:schemeClr val="bg2">
                    <a:lumMod val="75000"/>
                  </a:schemeClr>
                </a:solidFill>
              </a:rPr>
              <a:t>は青字とした</a:t>
            </a:r>
          </a:p>
        </p:txBody>
      </p:sp>
    </p:spTree>
    <p:extLst>
      <p:ext uri="{BB962C8B-B14F-4D97-AF65-F5344CB8AC3E}">
        <p14:creationId xmlns:p14="http://schemas.microsoft.com/office/powerpoint/2010/main" val="7475354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2-1</a:t>
            </a:r>
            <a:r>
              <a:rPr lang="ja-JP" altLang="en-US" dirty="0" smtClean="0">
                <a:solidFill>
                  <a:schemeClr val="tx1"/>
                </a:solidFill>
              </a:rPr>
              <a:t>幅優先探索ソースコード</a:t>
            </a:r>
            <a:endParaRPr kumimoji="1" lang="ja-JP" altLang="en-US" dirty="0"/>
          </a:p>
        </p:txBody>
      </p:sp>
      <p:sp>
        <p:nvSpPr>
          <p:cNvPr id="3" name="コンテンツ プレースホルダー 2"/>
          <p:cNvSpPr>
            <a:spLocks noGrp="1"/>
          </p:cNvSpPr>
          <p:nvPr>
            <p:ph idx="1"/>
          </p:nvPr>
        </p:nvSpPr>
        <p:spPr>
          <a:xfrm>
            <a:off x="4912994" y="1845734"/>
            <a:ext cx="3453766" cy="4023360"/>
          </a:xfrm>
        </p:spPr>
        <p:txBody>
          <a:bodyPr/>
          <a:lstStyle/>
          <a:p>
            <a:r>
              <a:rPr lang="en-US" altLang="ja-JP" dirty="0"/>
              <a:t>% Example of Graph A</a:t>
            </a:r>
          </a:p>
          <a:p>
            <a:r>
              <a:rPr lang="en-US" altLang="ja-JP" dirty="0"/>
              <a:t>A = [0 1 1 0 0;</a:t>
            </a:r>
          </a:p>
          <a:p>
            <a:r>
              <a:rPr lang="en-US" altLang="ja-JP" dirty="0"/>
              <a:t>     1 0 0 0 0;</a:t>
            </a:r>
          </a:p>
          <a:p>
            <a:r>
              <a:rPr lang="en-US" altLang="ja-JP" dirty="0"/>
              <a:t>     1 0 0 1 1;</a:t>
            </a:r>
          </a:p>
          <a:p>
            <a:r>
              <a:rPr lang="en-US" altLang="ja-JP" dirty="0"/>
              <a:t>     0 0 1 0 0;</a:t>
            </a:r>
          </a:p>
          <a:p>
            <a:r>
              <a:rPr lang="en-US" altLang="ja-JP" dirty="0"/>
              <a:t>     0 0 1 0 0</a:t>
            </a:r>
          </a:p>
          <a:p>
            <a:r>
              <a:rPr lang="en-US" altLang="ja-JP" dirty="0"/>
              <a:t>];</a:t>
            </a:r>
          </a:p>
          <a:p>
            <a:r>
              <a:rPr lang="en-US" altLang="ja-JP" dirty="0" err="1"/>
              <a:t>initial_node</a:t>
            </a:r>
            <a:r>
              <a:rPr lang="en-US" altLang="ja-JP" dirty="0"/>
              <a:t> = 1;</a:t>
            </a:r>
          </a:p>
          <a:p>
            <a:r>
              <a:rPr lang="en-US" altLang="ja-JP" dirty="0" err="1"/>
              <a:t>target_node</a:t>
            </a:r>
            <a:r>
              <a:rPr lang="en-US" altLang="ja-JP" dirty="0"/>
              <a:t>  = 5;</a:t>
            </a:r>
            <a:endParaRPr kumimoji="1" lang="ja-JP" altLang="en-US" dirty="0"/>
          </a:p>
        </p:txBody>
      </p:sp>
      <p:sp>
        <p:nvSpPr>
          <p:cNvPr id="4" name="スライド番号プレースホルダー 3"/>
          <p:cNvSpPr>
            <a:spLocks noGrp="1"/>
          </p:cNvSpPr>
          <p:nvPr>
            <p:ph type="sldNum" sz="quarter" idx="12"/>
          </p:nvPr>
        </p:nvSpPr>
        <p:spPr/>
        <p:txBody>
          <a:bodyPr/>
          <a:lstStyle/>
          <a:p>
            <a:fld id="{B637201C-D7B8-43C9-B4A5-AC3257B00CA2}" type="slidenum">
              <a:rPr kumimoji="1" lang="ja-JP" altLang="en-US" smtClean="0"/>
              <a:t>21</a:t>
            </a:fld>
            <a:endParaRPr kumimoji="1" lang="ja-JP" altLang="en-US"/>
          </a:p>
        </p:txBody>
      </p:sp>
      <p:sp>
        <p:nvSpPr>
          <p:cNvPr id="5" name="コンテンツ プレースホルダー 2"/>
          <p:cNvSpPr txBox="1">
            <a:spLocks/>
          </p:cNvSpPr>
          <p:nvPr/>
        </p:nvSpPr>
        <p:spPr>
          <a:xfrm>
            <a:off x="912494" y="1845734"/>
            <a:ext cx="3453766"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dirty="0" smtClean="0"/>
              <a:t>探索をするグラフは以下のグラフである．</a:t>
            </a:r>
            <a:endParaRPr lang="en-US" altLang="ja-JP" dirty="0" smtClean="0"/>
          </a:p>
          <a:p>
            <a:r>
              <a:rPr lang="ja-JP" altLang="en-US" dirty="0" smtClean="0"/>
              <a:t>スタートは１，ゴール地点は５である．</a:t>
            </a:r>
            <a:endParaRPr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0715" y="3741703"/>
            <a:ext cx="1819275" cy="1533525"/>
          </a:xfrm>
          <a:prstGeom prst="rect">
            <a:avLst/>
          </a:prstGeom>
        </p:spPr>
      </p:pic>
    </p:spTree>
    <p:extLst>
      <p:ext uri="{BB962C8B-B14F-4D97-AF65-F5344CB8AC3E}">
        <p14:creationId xmlns:p14="http://schemas.microsoft.com/office/powerpoint/2010/main" val="8215573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2-1</a:t>
            </a:r>
            <a:r>
              <a:rPr lang="ja-JP" altLang="en-US" dirty="0" smtClean="0">
                <a:solidFill>
                  <a:schemeClr val="tx1"/>
                </a:solidFill>
              </a:rPr>
              <a:t>幅優先・深さ優先探索ソースコード</a:t>
            </a:r>
            <a:endParaRPr kumimoji="1" lang="ja-JP" altLang="en-US" dirty="0"/>
          </a:p>
        </p:txBody>
      </p:sp>
      <p:sp>
        <p:nvSpPr>
          <p:cNvPr id="3" name="コンテンツ プレースホルダー 2"/>
          <p:cNvSpPr>
            <a:spLocks noGrp="1"/>
          </p:cNvSpPr>
          <p:nvPr>
            <p:ph idx="1"/>
          </p:nvPr>
        </p:nvSpPr>
        <p:spPr>
          <a:xfrm>
            <a:off x="5829300" y="1845734"/>
            <a:ext cx="2537460" cy="4023360"/>
          </a:xfrm>
        </p:spPr>
        <p:txBody>
          <a:bodyPr/>
          <a:lstStyle/>
          <a:p>
            <a:r>
              <a:rPr kumimoji="1" lang="ja-JP" altLang="en-US" dirty="0" smtClean="0"/>
              <a:t>左に示したのは幅優先探索のソースである．</a:t>
            </a:r>
            <a:endParaRPr kumimoji="1" lang="en-US" altLang="ja-JP" dirty="0" smtClean="0"/>
          </a:p>
          <a:p>
            <a:r>
              <a:rPr lang="ja-JP" altLang="en-US" dirty="0"/>
              <a:t>深さ優先</a:t>
            </a:r>
            <a:r>
              <a:rPr lang="ja-JP" altLang="en-US" dirty="0" smtClean="0"/>
              <a:t>に</a:t>
            </a:r>
            <a:r>
              <a:rPr lang="ja-JP" altLang="en-US" dirty="0"/>
              <a:t>するに</a:t>
            </a:r>
            <a:r>
              <a:rPr lang="ja-JP" altLang="en-US" dirty="0" smtClean="0"/>
              <a:t>は，最後の行の，</a:t>
            </a:r>
            <a:r>
              <a:rPr lang="en-US" altLang="ja-JP" dirty="0" err="1" smtClean="0"/>
              <a:t>open_list</a:t>
            </a:r>
            <a:r>
              <a:rPr lang="ja-JP" altLang="en-US" dirty="0" smtClean="0"/>
              <a:t>の末尾に追記している動作を，先頭に追記するように変更を加えれば良い．</a:t>
            </a:r>
            <a:endParaRPr lang="en-US" altLang="ja-JP" dirty="0" smtClean="0"/>
          </a:p>
        </p:txBody>
      </p:sp>
      <p:sp>
        <p:nvSpPr>
          <p:cNvPr id="4" name="スライド番号プレースホルダー 3"/>
          <p:cNvSpPr>
            <a:spLocks noGrp="1"/>
          </p:cNvSpPr>
          <p:nvPr>
            <p:ph type="sldNum" sz="quarter" idx="12"/>
          </p:nvPr>
        </p:nvSpPr>
        <p:spPr/>
        <p:txBody>
          <a:bodyPr/>
          <a:lstStyle/>
          <a:p>
            <a:fld id="{B637201C-D7B8-43C9-B4A5-AC3257B00CA2}" type="slidenum">
              <a:rPr kumimoji="1" lang="ja-JP" altLang="en-US" smtClean="0"/>
              <a:t>22</a:t>
            </a:fld>
            <a:endParaRPr kumimoji="1" lang="ja-JP" altLang="en-US"/>
          </a:p>
        </p:txBody>
      </p:sp>
      <p:pic>
        <p:nvPicPr>
          <p:cNvPr id="7" name="図 6"/>
          <p:cNvPicPr>
            <a:picLocks noChangeAspect="1"/>
          </p:cNvPicPr>
          <p:nvPr/>
        </p:nvPicPr>
        <p:blipFill>
          <a:blip r:embed="rId2"/>
          <a:stretch>
            <a:fillRect/>
          </a:stretch>
        </p:blipFill>
        <p:spPr>
          <a:xfrm>
            <a:off x="822960" y="1845734"/>
            <a:ext cx="4791075" cy="4267200"/>
          </a:xfrm>
          <a:prstGeom prst="rect">
            <a:avLst/>
          </a:prstGeom>
        </p:spPr>
      </p:pic>
    </p:spTree>
    <p:extLst>
      <p:ext uri="{BB962C8B-B14F-4D97-AF65-F5344CB8AC3E}">
        <p14:creationId xmlns:p14="http://schemas.microsoft.com/office/powerpoint/2010/main" val="27664633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2-2</a:t>
            </a:r>
            <a:r>
              <a:rPr lang="ja-JP" altLang="en-US" dirty="0"/>
              <a:t>探索結果</a:t>
            </a:r>
            <a:endParaRPr kumimoji="1" lang="ja-JP" altLang="en-US" dirty="0"/>
          </a:p>
        </p:txBody>
      </p:sp>
      <p:sp>
        <p:nvSpPr>
          <p:cNvPr id="3" name="コンテンツ プレースホルダー 2"/>
          <p:cNvSpPr>
            <a:spLocks noGrp="1"/>
          </p:cNvSpPr>
          <p:nvPr>
            <p:ph idx="1"/>
          </p:nvPr>
        </p:nvSpPr>
        <p:spPr>
          <a:xfrm>
            <a:off x="822960" y="1845734"/>
            <a:ext cx="3329940" cy="4288366"/>
          </a:xfrm>
        </p:spPr>
        <p:txBody>
          <a:bodyPr/>
          <a:lstStyle/>
          <a:p>
            <a:pPr marL="0" indent="0">
              <a:buNone/>
            </a:pPr>
            <a:r>
              <a:rPr lang="ja-JP" altLang="en-US" dirty="0"/>
              <a:t>探索</a:t>
            </a:r>
            <a:r>
              <a:rPr lang="ja-JP" altLang="en-US" dirty="0" smtClean="0"/>
              <a:t>に用いたグラフは</a:t>
            </a:r>
            <a:r>
              <a:rPr lang="en-US" altLang="ja-JP" dirty="0" smtClean="0"/>
              <a:t>2-1</a:t>
            </a:r>
            <a:r>
              <a:rPr lang="ja-JP" altLang="en-US" dirty="0" smtClean="0"/>
              <a:t>で示したソースコー</a:t>
            </a:r>
            <a:r>
              <a:rPr lang="ja-JP" altLang="en-US" dirty="0"/>
              <a:t>ド</a:t>
            </a:r>
            <a:r>
              <a:rPr lang="ja-JP" altLang="en-US" dirty="0" smtClean="0"/>
              <a:t>で用いたものと同様である．</a:t>
            </a:r>
            <a:endParaRPr lang="en-US" altLang="ja-JP" dirty="0" smtClean="0"/>
          </a:p>
          <a:p>
            <a:pPr marL="0" indent="0">
              <a:buNone/>
            </a:pPr>
            <a:r>
              <a:rPr kumimoji="1" lang="ja-JP" altLang="en-US" dirty="0" smtClean="0"/>
              <a:t>用いたグラフが余り特徴的でなく幅優先，深さ優先ともに実行結果がおなじになってしまった．</a:t>
            </a:r>
            <a:endParaRPr kumimoji="1" lang="ja-JP" altLang="en-US" dirty="0"/>
          </a:p>
        </p:txBody>
      </p:sp>
      <p:sp>
        <p:nvSpPr>
          <p:cNvPr id="4" name="スライド番号プレースホルダー 3"/>
          <p:cNvSpPr>
            <a:spLocks noGrp="1"/>
          </p:cNvSpPr>
          <p:nvPr>
            <p:ph type="sldNum" sz="quarter" idx="12"/>
          </p:nvPr>
        </p:nvSpPr>
        <p:spPr/>
        <p:txBody>
          <a:bodyPr/>
          <a:lstStyle/>
          <a:p>
            <a:fld id="{B637201C-D7B8-43C9-B4A5-AC3257B00CA2}" type="slidenum">
              <a:rPr kumimoji="1" lang="ja-JP" altLang="en-US" smtClean="0"/>
              <a:t>23</a:t>
            </a:fld>
            <a:endParaRPr kumimoji="1" lang="ja-JP" altLang="en-US"/>
          </a:p>
        </p:txBody>
      </p:sp>
      <p:pic>
        <p:nvPicPr>
          <p:cNvPr id="6" name="図 5"/>
          <p:cNvPicPr>
            <a:picLocks noChangeAspect="1"/>
          </p:cNvPicPr>
          <p:nvPr/>
        </p:nvPicPr>
        <p:blipFill>
          <a:blip r:embed="rId2"/>
          <a:stretch>
            <a:fillRect/>
          </a:stretch>
        </p:blipFill>
        <p:spPr>
          <a:xfrm>
            <a:off x="4579755" y="180974"/>
            <a:ext cx="1781729" cy="6047838"/>
          </a:xfrm>
          <a:prstGeom prst="rect">
            <a:avLst/>
          </a:prstGeom>
        </p:spPr>
      </p:pic>
      <p:pic>
        <p:nvPicPr>
          <p:cNvPr id="7" name="図 6"/>
          <p:cNvPicPr>
            <a:picLocks noChangeAspect="1"/>
          </p:cNvPicPr>
          <p:nvPr/>
        </p:nvPicPr>
        <p:blipFill>
          <a:blip r:embed="rId3"/>
          <a:stretch>
            <a:fillRect/>
          </a:stretch>
        </p:blipFill>
        <p:spPr>
          <a:xfrm>
            <a:off x="6788340" y="180974"/>
            <a:ext cx="1578420" cy="6047838"/>
          </a:xfrm>
          <a:prstGeom prst="rect">
            <a:avLst/>
          </a:prstGeom>
        </p:spPr>
      </p:pic>
    </p:spTree>
    <p:extLst>
      <p:ext uri="{BB962C8B-B14F-4D97-AF65-F5344CB8AC3E}">
        <p14:creationId xmlns:p14="http://schemas.microsoft.com/office/powerpoint/2010/main" val="37717370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2-3</a:t>
            </a:r>
            <a:r>
              <a:rPr lang="ja-JP" altLang="en-US" dirty="0" smtClean="0">
                <a:solidFill>
                  <a:schemeClr val="tx1"/>
                </a:solidFill>
              </a:rPr>
              <a:t>二つ</a:t>
            </a:r>
            <a:r>
              <a:rPr lang="ja-JP" altLang="en-US" dirty="0">
                <a:solidFill>
                  <a:schemeClr val="tx1"/>
                </a:solidFill>
              </a:rPr>
              <a:t>の探索方式</a:t>
            </a:r>
            <a:r>
              <a:rPr lang="ja-JP" altLang="en-US" dirty="0" smtClean="0">
                <a:solidFill>
                  <a:schemeClr val="tx1"/>
                </a:solidFill>
              </a:rPr>
              <a:t>の共通点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共通点</a:t>
            </a:r>
            <a:endParaRPr kumimoji="1" lang="en-US" altLang="ja-JP" dirty="0" smtClean="0"/>
          </a:p>
          <a:p>
            <a:pPr>
              <a:buFont typeface="Wingdings" panose="05000000000000000000" pitchFamily="2" charset="2"/>
              <a:buChar char="l"/>
            </a:pPr>
            <a:r>
              <a:rPr lang="ja-JP" altLang="en-US" dirty="0" smtClean="0"/>
              <a:t>オープンリストとクローズドリストを用いた</a:t>
            </a:r>
            <a:endParaRPr lang="en-US" altLang="ja-JP" dirty="0" smtClean="0"/>
          </a:p>
          <a:p>
            <a:pPr>
              <a:buFont typeface="Wingdings" panose="05000000000000000000" pitchFamily="2" charset="2"/>
              <a:buChar char="l"/>
            </a:pPr>
            <a:r>
              <a:rPr kumimoji="1" lang="ja-JP" altLang="en-US" dirty="0"/>
              <a:t>初期</a:t>
            </a:r>
            <a:r>
              <a:rPr kumimoji="1" lang="ja-JP" altLang="en-US" dirty="0" smtClean="0"/>
              <a:t>ノードと目標ノードを示した</a:t>
            </a:r>
            <a:endParaRPr kumimoji="1" lang="en-US" altLang="ja-JP" dirty="0" smtClean="0"/>
          </a:p>
          <a:p>
            <a:pPr>
              <a:buFont typeface="Wingdings" panose="05000000000000000000" pitchFamily="2" charset="2"/>
              <a:buChar char="l"/>
            </a:pPr>
            <a:r>
              <a:rPr lang="ja-JP" altLang="en-US" dirty="0"/>
              <a:t>最悪</a:t>
            </a:r>
            <a:r>
              <a:rPr lang="ja-JP" altLang="en-US" dirty="0" smtClean="0"/>
              <a:t>の場合の時間計算量は</a:t>
            </a:r>
            <a:r>
              <a:rPr lang="en-US" altLang="ja-JP" dirty="0" smtClean="0"/>
              <a:t>O(</a:t>
            </a:r>
            <a:r>
              <a:rPr lang="ja-JP" altLang="en-US" dirty="0" smtClean="0"/>
              <a:t>グラフの辺の数</a:t>
            </a:r>
            <a:r>
              <a:rPr lang="en-US" altLang="ja-JP" dirty="0" smtClean="0"/>
              <a:t>)</a:t>
            </a:r>
          </a:p>
          <a:p>
            <a:pPr>
              <a:buFont typeface="Wingdings" panose="05000000000000000000" pitchFamily="2" charset="2"/>
              <a:buChar char="l"/>
            </a:pPr>
            <a:r>
              <a:rPr kumimoji="1" lang="ja-JP" altLang="en-US" dirty="0"/>
              <a:t>最悪</a:t>
            </a:r>
            <a:r>
              <a:rPr kumimoji="1" lang="ja-JP" altLang="en-US" dirty="0" smtClean="0"/>
              <a:t>の</a:t>
            </a:r>
            <a:r>
              <a:rPr kumimoji="1" lang="ja-JP" altLang="en-US" dirty="0"/>
              <a:t>場合</a:t>
            </a:r>
            <a:r>
              <a:rPr kumimoji="1" lang="ja-JP" altLang="en-US" dirty="0" smtClean="0"/>
              <a:t>の空間計算量は</a:t>
            </a:r>
            <a:r>
              <a:rPr lang="en-US" altLang="ja-JP" dirty="0"/>
              <a:t>O</a:t>
            </a:r>
            <a:r>
              <a:rPr lang="en-US" altLang="ja-JP" dirty="0" smtClean="0"/>
              <a:t>(</a:t>
            </a:r>
            <a:r>
              <a:rPr lang="ja-JP" altLang="en-US" dirty="0" smtClean="0"/>
              <a:t>グラフのノード数</a:t>
            </a:r>
            <a:r>
              <a:rPr lang="en-US" altLang="ja-JP" dirty="0" smtClean="0"/>
              <a:t>)</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B637201C-D7B8-43C9-B4A5-AC3257B00CA2}" type="slidenum">
              <a:rPr kumimoji="1" lang="ja-JP" altLang="en-US" smtClean="0"/>
              <a:t>24</a:t>
            </a:fld>
            <a:endParaRPr kumimoji="1" lang="ja-JP" altLang="en-US"/>
          </a:p>
        </p:txBody>
      </p:sp>
    </p:spTree>
    <p:extLst>
      <p:ext uri="{BB962C8B-B14F-4D97-AF65-F5344CB8AC3E}">
        <p14:creationId xmlns:p14="http://schemas.microsoft.com/office/powerpoint/2010/main" val="35966819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2-3</a:t>
            </a:r>
            <a:r>
              <a:rPr lang="ja-JP" altLang="en-US" dirty="0" smtClean="0">
                <a:solidFill>
                  <a:schemeClr val="tx1"/>
                </a:solidFill>
              </a:rPr>
              <a:t>二つ</a:t>
            </a:r>
            <a:r>
              <a:rPr lang="ja-JP" altLang="en-US" dirty="0">
                <a:solidFill>
                  <a:schemeClr val="tx1"/>
                </a:solidFill>
              </a:rPr>
              <a:t>の探索方式</a:t>
            </a:r>
            <a:r>
              <a:rPr lang="ja-JP" altLang="en-US" dirty="0" smtClean="0">
                <a:solidFill>
                  <a:schemeClr val="tx1"/>
                </a:solidFill>
              </a:rPr>
              <a:t>の差異</a:t>
            </a:r>
            <a:endParaRPr kumimoji="1" lang="ja-JP" altLang="en-US" dirty="0"/>
          </a:p>
        </p:txBody>
      </p:sp>
      <p:sp>
        <p:nvSpPr>
          <p:cNvPr id="3" name="コンテンツ プレースホルダー 2"/>
          <p:cNvSpPr>
            <a:spLocks noGrp="1"/>
          </p:cNvSpPr>
          <p:nvPr>
            <p:ph idx="1"/>
          </p:nvPr>
        </p:nvSpPr>
        <p:spPr/>
        <p:txBody>
          <a:bodyPr/>
          <a:lstStyle/>
          <a:p>
            <a:r>
              <a:rPr lang="ja-JP" altLang="en-US" dirty="0"/>
              <a:t>差異</a:t>
            </a:r>
            <a:endParaRPr lang="en-US" altLang="ja-JP" dirty="0"/>
          </a:p>
          <a:p>
            <a:pPr>
              <a:buFont typeface="Wingdings" panose="05000000000000000000" pitchFamily="2" charset="2"/>
              <a:buChar char="l"/>
            </a:pPr>
            <a:r>
              <a:rPr lang="ja-JP" altLang="en-US" dirty="0" smtClean="0"/>
              <a:t>幅優先はオープンリスト</a:t>
            </a:r>
            <a:r>
              <a:rPr lang="ja-JP" altLang="en-US" dirty="0"/>
              <a:t>の配列の末尾</a:t>
            </a:r>
            <a:r>
              <a:rPr lang="ja-JP" altLang="en-US" dirty="0" smtClean="0"/>
              <a:t>に追加する　</a:t>
            </a:r>
            <a:endParaRPr lang="en-US" altLang="ja-JP" dirty="0" smtClean="0"/>
          </a:p>
          <a:p>
            <a:pPr lvl="1">
              <a:buFont typeface="Wingdings" panose="05000000000000000000" pitchFamily="2" charset="2"/>
              <a:buChar char="l"/>
            </a:pPr>
            <a:r>
              <a:rPr lang="ja-JP" altLang="en-US" dirty="0" smtClean="0"/>
              <a:t>キューを使う</a:t>
            </a:r>
            <a:endParaRPr lang="en-US" altLang="ja-JP" dirty="0" smtClean="0"/>
          </a:p>
          <a:p>
            <a:pPr lvl="1">
              <a:buFont typeface="Wingdings" panose="05000000000000000000" pitchFamily="2" charset="2"/>
              <a:buChar char="l"/>
            </a:pPr>
            <a:r>
              <a:rPr lang="ja-JP" altLang="en-US" dirty="0" smtClean="0"/>
              <a:t>大量</a:t>
            </a:r>
            <a:r>
              <a:rPr lang="ja-JP" altLang="en-US" dirty="0"/>
              <a:t>の情報から探索する事に向かない</a:t>
            </a:r>
            <a:endParaRPr lang="en-US" altLang="ja-JP" dirty="0" smtClean="0"/>
          </a:p>
          <a:p>
            <a:pPr>
              <a:buFont typeface="Wingdings" panose="05000000000000000000" pitchFamily="2" charset="2"/>
              <a:buChar char="l"/>
            </a:pPr>
            <a:r>
              <a:rPr lang="ja-JP" altLang="en-US" dirty="0"/>
              <a:t>深さ</a:t>
            </a:r>
            <a:r>
              <a:rPr lang="ja-JP" altLang="en-US" dirty="0" smtClean="0"/>
              <a:t>優先はオープンリストの配列の先頭に追加する　</a:t>
            </a:r>
            <a:endParaRPr lang="en-US" altLang="ja-JP" dirty="0" smtClean="0"/>
          </a:p>
          <a:p>
            <a:pPr lvl="1">
              <a:buFont typeface="Wingdings" panose="05000000000000000000" pitchFamily="2" charset="2"/>
              <a:buChar char="l"/>
            </a:pPr>
            <a:r>
              <a:rPr lang="ja-JP" altLang="en-US" dirty="0" smtClean="0"/>
              <a:t>スタックを使う</a:t>
            </a:r>
            <a:endParaRPr lang="en-US" altLang="ja-JP" dirty="0" smtClean="0"/>
          </a:p>
          <a:p>
            <a:pPr>
              <a:buFont typeface="Wingdings" panose="05000000000000000000" pitchFamily="2" charset="2"/>
              <a:buChar char="l"/>
            </a:pPr>
            <a:r>
              <a:rPr lang="ja-JP" altLang="en-US" dirty="0"/>
              <a:t>メモリに載りきらないような大規模な木を探索する場合、深さ優先探索は探索木のパスの長さが長くなりすぎて探索が終わらないという問題を抱えて</a:t>
            </a:r>
            <a:r>
              <a:rPr lang="ja-JP" altLang="en-US" dirty="0" smtClean="0"/>
              <a:t>いる</a:t>
            </a:r>
            <a:endParaRPr lang="en-US" altLang="ja-JP" dirty="0" smtClean="0"/>
          </a:p>
          <a:p>
            <a:endParaRPr lang="ja-JP" altLang="en-US" dirty="0"/>
          </a:p>
        </p:txBody>
      </p:sp>
      <p:sp>
        <p:nvSpPr>
          <p:cNvPr id="4" name="スライド番号プレースホルダー 3"/>
          <p:cNvSpPr>
            <a:spLocks noGrp="1"/>
          </p:cNvSpPr>
          <p:nvPr>
            <p:ph type="sldNum" sz="quarter" idx="12"/>
          </p:nvPr>
        </p:nvSpPr>
        <p:spPr/>
        <p:txBody>
          <a:bodyPr/>
          <a:lstStyle/>
          <a:p>
            <a:fld id="{B637201C-D7B8-43C9-B4A5-AC3257B00CA2}" type="slidenum">
              <a:rPr kumimoji="1" lang="ja-JP" altLang="en-US" smtClean="0"/>
              <a:t>25</a:t>
            </a:fld>
            <a:endParaRPr kumimoji="1" lang="ja-JP" altLang="en-US"/>
          </a:p>
        </p:txBody>
      </p:sp>
    </p:spTree>
    <p:extLst>
      <p:ext uri="{BB962C8B-B14F-4D97-AF65-F5344CB8AC3E}">
        <p14:creationId xmlns:p14="http://schemas.microsoft.com/office/powerpoint/2010/main" val="16071992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1572F71-BEFA-4B5F-AFB5-E68FF342B344}"/>
              </a:ext>
            </a:extLst>
          </p:cNvPr>
          <p:cNvSpPr>
            <a:spLocks noGrp="1"/>
          </p:cNvSpPr>
          <p:nvPr>
            <p:ph type="title"/>
          </p:nvPr>
        </p:nvSpPr>
        <p:spPr/>
        <p:txBody>
          <a:bodyPr/>
          <a:lstStyle/>
          <a:p>
            <a:r>
              <a:rPr kumimoji="1" lang="ja-JP" altLang="en-US" dirty="0"/>
              <a:t>問題</a:t>
            </a:r>
            <a:r>
              <a:rPr lang="en-US" altLang="ja-JP" dirty="0"/>
              <a:t>2</a:t>
            </a:r>
            <a:r>
              <a:rPr kumimoji="1" lang="ja-JP" altLang="en-US" dirty="0"/>
              <a:t>のまとめ</a:t>
            </a:r>
          </a:p>
        </p:txBody>
      </p:sp>
      <p:sp>
        <p:nvSpPr>
          <p:cNvPr id="4" name="スライド番号プレースホルダー 3">
            <a:extLst>
              <a:ext uri="{FF2B5EF4-FFF2-40B4-BE49-F238E27FC236}">
                <a16:creationId xmlns="" xmlns:a16="http://schemas.microsoft.com/office/drawing/2014/main" id="{415CC18B-693B-4BA4-A800-D6080D806277}"/>
              </a:ext>
            </a:extLst>
          </p:cNvPr>
          <p:cNvSpPr>
            <a:spLocks noGrp="1"/>
          </p:cNvSpPr>
          <p:nvPr>
            <p:ph type="sldNum" sz="quarter" idx="12"/>
          </p:nvPr>
        </p:nvSpPr>
        <p:spPr/>
        <p:txBody>
          <a:bodyPr/>
          <a:lstStyle/>
          <a:p>
            <a:fld id="{B637201C-D7B8-43C9-B4A5-AC3257B00CA2}" type="slidenum">
              <a:rPr kumimoji="1" lang="ja-JP" altLang="en-US" smtClean="0"/>
              <a:t>26</a:t>
            </a:fld>
            <a:endParaRPr kumimoji="1" lang="ja-JP" altLang="en-US"/>
          </a:p>
        </p:txBody>
      </p:sp>
      <p:sp>
        <p:nvSpPr>
          <p:cNvPr id="5" name="コンテンツ プレースホルダー 4"/>
          <p:cNvSpPr>
            <a:spLocks noGrp="1"/>
          </p:cNvSpPr>
          <p:nvPr>
            <p:ph idx="1"/>
          </p:nvPr>
        </p:nvSpPr>
        <p:spPr/>
        <p:txBody>
          <a:bodyPr/>
          <a:lstStyle/>
          <a:p>
            <a:pPr marL="0" indent="0">
              <a:buNone/>
            </a:pPr>
            <a:r>
              <a:rPr lang="ja-JP" altLang="en-US" dirty="0"/>
              <a:t>グラフ探索における“深さ優先探索”と“幅優先探索”を，</a:t>
            </a:r>
            <a:r>
              <a:rPr lang="en-US" altLang="ja-JP" dirty="0"/>
              <a:t>MATLAB/Octave</a:t>
            </a:r>
            <a:r>
              <a:rPr lang="ja-JP" altLang="en-US" dirty="0"/>
              <a:t>で実装しなさい． さらに，その探索方式や実装について，問題</a:t>
            </a:r>
            <a:r>
              <a:rPr lang="en-US" altLang="ja-JP" dirty="0"/>
              <a:t>1</a:t>
            </a:r>
            <a:r>
              <a:rPr lang="ja-JP" altLang="en-US" dirty="0"/>
              <a:t>の説明と関連付けて，考察しなさい</a:t>
            </a:r>
            <a:r>
              <a:rPr lang="ja-JP" altLang="en-US" dirty="0" smtClean="0"/>
              <a:t>．</a:t>
            </a:r>
            <a:endParaRPr lang="en-US" altLang="ja-JP" dirty="0" smtClean="0"/>
          </a:p>
          <a:p>
            <a:pPr marL="0" indent="0">
              <a:buNone/>
            </a:pPr>
            <a:endParaRPr lang="en-US" altLang="ja-JP" dirty="0"/>
          </a:p>
          <a:p>
            <a:pPr marL="0" indent="0">
              <a:buNone/>
            </a:pPr>
            <a:r>
              <a:rPr lang="ja-JP" altLang="en-US" dirty="0" smtClean="0"/>
              <a:t>まとめ</a:t>
            </a:r>
            <a:endParaRPr lang="en-US" altLang="ja-JP" dirty="0" smtClean="0"/>
          </a:p>
          <a:p>
            <a:pPr>
              <a:buFont typeface="Wingdings" panose="05000000000000000000" pitchFamily="2" charset="2"/>
              <a:buChar char="l"/>
            </a:pPr>
            <a:r>
              <a:rPr lang="ja-JP" altLang="en-US" dirty="0"/>
              <a:t>幅優先</a:t>
            </a:r>
            <a:r>
              <a:rPr lang="ja-JP" altLang="en-US" dirty="0" smtClean="0"/>
              <a:t>と深さ優先を</a:t>
            </a:r>
            <a:r>
              <a:rPr lang="en-US" altLang="ja-JP" dirty="0" smtClean="0"/>
              <a:t>Octave</a:t>
            </a:r>
            <a:r>
              <a:rPr lang="ja-JP" altLang="en-US" dirty="0" smtClean="0"/>
              <a:t>で実装を行い，その結果のソースコードを示した．</a:t>
            </a:r>
            <a:endParaRPr lang="en-US" altLang="ja-JP" dirty="0" smtClean="0"/>
          </a:p>
          <a:p>
            <a:pPr>
              <a:buFont typeface="Wingdings" panose="05000000000000000000" pitchFamily="2" charset="2"/>
              <a:buChar char="l"/>
            </a:pPr>
            <a:r>
              <a:rPr lang="ja-JP" altLang="en-US" dirty="0" smtClean="0"/>
              <a:t>探索対象となるグラフを用意し，その探索結果を記載した．</a:t>
            </a:r>
            <a:endParaRPr lang="en-US" altLang="ja-JP" dirty="0" smtClean="0"/>
          </a:p>
          <a:p>
            <a:pPr>
              <a:buFont typeface="Wingdings" panose="05000000000000000000" pitchFamily="2" charset="2"/>
              <a:buChar char="l"/>
            </a:pPr>
            <a:r>
              <a:rPr lang="ja-JP" altLang="en-US" dirty="0" smtClean="0"/>
              <a:t>両者の探索方法の共通点や差異を，実装面や機能面に着目しその違いについて理解を深めた</a:t>
            </a:r>
            <a:endParaRPr lang="ja-JP" altLang="en-US" dirty="0"/>
          </a:p>
        </p:txBody>
      </p:sp>
    </p:spTree>
    <p:extLst>
      <p:ext uri="{BB962C8B-B14F-4D97-AF65-F5344CB8AC3E}">
        <p14:creationId xmlns:p14="http://schemas.microsoft.com/office/powerpoint/2010/main" val="21628068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1572F71-BEFA-4B5F-AFB5-E68FF342B344}"/>
              </a:ext>
            </a:extLst>
          </p:cNvPr>
          <p:cNvSpPr>
            <a:spLocks noGrp="1"/>
          </p:cNvSpPr>
          <p:nvPr>
            <p:ph type="title"/>
          </p:nvPr>
        </p:nvSpPr>
        <p:spPr/>
        <p:txBody>
          <a:bodyPr/>
          <a:lstStyle/>
          <a:p>
            <a:r>
              <a:rPr kumimoji="1" lang="ja-JP" altLang="en-US" dirty="0" smtClean="0"/>
              <a:t>その他</a:t>
            </a:r>
            <a:endParaRPr kumimoji="1" lang="ja-JP" altLang="en-US" dirty="0"/>
          </a:p>
        </p:txBody>
      </p:sp>
      <p:sp>
        <p:nvSpPr>
          <p:cNvPr id="4" name="スライド番号プレースホルダー 3">
            <a:extLst>
              <a:ext uri="{FF2B5EF4-FFF2-40B4-BE49-F238E27FC236}">
                <a16:creationId xmlns="" xmlns:a16="http://schemas.microsoft.com/office/drawing/2014/main" id="{415CC18B-693B-4BA4-A800-D6080D806277}"/>
              </a:ext>
            </a:extLst>
          </p:cNvPr>
          <p:cNvSpPr>
            <a:spLocks noGrp="1"/>
          </p:cNvSpPr>
          <p:nvPr>
            <p:ph type="sldNum" sz="quarter" idx="12"/>
          </p:nvPr>
        </p:nvSpPr>
        <p:spPr/>
        <p:txBody>
          <a:bodyPr/>
          <a:lstStyle/>
          <a:p>
            <a:fld id="{B637201C-D7B8-43C9-B4A5-AC3257B00CA2}" type="slidenum">
              <a:rPr kumimoji="1" lang="ja-JP" altLang="en-US" smtClean="0"/>
              <a:t>27</a:t>
            </a:fld>
            <a:endParaRPr kumimoji="1" lang="ja-JP" altLang="en-US"/>
          </a:p>
        </p:txBody>
      </p:sp>
      <p:sp>
        <p:nvSpPr>
          <p:cNvPr id="5" name="コンテンツ プレースホルダー 4"/>
          <p:cNvSpPr>
            <a:spLocks noGrp="1"/>
          </p:cNvSpPr>
          <p:nvPr>
            <p:ph idx="1"/>
          </p:nvPr>
        </p:nvSpPr>
        <p:spPr/>
        <p:txBody>
          <a:bodyPr/>
          <a:lstStyle/>
          <a:p>
            <a:r>
              <a:rPr kumimoji="1" lang="ja-JP" altLang="en-US" dirty="0" smtClean="0"/>
              <a:t>グラフが悪く，結果が一緒になったので別のグラフで実行したい</a:t>
            </a:r>
            <a:endParaRPr kumimoji="1" lang="ja-JP" altLang="en-US" dirty="0"/>
          </a:p>
        </p:txBody>
      </p:sp>
    </p:spTree>
    <p:extLst>
      <p:ext uri="{BB962C8B-B14F-4D97-AF65-F5344CB8AC3E}">
        <p14:creationId xmlns:p14="http://schemas.microsoft.com/office/powerpoint/2010/main" val="1516134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 xmlns:a16="http://schemas.microsoft.com/office/drawing/2014/main" id="{FDF2C8B7-78A2-4582-97F6-91C88AD61CBA}"/>
              </a:ext>
            </a:extLst>
          </p:cNvPr>
          <p:cNvSpPr>
            <a:spLocks noGrp="1"/>
          </p:cNvSpPr>
          <p:nvPr>
            <p:ph type="title"/>
          </p:nvPr>
        </p:nvSpPr>
        <p:spPr/>
        <p:txBody>
          <a:bodyPr/>
          <a:lstStyle/>
          <a:p>
            <a:r>
              <a:rPr kumimoji="1" lang="en-US" altLang="ja-JP" dirty="0"/>
              <a:t>AI-1</a:t>
            </a:r>
            <a:r>
              <a:rPr kumimoji="1" lang="ja-JP" altLang="en-US" dirty="0"/>
              <a:t>の感想</a:t>
            </a:r>
          </a:p>
        </p:txBody>
      </p:sp>
      <p:sp>
        <p:nvSpPr>
          <p:cNvPr id="6" name="コンテンツ プレースホルダー 5">
            <a:extLst>
              <a:ext uri="{FF2B5EF4-FFF2-40B4-BE49-F238E27FC236}">
                <a16:creationId xmlns="" xmlns:a16="http://schemas.microsoft.com/office/drawing/2014/main" id="{0C598D9D-0820-4A51-B777-F3C9E61FE026}"/>
              </a:ext>
            </a:extLst>
          </p:cNvPr>
          <p:cNvSpPr>
            <a:spLocks noGrp="1"/>
          </p:cNvSpPr>
          <p:nvPr>
            <p:ph idx="1"/>
          </p:nvPr>
        </p:nvSpPr>
        <p:spPr/>
        <p:txBody>
          <a:bodyPr/>
          <a:lstStyle/>
          <a:p>
            <a:pPr marL="0" indent="0">
              <a:buNone/>
            </a:pPr>
            <a:r>
              <a:rPr kumimoji="1" lang="ja-JP" altLang="en-US" dirty="0" smtClean="0"/>
              <a:t>触れたことのない，</a:t>
            </a:r>
            <a:r>
              <a:rPr kumimoji="1" lang="en-US" altLang="ja-JP" dirty="0" smtClean="0"/>
              <a:t>Octave</a:t>
            </a:r>
            <a:r>
              <a:rPr kumimoji="1" lang="ja-JP" altLang="en-US" dirty="0" smtClean="0"/>
              <a:t>というソフトとインタプリタのような言語を用いたプログラムで最初は混乱した．</a:t>
            </a:r>
            <a:endParaRPr kumimoji="1" lang="en-US" altLang="ja-JP" dirty="0" smtClean="0"/>
          </a:p>
          <a:p>
            <a:pPr marL="0" indent="0">
              <a:buNone/>
            </a:pPr>
            <a:r>
              <a:rPr kumimoji="1" lang="ja-JP" altLang="en-US" dirty="0" smtClean="0"/>
              <a:t>しかし，充実した資料のおかげで今回のすべての実験を，時間は過ぎてしまっ</a:t>
            </a:r>
            <a:r>
              <a:rPr lang="ja-JP" altLang="en-US" dirty="0"/>
              <a:t>た</a:t>
            </a:r>
            <a:r>
              <a:rPr lang="ja-JP" altLang="en-US" dirty="0" smtClean="0"/>
              <a:t>が完了させることができた．</a:t>
            </a:r>
            <a:endParaRPr lang="en-US" altLang="ja-JP" dirty="0" smtClean="0"/>
          </a:p>
          <a:p>
            <a:pPr marL="0" indent="0">
              <a:buNone/>
            </a:pPr>
            <a:r>
              <a:rPr kumimoji="1" lang="ja-JP" altLang="en-US" dirty="0" smtClean="0"/>
              <a:t>幅優先探索も深さ優先探索については，両者とも同じ結果になってしまったが，次回とその次</a:t>
            </a:r>
            <a:r>
              <a:rPr lang="ja-JP" altLang="en-US" dirty="0" smtClean="0"/>
              <a:t>のミニレポートまでには異なるグラフを用いて結果を示したい．</a:t>
            </a:r>
            <a:endParaRPr lang="en-US" altLang="ja-JP" dirty="0" smtClean="0"/>
          </a:p>
          <a:p>
            <a:pPr marL="0" indent="0">
              <a:buNone/>
            </a:pPr>
            <a:r>
              <a:rPr kumimoji="1" lang="ja-JP" altLang="en-US" dirty="0" smtClean="0"/>
              <a:t>次回は，発展課題で</a:t>
            </a:r>
            <a:r>
              <a:rPr kumimoji="1" lang="en-US" altLang="ja-JP" dirty="0" smtClean="0"/>
              <a:t>A*</a:t>
            </a:r>
            <a:r>
              <a:rPr kumimoji="1" lang="ja-JP" altLang="en-US" dirty="0" smtClean="0"/>
              <a:t>アルゴリズムなどをすると見たので次回に向けて予習と復習をしておきたい．</a:t>
            </a:r>
            <a:endParaRPr kumimoji="1" lang="ja-JP" altLang="en-US" dirty="0"/>
          </a:p>
        </p:txBody>
      </p:sp>
      <p:sp>
        <p:nvSpPr>
          <p:cNvPr id="4" name="スライド番号プレースホルダー 3">
            <a:extLst>
              <a:ext uri="{FF2B5EF4-FFF2-40B4-BE49-F238E27FC236}">
                <a16:creationId xmlns="" xmlns:a16="http://schemas.microsoft.com/office/drawing/2014/main" id="{C2AA99D6-4723-4E7E-A9F9-51C12570700A}"/>
              </a:ext>
            </a:extLst>
          </p:cNvPr>
          <p:cNvSpPr>
            <a:spLocks noGrp="1"/>
          </p:cNvSpPr>
          <p:nvPr>
            <p:ph type="sldNum" sz="quarter" idx="12"/>
          </p:nvPr>
        </p:nvSpPr>
        <p:spPr/>
        <p:txBody>
          <a:bodyPr/>
          <a:lstStyle/>
          <a:p>
            <a:fld id="{B637201C-D7B8-43C9-B4A5-AC3257B00CA2}" type="slidenum">
              <a:rPr kumimoji="1" lang="ja-JP" altLang="en-US" smtClean="0"/>
              <a:t>28</a:t>
            </a:fld>
            <a:endParaRPr kumimoji="1" lang="ja-JP" altLang="en-US"/>
          </a:p>
        </p:txBody>
      </p:sp>
    </p:spTree>
    <p:extLst>
      <p:ext uri="{BB962C8B-B14F-4D97-AF65-F5344CB8AC3E}">
        <p14:creationId xmlns:p14="http://schemas.microsoft.com/office/powerpoint/2010/main" val="13753653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問題１</a:t>
            </a:r>
            <a:endParaRPr kumimoji="1" lang="ja-JP" altLang="en-US" dirty="0"/>
          </a:p>
        </p:txBody>
      </p:sp>
      <p:sp>
        <p:nvSpPr>
          <p:cNvPr id="3" name="コンテンツ プレースホルダー 2"/>
          <p:cNvSpPr>
            <a:spLocks noGrp="1"/>
          </p:cNvSpPr>
          <p:nvPr>
            <p:ph idx="1"/>
          </p:nvPr>
        </p:nvSpPr>
        <p:spPr>
          <a:xfrm>
            <a:off x="865562" y="1837497"/>
            <a:ext cx="7543801" cy="4023360"/>
          </a:xfrm>
        </p:spPr>
        <p:txBody>
          <a:bodyPr>
            <a:normAutofit/>
          </a:bodyPr>
          <a:lstStyle/>
          <a:p>
            <a:pPr marL="0" indent="0">
              <a:buNone/>
            </a:pPr>
            <a:r>
              <a:rPr lang="en-US" altLang="ja-JP" dirty="0"/>
              <a:t>MATLAB/Octave</a:t>
            </a:r>
            <a:r>
              <a:rPr lang="ja-JP" altLang="en-US" dirty="0"/>
              <a:t>を用いて</a:t>
            </a:r>
            <a:r>
              <a:rPr lang="ja-JP" altLang="en-US" dirty="0" smtClean="0"/>
              <a:t>，次</a:t>
            </a:r>
            <a:r>
              <a:rPr lang="ja-JP" altLang="en-US" dirty="0"/>
              <a:t>の</a:t>
            </a:r>
            <a:r>
              <a:rPr lang="en-US" altLang="ja-JP" dirty="0"/>
              <a:t>3</a:t>
            </a:r>
            <a:r>
              <a:rPr lang="ja-JP" altLang="en-US" dirty="0" err="1"/>
              <a:t>つの</a:t>
            </a:r>
            <a:r>
              <a:rPr lang="ja-JP" altLang="en-US" dirty="0"/>
              <a:t>課題に取り組みなさい</a:t>
            </a:r>
            <a:r>
              <a:rPr lang="ja-JP" altLang="en-US" dirty="0" smtClean="0"/>
              <a:t>．</a:t>
            </a:r>
            <a:endParaRPr lang="en-US" altLang="ja-JP" dirty="0" smtClean="0"/>
          </a:p>
          <a:p>
            <a:pPr marL="457200" indent="-457200">
              <a:buFont typeface="+mj-lt"/>
              <a:buAutoNum type="arabicPeriod"/>
            </a:pPr>
            <a:r>
              <a:rPr lang="en-US" altLang="ja-JP" dirty="0" smtClean="0"/>
              <a:t>MATLAB/Octave</a:t>
            </a:r>
            <a:r>
              <a:rPr lang="ja-JP" altLang="en-US" dirty="0"/>
              <a:t>の基本的な使い方を理解</a:t>
            </a:r>
            <a:r>
              <a:rPr lang="ja-JP" altLang="en-US" dirty="0" smtClean="0"/>
              <a:t>しなさい</a:t>
            </a:r>
            <a:r>
              <a:rPr lang="en-US" altLang="ja-JP" dirty="0" smtClean="0"/>
              <a:t>.</a:t>
            </a:r>
            <a:endParaRPr lang="en-US" altLang="ja-JP" dirty="0"/>
          </a:p>
          <a:p>
            <a:pPr marL="457200" indent="-457200">
              <a:buFont typeface="+mj-lt"/>
              <a:buAutoNum type="arabicPeriod"/>
            </a:pPr>
            <a:r>
              <a:rPr lang="ja-JP" altLang="en-US" dirty="0" smtClean="0"/>
              <a:t>スタック</a:t>
            </a:r>
            <a:r>
              <a:rPr lang="ja-JP" altLang="en-US" dirty="0"/>
              <a:t>とキューの動作を確認し，説明しなさい</a:t>
            </a:r>
            <a:r>
              <a:rPr lang="ja-JP" altLang="en-US" dirty="0" smtClean="0"/>
              <a:t>．</a:t>
            </a:r>
            <a:endParaRPr lang="en-US" altLang="ja-JP" dirty="0" smtClean="0"/>
          </a:p>
          <a:p>
            <a:pPr marL="457200" indent="-457200">
              <a:buFont typeface="+mj-lt"/>
              <a:buAutoNum type="arabicPeriod"/>
            </a:pPr>
            <a:r>
              <a:rPr lang="ja-JP" altLang="en-US" dirty="0" smtClean="0"/>
              <a:t>行列</a:t>
            </a:r>
            <a:r>
              <a:rPr lang="ja-JP" altLang="en-US" dirty="0"/>
              <a:t>を利用して，グラフを表現する方法について，説明しなさい</a:t>
            </a:r>
            <a:r>
              <a:rPr lang="ja-JP" altLang="en-US" dirty="0" smtClean="0"/>
              <a:t>．</a:t>
            </a:r>
            <a:endParaRPr lang="ja-JP" altLang="en-US" dirty="0"/>
          </a:p>
        </p:txBody>
      </p:sp>
      <p:sp>
        <p:nvSpPr>
          <p:cNvPr id="4" name="スライド番号プレースホルダー 3">
            <a:extLst>
              <a:ext uri="{FF2B5EF4-FFF2-40B4-BE49-F238E27FC236}">
                <a16:creationId xmlns="" xmlns:a16="http://schemas.microsoft.com/office/drawing/2014/main" id="{80D06BF3-396A-4F50-B3DE-05478C109C2F}"/>
              </a:ext>
            </a:extLst>
          </p:cNvPr>
          <p:cNvSpPr>
            <a:spLocks noGrp="1"/>
          </p:cNvSpPr>
          <p:nvPr>
            <p:ph type="sldNum" sz="quarter" idx="12"/>
          </p:nvPr>
        </p:nvSpPr>
        <p:spPr/>
        <p:txBody>
          <a:bodyPr/>
          <a:lstStyle/>
          <a:p>
            <a:fld id="{B637201C-D7B8-43C9-B4A5-AC3257B00CA2}" type="slidenum">
              <a:rPr kumimoji="1" lang="ja-JP" altLang="en-US" smtClean="0"/>
              <a:t>3</a:t>
            </a:fld>
            <a:endParaRPr kumimoji="1" lang="ja-JP" altLang="en-US" dirty="0"/>
          </a:p>
        </p:txBody>
      </p:sp>
    </p:spTree>
    <p:extLst>
      <p:ext uri="{BB962C8B-B14F-4D97-AF65-F5344CB8AC3E}">
        <p14:creationId xmlns:p14="http://schemas.microsoft.com/office/powerpoint/2010/main" val="30921179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問題</a:t>
            </a:r>
            <a:r>
              <a:rPr kumimoji="1" lang="en-US" altLang="ja-JP" dirty="0"/>
              <a:t>1</a:t>
            </a:r>
            <a:r>
              <a:rPr kumimoji="1" lang="ja-JP" altLang="en-US" dirty="0"/>
              <a:t>の小問題</a:t>
            </a:r>
          </a:p>
        </p:txBody>
      </p:sp>
      <p:sp>
        <p:nvSpPr>
          <p:cNvPr id="3" name="コンテンツ プレースホルダー 2"/>
          <p:cNvSpPr>
            <a:spLocks noGrp="1"/>
          </p:cNvSpPr>
          <p:nvPr>
            <p:ph idx="1"/>
          </p:nvPr>
        </p:nvSpPr>
        <p:spPr/>
        <p:txBody>
          <a:bodyPr>
            <a:normAutofit lnSpcReduction="10000"/>
          </a:bodyPr>
          <a:lstStyle/>
          <a:p>
            <a:pPr marL="514350" indent="-514350">
              <a:buFont typeface="+mj-lt"/>
              <a:buAutoNum type="arabicPeriod"/>
            </a:pPr>
            <a:r>
              <a:rPr lang="en-US" altLang="ja-JP" dirty="0"/>
              <a:t>MATLAB/Octave</a:t>
            </a:r>
            <a:r>
              <a:rPr lang="ja-JP" altLang="en-US" dirty="0"/>
              <a:t>のソースコードを示しながら，スカラー，ベクトル（配列），行列，構造体について，簡潔に説明せよ</a:t>
            </a:r>
            <a:r>
              <a:rPr lang="ja-JP" altLang="en-US" dirty="0" smtClean="0"/>
              <a:t>．</a:t>
            </a:r>
            <a:endParaRPr lang="en-US" altLang="ja-JP" dirty="0">
              <a:solidFill>
                <a:schemeClr val="accent5"/>
              </a:solidFill>
            </a:endParaRPr>
          </a:p>
          <a:p>
            <a:pPr marL="514350" indent="-514350">
              <a:buFont typeface="+mj-lt"/>
              <a:buAutoNum type="arabicPeriod"/>
            </a:pPr>
            <a:r>
              <a:rPr lang="en-US" altLang="ja-JP" dirty="0"/>
              <a:t>MATLAB/Octave</a:t>
            </a:r>
            <a:r>
              <a:rPr lang="ja-JP" altLang="en-US" dirty="0"/>
              <a:t>における制御文として，</a:t>
            </a:r>
            <a:r>
              <a:rPr lang="en-US" altLang="ja-JP" dirty="0"/>
              <a:t>while</a:t>
            </a:r>
            <a:r>
              <a:rPr lang="ja-JP" altLang="en-US" dirty="0"/>
              <a:t>文と</a:t>
            </a:r>
            <a:r>
              <a:rPr lang="en-US" altLang="ja-JP" dirty="0"/>
              <a:t>if</a:t>
            </a:r>
            <a:r>
              <a:rPr lang="ja-JP" altLang="en-US" dirty="0"/>
              <a:t>文の使い方を，実例をあげながら，簡潔に説明せよ</a:t>
            </a:r>
            <a:r>
              <a:rPr lang="ja-JP" altLang="en-US" dirty="0" smtClean="0"/>
              <a:t>．</a:t>
            </a:r>
            <a:endParaRPr lang="en-US" altLang="ja-JP" dirty="0" smtClean="0"/>
          </a:p>
          <a:p>
            <a:pPr marL="514350" indent="-514350">
              <a:buFont typeface="+mj-lt"/>
              <a:buAutoNum type="arabicPeriod"/>
            </a:pPr>
            <a:r>
              <a:rPr lang="en-US" altLang="ja-JP" dirty="0"/>
              <a:t>MATLAB/Octave</a:t>
            </a:r>
            <a:r>
              <a:rPr lang="ja-JP" altLang="en-US" dirty="0"/>
              <a:t>のソースコードを示しながら，スタックやキューの動作例を示せ</a:t>
            </a:r>
            <a:r>
              <a:rPr lang="ja-JP" altLang="en-US" dirty="0" smtClean="0"/>
              <a:t>．</a:t>
            </a:r>
            <a:endParaRPr lang="en-US" altLang="ja-JP" dirty="0" smtClean="0"/>
          </a:p>
          <a:p>
            <a:pPr marL="514350" indent="-514350">
              <a:buFont typeface="+mj-lt"/>
              <a:buAutoNum type="arabicPeriod"/>
            </a:pPr>
            <a:r>
              <a:rPr lang="ja-JP" altLang="en-US" dirty="0"/>
              <a:t>スタックとキューの共通点や差異について，機能面や実装面から考察せよ</a:t>
            </a:r>
            <a:r>
              <a:rPr lang="ja-JP" altLang="en-US" dirty="0" smtClean="0"/>
              <a:t>．</a:t>
            </a:r>
            <a:endParaRPr lang="en-US" altLang="ja-JP" dirty="0" smtClean="0"/>
          </a:p>
          <a:p>
            <a:pPr marL="514350" indent="-514350">
              <a:buFont typeface="+mj-lt"/>
              <a:buAutoNum type="arabicPeriod"/>
            </a:pPr>
            <a:r>
              <a:rPr lang="en-US" altLang="ja-JP" dirty="0"/>
              <a:t>MATLAB/Octave</a:t>
            </a:r>
            <a:r>
              <a:rPr lang="ja-JP" altLang="en-US" dirty="0"/>
              <a:t>のソースコードを示しながら，</a:t>
            </a:r>
            <a:r>
              <a:rPr lang="en-US" altLang="ja-JP" dirty="0"/>
              <a:t>1</a:t>
            </a:r>
            <a:r>
              <a:rPr lang="ja-JP" altLang="en-US" dirty="0"/>
              <a:t>つ以上のグラフを表現せよ</a:t>
            </a:r>
            <a:r>
              <a:rPr lang="ja-JP" altLang="en-US" dirty="0" smtClean="0"/>
              <a:t>．</a:t>
            </a:r>
            <a:endParaRPr lang="en-US" altLang="ja-JP" dirty="0" smtClean="0"/>
          </a:p>
          <a:p>
            <a:pPr marL="514350" indent="-514350">
              <a:buFont typeface="+mj-lt"/>
              <a:buAutoNum type="arabicPeriod"/>
            </a:pPr>
            <a:r>
              <a:rPr lang="ja-JP" altLang="en-US" dirty="0"/>
              <a:t>人工知能実験の課題を進めるために用いた，</a:t>
            </a:r>
            <a:r>
              <a:rPr lang="en-US" altLang="ja-JP" dirty="0"/>
              <a:t>MATLAB/Octave</a:t>
            </a:r>
            <a:r>
              <a:rPr lang="ja-JP" altLang="en-US" dirty="0"/>
              <a:t>の「演算子」や「組み込み関数」の一覧を作成せよ．</a:t>
            </a:r>
          </a:p>
        </p:txBody>
      </p:sp>
      <p:sp>
        <p:nvSpPr>
          <p:cNvPr id="4" name="スライド番号プレースホルダー 3">
            <a:extLst>
              <a:ext uri="{FF2B5EF4-FFF2-40B4-BE49-F238E27FC236}">
                <a16:creationId xmlns="" xmlns:a16="http://schemas.microsoft.com/office/drawing/2014/main" id="{3CFA1060-2135-42F0-8760-FAA2C389599B}"/>
              </a:ext>
            </a:extLst>
          </p:cNvPr>
          <p:cNvSpPr>
            <a:spLocks noGrp="1"/>
          </p:cNvSpPr>
          <p:nvPr>
            <p:ph type="sldNum" sz="quarter" idx="12"/>
          </p:nvPr>
        </p:nvSpPr>
        <p:spPr/>
        <p:txBody>
          <a:bodyPr/>
          <a:lstStyle/>
          <a:p>
            <a:fld id="{B637201C-D7B8-43C9-B4A5-AC3257B00CA2}" type="slidenum">
              <a:rPr kumimoji="1" lang="ja-JP" altLang="en-US" smtClean="0"/>
              <a:t>4</a:t>
            </a:fld>
            <a:endParaRPr kumimoji="1" lang="ja-JP" altLang="en-US"/>
          </a:p>
        </p:txBody>
      </p:sp>
      <p:sp>
        <p:nvSpPr>
          <p:cNvPr id="8" name="テキスト ボックス 7">
            <a:extLst>
              <a:ext uri="{FF2B5EF4-FFF2-40B4-BE49-F238E27FC236}">
                <a16:creationId xmlns="" xmlns:a16="http://schemas.microsoft.com/office/drawing/2014/main" id="{D18FD309-CAF9-47FE-9940-4FD8975D23E6}"/>
              </a:ext>
            </a:extLst>
          </p:cNvPr>
          <p:cNvSpPr txBox="1"/>
          <p:nvPr/>
        </p:nvSpPr>
        <p:spPr>
          <a:xfrm>
            <a:off x="715867" y="5869094"/>
            <a:ext cx="3581430" cy="369332"/>
          </a:xfrm>
          <a:prstGeom prst="rect">
            <a:avLst/>
          </a:prstGeom>
          <a:noFill/>
        </p:spPr>
        <p:txBody>
          <a:bodyPr wrap="none" rtlCol="0">
            <a:spAutoFit/>
          </a:bodyPr>
          <a:lstStyle/>
          <a:p>
            <a:r>
              <a:rPr kumimoji="1" lang="en-US" altLang="ja-JP" dirty="0">
                <a:solidFill>
                  <a:schemeClr val="bg2">
                    <a:lumMod val="75000"/>
                  </a:schemeClr>
                </a:solidFill>
              </a:rPr>
              <a:t>※</a:t>
            </a:r>
            <a:r>
              <a:rPr kumimoji="1" lang="ja-JP" altLang="en-US" dirty="0">
                <a:solidFill>
                  <a:schemeClr val="bg2">
                    <a:lumMod val="75000"/>
                  </a:schemeClr>
                </a:solidFill>
              </a:rPr>
              <a:t>実施</a:t>
            </a:r>
            <a:r>
              <a:rPr kumimoji="1" lang="ja-JP" altLang="en-US" dirty="0" smtClean="0">
                <a:solidFill>
                  <a:schemeClr val="bg2">
                    <a:lumMod val="75000"/>
                  </a:schemeClr>
                </a:solidFill>
              </a:rPr>
              <a:t>していないもの</a:t>
            </a:r>
            <a:r>
              <a:rPr kumimoji="1" lang="ja-JP" altLang="en-US" dirty="0">
                <a:solidFill>
                  <a:schemeClr val="bg2">
                    <a:lumMod val="75000"/>
                  </a:schemeClr>
                </a:solidFill>
              </a:rPr>
              <a:t>は青字とした</a:t>
            </a:r>
          </a:p>
        </p:txBody>
      </p:sp>
    </p:spTree>
    <p:extLst>
      <p:ext uri="{BB962C8B-B14F-4D97-AF65-F5344CB8AC3E}">
        <p14:creationId xmlns:p14="http://schemas.microsoft.com/office/powerpoint/2010/main" val="12325859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a:t>1-1. </a:t>
            </a:r>
            <a:r>
              <a:rPr lang="en-US" altLang="ja-JP" dirty="0"/>
              <a:t>MATLAB/Octave</a:t>
            </a:r>
            <a:r>
              <a:rPr lang="ja-JP" altLang="en-US" dirty="0"/>
              <a:t>の基本的な使い方</a:t>
            </a:r>
            <a:r>
              <a:rPr lang="en-US" altLang="ja-JP" dirty="0" smtClean="0"/>
              <a:t>(1/2)</a:t>
            </a:r>
            <a:endParaRPr kumimoji="1" lang="ja-JP" altLang="en-US" dirty="0"/>
          </a:p>
        </p:txBody>
      </p:sp>
      <p:sp>
        <p:nvSpPr>
          <p:cNvPr id="3" name="コンテンツ プレースホルダー 2"/>
          <p:cNvSpPr>
            <a:spLocks noGrp="1"/>
          </p:cNvSpPr>
          <p:nvPr>
            <p:ph idx="1"/>
          </p:nvPr>
        </p:nvSpPr>
        <p:spPr>
          <a:xfrm>
            <a:off x="822960" y="1845734"/>
            <a:ext cx="3647441" cy="4023360"/>
          </a:xfrm>
        </p:spPr>
        <p:txBody>
          <a:bodyPr>
            <a:normAutofit/>
          </a:bodyPr>
          <a:lstStyle/>
          <a:p>
            <a:pPr marL="0" indent="0">
              <a:buNone/>
            </a:pPr>
            <a:r>
              <a:rPr lang="ja-JP" altLang="en-US" b="1" dirty="0" smtClean="0"/>
              <a:t>スカラー</a:t>
            </a:r>
            <a:endParaRPr lang="en-US" altLang="ja-JP" b="1" dirty="0"/>
          </a:p>
          <a:p>
            <a:pPr marL="0" indent="0">
              <a:buNone/>
            </a:pPr>
            <a:r>
              <a:rPr lang="ja-JP" altLang="en-US" dirty="0" smtClean="0"/>
              <a:t>変数</a:t>
            </a:r>
            <a:r>
              <a:rPr lang="ja-JP" altLang="en-US" dirty="0"/>
              <a:t>は，代入した時点で，暗黙的に宣言される</a:t>
            </a:r>
            <a:r>
              <a:rPr lang="ja-JP" altLang="en-US" dirty="0" smtClean="0"/>
              <a:t>．</a:t>
            </a:r>
            <a:endParaRPr lang="en-US" altLang="ja-JP" dirty="0" smtClean="0"/>
          </a:p>
          <a:p>
            <a:pPr>
              <a:lnSpc>
                <a:spcPct val="100000"/>
              </a:lnSpc>
              <a:buFont typeface="Wingdings" panose="05000000000000000000" pitchFamily="2" charset="2"/>
              <a:buChar char="Ø"/>
            </a:pPr>
            <a:r>
              <a:rPr lang="es-ES" altLang="ja-JP" sz="1600" dirty="0" smtClean="0"/>
              <a:t>x </a:t>
            </a:r>
            <a:r>
              <a:rPr lang="es-ES" altLang="ja-JP" sz="1600" dirty="0"/>
              <a:t>= 10;</a:t>
            </a:r>
          </a:p>
          <a:p>
            <a:pPr>
              <a:lnSpc>
                <a:spcPct val="100000"/>
              </a:lnSpc>
              <a:buFont typeface="Wingdings" panose="05000000000000000000" pitchFamily="2" charset="2"/>
              <a:buChar char="Ø"/>
            </a:pPr>
            <a:r>
              <a:rPr lang="es-ES" altLang="ja-JP" sz="1600" dirty="0" smtClean="0"/>
              <a:t>y </a:t>
            </a:r>
            <a:r>
              <a:rPr lang="es-ES" altLang="ja-JP" sz="1600" dirty="0"/>
              <a:t>= x * 3;</a:t>
            </a:r>
          </a:p>
          <a:p>
            <a:pPr>
              <a:lnSpc>
                <a:spcPct val="100000"/>
              </a:lnSpc>
              <a:buFont typeface="Wingdings" panose="05000000000000000000" pitchFamily="2" charset="2"/>
              <a:buChar char="Ø"/>
            </a:pPr>
            <a:r>
              <a:rPr lang="en-US" altLang="ja-JP" sz="1600" dirty="0" smtClean="0"/>
              <a:t>x</a:t>
            </a:r>
            <a:r>
              <a:rPr lang="ja-JP" altLang="en-US" sz="1600" dirty="0"/>
              <a:t> </a:t>
            </a:r>
            <a:r>
              <a:rPr lang="ja-JP" altLang="en-US" sz="1600" dirty="0" smtClean="0"/>
              <a:t> </a:t>
            </a:r>
            <a:r>
              <a:rPr lang="en-US" altLang="ja-JP" sz="1600" dirty="0" smtClean="0"/>
              <a:t>% x=10</a:t>
            </a:r>
            <a:endParaRPr lang="es-ES" altLang="ja-JP" sz="1600" dirty="0"/>
          </a:p>
          <a:p>
            <a:pPr>
              <a:lnSpc>
                <a:spcPct val="100000"/>
              </a:lnSpc>
              <a:buFont typeface="Wingdings" panose="05000000000000000000" pitchFamily="2" charset="2"/>
              <a:buChar char="Ø"/>
            </a:pPr>
            <a:r>
              <a:rPr lang="es-ES" altLang="ja-JP" sz="1600" dirty="0" smtClean="0"/>
              <a:t>y  % y=10</a:t>
            </a:r>
            <a:endParaRPr lang="es-ES" altLang="ja-JP" sz="1600" dirty="0"/>
          </a:p>
          <a:p>
            <a:pPr>
              <a:lnSpc>
                <a:spcPct val="100000"/>
              </a:lnSpc>
              <a:buFont typeface="Wingdings" panose="05000000000000000000" pitchFamily="2" charset="2"/>
              <a:buChar char="Ø"/>
            </a:pPr>
            <a:r>
              <a:rPr lang="es-ES" altLang="ja-JP" sz="1600" dirty="0" smtClean="0"/>
              <a:t>y </a:t>
            </a:r>
            <a:r>
              <a:rPr lang="es-ES" altLang="ja-JP" sz="1600" dirty="0"/>
              <a:t>= z * </a:t>
            </a:r>
            <a:r>
              <a:rPr lang="es-ES" altLang="ja-JP" sz="1600" dirty="0" smtClean="0"/>
              <a:t>3</a:t>
            </a:r>
            <a:endParaRPr lang="en-US" altLang="ja-JP" sz="1600" dirty="0" smtClean="0"/>
          </a:p>
          <a:p>
            <a:pPr marL="0" indent="0">
              <a:buNone/>
            </a:pPr>
            <a:r>
              <a:rPr lang="ja-JP" altLang="en-US" dirty="0" smtClean="0"/>
              <a:t>宣言されていない変数を参照すると，エラーが表示される</a:t>
            </a:r>
            <a:endParaRPr lang="es-ES" altLang="ja-JP" dirty="0"/>
          </a:p>
        </p:txBody>
      </p:sp>
      <p:sp>
        <p:nvSpPr>
          <p:cNvPr id="4" name="スライド番号プレースホルダー 3">
            <a:extLst>
              <a:ext uri="{FF2B5EF4-FFF2-40B4-BE49-F238E27FC236}">
                <a16:creationId xmlns="" xmlns:a16="http://schemas.microsoft.com/office/drawing/2014/main" id="{0C722A33-423B-43C7-8DE0-D6526F059750}"/>
              </a:ext>
            </a:extLst>
          </p:cNvPr>
          <p:cNvSpPr>
            <a:spLocks noGrp="1"/>
          </p:cNvSpPr>
          <p:nvPr>
            <p:ph type="sldNum" sz="quarter" idx="12"/>
          </p:nvPr>
        </p:nvSpPr>
        <p:spPr/>
        <p:txBody>
          <a:bodyPr/>
          <a:lstStyle/>
          <a:p>
            <a:fld id="{B637201C-D7B8-43C9-B4A5-AC3257B00CA2}" type="slidenum">
              <a:rPr kumimoji="1" lang="ja-JP" altLang="en-US" smtClean="0"/>
              <a:t>5</a:t>
            </a:fld>
            <a:endParaRPr kumimoji="1" lang="ja-JP" altLang="en-US" dirty="0"/>
          </a:p>
        </p:txBody>
      </p:sp>
      <p:sp>
        <p:nvSpPr>
          <p:cNvPr id="7" name="コンテンツ プレースホルダー 2"/>
          <p:cNvSpPr txBox="1">
            <a:spLocks/>
          </p:cNvSpPr>
          <p:nvPr/>
        </p:nvSpPr>
        <p:spPr>
          <a:xfrm>
            <a:off x="4594860" y="1845734"/>
            <a:ext cx="4251960" cy="4501726"/>
          </a:xfrm>
          <a:prstGeom prst="rect">
            <a:avLst/>
          </a:prstGeom>
        </p:spPr>
        <p:txBody>
          <a:bodyPr vert="horz" lIns="0" tIns="45720" rIns="0" bIns="45720" rtlCol="0">
            <a:normAutofit fontScale="6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ja-JP" altLang="en-US" sz="2500" b="1" dirty="0" smtClean="0"/>
              <a:t>配列（ベクトル）</a:t>
            </a:r>
            <a:endParaRPr lang="en-US" altLang="ja-JP" sz="2500" b="1" dirty="0" smtClean="0"/>
          </a:p>
          <a:p>
            <a:pPr marL="0" indent="0">
              <a:buNone/>
            </a:pPr>
            <a:r>
              <a:rPr lang="ja-JP" altLang="en-US" sz="2500" dirty="0"/>
              <a:t>配列の場合も，スカラーと同じように，変数に代入して利用</a:t>
            </a:r>
            <a:r>
              <a:rPr lang="ja-JP" altLang="en-US" sz="2500" dirty="0" smtClean="0"/>
              <a:t>できる</a:t>
            </a:r>
            <a:endParaRPr lang="en-US" altLang="ja-JP" sz="2500" dirty="0" smtClean="0"/>
          </a:p>
          <a:p>
            <a:pPr>
              <a:buFont typeface="Wingdings" panose="05000000000000000000" pitchFamily="2" charset="2"/>
              <a:buChar char="Ø"/>
            </a:pPr>
            <a:r>
              <a:rPr lang="pl-PL" altLang="ja-JP" sz="2500" dirty="0"/>
              <a:t>z1 = [10 20 30</a:t>
            </a:r>
            <a:r>
              <a:rPr lang="pl-PL" altLang="ja-JP" sz="2500" dirty="0" smtClean="0"/>
              <a:t>]</a:t>
            </a:r>
            <a:r>
              <a:rPr lang="en-US" altLang="ja-JP" sz="2500" dirty="0" smtClean="0"/>
              <a:t> %</a:t>
            </a:r>
            <a:r>
              <a:rPr lang="ja-JP" altLang="en-US" sz="2500" dirty="0" smtClean="0"/>
              <a:t>配列</a:t>
            </a:r>
            <a:endParaRPr lang="en-US" altLang="ja-JP" sz="2500" dirty="0" smtClean="0"/>
          </a:p>
          <a:p>
            <a:pPr marL="0" indent="0">
              <a:buNone/>
            </a:pPr>
            <a:r>
              <a:rPr lang="ja-JP" altLang="en-US" sz="2500" dirty="0" smtClean="0"/>
              <a:t>ベクトル</a:t>
            </a:r>
            <a:r>
              <a:rPr lang="ja-JP" altLang="en-US" sz="2500" dirty="0"/>
              <a:t>の長さや，行列のサイズは，</a:t>
            </a:r>
            <a:r>
              <a:rPr lang="en-US" altLang="ja-JP" sz="2500" dirty="0"/>
              <a:t>length </a:t>
            </a:r>
            <a:r>
              <a:rPr lang="ja-JP" altLang="en-US" sz="2500" dirty="0"/>
              <a:t>や </a:t>
            </a:r>
            <a:r>
              <a:rPr lang="en-US" altLang="ja-JP" sz="2500" dirty="0"/>
              <a:t>size </a:t>
            </a:r>
            <a:r>
              <a:rPr lang="ja-JP" altLang="en-US" sz="2500" dirty="0"/>
              <a:t>という関数で得られる</a:t>
            </a:r>
            <a:r>
              <a:rPr lang="ja-JP" altLang="en-US" sz="2500" dirty="0" smtClean="0"/>
              <a:t>．</a:t>
            </a:r>
            <a:endParaRPr lang="en-US" altLang="ja-JP" sz="2500" dirty="0" smtClean="0"/>
          </a:p>
          <a:p>
            <a:pPr>
              <a:buFont typeface="Wingdings" panose="05000000000000000000" pitchFamily="2" charset="2"/>
              <a:buChar char="Ø"/>
            </a:pPr>
            <a:r>
              <a:rPr lang="fr-FR" altLang="ja-JP" sz="2500" dirty="0"/>
              <a:t>length(z1)      % ans = 3</a:t>
            </a:r>
          </a:p>
          <a:p>
            <a:pPr>
              <a:buFont typeface="Wingdings" panose="05000000000000000000" pitchFamily="2" charset="2"/>
              <a:buChar char="Ø"/>
            </a:pPr>
            <a:r>
              <a:rPr lang="fr-FR" altLang="ja-JP" sz="2500" dirty="0" smtClean="0"/>
              <a:t>size(z1</a:t>
            </a:r>
            <a:r>
              <a:rPr lang="fr-FR" altLang="ja-JP" sz="2500" dirty="0"/>
              <a:t>)        </a:t>
            </a:r>
            <a:r>
              <a:rPr lang="fr-FR" altLang="ja-JP" sz="2500" dirty="0" smtClean="0"/>
              <a:t>  % </a:t>
            </a:r>
            <a:r>
              <a:rPr lang="fr-FR" altLang="ja-JP" sz="2500" dirty="0"/>
              <a:t>ans = 1 </a:t>
            </a:r>
            <a:r>
              <a:rPr lang="fr-FR" altLang="ja-JP" sz="2500" dirty="0" smtClean="0"/>
              <a:t>3</a:t>
            </a:r>
          </a:p>
          <a:p>
            <a:pPr marL="0" indent="0">
              <a:buNone/>
            </a:pPr>
            <a:r>
              <a:rPr lang="en-US" altLang="ja-JP" sz="2500" dirty="0"/>
              <a:t>MATLAB</a:t>
            </a:r>
            <a:r>
              <a:rPr lang="ja-JP" altLang="en-US" sz="2500" dirty="0"/>
              <a:t>の場合，原則として</a:t>
            </a:r>
            <a:r>
              <a:rPr lang="ja-JP" altLang="en-US" sz="2500" b="1" dirty="0"/>
              <a:t>すべての変数は</a:t>
            </a:r>
            <a:r>
              <a:rPr lang="ja-JP" altLang="en-US" sz="2500" b="1" dirty="0" smtClean="0"/>
              <a:t>行列である．</a:t>
            </a:r>
            <a:endParaRPr lang="en-US" altLang="ja-JP" sz="2500" b="1" dirty="0" smtClean="0"/>
          </a:p>
          <a:p>
            <a:pPr marL="0" indent="0">
              <a:buNone/>
            </a:pPr>
            <a:r>
              <a:rPr lang="ja-JP" altLang="en-US" sz="2500" b="1" dirty="0"/>
              <a:t>行列の添え字（インデックス）は</a:t>
            </a:r>
            <a:r>
              <a:rPr lang="en-US" altLang="ja-JP" sz="2500" b="1" dirty="0"/>
              <a:t>1</a:t>
            </a:r>
            <a:r>
              <a:rPr lang="ja-JP" altLang="en-US" sz="2500" b="1" dirty="0"/>
              <a:t>から</a:t>
            </a:r>
            <a:r>
              <a:rPr lang="ja-JP" altLang="en-US" sz="2500" dirty="0" smtClean="0"/>
              <a:t>始まる．</a:t>
            </a:r>
            <a:endParaRPr lang="en-US" altLang="ja-JP" sz="2500" dirty="0" smtClean="0"/>
          </a:p>
          <a:p>
            <a:pPr>
              <a:buFont typeface="Wingdings" panose="05000000000000000000" pitchFamily="2" charset="2"/>
              <a:buChar char="Ø"/>
            </a:pPr>
            <a:r>
              <a:rPr lang="en-US" altLang="ja-JP" sz="2500" dirty="0" smtClean="0"/>
              <a:t>x </a:t>
            </a:r>
            <a:r>
              <a:rPr lang="en-US" altLang="ja-JP" sz="2500" dirty="0"/>
              <a:t>= [100 200 300];</a:t>
            </a:r>
          </a:p>
          <a:p>
            <a:pPr>
              <a:buFont typeface="Wingdings" panose="05000000000000000000" pitchFamily="2" charset="2"/>
              <a:buChar char="Ø"/>
            </a:pPr>
            <a:r>
              <a:rPr lang="en-US" altLang="ja-JP" sz="2500" dirty="0" smtClean="0"/>
              <a:t>x(4</a:t>
            </a:r>
            <a:r>
              <a:rPr lang="en-US" altLang="ja-JP" sz="2500" dirty="0"/>
              <a:t>)  % error</a:t>
            </a:r>
            <a:r>
              <a:rPr lang="ja-JP" altLang="en-US" sz="2500" dirty="0"/>
              <a:t>になる</a:t>
            </a:r>
          </a:p>
          <a:p>
            <a:pPr>
              <a:buFont typeface="Wingdings" panose="05000000000000000000" pitchFamily="2" charset="2"/>
              <a:buChar char="Ø"/>
            </a:pPr>
            <a:r>
              <a:rPr lang="en-US" altLang="ja-JP" sz="2500" dirty="0"/>
              <a:t>x(4) = 400     % </a:t>
            </a:r>
            <a:r>
              <a:rPr lang="ja-JP" altLang="en-US" sz="2500" dirty="0" smtClean="0"/>
              <a:t>代入</a:t>
            </a:r>
            <a:r>
              <a:rPr lang="ja-JP" altLang="en-US" sz="2500" dirty="0"/>
              <a:t>はできる</a:t>
            </a:r>
            <a:r>
              <a:rPr lang="ja-JP" altLang="en-US" sz="2500" dirty="0" smtClean="0"/>
              <a:t>．大きさ</a:t>
            </a:r>
            <a:r>
              <a:rPr lang="ja-JP" altLang="en-US" sz="2500" dirty="0"/>
              <a:t>が</a:t>
            </a:r>
            <a:r>
              <a:rPr lang="en-US" altLang="ja-JP" sz="2500" dirty="0"/>
              <a:t>3</a:t>
            </a:r>
            <a:r>
              <a:rPr lang="ja-JP" altLang="en-US" sz="2500" dirty="0"/>
              <a:t>から</a:t>
            </a:r>
            <a:r>
              <a:rPr lang="en-US" altLang="ja-JP" sz="2500" dirty="0"/>
              <a:t>4</a:t>
            </a:r>
            <a:r>
              <a:rPr lang="ja-JP" altLang="en-US" sz="2500" dirty="0"/>
              <a:t>へ拡張される</a:t>
            </a:r>
            <a:r>
              <a:rPr lang="ja-JP" altLang="en-US" sz="2500" dirty="0" smtClean="0"/>
              <a:t>．</a:t>
            </a:r>
            <a:endParaRPr lang="en-US" altLang="ja-JP" sz="2500" dirty="0" smtClean="0"/>
          </a:p>
          <a:p>
            <a:pPr marL="0" indent="0">
              <a:buNone/>
            </a:pPr>
            <a:endParaRPr lang="ja-JP" altLang="en-US" sz="1600" dirty="0"/>
          </a:p>
        </p:txBody>
      </p:sp>
    </p:spTree>
    <p:extLst>
      <p:ext uri="{BB962C8B-B14F-4D97-AF65-F5344CB8AC3E}">
        <p14:creationId xmlns:p14="http://schemas.microsoft.com/office/powerpoint/2010/main" val="23072708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a:t>1-1. </a:t>
            </a:r>
            <a:r>
              <a:rPr lang="en-US" altLang="ja-JP" dirty="0"/>
              <a:t>MATLAB/Octave</a:t>
            </a:r>
            <a:r>
              <a:rPr lang="ja-JP" altLang="en-US" dirty="0"/>
              <a:t>の基本的な使い方</a:t>
            </a:r>
            <a:r>
              <a:rPr lang="en-US" altLang="ja-JP" dirty="0" smtClean="0"/>
              <a:t>(2/2)</a:t>
            </a:r>
            <a:endParaRPr kumimoji="1" lang="ja-JP" altLang="en-US" dirty="0"/>
          </a:p>
        </p:txBody>
      </p:sp>
      <p:sp>
        <p:nvSpPr>
          <p:cNvPr id="4" name="スライド番号プレースホルダー 3">
            <a:extLst>
              <a:ext uri="{FF2B5EF4-FFF2-40B4-BE49-F238E27FC236}">
                <a16:creationId xmlns="" xmlns:a16="http://schemas.microsoft.com/office/drawing/2014/main" id="{0C722A33-423B-43C7-8DE0-D6526F059750}"/>
              </a:ext>
            </a:extLst>
          </p:cNvPr>
          <p:cNvSpPr>
            <a:spLocks noGrp="1"/>
          </p:cNvSpPr>
          <p:nvPr>
            <p:ph type="sldNum" sz="quarter" idx="12"/>
          </p:nvPr>
        </p:nvSpPr>
        <p:spPr/>
        <p:txBody>
          <a:bodyPr/>
          <a:lstStyle/>
          <a:p>
            <a:fld id="{B637201C-D7B8-43C9-B4A5-AC3257B00CA2}" type="slidenum">
              <a:rPr kumimoji="1" lang="ja-JP" altLang="en-US" smtClean="0"/>
              <a:t>6</a:t>
            </a:fld>
            <a:endParaRPr kumimoji="1" lang="ja-JP" altLang="en-US" dirty="0"/>
          </a:p>
        </p:txBody>
      </p:sp>
      <p:sp>
        <p:nvSpPr>
          <p:cNvPr id="7" name="コンテンツ プレースホルダー 2"/>
          <p:cNvSpPr txBox="1">
            <a:spLocks/>
          </p:cNvSpPr>
          <p:nvPr/>
        </p:nvSpPr>
        <p:spPr>
          <a:xfrm>
            <a:off x="822960" y="1845734"/>
            <a:ext cx="3647441" cy="4023360"/>
          </a:xfrm>
          <a:prstGeom prst="rect">
            <a:avLst/>
          </a:prstGeom>
        </p:spPr>
        <p:txBody>
          <a:bodyPr vert="horz" lIns="0" tIns="45720" rIns="0" bIns="45720" rtlCol="0">
            <a:normAutofit fontScale="77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ja-JP" altLang="en-US" b="1" dirty="0" smtClean="0"/>
              <a:t>行列</a:t>
            </a:r>
            <a:endParaRPr lang="en-US" altLang="ja-JP" b="1" dirty="0" smtClean="0"/>
          </a:p>
          <a:p>
            <a:pPr marL="0" indent="0">
              <a:buFont typeface="Calibri" panose="020F0502020204030204" pitchFamily="34" charset="0"/>
              <a:buNone/>
            </a:pPr>
            <a:r>
              <a:rPr lang="ja-JP" altLang="en-US" dirty="0"/>
              <a:t>行列</a:t>
            </a:r>
            <a:r>
              <a:rPr lang="ja-JP" altLang="en-US" dirty="0" smtClean="0"/>
              <a:t>のスライス</a:t>
            </a:r>
            <a:endParaRPr lang="en-US" altLang="ja-JP" dirty="0" smtClean="0"/>
          </a:p>
          <a:p>
            <a:pPr>
              <a:buFont typeface="Wingdings" panose="05000000000000000000" pitchFamily="2" charset="2"/>
              <a:buChar char="Ø"/>
            </a:pPr>
            <a:r>
              <a:rPr lang="pt-BR" altLang="ja-JP" sz="1400" dirty="0"/>
              <a:t>A = [10 20 30 40; 50 60 70 80; 90 100 110 120</a:t>
            </a:r>
            <a:r>
              <a:rPr lang="pt-BR" altLang="ja-JP" sz="1400" dirty="0" smtClean="0"/>
              <a:t>]</a:t>
            </a:r>
          </a:p>
          <a:p>
            <a:pPr>
              <a:buFont typeface="Wingdings" panose="05000000000000000000" pitchFamily="2" charset="2"/>
              <a:buChar char="Ø"/>
            </a:pPr>
            <a:r>
              <a:rPr lang="en-US" altLang="ja-JP" sz="1400" dirty="0"/>
              <a:t>A(2, 3)    % 70 </a:t>
            </a:r>
            <a:r>
              <a:rPr lang="ja-JP" altLang="en-US" sz="1400" dirty="0"/>
              <a:t>と表示される</a:t>
            </a:r>
          </a:p>
          <a:p>
            <a:pPr>
              <a:buFont typeface="Wingdings" panose="05000000000000000000" pitchFamily="2" charset="2"/>
              <a:buChar char="Ø"/>
            </a:pPr>
            <a:r>
              <a:rPr lang="en-US" altLang="ja-JP" sz="1400" dirty="0"/>
              <a:t>A(:, 3)    % 30 70 110 </a:t>
            </a:r>
            <a:r>
              <a:rPr lang="ja-JP" altLang="en-US" sz="1400" dirty="0"/>
              <a:t>が縦並びで表示される</a:t>
            </a:r>
          </a:p>
          <a:p>
            <a:pPr>
              <a:buFont typeface="Wingdings" panose="05000000000000000000" pitchFamily="2" charset="2"/>
              <a:buChar char="Ø"/>
            </a:pPr>
            <a:r>
              <a:rPr lang="en-US" altLang="ja-JP" sz="1400" dirty="0"/>
              <a:t>A(2, :)    % 50 60 70 80 </a:t>
            </a:r>
            <a:r>
              <a:rPr lang="ja-JP" altLang="en-US" sz="1400" dirty="0"/>
              <a:t>が横並びで表示される</a:t>
            </a:r>
            <a:endParaRPr lang="en-US" altLang="ja-JP" sz="1400" dirty="0" smtClean="0"/>
          </a:p>
          <a:p>
            <a:pPr marL="0" indent="0">
              <a:buNone/>
            </a:pPr>
            <a:r>
              <a:rPr lang="ja-JP" altLang="en-US" dirty="0"/>
              <a:t>行列とスカラーの</a:t>
            </a:r>
            <a:r>
              <a:rPr lang="ja-JP" altLang="en-US" dirty="0" smtClean="0"/>
              <a:t>演算</a:t>
            </a:r>
            <a:endParaRPr lang="en-US" altLang="ja-JP" dirty="0" smtClean="0"/>
          </a:p>
          <a:p>
            <a:pPr>
              <a:buFont typeface="Wingdings" panose="05000000000000000000" pitchFamily="2" charset="2"/>
              <a:buChar char="Ø"/>
            </a:pPr>
            <a:r>
              <a:rPr lang="en-US" altLang="ja-JP" sz="1500" dirty="0"/>
              <a:t>A = [1 2 3; 4 5 6]  </a:t>
            </a:r>
            <a:r>
              <a:rPr lang="en-US" altLang="ja-JP" sz="1500" dirty="0" smtClean="0"/>
              <a:t>% </a:t>
            </a:r>
            <a:r>
              <a:rPr lang="en-US" altLang="ja-JP" sz="1500" dirty="0"/>
              <a:t>[1 2 3] </a:t>
            </a:r>
            <a:r>
              <a:rPr lang="ja-JP" altLang="en-US" sz="1500" dirty="0"/>
              <a:t>の下に </a:t>
            </a:r>
            <a:r>
              <a:rPr lang="en-US" altLang="ja-JP" sz="1500" dirty="0"/>
              <a:t>[4 5 6] </a:t>
            </a:r>
            <a:r>
              <a:rPr lang="ja-JP" altLang="en-US" sz="1500" dirty="0"/>
              <a:t>が並ぶ行列</a:t>
            </a:r>
          </a:p>
          <a:p>
            <a:pPr>
              <a:buFont typeface="Wingdings" panose="05000000000000000000" pitchFamily="2" charset="2"/>
              <a:buChar char="Ø"/>
            </a:pPr>
            <a:r>
              <a:rPr lang="en-US" altLang="ja-JP" sz="1500" dirty="0"/>
              <a:t>C = </a:t>
            </a:r>
            <a:r>
              <a:rPr lang="en-US" altLang="ja-JP" sz="1500" dirty="0" smtClean="0"/>
              <a:t>2  % C = </a:t>
            </a:r>
            <a:r>
              <a:rPr lang="en-US" altLang="ja-JP" sz="1500" dirty="0"/>
              <a:t>2   </a:t>
            </a:r>
            <a:r>
              <a:rPr lang="ja-JP" altLang="en-US" sz="1500" dirty="0"/>
              <a:t>スカラー</a:t>
            </a:r>
          </a:p>
          <a:p>
            <a:pPr>
              <a:buFont typeface="Wingdings" panose="05000000000000000000" pitchFamily="2" charset="2"/>
              <a:buChar char="Ø"/>
            </a:pPr>
            <a:r>
              <a:rPr lang="en-US" altLang="ja-JP" sz="1500" dirty="0" smtClean="0"/>
              <a:t>Z </a:t>
            </a:r>
            <a:r>
              <a:rPr lang="en-US" altLang="ja-JP" sz="1500" dirty="0"/>
              <a:t>= A * </a:t>
            </a:r>
            <a:r>
              <a:rPr lang="en-US" altLang="ja-JP" sz="1500" dirty="0" smtClean="0"/>
              <a:t>C</a:t>
            </a:r>
          </a:p>
          <a:p>
            <a:pPr>
              <a:buFont typeface="Wingdings" panose="05000000000000000000" pitchFamily="2" charset="2"/>
              <a:buChar char="Ø"/>
            </a:pPr>
            <a:r>
              <a:rPr lang="en-US" altLang="ja-JP" sz="1500" dirty="0" smtClean="0"/>
              <a:t>% Z =  </a:t>
            </a:r>
            <a:r>
              <a:rPr lang="en-US" altLang="ja-JP" sz="1500" dirty="0"/>
              <a:t>2  4  6</a:t>
            </a:r>
          </a:p>
          <a:p>
            <a:pPr>
              <a:buFont typeface="Wingdings" panose="05000000000000000000" pitchFamily="2" charset="2"/>
              <a:buChar char="Ø"/>
            </a:pPr>
            <a:r>
              <a:rPr lang="en-US" altLang="ja-JP" sz="1500" dirty="0" smtClean="0"/>
              <a:t>%        8 </a:t>
            </a:r>
            <a:r>
              <a:rPr lang="en-US" altLang="ja-JP" sz="1500" dirty="0"/>
              <a:t>10 12  A</a:t>
            </a:r>
            <a:r>
              <a:rPr lang="ja-JP" altLang="en-US" sz="1500" dirty="0"/>
              <a:t>の全ての要素に</a:t>
            </a:r>
            <a:r>
              <a:rPr lang="en-US" altLang="ja-JP" sz="1500" dirty="0"/>
              <a:t>C</a:t>
            </a:r>
            <a:r>
              <a:rPr lang="ja-JP" altLang="en-US" sz="1500" dirty="0"/>
              <a:t>が掛けられている</a:t>
            </a:r>
          </a:p>
        </p:txBody>
      </p:sp>
      <p:sp>
        <p:nvSpPr>
          <p:cNvPr id="8" name="コンテンツ プレースホルダー 2"/>
          <p:cNvSpPr>
            <a:spLocks noGrp="1"/>
          </p:cNvSpPr>
          <p:nvPr>
            <p:ph idx="1"/>
          </p:nvPr>
        </p:nvSpPr>
        <p:spPr>
          <a:xfrm>
            <a:off x="4719319" y="1845734"/>
            <a:ext cx="3647441" cy="4023360"/>
          </a:xfrm>
        </p:spPr>
        <p:txBody>
          <a:bodyPr>
            <a:normAutofit fontScale="92500" lnSpcReduction="10000"/>
          </a:bodyPr>
          <a:lstStyle/>
          <a:p>
            <a:pPr marL="0" indent="0">
              <a:buNone/>
            </a:pPr>
            <a:r>
              <a:rPr lang="ja-JP" altLang="en-US" dirty="0" smtClean="0"/>
              <a:t>構造体</a:t>
            </a:r>
            <a:endParaRPr lang="en-US" altLang="ja-JP" dirty="0" smtClean="0"/>
          </a:p>
          <a:p>
            <a:pPr>
              <a:buFont typeface="Wingdings" panose="05000000000000000000" pitchFamily="2" charset="2"/>
              <a:buChar char="Ø"/>
            </a:pPr>
            <a:r>
              <a:rPr lang="en-US" altLang="ja-JP" sz="1400" dirty="0"/>
              <a:t>node = </a:t>
            </a:r>
            <a:r>
              <a:rPr lang="en-US" altLang="ja-JP" sz="1400" dirty="0" err="1"/>
              <a:t>struct</a:t>
            </a:r>
            <a:r>
              <a:rPr lang="en-US" altLang="ja-JP" sz="1400" dirty="0"/>
              <a:t>('id', 1, 'parent', 3</a:t>
            </a:r>
            <a:r>
              <a:rPr lang="en-US" altLang="ja-JP" sz="1400" dirty="0" smtClean="0"/>
              <a:t>);% </a:t>
            </a:r>
            <a:r>
              <a:rPr lang="en-US" altLang="ja-JP" sz="1400" dirty="0"/>
              <a:t>C</a:t>
            </a:r>
            <a:r>
              <a:rPr lang="ja-JP" altLang="en-US" sz="1400" dirty="0"/>
              <a:t>言語と同じように参照できる</a:t>
            </a:r>
          </a:p>
          <a:p>
            <a:pPr>
              <a:buFont typeface="Wingdings" panose="05000000000000000000" pitchFamily="2" charset="2"/>
              <a:buChar char="Ø"/>
            </a:pPr>
            <a:r>
              <a:rPr lang="en-US" altLang="ja-JP" sz="1400" dirty="0"/>
              <a:t>node.id        % </a:t>
            </a:r>
            <a:r>
              <a:rPr lang="en-US" altLang="ja-JP" sz="1400" dirty="0" err="1" smtClean="0"/>
              <a:t>ans</a:t>
            </a:r>
            <a:r>
              <a:rPr lang="en-US" altLang="ja-JP" sz="1400" dirty="0" smtClean="0"/>
              <a:t> = 1</a:t>
            </a:r>
          </a:p>
          <a:p>
            <a:pPr>
              <a:buFont typeface="Wingdings" panose="05000000000000000000" pitchFamily="2" charset="2"/>
              <a:buChar char="Ø"/>
            </a:pPr>
            <a:r>
              <a:rPr lang="en-US" altLang="ja-JP" sz="1400" dirty="0" err="1"/>
              <a:t>n</a:t>
            </a:r>
            <a:r>
              <a:rPr lang="en-US" altLang="ja-JP" sz="1400" dirty="0" err="1" smtClean="0"/>
              <a:t>ode.parent</a:t>
            </a:r>
            <a:r>
              <a:rPr lang="en-US" altLang="ja-JP" sz="1400" dirty="0" smtClean="0"/>
              <a:t>    </a:t>
            </a:r>
            <a:r>
              <a:rPr lang="en-US" altLang="ja-JP" sz="1400" dirty="0"/>
              <a:t>% </a:t>
            </a:r>
            <a:r>
              <a:rPr lang="en-US" altLang="ja-JP" sz="1400" dirty="0" err="1" smtClean="0"/>
              <a:t>ans</a:t>
            </a:r>
            <a:r>
              <a:rPr lang="en-US" altLang="ja-JP" sz="1400" dirty="0" smtClean="0"/>
              <a:t> = 3</a:t>
            </a:r>
            <a:endParaRPr lang="ja-JP" altLang="en-US" sz="1400" dirty="0"/>
          </a:p>
          <a:p>
            <a:pPr marL="0" indent="0">
              <a:buNone/>
            </a:pPr>
            <a:r>
              <a:rPr lang="ja-JP" altLang="en-US" dirty="0"/>
              <a:t>構造体の配列</a:t>
            </a:r>
          </a:p>
          <a:p>
            <a:pPr marL="0" indent="0">
              <a:buNone/>
            </a:pPr>
            <a:r>
              <a:rPr lang="ja-JP" altLang="en-US" dirty="0"/>
              <a:t>配列の要素として構造体を格納</a:t>
            </a:r>
            <a:r>
              <a:rPr lang="ja-JP" altLang="en-US" dirty="0" smtClean="0"/>
              <a:t>するイメージ</a:t>
            </a:r>
            <a:endParaRPr lang="en-US" altLang="ja-JP" dirty="0" smtClean="0"/>
          </a:p>
          <a:p>
            <a:pPr>
              <a:buFont typeface="Wingdings" panose="05000000000000000000" pitchFamily="2" charset="2"/>
              <a:buChar char="Ø"/>
            </a:pPr>
            <a:r>
              <a:rPr lang="en-US" altLang="ja-JP" sz="1500" dirty="0"/>
              <a:t>nodes(1) = </a:t>
            </a:r>
            <a:r>
              <a:rPr lang="en-US" altLang="ja-JP" sz="1500" dirty="0" err="1"/>
              <a:t>struct</a:t>
            </a:r>
            <a:r>
              <a:rPr lang="en-US" altLang="ja-JP" sz="1500" dirty="0"/>
              <a:t>('id', 1, 'parent', 3);</a:t>
            </a:r>
          </a:p>
          <a:p>
            <a:pPr>
              <a:buFont typeface="Wingdings" panose="05000000000000000000" pitchFamily="2" charset="2"/>
              <a:buChar char="Ø"/>
            </a:pPr>
            <a:r>
              <a:rPr lang="en-US" altLang="ja-JP" sz="1500" dirty="0"/>
              <a:t>nodes(2) = </a:t>
            </a:r>
            <a:r>
              <a:rPr lang="en-US" altLang="ja-JP" sz="1500" dirty="0" err="1"/>
              <a:t>struct</a:t>
            </a:r>
            <a:r>
              <a:rPr lang="en-US" altLang="ja-JP" sz="1500" dirty="0"/>
              <a:t>('id', 2, 'parent', 5);</a:t>
            </a:r>
          </a:p>
          <a:p>
            <a:pPr>
              <a:buFont typeface="Wingdings" panose="05000000000000000000" pitchFamily="2" charset="2"/>
              <a:buChar char="Ø"/>
            </a:pPr>
            <a:r>
              <a:rPr lang="en-US" altLang="ja-JP" sz="1500" dirty="0" smtClean="0"/>
              <a:t>nodes(2</a:t>
            </a:r>
            <a:r>
              <a:rPr lang="en-US" altLang="ja-JP" sz="1500" dirty="0"/>
              <a:t>).id        % </a:t>
            </a:r>
            <a:r>
              <a:rPr lang="en-US" altLang="ja-JP" sz="1500" dirty="0" err="1" smtClean="0"/>
              <a:t>ans</a:t>
            </a:r>
            <a:r>
              <a:rPr lang="en-US" altLang="ja-JP" sz="1500" dirty="0" smtClean="0"/>
              <a:t> = 2</a:t>
            </a:r>
            <a:r>
              <a:rPr lang="ja-JP" altLang="en-US" sz="1500" dirty="0" smtClean="0"/>
              <a:t>が</a:t>
            </a:r>
            <a:r>
              <a:rPr lang="ja-JP" altLang="en-US" sz="1500" dirty="0"/>
              <a:t>出力される</a:t>
            </a:r>
          </a:p>
          <a:p>
            <a:pPr>
              <a:buFont typeface="Wingdings" panose="05000000000000000000" pitchFamily="2" charset="2"/>
              <a:buChar char="Ø"/>
            </a:pPr>
            <a:r>
              <a:rPr lang="en-US" altLang="ja-JP" sz="1500" dirty="0"/>
              <a:t>nodes(1).parent    % </a:t>
            </a:r>
            <a:r>
              <a:rPr lang="en-US" altLang="ja-JP" sz="1500" dirty="0" err="1" smtClean="0"/>
              <a:t>ans</a:t>
            </a:r>
            <a:r>
              <a:rPr lang="en-US" altLang="ja-JP" sz="1500" dirty="0" smtClean="0"/>
              <a:t> = 3</a:t>
            </a:r>
            <a:r>
              <a:rPr lang="ja-JP" altLang="en-US" sz="1500" dirty="0" smtClean="0"/>
              <a:t>が</a:t>
            </a:r>
            <a:r>
              <a:rPr lang="ja-JP" altLang="en-US" sz="1500" dirty="0"/>
              <a:t>出力される</a:t>
            </a:r>
            <a:endParaRPr lang="en-US" altLang="ja-JP" sz="1500" dirty="0" smtClean="0"/>
          </a:p>
          <a:p>
            <a:pPr marL="0" indent="0">
              <a:buNone/>
            </a:pPr>
            <a:endParaRPr lang="en-US" altLang="ja-JP" dirty="0" smtClean="0"/>
          </a:p>
        </p:txBody>
      </p:sp>
    </p:spTree>
    <p:extLst>
      <p:ext uri="{BB962C8B-B14F-4D97-AF65-F5344CB8AC3E}">
        <p14:creationId xmlns:p14="http://schemas.microsoft.com/office/powerpoint/2010/main" val="25580382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1-2.</a:t>
            </a:r>
            <a:r>
              <a:rPr lang="ja-JP" altLang="en-US" dirty="0"/>
              <a:t> </a:t>
            </a:r>
            <a:r>
              <a:rPr lang="en-US" altLang="ja-JP" dirty="0"/>
              <a:t>MATLAB/Octave</a:t>
            </a:r>
            <a:r>
              <a:rPr lang="ja-JP" altLang="en-US" dirty="0"/>
              <a:t>に</a:t>
            </a:r>
            <a:r>
              <a:rPr lang="ja-JP" altLang="en-US" dirty="0" smtClean="0"/>
              <a:t>おける</a:t>
            </a:r>
            <a:r>
              <a:rPr lang="en-US" altLang="ja-JP" dirty="0" smtClean="0"/>
              <a:t>while</a:t>
            </a:r>
            <a:r>
              <a:rPr lang="ja-JP" altLang="en-US" dirty="0"/>
              <a:t>文と</a:t>
            </a:r>
            <a:r>
              <a:rPr lang="en-US" altLang="ja-JP" dirty="0"/>
              <a:t>if</a:t>
            </a:r>
            <a:r>
              <a:rPr lang="ja-JP" altLang="en-US" dirty="0"/>
              <a:t>文の</a:t>
            </a:r>
            <a:r>
              <a:rPr lang="ja-JP" altLang="en-US" dirty="0" smtClean="0"/>
              <a:t>使い方</a:t>
            </a:r>
            <a:r>
              <a:rPr lang="en-US" altLang="ja-JP" dirty="0" smtClean="0"/>
              <a:t>(1/2)</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pPr marL="0" indent="0">
              <a:buNone/>
            </a:pPr>
            <a:r>
              <a:rPr lang="en-US" altLang="ja-JP" dirty="0"/>
              <a:t>i</a:t>
            </a:r>
            <a:r>
              <a:rPr kumimoji="1" lang="en-US" altLang="ja-JP" dirty="0" smtClean="0"/>
              <a:t>f</a:t>
            </a:r>
            <a:r>
              <a:rPr kumimoji="1" lang="ja-JP" altLang="en-US" dirty="0" smtClean="0"/>
              <a:t>文</a:t>
            </a:r>
            <a:endParaRPr kumimoji="1" lang="en-US" altLang="ja-JP" dirty="0" smtClean="0"/>
          </a:p>
          <a:p>
            <a:pPr marL="0" indent="0">
              <a:buNone/>
            </a:pPr>
            <a:r>
              <a:rPr lang="ja-JP" altLang="en-US" dirty="0" smtClean="0"/>
              <a:t>式</a:t>
            </a:r>
            <a:r>
              <a:rPr lang="ja-JP" altLang="en-US" dirty="0"/>
              <a:t>を評価</a:t>
            </a:r>
            <a:r>
              <a:rPr lang="ja-JP" altLang="en-US" dirty="0" smtClean="0"/>
              <a:t>し，式</a:t>
            </a:r>
            <a:r>
              <a:rPr lang="ja-JP" altLang="en-US" dirty="0"/>
              <a:t>が真 </a:t>
            </a:r>
            <a:r>
              <a:rPr lang="en-US" altLang="ja-JP" dirty="0"/>
              <a:t>(true) </a:t>
            </a:r>
            <a:r>
              <a:rPr lang="ja-JP" altLang="en-US" dirty="0"/>
              <a:t>であるときに一連</a:t>
            </a:r>
            <a:r>
              <a:rPr lang="ja-JP" altLang="en-US" dirty="0" smtClean="0"/>
              <a:t>の</a:t>
            </a:r>
            <a:r>
              <a:rPr lang="ja-JP" altLang="en-US" dirty="0"/>
              <a:t>動作</a:t>
            </a:r>
            <a:r>
              <a:rPr lang="ja-JP" altLang="en-US" dirty="0" smtClean="0"/>
              <a:t>が実行される．結果</a:t>
            </a:r>
            <a:r>
              <a:rPr lang="ja-JP" altLang="en-US" dirty="0"/>
              <a:t>が空で</a:t>
            </a:r>
            <a:r>
              <a:rPr lang="ja-JP" altLang="en-US" dirty="0" smtClean="0"/>
              <a:t>なく，非ゼロ</a:t>
            </a:r>
            <a:r>
              <a:rPr lang="ja-JP" altLang="en-US" dirty="0"/>
              <a:t>の要素 </a:t>
            </a:r>
            <a:r>
              <a:rPr lang="en-US" altLang="ja-JP" dirty="0"/>
              <a:t>(</a:t>
            </a:r>
            <a:r>
              <a:rPr lang="ja-JP" altLang="en-US" dirty="0"/>
              <a:t>論理値または実数値</a:t>
            </a:r>
            <a:r>
              <a:rPr lang="en-US" altLang="ja-JP" dirty="0"/>
              <a:t>) </a:t>
            </a:r>
            <a:r>
              <a:rPr lang="ja-JP" altLang="en-US" dirty="0"/>
              <a:t>のみが含まれる場合</a:t>
            </a:r>
            <a:r>
              <a:rPr lang="ja-JP" altLang="en-US" dirty="0" smtClean="0"/>
              <a:t>に，式</a:t>
            </a:r>
            <a:r>
              <a:rPr lang="ja-JP" altLang="en-US" dirty="0"/>
              <a:t>は </a:t>
            </a:r>
            <a:r>
              <a:rPr lang="en-US" altLang="ja-JP" dirty="0" smtClean="0"/>
              <a:t>true</a:t>
            </a:r>
            <a:r>
              <a:rPr lang="ja-JP" altLang="en-US" dirty="0" err="1" smtClean="0"/>
              <a:t>．</a:t>
            </a:r>
            <a:r>
              <a:rPr lang="ja-JP" altLang="en-US" dirty="0" smtClean="0"/>
              <a:t>それ</a:t>
            </a:r>
            <a:r>
              <a:rPr lang="ja-JP" altLang="en-US" dirty="0"/>
              <a:t>以外の場合</a:t>
            </a:r>
            <a:r>
              <a:rPr lang="ja-JP" altLang="en-US" dirty="0" smtClean="0"/>
              <a:t>は</a:t>
            </a:r>
            <a:r>
              <a:rPr lang="en-US" altLang="ja-JP" dirty="0" smtClean="0"/>
              <a:t>false</a:t>
            </a:r>
            <a:r>
              <a:rPr lang="ja-JP" altLang="en-US" dirty="0" err="1" smtClean="0"/>
              <a:t>．</a:t>
            </a:r>
            <a:endParaRPr lang="en-US" altLang="ja-JP" dirty="0" smtClean="0"/>
          </a:p>
          <a:p>
            <a:pPr marL="0" indent="0">
              <a:buNone/>
            </a:pPr>
            <a:r>
              <a:rPr lang="en-US" altLang="ja-JP" dirty="0"/>
              <a:t>else if</a:t>
            </a:r>
            <a:r>
              <a:rPr lang="ja-JP" altLang="en-US" dirty="0"/>
              <a:t>ではなく</a:t>
            </a:r>
            <a:r>
              <a:rPr lang="en-US" altLang="ja-JP" dirty="0" err="1"/>
              <a:t>elseif</a:t>
            </a:r>
            <a:r>
              <a:rPr lang="ja-JP" altLang="en-US" dirty="0"/>
              <a:t>とくっつける必要があることに注意</a:t>
            </a:r>
            <a:endParaRPr kumimoji="1" lang="en-US" altLang="ja-JP" dirty="0"/>
          </a:p>
          <a:p>
            <a:pPr>
              <a:buFont typeface="Wingdings" panose="05000000000000000000" pitchFamily="2" charset="2"/>
              <a:buChar char="Ø"/>
            </a:pPr>
            <a:r>
              <a:rPr lang="en-US" altLang="ja-JP" sz="1400" dirty="0"/>
              <a:t>n = 100;</a:t>
            </a:r>
          </a:p>
          <a:p>
            <a:pPr>
              <a:buFont typeface="Wingdings" panose="05000000000000000000" pitchFamily="2" charset="2"/>
              <a:buChar char="Ø"/>
            </a:pPr>
            <a:r>
              <a:rPr lang="en-US" altLang="ja-JP" sz="1400" dirty="0"/>
              <a:t>if n &gt; 10</a:t>
            </a:r>
          </a:p>
          <a:p>
            <a:pPr>
              <a:buFont typeface="Wingdings" panose="05000000000000000000" pitchFamily="2" charset="2"/>
              <a:buChar char="Ø"/>
            </a:pPr>
            <a:r>
              <a:rPr lang="en-US" altLang="ja-JP" sz="1400" dirty="0"/>
              <a:t>    </a:t>
            </a:r>
            <a:r>
              <a:rPr lang="en-US" altLang="ja-JP" sz="1400" dirty="0" err="1"/>
              <a:t>disp</a:t>
            </a:r>
            <a:r>
              <a:rPr lang="en-US" altLang="ja-JP" sz="1400" dirty="0"/>
              <a:t>('n &gt; 10')</a:t>
            </a:r>
          </a:p>
          <a:p>
            <a:pPr>
              <a:buFont typeface="Wingdings" panose="05000000000000000000" pitchFamily="2" charset="2"/>
              <a:buChar char="Ø"/>
            </a:pPr>
            <a:r>
              <a:rPr lang="en-US" altLang="ja-JP" sz="1400" dirty="0" err="1"/>
              <a:t>elseif</a:t>
            </a:r>
            <a:r>
              <a:rPr lang="en-US" altLang="ja-JP" sz="1400" dirty="0"/>
              <a:t> n &gt; 5</a:t>
            </a:r>
          </a:p>
          <a:p>
            <a:pPr>
              <a:buFont typeface="Wingdings" panose="05000000000000000000" pitchFamily="2" charset="2"/>
              <a:buChar char="Ø"/>
            </a:pPr>
            <a:r>
              <a:rPr lang="en-US" altLang="ja-JP" sz="1400" dirty="0"/>
              <a:t>    </a:t>
            </a:r>
            <a:r>
              <a:rPr lang="en-US" altLang="ja-JP" sz="1400" dirty="0" err="1"/>
              <a:t>disp</a:t>
            </a:r>
            <a:r>
              <a:rPr lang="en-US" altLang="ja-JP" sz="1400" dirty="0"/>
              <a:t>('10 &gt; n &gt; 5')</a:t>
            </a:r>
          </a:p>
          <a:p>
            <a:pPr>
              <a:buFont typeface="Wingdings" panose="05000000000000000000" pitchFamily="2" charset="2"/>
              <a:buChar char="Ø"/>
            </a:pPr>
            <a:r>
              <a:rPr lang="en-US" altLang="ja-JP" sz="1400" dirty="0"/>
              <a:t>else</a:t>
            </a:r>
          </a:p>
          <a:p>
            <a:pPr>
              <a:buFont typeface="Wingdings" panose="05000000000000000000" pitchFamily="2" charset="2"/>
              <a:buChar char="Ø"/>
            </a:pPr>
            <a:r>
              <a:rPr lang="en-US" altLang="ja-JP" sz="1400" dirty="0"/>
              <a:t>    </a:t>
            </a:r>
            <a:r>
              <a:rPr lang="en-US" altLang="ja-JP" sz="1400" dirty="0" err="1"/>
              <a:t>disp</a:t>
            </a:r>
            <a:r>
              <a:rPr lang="en-US" altLang="ja-JP" sz="1400" dirty="0"/>
              <a:t>('5 &gt; n')</a:t>
            </a:r>
          </a:p>
          <a:p>
            <a:pPr>
              <a:buFont typeface="Wingdings" panose="05000000000000000000" pitchFamily="2" charset="2"/>
              <a:buChar char="Ø"/>
            </a:pPr>
            <a:r>
              <a:rPr lang="en-US" altLang="ja-JP" sz="1400" dirty="0"/>
              <a:t>e</a:t>
            </a:r>
            <a:r>
              <a:rPr lang="en-US" altLang="ja-JP" sz="1400" dirty="0" smtClean="0"/>
              <a:t>nd</a:t>
            </a:r>
            <a:r>
              <a:rPr lang="ja-JP" altLang="en-US" sz="1400" dirty="0" smtClean="0"/>
              <a:t>　</a:t>
            </a:r>
            <a:r>
              <a:rPr lang="en-US" altLang="ja-JP" sz="1400" dirty="0" smtClean="0"/>
              <a:t>% </a:t>
            </a:r>
            <a:r>
              <a:rPr lang="en-US" altLang="ja-JP" sz="1400" dirty="0"/>
              <a:t>"n &gt; </a:t>
            </a:r>
            <a:r>
              <a:rPr lang="en-US" altLang="ja-JP" sz="1400" dirty="0" smtClean="0"/>
              <a:t>10“</a:t>
            </a:r>
          </a:p>
          <a:p>
            <a:pPr>
              <a:buFont typeface="Wingdings" panose="05000000000000000000" pitchFamily="2" charset="2"/>
              <a:buChar char="Ø"/>
            </a:pPr>
            <a:endParaRPr kumimoji="1" lang="ja-JP" altLang="en-US" sz="1400" dirty="0"/>
          </a:p>
        </p:txBody>
      </p:sp>
      <p:sp>
        <p:nvSpPr>
          <p:cNvPr id="4" name="スライド番号プレースホルダー 3"/>
          <p:cNvSpPr>
            <a:spLocks noGrp="1"/>
          </p:cNvSpPr>
          <p:nvPr>
            <p:ph type="sldNum" sz="quarter" idx="12"/>
          </p:nvPr>
        </p:nvSpPr>
        <p:spPr/>
        <p:txBody>
          <a:bodyPr/>
          <a:lstStyle/>
          <a:p>
            <a:fld id="{B637201C-D7B8-43C9-B4A5-AC3257B00CA2}" type="slidenum">
              <a:rPr kumimoji="1" lang="ja-JP" altLang="en-US" smtClean="0"/>
              <a:t>7</a:t>
            </a:fld>
            <a:endParaRPr kumimoji="1" lang="ja-JP" altLang="en-US"/>
          </a:p>
        </p:txBody>
      </p:sp>
    </p:spTree>
    <p:extLst>
      <p:ext uri="{BB962C8B-B14F-4D97-AF65-F5344CB8AC3E}">
        <p14:creationId xmlns:p14="http://schemas.microsoft.com/office/powerpoint/2010/main" val="5180314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1-2.</a:t>
            </a:r>
            <a:r>
              <a:rPr lang="ja-JP" altLang="en-US" dirty="0"/>
              <a:t> </a:t>
            </a:r>
            <a:r>
              <a:rPr lang="en-US" altLang="ja-JP" dirty="0"/>
              <a:t>MATLAB/Octave</a:t>
            </a:r>
            <a:r>
              <a:rPr lang="ja-JP" altLang="en-US" dirty="0"/>
              <a:t>に</a:t>
            </a:r>
            <a:r>
              <a:rPr lang="ja-JP" altLang="en-US" dirty="0" smtClean="0"/>
              <a:t>おける</a:t>
            </a:r>
            <a:r>
              <a:rPr lang="en-US" altLang="ja-JP" dirty="0" smtClean="0"/>
              <a:t>while</a:t>
            </a:r>
            <a:r>
              <a:rPr lang="ja-JP" altLang="en-US" dirty="0"/>
              <a:t>文と</a:t>
            </a:r>
            <a:r>
              <a:rPr lang="en-US" altLang="ja-JP" dirty="0"/>
              <a:t>if</a:t>
            </a:r>
            <a:r>
              <a:rPr lang="ja-JP" altLang="en-US" dirty="0"/>
              <a:t>文の</a:t>
            </a:r>
            <a:r>
              <a:rPr lang="ja-JP" altLang="en-US" dirty="0" smtClean="0"/>
              <a:t>使い方</a:t>
            </a:r>
            <a:r>
              <a:rPr lang="en-US" altLang="ja-JP" dirty="0" smtClean="0"/>
              <a:t>(2/2)</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kumimoji="1" lang="en-US" altLang="ja-JP" dirty="0" smtClean="0"/>
              <a:t>While</a:t>
            </a:r>
            <a:r>
              <a:rPr kumimoji="1" lang="ja-JP" altLang="en-US" dirty="0" smtClean="0"/>
              <a:t>文</a:t>
            </a:r>
            <a:endParaRPr kumimoji="1" lang="en-US" altLang="ja-JP" dirty="0" smtClean="0"/>
          </a:p>
          <a:p>
            <a:pPr marL="0" indent="0">
              <a:buNone/>
            </a:pPr>
            <a:r>
              <a:rPr lang="en-US" altLang="ja-JP" dirty="0"/>
              <a:t>while </a:t>
            </a:r>
            <a:r>
              <a:rPr lang="ja-JP" altLang="en-US" dirty="0"/>
              <a:t>文は，</a:t>
            </a:r>
            <a:r>
              <a:rPr lang="en-US" altLang="ja-JP" dirty="0"/>
              <a:t>if </a:t>
            </a:r>
            <a:r>
              <a:rPr lang="ja-JP" altLang="en-US" dirty="0"/>
              <a:t>文と同じように，条件式を書く． 条件を満たすと </a:t>
            </a:r>
            <a:r>
              <a:rPr lang="en-US" altLang="ja-JP" dirty="0"/>
              <a:t>end </a:t>
            </a:r>
            <a:r>
              <a:rPr lang="ja-JP" altLang="en-US" dirty="0" err="1"/>
              <a:t>まで</a:t>
            </a:r>
            <a:r>
              <a:rPr lang="ja-JP" altLang="en-US" dirty="0"/>
              <a:t>実行される，という点も同じ． ただし，</a:t>
            </a:r>
            <a:r>
              <a:rPr lang="en-US" altLang="ja-JP" dirty="0"/>
              <a:t>while </a:t>
            </a:r>
            <a:r>
              <a:rPr lang="ja-JP" altLang="en-US" dirty="0"/>
              <a:t>は </a:t>
            </a:r>
            <a:r>
              <a:rPr lang="en-US" altLang="ja-JP" dirty="0"/>
              <a:t>end </a:t>
            </a:r>
            <a:r>
              <a:rPr lang="ja-JP" altLang="en-US" dirty="0" err="1"/>
              <a:t>まで</a:t>
            </a:r>
            <a:r>
              <a:rPr lang="ja-JP" altLang="en-US" dirty="0"/>
              <a:t>辿り着くと，条件式の判定行にジャンプする</a:t>
            </a:r>
            <a:r>
              <a:rPr lang="ja-JP" altLang="en-US" dirty="0" smtClean="0"/>
              <a:t>．</a:t>
            </a:r>
            <a:endParaRPr lang="en-US" altLang="ja-JP" dirty="0" smtClean="0"/>
          </a:p>
          <a:p>
            <a:pPr>
              <a:buFont typeface="Wingdings" panose="05000000000000000000" pitchFamily="2" charset="2"/>
              <a:buChar char="Ø"/>
            </a:pPr>
            <a:r>
              <a:rPr lang="en-US" altLang="ja-JP" dirty="0" err="1"/>
              <a:t>lim</a:t>
            </a:r>
            <a:r>
              <a:rPr lang="en-US" altLang="ja-JP" dirty="0"/>
              <a:t> = 1000;</a:t>
            </a:r>
          </a:p>
          <a:p>
            <a:pPr>
              <a:buFont typeface="Wingdings" panose="05000000000000000000" pitchFamily="2" charset="2"/>
              <a:buChar char="Ø"/>
            </a:pPr>
            <a:r>
              <a:rPr lang="en-US" altLang="ja-JP" dirty="0"/>
              <a:t>x = 2;</a:t>
            </a:r>
          </a:p>
          <a:p>
            <a:pPr>
              <a:buFont typeface="Wingdings" panose="05000000000000000000" pitchFamily="2" charset="2"/>
              <a:buChar char="Ø"/>
            </a:pPr>
            <a:r>
              <a:rPr lang="en-US" altLang="ja-JP" dirty="0"/>
              <a:t>while x &lt;= </a:t>
            </a:r>
            <a:r>
              <a:rPr lang="en-US" altLang="ja-JP" dirty="0" err="1"/>
              <a:t>lim</a:t>
            </a:r>
            <a:endParaRPr lang="en-US" altLang="ja-JP" dirty="0"/>
          </a:p>
          <a:p>
            <a:pPr>
              <a:buFont typeface="Wingdings" panose="05000000000000000000" pitchFamily="2" charset="2"/>
              <a:buChar char="Ø"/>
            </a:pPr>
            <a:r>
              <a:rPr lang="en-US" altLang="ja-JP" dirty="0"/>
              <a:t>    x = x * 2;</a:t>
            </a:r>
          </a:p>
          <a:p>
            <a:pPr>
              <a:buFont typeface="Wingdings" panose="05000000000000000000" pitchFamily="2" charset="2"/>
              <a:buChar char="Ø"/>
            </a:pPr>
            <a:r>
              <a:rPr lang="en-US" altLang="ja-JP" dirty="0"/>
              <a:t>end</a:t>
            </a:r>
          </a:p>
          <a:p>
            <a:pPr>
              <a:buFont typeface="Wingdings" panose="05000000000000000000" pitchFamily="2" charset="2"/>
              <a:buChar char="Ø"/>
            </a:pPr>
            <a:r>
              <a:rPr lang="en-US" altLang="ja-JP" dirty="0"/>
              <a:t>x   % </a:t>
            </a:r>
            <a:r>
              <a:rPr lang="en-US" altLang="ja-JP" dirty="0" smtClean="0"/>
              <a:t>x = 1024</a:t>
            </a:r>
            <a:endParaRPr kumimoji="1" lang="ja-JP" altLang="en-US" dirty="0"/>
          </a:p>
        </p:txBody>
      </p:sp>
      <p:sp>
        <p:nvSpPr>
          <p:cNvPr id="4" name="スライド番号プレースホルダー 3"/>
          <p:cNvSpPr>
            <a:spLocks noGrp="1"/>
          </p:cNvSpPr>
          <p:nvPr>
            <p:ph type="sldNum" sz="quarter" idx="12"/>
          </p:nvPr>
        </p:nvSpPr>
        <p:spPr/>
        <p:txBody>
          <a:bodyPr/>
          <a:lstStyle/>
          <a:p>
            <a:fld id="{B637201C-D7B8-43C9-B4A5-AC3257B00CA2}" type="slidenum">
              <a:rPr kumimoji="1" lang="ja-JP" altLang="en-US" smtClean="0"/>
              <a:t>8</a:t>
            </a:fld>
            <a:endParaRPr kumimoji="1" lang="ja-JP" altLang="en-US"/>
          </a:p>
        </p:txBody>
      </p:sp>
    </p:spTree>
    <p:extLst>
      <p:ext uri="{BB962C8B-B14F-4D97-AF65-F5344CB8AC3E}">
        <p14:creationId xmlns:p14="http://schemas.microsoft.com/office/powerpoint/2010/main" val="35126218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1-3.</a:t>
            </a:r>
            <a:r>
              <a:rPr lang="ja-JP" altLang="en-US" dirty="0"/>
              <a:t>スタックやキューの</a:t>
            </a:r>
            <a:r>
              <a:rPr lang="ja-JP" altLang="en-US" dirty="0" smtClean="0"/>
              <a:t>動作例</a:t>
            </a:r>
            <a:r>
              <a:rPr lang="en-US" altLang="ja-JP" dirty="0" smtClean="0"/>
              <a:t>(1/3)</a:t>
            </a:r>
            <a:endParaRPr kumimoji="1" lang="ja-JP" altLang="en-US" dirty="0"/>
          </a:p>
        </p:txBody>
      </p:sp>
      <p:sp>
        <p:nvSpPr>
          <p:cNvPr id="3" name="コンテンツ プレースホルダー 2"/>
          <p:cNvSpPr>
            <a:spLocks noGrp="1"/>
          </p:cNvSpPr>
          <p:nvPr>
            <p:ph idx="1"/>
          </p:nvPr>
        </p:nvSpPr>
        <p:spPr>
          <a:xfrm>
            <a:off x="822960" y="1845734"/>
            <a:ext cx="3510144" cy="4023360"/>
          </a:xfrm>
        </p:spPr>
        <p:txBody>
          <a:bodyPr/>
          <a:lstStyle/>
          <a:p>
            <a:pPr marL="0" indent="0">
              <a:buNone/>
            </a:pPr>
            <a:r>
              <a:rPr kumimoji="1" lang="ja-JP" altLang="en-US" dirty="0" smtClean="0"/>
              <a:t>スタック</a:t>
            </a:r>
            <a:endParaRPr kumimoji="1" lang="en-US" altLang="ja-JP" dirty="0" smtClean="0"/>
          </a:p>
          <a:p>
            <a:pPr marL="0" indent="0">
              <a:buNone/>
            </a:pPr>
            <a:r>
              <a:rPr lang="ja-JP" altLang="en-US" dirty="0" smtClean="0"/>
              <a:t>要素</a:t>
            </a:r>
            <a:r>
              <a:rPr lang="ja-JP" altLang="en-US" dirty="0"/>
              <a:t>の挿入と削除がリストの先頭だけで行われる </a:t>
            </a:r>
            <a:r>
              <a:rPr lang="en-US" altLang="ja-JP" dirty="0"/>
              <a:t>LIFO </a:t>
            </a:r>
            <a:r>
              <a:rPr lang="ja-JP" altLang="en-US" dirty="0"/>
              <a:t>の</a:t>
            </a:r>
            <a:r>
              <a:rPr lang="ja-JP" altLang="en-US" dirty="0" smtClean="0"/>
              <a:t>データ構造．</a:t>
            </a:r>
            <a:r>
              <a:rPr lang="en-US" altLang="ja-JP" dirty="0" smtClean="0"/>
              <a:t>LIFO </a:t>
            </a:r>
            <a:r>
              <a:rPr lang="en-US" altLang="ja-JP" dirty="0"/>
              <a:t>(Last In, First Out) </a:t>
            </a:r>
            <a:r>
              <a:rPr lang="ja-JP" altLang="en-US" dirty="0"/>
              <a:t>とは「最後に入ったものが最初に出てゆく」という</a:t>
            </a:r>
            <a:r>
              <a:rPr lang="ja-JP" altLang="en-US" dirty="0" smtClean="0"/>
              <a:t>意味．</a:t>
            </a:r>
            <a:endParaRPr kumimoji="1" lang="ja-JP" altLang="en-US" dirty="0"/>
          </a:p>
        </p:txBody>
      </p:sp>
      <p:sp>
        <p:nvSpPr>
          <p:cNvPr id="4" name="スライド番号プレースホルダー 3"/>
          <p:cNvSpPr>
            <a:spLocks noGrp="1"/>
          </p:cNvSpPr>
          <p:nvPr>
            <p:ph type="sldNum" sz="quarter" idx="12"/>
          </p:nvPr>
        </p:nvSpPr>
        <p:spPr/>
        <p:txBody>
          <a:bodyPr/>
          <a:lstStyle/>
          <a:p>
            <a:fld id="{B637201C-D7B8-43C9-B4A5-AC3257B00CA2}" type="slidenum">
              <a:rPr kumimoji="1" lang="ja-JP" altLang="en-US" smtClean="0"/>
              <a:t>9</a:t>
            </a:fld>
            <a:endParaRPr kumimoji="1" lang="ja-JP" altLang="en-US"/>
          </a:p>
        </p:txBody>
      </p:sp>
      <p:sp>
        <p:nvSpPr>
          <p:cNvPr id="5" name="コンテンツ プレースホルダー 2"/>
          <p:cNvSpPr txBox="1">
            <a:spLocks/>
          </p:cNvSpPr>
          <p:nvPr/>
        </p:nvSpPr>
        <p:spPr>
          <a:xfrm>
            <a:off x="4594860" y="1845734"/>
            <a:ext cx="3510144"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ja-JP" altLang="en-US" dirty="0" smtClean="0"/>
              <a:t>キュー</a:t>
            </a:r>
            <a:endParaRPr lang="en-US" altLang="ja-JP" dirty="0" smtClean="0"/>
          </a:p>
          <a:p>
            <a:pPr marL="0" indent="0">
              <a:buNone/>
            </a:pPr>
            <a:r>
              <a:rPr lang="ja-JP" altLang="en-US" dirty="0"/>
              <a:t>キューはリストの一方の端で挿入が行われ反対の端で削除が行われる </a:t>
            </a:r>
            <a:r>
              <a:rPr lang="en-US" altLang="ja-JP" dirty="0"/>
              <a:t>FIFO </a:t>
            </a:r>
            <a:r>
              <a:rPr lang="ja-JP" altLang="en-US" dirty="0"/>
              <a:t>の</a:t>
            </a:r>
            <a:r>
              <a:rPr lang="ja-JP" altLang="en-US" dirty="0" smtClean="0"/>
              <a:t>構造．</a:t>
            </a:r>
            <a:r>
              <a:rPr lang="en-US" altLang="ja-JP" dirty="0" smtClean="0"/>
              <a:t>FIFO </a:t>
            </a:r>
            <a:r>
              <a:rPr lang="en-US" altLang="ja-JP" dirty="0"/>
              <a:t>(First In, First Out) </a:t>
            </a:r>
            <a:r>
              <a:rPr lang="ja-JP" altLang="en-US" dirty="0"/>
              <a:t>とは「最初に入ったものが最初にでてゆく」という</a:t>
            </a:r>
            <a:r>
              <a:rPr lang="ja-JP" altLang="en-US" dirty="0" smtClean="0"/>
              <a:t>意味</a:t>
            </a:r>
            <a:r>
              <a:rPr lang="ja-JP" altLang="en-US" dirty="0"/>
              <a:t>．</a:t>
            </a:r>
          </a:p>
        </p:txBody>
      </p:sp>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4401" y="3901144"/>
            <a:ext cx="1546657" cy="2315182"/>
          </a:xfrm>
          <a:prstGeom prst="rect">
            <a:avLst/>
          </a:prstGeom>
        </p:spPr>
      </p:pic>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9460" y="3900476"/>
            <a:ext cx="1987871" cy="2263964"/>
          </a:xfrm>
          <a:prstGeom prst="rect">
            <a:avLst/>
          </a:prstGeom>
        </p:spPr>
      </p:pic>
    </p:spTree>
    <p:extLst>
      <p:ext uri="{BB962C8B-B14F-4D97-AF65-F5344CB8AC3E}">
        <p14:creationId xmlns:p14="http://schemas.microsoft.com/office/powerpoint/2010/main" val="2910933236"/>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310</TotalTime>
  <Words>2245</Words>
  <Application>Microsoft Office PowerPoint</Application>
  <PresentationFormat>画面に合わせる (4:3)</PresentationFormat>
  <Paragraphs>284</Paragraphs>
  <Slides>28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28</vt:i4>
      </vt:variant>
    </vt:vector>
  </HeadingPairs>
  <TitlesOfParts>
    <vt:vector size="34" baseType="lpstr">
      <vt:lpstr>ＭＳ Ｐゴシック</vt:lpstr>
      <vt:lpstr>游ゴシック</vt:lpstr>
      <vt:lpstr>Calibri</vt:lpstr>
      <vt:lpstr>Calibri Light</vt:lpstr>
      <vt:lpstr>Wingdings</vt:lpstr>
      <vt:lpstr>レトロスペクト</vt:lpstr>
      <vt:lpstr>人工知能・音声処理実験 作業日報  第1回 AI-1</vt:lpstr>
      <vt:lpstr>AI-1の概要</vt:lpstr>
      <vt:lpstr>問題１</vt:lpstr>
      <vt:lpstr>問題1の小問題</vt:lpstr>
      <vt:lpstr>1-1. MATLAB/Octaveの基本的な使い方(1/2)</vt:lpstr>
      <vt:lpstr>1-1. MATLAB/Octaveの基本的な使い方(2/2)</vt:lpstr>
      <vt:lpstr>1-2. MATLAB/Octaveにおけるwhile文とif文の使い方(1/2)</vt:lpstr>
      <vt:lpstr>1-2. MATLAB/Octaveにおけるwhile文とif文の使い方(2/2)</vt:lpstr>
      <vt:lpstr>1-3.スタックやキューの動作例(1/3)</vt:lpstr>
      <vt:lpstr>1-3.スタックやキューの動作例(2/3)</vt:lpstr>
      <vt:lpstr>1-3.スタックやキューの動作例(3/3)</vt:lpstr>
      <vt:lpstr>1-4.スタックとキューの共通点や差異について(機能面)</vt:lpstr>
      <vt:lpstr>1-4.スタックとキューの共通点や差異について(実装面)</vt:lpstr>
      <vt:lpstr>1-5.グラフを表現(1/2)</vt:lpstr>
      <vt:lpstr>1-5.グラフを表現(2/2)</vt:lpstr>
      <vt:lpstr>1-6. 「演算子」や「組み込み関数」の一覧(1/2)</vt:lpstr>
      <vt:lpstr>1-6. 「演算子」や「組み込み関数」の一覧(2/2)</vt:lpstr>
      <vt:lpstr>問題1のまとめ</vt:lpstr>
      <vt:lpstr>問題２</vt:lpstr>
      <vt:lpstr>問題2の小問題</vt:lpstr>
      <vt:lpstr>2-1幅優先探索ソースコード</vt:lpstr>
      <vt:lpstr>2-1幅優先・深さ優先探索ソースコード</vt:lpstr>
      <vt:lpstr>2-2探索結果</vt:lpstr>
      <vt:lpstr>2-3二つの探索方式の共通点</vt:lpstr>
      <vt:lpstr>2-3二つの探索方式の差異</vt:lpstr>
      <vt:lpstr>問題2のまとめ</vt:lpstr>
      <vt:lpstr>その他</vt:lpstr>
      <vt:lpstr>AI-1の感想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人工知能・音声処理実験 作業日報  第1回 AI-1</dc:title>
  <dc:creator>今田 将也</dc:creator>
  <cp:lastModifiedBy>今田 将也</cp:lastModifiedBy>
  <cp:revision>76</cp:revision>
  <dcterms:created xsi:type="dcterms:W3CDTF">2020-10-29T03:03:26Z</dcterms:created>
  <dcterms:modified xsi:type="dcterms:W3CDTF">2020-11-05T02:25:46Z</dcterms:modified>
</cp:coreProperties>
</file>