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0"/>
  </p:notesMasterIdLst>
  <p:sldIdLst>
    <p:sldId id="256" r:id="rId2"/>
    <p:sldId id="257" r:id="rId3"/>
    <p:sldId id="284" r:id="rId4"/>
    <p:sldId id="258" r:id="rId5"/>
    <p:sldId id="260" r:id="rId6"/>
    <p:sldId id="292" r:id="rId7"/>
    <p:sldId id="293" r:id="rId8"/>
    <p:sldId id="294" r:id="rId9"/>
    <p:sldId id="295" r:id="rId10"/>
    <p:sldId id="296" r:id="rId11"/>
    <p:sldId id="263" r:id="rId12"/>
    <p:sldId id="285" r:id="rId13"/>
    <p:sldId id="259" r:id="rId14"/>
    <p:sldId id="288" r:id="rId15"/>
    <p:sldId id="297" r:id="rId16"/>
    <p:sldId id="298" r:id="rId17"/>
    <p:sldId id="264" r:id="rId18"/>
    <p:sldId id="2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7D42817-AE17-4B09-978F-40C23E02FFCE}">
          <p14:sldIdLst>
            <p14:sldId id="256"/>
            <p14:sldId id="257"/>
            <p14:sldId id="284"/>
          </p14:sldIdLst>
        </p14:section>
        <p14:section name="問題１" id="{1F1BCDB0-2DD0-4685-B206-B7DEE3FDFFC9}">
          <p14:sldIdLst>
            <p14:sldId id="258"/>
            <p14:sldId id="260"/>
            <p14:sldId id="292"/>
            <p14:sldId id="293"/>
            <p14:sldId id="294"/>
            <p14:sldId id="295"/>
            <p14:sldId id="296"/>
            <p14:sldId id="263"/>
          </p14:sldIdLst>
        </p14:section>
        <p14:section name="問題２" id="{FD8B53C2-7631-47C5-8C35-E69F22D234E9}">
          <p14:sldIdLst>
            <p14:sldId id="285"/>
            <p14:sldId id="259"/>
            <p14:sldId id="288"/>
            <p14:sldId id="297"/>
            <p14:sldId id="298"/>
            <p14:sldId id="264"/>
          </p14:sldIdLst>
        </p14:section>
        <p14:section name="その他" id="{6ADBD921-849D-4600-981B-D6AD7F2BE5E8}">
          <p14:sldIdLst>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4660"/>
  </p:normalViewPr>
  <p:slideViewPr>
    <p:cSldViewPr snapToGrid="0">
      <p:cViewPr varScale="1">
        <p:scale>
          <a:sx n="116" d="100"/>
          <a:sy n="116" d="100"/>
        </p:scale>
        <p:origin x="1608" y="108"/>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4655E-D61A-49F9-AAAE-806666683A0B}" type="datetimeFigureOut">
              <a:rPr kumimoji="1" lang="ja-JP" altLang="en-US" smtClean="0"/>
              <a:t>2020/11/5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D83CF-D489-4357-8879-DF57317B32FE}" type="slidenum">
              <a:rPr kumimoji="1" lang="ja-JP" altLang="en-US" smtClean="0"/>
              <a:t>‹#›</a:t>
            </a:fld>
            <a:endParaRPr kumimoji="1" lang="ja-JP" altLang="en-US"/>
          </a:p>
        </p:txBody>
      </p:sp>
    </p:spTree>
    <p:extLst>
      <p:ext uri="{BB962C8B-B14F-4D97-AF65-F5344CB8AC3E}">
        <p14:creationId xmlns:p14="http://schemas.microsoft.com/office/powerpoint/2010/main" val="10018330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E4DFC12-5AE4-4AAD-AD05-8E5C7AD153E9}" type="datetime1">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4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D7F6DB-0911-4B6B-8FEC-D08A5BCFB348}" type="datetime1">
              <a:rPr kumimoji="1" lang="ja-JP" altLang="en-US" smtClean="0"/>
              <a:t>2020/11/5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pPr/>
              <a:t>‹#›</a:t>
            </a:fld>
            <a:endParaRPr kumimoji="1" lang="ja-JP" altLang="en-US"/>
          </a:p>
        </p:txBody>
      </p:sp>
    </p:spTree>
    <p:extLst>
      <p:ext uri="{BB962C8B-B14F-4D97-AF65-F5344CB8AC3E}">
        <p14:creationId xmlns:p14="http://schemas.microsoft.com/office/powerpoint/2010/main" val="31470163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2D7F6DB-0911-4B6B-8FEC-D08A5BCFB348}" type="datetime1">
              <a:rPr kumimoji="1" lang="ja-JP" altLang="en-US" smtClean="0"/>
              <a:t>2020/11/5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pPr/>
              <a:t>‹#›</a:t>
            </a:fld>
            <a:endParaRPr kumimoji="1" lang="ja-JP" altLang="en-US"/>
          </a:p>
        </p:txBody>
      </p:sp>
    </p:spTree>
    <p:extLst>
      <p:ext uri="{BB962C8B-B14F-4D97-AF65-F5344CB8AC3E}">
        <p14:creationId xmlns:p14="http://schemas.microsoft.com/office/powerpoint/2010/main" val="39105412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8258" y="1481328"/>
            <a:ext cx="4326591" cy="4695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481328"/>
            <a:ext cx="4371416" cy="4695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4860C4C-A220-4CD7-80A1-860390B409C3}" type="datetime1">
              <a:rPr kumimoji="1" lang="ja-JP" altLang="en-US" smtClean="0"/>
              <a:t>2020/11/5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
        <p:nvSpPr>
          <p:cNvPr id="8" name="Title 1">
            <a:extLst>
              <a:ext uri="{FF2B5EF4-FFF2-40B4-BE49-F238E27FC236}">
                <a16:creationId xmlns="" xmlns:a16="http://schemas.microsoft.com/office/drawing/2014/main" id="{D15418D3-F0E7-41E7-9124-0E12441E77B0}"/>
              </a:ext>
            </a:extLst>
          </p:cNvPr>
          <p:cNvSpPr>
            <a:spLocks noGrp="1"/>
          </p:cNvSpPr>
          <p:nvPr>
            <p:ph type="title"/>
          </p:nvPr>
        </p:nvSpPr>
        <p:spPr>
          <a:xfrm>
            <a:off x="188259" y="185833"/>
            <a:ext cx="8812307" cy="1112616"/>
          </a:xfrm>
        </p:spPr>
        <p:txBody>
          <a:bodyPr>
            <a:normAutofit/>
          </a:bodyPr>
          <a:lstStyle>
            <a:lvl1pPr>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09591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8259" y="1421127"/>
            <a:ext cx="430992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85876" y="2367716"/>
            <a:ext cx="4309923" cy="3988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21127"/>
            <a:ext cx="43714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367716"/>
            <a:ext cx="4371416" cy="3988635"/>
          </a:xfrm>
        </p:spPr>
        <p:txBody>
          <a:bodyPr>
            <a:normAutofit/>
          </a:bodyPr>
          <a:lstStyle>
            <a:lvl1pPr>
              <a:defRPr sz="3200"/>
            </a:lvl1pPr>
            <a:lvl2pPr>
              <a:defRPr sz="2800"/>
            </a:lvl2pPr>
            <a:lvl3pPr>
              <a:defRPr sz="2400"/>
            </a:lvl3pPr>
            <a:lvl4pPr>
              <a:defRPr sz="2000"/>
            </a:lvl4pPr>
            <a:lvl5pPr>
              <a:defRPr sz="20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D662C58-C927-4305-A8D0-236D535572CB}" type="datetime1">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
        <p:nvSpPr>
          <p:cNvPr id="10" name="Title 1">
            <a:extLst>
              <a:ext uri="{FF2B5EF4-FFF2-40B4-BE49-F238E27FC236}">
                <a16:creationId xmlns="" xmlns:a16="http://schemas.microsoft.com/office/drawing/2014/main" id="{6F5C4F0F-188C-464C-AC50-85896E7A2B97}"/>
              </a:ext>
            </a:extLst>
          </p:cNvPr>
          <p:cNvSpPr>
            <a:spLocks noGrp="1"/>
          </p:cNvSpPr>
          <p:nvPr>
            <p:ph type="title"/>
          </p:nvPr>
        </p:nvSpPr>
        <p:spPr>
          <a:xfrm>
            <a:off x="188259" y="185833"/>
            <a:ext cx="8812307" cy="1112616"/>
          </a:xfrm>
        </p:spPr>
        <p:txBody>
          <a:bodyPr>
            <a:normAutofit/>
          </a:bodyPr>
          <a:lstStyle>
            <a:lvl1pPr>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010895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B51DAE-76F6-4259-A853-D4567094CE2F}" type="datetime1">
              <a:rPr kumimoji="1" lang="ja-JP" altLang="en-US" smtClean="0"/>
              <a:t>2020/11/5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
        <p:nvSpPr>
          <p:cNvPr id="6" name="Title 1">
            <a:extLst>
              <a:ext uri="{FF2B5EF4-FFF2-40B4-BE49-F238E27FC236}">
                <a16:creationId xmlns="" xmlns:a16="http://schemas.microsoft.com/office/drawing/2014/main" id="{8A9B2296-3CB7-466A-B226-3ADE69A29094}"/>
              </a:ext>
            </a:extLst>
          </p:cNvPr>
          <p:cNvSpPr>
            <a:spLocks noGrp="1"/>
          </p:cNvSpPr>
          <p:nvPr>
            <p:ph type="title"/>
          </p:nvPr>
        </p:nvSpPr>
        <p:spPr>
          <a:xfrm>
            <a:off x="188259" y="185833"/>
            <a:ext cx="8812307" cy="1112616"/>
          </a:xfrm>
        </p:spPr>
        <p:txBody>
          <a:bodyPr>
            <a:normAutofit/>
          </a:bodyPr>
          <a:lstStyle>
            <a:lvl1pPr>
              <a:defRPr sz="4000"/>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282979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FF1A87-307D-45A7-9E8E-361E250FA4E7}" type="datetime1">
              <a:rPr kumimoji="1" lang="ja-JP" altLang="en-US" smtClean="0"/>
              <a:t>2020/11/5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11575105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D72B12E-A049-48EE-B50F-347E0C892C5F}" type="datetime1">
              <a:rPr kumimoji="1" lang="ja-JP" altLang="en-US" smtClean="0"/>
              <a:t>2020/11/5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53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4860C4C-A220-4CD7-80A1-860390B409C3}" type="datetime1">
              <a:rPr kumimoji="1" lang="ja-JP" altLang="en-US" smtClean="0"/>
              <a:t>2020/11/5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199021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D662C58-C927-4305-A8D0-236D535572CB}" type="datetime1">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233482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2B51DAE-76F6-4259-A853-D4567094CE2F}" type="datetime1">
              <a:rPr kumimoji="1" lang="ja-JP" altLang="en-US" smtClean="0"/>
              <a:t>2020/11/5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206850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FC959A-7B4D-4E41-9A47-5FB14BC74525}" type="datetime1">
              <a:rPr kumimoji="1" lang="ja-JP" altLang="en-US" smtClean="0"/>
              <a:t>2020/11/5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2887396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4A9DF21-20F5-42F0-9C5C-9BA2F383933A}" type="datetime1">
              <a:rPr kumimoji="1" lang="ja-JP" altLang="en-US" smtClean="0"/>
              <a:t>2020/11/5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37201C-D7B8-43C9-B4A5-AC3257B00CA2}" type="slidenum">
              <a:rPr kumimoji="1" lang="ja-JP" altLang="en-US" smtClean="0"/>
              <a:t>‹#›</a:t>
            </a:fld>
            <a:endParaRPr kumimoji="1" lang="ja-JP" altLang="en-US"/>
          </a:p>
        </p:txBody>
      </p:sp>
    </p:spTree>
    <p:extLst>
      <p:ext uri="{BB962C8B-B14F-4D97-AF65-F5344CB8AC3E}">
        <p14:creationId xmlns:p14="http://schemas.microsoft.com/office/powerpoint/2010/main" val="303106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2D7F6DB-0911-4B6B-8FEC-D08A5BCFB348}" type="datetime1">
              <a:rPr kumimoji="1" lang="ja-JP" altLang="en-US" smtClean="0"/>
              <a:t>2020/11/5</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37201C-D7B8-43C9-B4A5-AC3257B00CA2}" type="slidenum">
              <a:rPr kumimoji="1" lang="ja-JP" altLang="en-US" smtClean="0"/>
              <a:pPr/>
              <a:t>‹#›</a:t>
            </a:fld>
            <a:endParaRPr kumimoji="1" lang="ja-JP" altLang="en-US"/>
          </a:p>
        </p:txBody>
      </p:sp>
    </p:spTree>
    <p:extLst>
      <p:ext uri="{BB962C8B-B14F-4D97-AF65-F5344CB8AC3E}">
        <p14:creationId xmlns:p14="http://schemas.microsoft.com/office/powerpoint/2010/main" val="23808402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2D7F6DB-0911-4B6B-8FEC-D08A5BCFB348}" type="datetime1">
              <a:rPr kumimoji="1" lang="ja-JP" altLang="en-US" smtClean="0"/>
              <a:t>2020/11/5</a:t>
            </a:fld>
            <a:endParaRPr kumimoji="1" lang="ja-JP" alt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37201C-D7B8-43C9-B4A5-AC3257B00CA2}" type="slidenum">
              <a:rPr kumimoji="1" lang="ja-JP" altLang="en-US" smtClean="0"/>
              <a:pPr/>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直角三角形 10">
            <a:extLst>
              <a:ext uri="{FF2B5EF4-FFF2-40B4-BE49-F238E27FC236}">
                <a16:creationId xmlns="" xmlns:a16="http://schemas.microsoft.com/office/drawing/2014/main" id="{F5B6F67F-7EF2-48BA-BC41-A79233E10761}"/>
              </a:ext>
            </a:extLst>
          </p:cNvPr>
          <p:cNvSpPr/>
          <p:nvPr userDrawn="1"/>
        </p:nvSpPr>
        <p:spPr>
          <a:xfrm flipH="1">
            <a:off x="8211671" y="5925671"/>
            <a:ext cx="932329" cy="932329"/>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493368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64" r:id="rId12"/>
    <p:sldLayoutId id="2147483665" r:id="rId13"/>
    <p:sldLayoutId id="2147483666" r:id="rId14"/>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52500" y="368563"/>
            <a:ext cx="7324725" cy="3243000"/>
          </a:xfrm>
        </p:spPr>
        <p:txBody>
          <a:bodyPr>
            <a:normAutofit/>
          </a:bodyPr>
          <a:lstStyle/>
          <a:p>
            <a:r>
              <a:rPr lang="ja-JP" altLang="en-US" sz="5400" dirty="0"/>
              <a:t>人工知能・</a:t>
            </a:r>
            <a:r>
              <a:rPr lang="ja-JP" altLang="en-US" sz="5400" dirty="0" smtClean="0"/>
              <a:t>音声処理</a:t>
            </a:r>
            <a:r>
              <a:rPr lang="ja-JP" altLang="en-US" sz="5400" dirty="0"/>
              <a:t>実験</a:t>
            </a:r>
            <a:r>
              <a:rPr lang="en-US" altLang="ja-JP" sz="5400" dirty="0"/>
              <a:t/>
            </a:r>
            <a:br>
              <a:rPr lang="en-US" altLang="ja-JP" sz="5400" dirty="0"/>
            </a:br>
            <a:r>
              <a:rPr lang="ja-JP" altLang="en-US" sz="5400" dirty="0"/>
              <a:t>作業日報</a:t>
            </a:r>
            <a:r>
              <a:rPr lang="en-US" altLang="ja-JP" sz="5400" dirty="0"/>
              <a:t/>
            </a:r>
            <a:br>
              <a:rPr lang="en-US" altLang="ja-JP" sz="5400" dirty="0"/>
            </a:br>
            <a:r>
              <a:rPr lang="en-US" altLang="ja-JP" sz="5400" dirty="0"/>
              <a:t/>
            </a:r>
            <a:br>
              <a:rPr lang="en-US" altLang="ja-JP" sz="5400" dirty="0"/>
            </a:br>
            <a:r>
              <a:rPr lang="ja-JP" altLang="en-US" sz="5400" b="1" dirty="0" smtClean="0"/>
              <a:t>第</a:t>
            </a:r>
            <a:r>
              <a:rPr lang="en-US" altLang="ja-JP" sz="5400" b="1" dirty="0"/>
              <a:t>2</a:t>
            </a:r>
            <a:r>
              <a:rPr lang="ja-JP" altLang="en-US" sz="5400" b="1" dirty="0" smtClean="0"/>
              <a:t>回 </a:t>
            </a:r>
            <a:r>
              <a:rPr lang="en-US" altLang="ja-JP" sz="5400" b="1" dirty="0" smtClean="0"/>
              <a:t>AI-2</a:t>
            </a:r>
            <a:endParaRPr kumimoji="1" lang="ja-JP" altLang="en-US" sz="5400" b="1" dirty="0"/>
          </a:p>
        </p:txBody>
      </p:sp>
      <p:sp>
        <p:nvSpPr>
          <p:cNvPr id="3" name="サブタイトル 2"/>
          <p:cNvSpPr>
            <a:spLocks noGrp="1"/>
          </p:cNvSpPr>
          <p:nvPr>
            <p:ph type="subTitle" idx="1"/>
          </p:nvPr>
        </p:nvSpPr>
        <p:spPr>
          <a:xfrm>
            <a:off x="952500" y="4431128"/>
            <a:ext cx="6858000" cy="1655762"/>
          </a:xfrm>
        </p:spPr>
        <p:txBody>
          <a:bodyPr>
            <a:normAutofit/>
          </a:bodyPr>
          <a:lstStyle/>
          <a:p>
            <a:r>
              <a:rPr kumimoji="1" lang="ja-JP" altLang="en-US" sz="2000" dirty="0"/>
              <a:t>学生番号：</a:t>
            </a:r>
            <a:r>
              <a:rPr kumimoji="1" lang="en-US" altLang="ja-JP" sz="2000" dirty="0" smtClean="0"/>
              <a:t>09430509</a:t>
            </a:r>
            <a:endParaRPr kumimoji="1" lang="en-US" altLang="ja-JP" sz="2000" dirty="0"/>
          </a:p>
          <a:p>
            <a:r>
              <a:rPr lang="ja-JP" altLang="en-US" sz="2000" dirty="0"/>
              <a:t>氏名</a:t>
            </a:r>
            <a:r>
              <a:rPr lang="ja-JP" altLang="en-US" sz="2000" dirty="0" smtClean="0"/>
              <a:t>：今田　将也</a:t>
            </a:r>
            <a:endParaRPr lang="en-US" altLang="ja-JP" sz="2000" dirty="0"/>
          </a:p>
          <a:p>
            <a:r>
              <a:rPr kumimoji="1" lang="ja-JP" altLang="en-US" sz="2000" dirty="0"/>
              <a:t>実施日</a:t>
            </a:r>
            <a:r>
              <a:rPr lang="ja-JP" altLang="en-US" sz="2000" dirty="0"/>
              <a:t>：</a:t>
            </a:r>
            <a:r>
              <a:rPr lang="en-US" altLang="ja-JP" sz="2000" dirty="0" smtClean="0"/>
              <a:t>2020</a:t>
            </a:r>
            <a:r>
              <a:rPr lang="ja-JP" altLang="en-US" sz="2000" dirty="0" smtClean="0"/>
              <a:t>年</a:t>
            </a:r>
            <a:r>
              <a:rPr lang="en-US" altLang="ja-JP" sz="2000" dirty="0" smtClean="0"/>
              <a:t>11</a:t>
            </a:r>
            <a:r>
              <a:rPr lang="ja-JP" altLang="en-US" sz="2000" dirty="0" smtClean="0"/>
              <a:t>月</a:t>
            </a:r>
            <a:r>
              <a:rPr lang="en-US" altLang="ja-JP" sz="2000" dirty="0" smtClean="0"/>
              <a:t>05</a:t>
            </a:r>
            <a:r>
              <a:rPr lang="ja-JP" altLang="en-US" sz="2000" dirty="0" smtClean="0"/>
              <a:t>日</a:t>
            </a:r>
            <a:endParaRPr kumimoji="1" lang="en-US" altLang="ja-JP" sz="2000" dirty="0"/>
          </a:p>
        </p:txBody>
      </p:sp>
      <p:sp>
        <p:nvSpPr>
          <p:cNvPr id="6"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a:xfrm>
            <a:off x="7425344" y="6459786"/>
            <a:ext cx="984019" cy="365125"/>
          </a:xfrm>
        </p:spPr>
        <p:txBody>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3258904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3-3.</a:t>
            </a:r>
            <a:r>
              <a:rPr lang="ja-JP" altLang="en-US" sz="4000" dirty="0" smtClean="0"/>
              <a:t>探索</a:t>
            </a:r>
            <a:r>
              <a:rPr lang="ja-JP" altLang="en-US" sz="4000" dirty="0"/>
              <a:t>結果に対して，考察せよ</a:t>
            </a:r>
            <a:r>
              <a:rPr lang="ja-JP" altLang="en-US" sz="4000" dirty="0" smtClean="0"/>
              <a:t>．</a:t>
            </a:r>
            <a:endParaRPr kumimoji="1" lang="ja-JP" altLang="en-US" sz="4000" dirty="0"/>
          </a:p>
        </p:txBody>
      </p:sp>
      <p:sp>
        <p:nvSpPr>
          <p:cNvPr id="3" name="コンテンツ プレースホルダー 2"/>
          <p:cNvSpPr>
            <a:spLocks noGrp="1"/>
          </p:cNvSpPr>
          <p:nvPr>
            <p:ph idx="1"/>
          </p:nvPr>
        </p:nvSpPr>
        <p:spPr/>
        <p:txBody>
          <a:bodyPr/>
          <a:lstStyle/>
          <a:p>
            <a:r>
              <a:rPr lang="en-US" altLang="ja-JP" dirty="0" smtClean="0"/>
              <a:t>【</a:t>
            </a:r>
            <a:r>
              <a:rPr lang="ja-JP" altLang="en-US" dirty="0" smtClean="0"/>
              <a:t>想定</a:t>
            </a:r>
            <a:r>
              <a:rPr lang="en-US" altLang="ja-JP" dirty="0" smtClean="0"/>
              <a:t>】</a:t>
            </a:r>
          </a:p>
          <a:p>
            <a:pPr>
              <a:buFont typeface="Wingdings" panose="05000000000000000000" pitchFamily="2" charset="2"/>
              <a:buChar char="Ø"/>
            </a:pPr>
            <a:r>
              <a:rPr kumimoji="1" lang="ja-JP" altLang="en-US" dirty="0" smtClean="0"/>
              <a:t>前述のグラフでは，重みの小さいところを通っていくのが最適な探索経路と言える．</a:t>
            </a:r>
            <a:endParaRPr kumimoji="1" lang="en-US" altLang="ja-JP" dirty="0" smtClean="0"/>
          </a:p>
          <a:p>
            <a:pPr>
              <a:buFont typeface="Wingdings" panose="05000000000000000000" pitchFamily="2" charset="2"/>
              <a:buChar char="Ø"/>
            </a:pPr>
            <a:r>
              <a:rPr lang="ja-JP" altLang="en-US" dirty="0"/>
              <a:t>目視で</a:t>
            </a:r>
            <a:r>
              <a:rPr lang="ja-JP" altLang="en-US" dirty="0" smtClean="0"/>
              <a:t>は，</a:t>
            </a:r>
            <a:r>
              <a:rPr lang="en-US" altLang="ja-JP" dirty="0" smtClean="0"/>
              <a:t>1-2-5-6-7</a:t>
            </a:r>
            <a:r>
              <a:rPr lang="ja-JP" altLang="en-US" dirty="0" smtClean="0"/>
              <a:t>が最適な経路のように見える</a:t>
            </a:r>
            <a:endParaRPr lang="en-US" altLang="ja-JP" dirty="0" smtClean="0"/>
          </a:p>
          <a:p>
            <a:endParaRPr kumimoji="1" lang="en-US" altLang="ja-JP" dirty="0"/>
          </a:p>
          <a:p>
            <a:r>
              <a:rPr lang="en-US" altLang="ja-JP" dirty="0" smtClean="0"/>
              <a:t>【</a:t>
            </a:r>
            <a:r>
              <a:rPr lang="ja-JP" altLang="en-US" dirty="0" smtClean="0"/>
              <a:t>結果</a:t>
            </a:r>
            <a:r>
              <a:rPr lang="en-US" altLang="ja-JP" dirty="0" smtClean="0"/>
              <a:t>】</a:t>
            </a:r>
          </a:p>
          <a:p>
            <a:pPr>
              <a:buFont typeface="Wingdings" panose="05000000000000000000" pitchFamily="2" charset="2"/>
              <a:buChar char="Ø"/>
            </a:pPr>
            <a:r>
              <a:rPr kumimoji="1" lang="ja-JP" altLang="en-US" dirty="0"/>
              <a:t>前述</a:t>
            </a:r>
            <a:r>
              <a:rPr kumimoji="1" lang="ja-JP" altLang="en-US" dirty="0" smtClean="0"/>
              <a:t>の通り，</a:t>
            </a:r>
            <a:r>
              <a:rPr lang="en-US" altLang="ja-JP" dirty="0"/>
              <a:t> 1-2-4-6-7</a:t>
            </a:r>
            <a:r>
              <a:rPr lang="ja-JP" altLang="en-US" dirty="0"/>
              <a:t>のノードを通る結果が表示されていることが</a:t>
            </a:r>
            <a:r>
              <a:rPr lang="ja-JP" altLang="en-US" dirty="0" smtClean="0"/>
              <a:t>わかった．</a:t>
            </a:r>
            <a:endParaRPr lang="en-US" altLang="ja-JP" dirty="0" smtClean="0"/>
          </a:p>
          <a:p>
            <a:pPr>
              <a:buFont typeface="Wingdings" panose="05000000000000000000" pitchFamily="2" charset="2"/>
              <a:buChar char="Ø"/>
            </a:pPr>
            <a:r>
              <a:rPr kumimoji="1" lang="ja-JP" altLang="en-US" dirty="0"/>
              <a:t>想定</a:t>
            </a:r>
            <a:r>
              <a:rPr kumimoji="1" lang="ja-JP" altLang="en-US" dirty="0" smtClean="0"/>
              <a:t>通りの探索が行われていた．</a:t>
            </a:r>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10</a:t>
            </a:fld>
            <a:endParaRPr kumimoji="1" lang="ja-JP" altLang="en-US"/>
          </a:p>
        </p:txBody>
      </p:sp>
    </p:spTree>
    <p:extLst>
      <p:ext uri="{BB962C8B-B14F-4D97-AF65-F5344CB8AC3E}">
        <p14:creationId xmlns:p14="http://schemas.microsoft.com/office/powerpoint/2010/main" val="2070366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1572F71-BEFA-4B5F-AFB5-E68FF342B344}"/>
              </a:ext>
            </a:extLst>
          </p:cNvPr>
          <p:cNvSpPr>
            <a:spLocks noGrp="1"/>
          </p:cNvSpPr>
          <p:nvPr>
            <p:ph type="title"/>
          </p:nvPr>
        </p:nvSpPr>
        <p:spPr/>
        <p:txBody>
          <a:bodyPr/>
          <a:lstStyle/>
          <a:p>
            <a:r>
              <a:rPr kumimoji="1" lang="ja-JP" altLang="en-US" dirty="0" smtClean="0"/>
              <a:t>問題</a:t>
            </a:r>
            <a:r>
              <a:rPr lang="en-US" altLang="ja-JP" dirty="0"/>
              <a:t>3</a:t>
            </a:r>
            <a:r>
              <a:rPr kumimoji="1" lang="ja-JP" altLang="en-US" dirty="0" smtClean="0"/>
              <a:t>の</a:t>
            </a:r>
            <a:r>
              <a:rPr kumimoji="1" lang="ja-JP" altLang="en-US" dirty="0"/>
              <a:t>まとめ</a:t>
            </a:r>
          </a:p>
        </p:txBody>
      </p:sp>
      <p:sp>
        <p:nvSpPr>
          <p:cNvPr id="3" name="コンテンツ プレースホルダー 2">
            <a:extLst>
              <a:ext uri="{FF2B5EF4-FFF2-40B4-BE49-F238E27FC236}">
                <a16:creationId xmlns="" xmlns:a16="http://schemas.microsoft.com/office/drawing/2014/main" id="{0C8E0FDA-0B0E-4D2D-803C-D8C3DC8DA030}"/>
              </a:ext>
            </a:extLst>
          </p:cNvPr>
          <p:cNvSpPr>
            <a:spLocks noGrp="1"/>
          </p:cNvSpPr>
          <p:nvPr>
            <p:ph idx="1"/>
          </p:nvPr>
        </p:nvSpPr>
        <p:spPr/>
        <p:txBody>
          <a:bodyPr>
            <a:normAutofit/>
          </a:bodyPr>
          <a:lstStyle/>
          <a:p>
            <a:pPr marL="0" indent="0">
              <a:buNone/>
            </a:pPr>
            <a:r>
              <a:rPr lang="ja-JP" altLang="en-US" dirty="0"/>
              <a:t>最適経路探索として </a:t>
            </a:r>
            <a:r>
              <a:rPr lang="en-US" altLang="ja-JP" dirty="0"/>
              <a:t>Dijkstra’s algorithm </a:t>
            </a:r>
            <a:r>
              <a:rPr lang="ja-JP" altLang="en-US" dirty="0"/>
              <a:t>の実装をおこない，考察を述べよ．</a:t>
            </a:r>
          </a:p>
          <a:p>
            <a:pPr marL="0" indent="0">
              <a:buNone/>
            </a:pPr>
            <a:endParaRPr lang="en-US" altLang="ja-JP" dirty="0"/>
          </a:p>
          <a:p>
            <a:pPr marL="0" indent="0">
              <a:buNone/>
            </a:pPr>
            <a:r>
              <a:rPr kumimoji="1" lang="ja-JP" altLang="en-US" dirty="0" smtClean="0"/>
              <a:t>まとめ</a:t>
            </a:r>
            <a:endParaRPr kumimoji="1" lang="en-US" altLang="ja-JP" dirty="0"/>
          </a:p>
          <a:p>
            <a:pPr lvl="1"/>
            <a:r>
              <a:rPr lang="en-US" altLang="ja-JP" dirty="0"/>
              <a:t>MATLAB/Octave</a:t>
            </a:r>
            <a:r>
              <a:rPr lang="ja-JP" altLang="en-US" dirty="0"/>
              <a:t>を用いた，</a:t>
            </a:r>
            <a:r>
              <a:rPr lang="en-US" altLang="ja-JP" dirty="0"/>
              <a:t>Dijkstra’s algorithm </a:t>
            </a:r>
            <a:r>
              <a:rPr lang="ja-JP" altLang="en-US" dirty="0"/>
              <a:t>の実装を</a:t>
            </a:r>
            <a:r>
              <a:rPr lang="ja-JP" altLang="en-US" dirty="0" smtClean="0"/>
              <a:t>し，その概要を理解した</a:t>
            </a:r>
            <a:endParaRPr lang="en-US" altLang="ja-JP" dirty="0"/>
          </a:p>
          <a:p>
            <a:pPr lvl="1"/>
            <a:r>
              <a:rPr lang="ja-JP" altLang="en-US" dirty="0"/>
              <a:t>迷路探索の結果として，</a:t>
            </a:r>
            <a:r>
              <a:rPr lang="en-US" altLang="ja-JP" dirty="0"/>
              <a:t>1</a:t>
            </a:r>
            <a:r>
              <a:rPr lang="ja-JP" altLang="en-US" dirty="0"/>
              <a:t>つ以上の最適経路探索の，探索結果を</a:t>
            </a:r>
            <a:r>
              <a:rPr lang="ja-JP" altLang="en-US" dirty="0" smtClean="0"/>
              <a:t>示し，その動作内容を見た</a:t>
            </a:r>
            <a:endParaRPr lang="en-US" altLang="ja-JP" dirty="0"/>
          </a:p>
          <a:p>
            <a:pPr lvl="1"/>
            <a:r>
              <a:rPr lang="ja-JP" altLang="en-US" dirty="0"/>
              <a:t>探索結果に対して，考察を</a:t>
            </a:r>
            <a:r>
              <a:rPr lang="ja-JP" altLang="en-US" dirty="0" smtClean="0"/>
              <a:t>し，想定とどうだったかについて述べた．</a:t>
            </a:r>
            <a:endParaRPr lang="en-US" altLang="ja-JP" dirty="0"/>
          </a:p>
        </p:txBody>
      </p:sp>
      <p:sp>
        <p:nvSpPr>
          <p:cNvPr id="4" name="スライド番号プレースホルダー 3">
            <a:extLst>
              <a:ext uri="{FF2B5EF4-FFF2-40B4-BE49-F238E27FC236}">
                <a16:creationId xmlns="" xmlns:a16="http://schemas.microsoft.com/office/drawing/2014/main" id="{415CC18B-693B-4BA4-A800-D6080D806277}"/>
              </a:ext>
            </a:extLst>
          </p:cNvPr>
          <p:cNvSpPr>
            <a:spLocks noGrp="1"/>
          </p:cNvSpPr>
          <p:nvPr>
            <p:ph type="sldNum" sz="quarter" idx="12"/>
          </p:nvPr>
        </p:nvSpPr>
        <p:spPr/>
        <p:txBody>
          <a:bodyPr/>
          <a:lstStyle/>
          <a:p>
            <a:fld id="{B637201C-D7B8-43C9-B4A5-AC3257B00CA2}" type="slidenum">
              <a:rPr kumimoji="1" lang="ja-JP" altLang="en-US" smtClean="0"/>
              <a:t>11</a:t>
            </a:fld>
            <a:endParaRPr kumimoji="1" lang="ja-JP" altLang="en-US"/>
          </a:p>
        </p:txBody>
      </p:sp>
    </p:spTree>
    <p:extLst>
      <p:ext uri="{BB962C8B-B14F-4D97-AF65-F5344CB8AC3E}">
        <p14:creationId xmlns:p14="http://schemas.microsoft.com/office/powerpoint/2010/main" val="1386159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a:t>
            </a:r>
            <a:r>
              <a:rPr lang="ja-JP" altLang="en-US" dirty="0"/>
              <a:t>４</a:t>
            </a:r>
            <a:endParaRPr kumimoji="1" lang="ja-JP" altLang="en-US" dirty="0"/>
          </a:p>
        </p:txBody>
      </p:sp>
      <p:sp>
        <p:nvSpPr>
          <p:cNvPr id="3" name="コンテンツ プレースホルダー 2"/>
          <p:cNvSpPr>
            <a:spLocks noGrp="1"/>
          </p:cNvSpPr>
          <p:nvPr>
            <p:ph idx="1"/>
          </p:nvPr>
        </p:nvSpPr>
        <p:spPr>
          <a:xfrm>
            <a:off x="865562" y="1837497"/>
            <a:ext cx="7543801" cy="4023360"/>
          </a:xfrm>
        </p:spPr>
        <p:txBody>
          <a:bodyPr>
            <a:normAutofit/>
          </a:bodyPr>
          <a:lstStyle/>
          <a:p>
            <a:pPr marL="0" indent="0">
              <a:buNone/>
            </a:pPr>
            <a:r>
              <a:rPr lang="ja-JP" altLang="en-US" dirty="0"/>
              <a:t>ゴールまでの経路出力を可能とした“深さ優先探索”と“幅優先探索”を実装し，考察を述べよ．</a:t>
            </a:r>
          </a:p>
        </p:txBody>
      </p:sp>
      <p:sp>
        <p:nvSpPr>
          <p:cNvPr id="4"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p:txBody>
          <a:bodyPr/>
          <a:lstStyle/>
          <a:p>
            <a:fld id="{B637201C-D7B8-43C9-B4A5-AC3257B00CA2}" type="slidenum">
              <a:rPr kumimoji="1" lang="ja-JP" altLang="en-US" smtClean="0"/>
              <a:t>12</a:t>
            </a:fld>
            <a:endParaRPr kumimoji="1" lang="ja-JP" altLang="en-US" dirty="0"/>
          </a:p>
        </p:txBody>
      </p:sp>
    </p:spTree>
    <p:extLst>
      <p:ext uri="{BB962C8B-B14F-4D97-AF65-F5344CB8AC3E}">
        <p14:creationId xmlns:p14="http://schemas.microsoft.com/office/powerpoint/2010/main" val="1796768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a:t>
            </a:r>
            <a:r>
              <a:rPr lang="en-US" altLang="ja-JP" dirty="0"/>
              <a:t>4</a:t>
            </a:r>
            <a:r>
              <a:rPr lang="ja-JP" altLang="en-US" dirty="0" smtClean="0"/>
              <a:t>の</a:t>
            </a:r>
            <a:r>
              <a:rPr lang="ja-JP" altLang="en-US" dirty="0"/>
              <a:t>小問題</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t>深さ優先探索や幅優先探索に</a:t>
            </a:r>
            <a:r>
              <a:rPr lang="ja-JP" altLang="en-US" dirty="0" smtClean="0"/>
              <a:t>対して</a:t>
            </a:r>
            <a:r>
              <a:rPr lang="ja-JP" altLang="en-US" dirty="0"/>
              <a:t>どのよう</a:t>
            </a:r>
            <a:r>
              <a:rPr lang="ja-JP" altLang="en-US" dirty="0" smtClean="0"/>
              <a:t>に実装をしたか</a:t>
            </a:r>
            <a:endParaRPr lang="en-US" altLang="ja-JP" dirty="0" smtClean="0"/>
          </a:p>
          <a:p>
            <a:pPr>
              <a:buFont typeface="Wingdings" panose="05000000000000000000" pitchFamily="2" charset="2"/>
              <a:buChar char="l"/>
            </a:pPr>
            <a:r>
              <a:rPr lang="ja-JP" altLang="en-US" dirty="0"/>
              <a:t>幅優先探索あるいは深さ優先探索（または，その両方）による経路探索をおこない，その結果と考察を示す</a:t>
            </a:r>
            <a:r>
              <a:rPr lang="ja-JP" altLang="en-US" dirty="0" smtClean="0"/>
              <a:t>．</a:t>
            </a:r>
            <a:endParaRPr lang="en-US" altLang="ja-JP" dirty="0"/>
          </a:p>
        </p:txBody>
      </p:sp>
      <p:sp>
        <p:nvSpPr>
          <p:cNvPr id="4" name="スライド番号プレースホルダー 3">
            <a:extLst>
              <a:ext uri="{FF2B5EF4-FFF2-40B4-BE49-F238E27FC236}">
                <a16:creationId xmlns="" xmlns:a16="http://schemas.microsoft.com/office/drawing/2014/main" id="{1E807024-F996-4747-AE63-FBAD85204ABA}"/>
              </a:ext>
            </a:extLst>
          </p:cNvPr>
          <p:cNvSpPr>
            <a:spLocks noGrp="1"/>
          </p:cNvSpPr>
          <p:nvPr>
            <p:ph type="sldNum" sz="quarter" idx="12"/>
          </p:nvPr>
        </p:nvSpPr>
        <p:spPr/>
        <p:txBody>
          <a:bodyPr/>
          <a:lstStyle/>
          <a:p>
            <a:fld id="{B637201C-D7B8-43C9-B4A5-AC3257B00CA2}" type="slidenum">
              <a:rPr kumimoji="1" lang="ja-JP" altLang="en-US" smtClean="0"/>
              <a:t>13</a:t>
            </a:fld>
            <a:endParaRPr kumimoji="1" lang="ja-JP" altLang="en-US"/>
          </a:p>
        </p:txBody>
      </p:sp>
    </p:spTree>
    <p:extLst>
      <p:ext uri="{BB962C8B-B14F-4D97-AF65-F5344CB8AC3E}">
        <p14:creationId xmlns:p14="http://schemas.microsoft.com/office/powerpoint/2010/main" val="747535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4</a:t>
            </a:r>
            <a:r>
              <a:rPr kumimoji="1" lang="en-US" altLang="ja-JP" sz="4000" dirty="0" smtClean="0"/>
              <a:t>-1</a:t>
            </a:r>
            <a:r>
              <a:rPr lang="ja-JP" altLang="en-US" sz="4000" dirty="0"/>
              <a:t>深さ優先探索や幅優先探索に対してどのように実装をした</a:t>
            </a:r>
            <a:r>
              <a:rPr lang="ja-JP" altLang="en-US" sz="4000" dirty="0" smtClean="0"/>
              <a:t>か</a:t>
            </a:r>
            <a:endParaRPr kumimoji="1" lang="ja-JP" altLang="en-US" sz="40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14</a:t>
            </a:fld>
            <a:endParaRPr kumimoji="1" lang="ja-JP" altLang="en-US"/>
          </a:p>
        </p:txBody>
      </p:sp>
      <p:sp>
        <p:nvSpPr>
          <p:cNvPr id="7" name="コンテンツ プレースホルダー 6"/>
          <p:cNvSpPr>
            <a:spLocks noGrp="1"/>
          </p:cNvSpPr>
          <p:nvPr>
            <p:ph idx="1"/>
          </p:nvPr>
        </p:nvSpPr>
        <p:spPr>
          <a:xfrm>
            <a:off x="822959" y="1886923"/>
            <a:ext cx="7543801" cy="1597682"/>
          </a:xfrm>
        </p:spPr>
        <p:txBody>
          <a:bodyPr/>
          <a:lstStyle/>
          <a:p>
            <a:pPr>
              <a:buFont typeface="Wingdings" panose="05000000000000000000" pitchFamily="2" charset="2"/>
              <a:buChar char="Ø"/>
            </a:pPr>
            <a:r>
              <a:rPr kumimoji="1" lang="ja-JP" altLang="en-US" dirty="0" smtClean="0"/>
              <a:t>元はダイクストラ法による構造体を用いたものを使用</a:t>
            </a:r>
            <a:endParaRPr kumimoji="1" lang="en-US" altLang="ja-JP" dirty="0" smtClean="0"/>
          </a:p>
          <a:p>
            <a:pPr>
              <a:buFont typeface="Wingdings" panose="05000000000000000000" pitchFamily="2" charset="2"/>
              <a:buChar char="Ø"/>
            </a:pPr>
            <a:r>
              <a:rPr kumimoji="1" lang="ja-JP" altLang="en-US" dirty="0" smtClean="0"/>
              <a:t>オープンリストをソート</a:t>
            </a:r>
            <a:r>
              <a:rPr lang="ja-JP" altLang="en-US" dirty="0"/>
              <a:t>する</a:t>
            </a:r>
            <a:r>
              <a:rPr lang="ja-JP" altLang="en-US" dirty="0" smtClean="0"/>
              <a:t>必要</a:t>
            </a:r>
            <a:r>
              <a:rPr lang="ja-JP" altLang="en-US" dirty="0"/>
              <a:t>がない</a:t>
            </a:r>
            <a:r>
              <a:rPr lang="ja-JP" altLang="en-US" dirty="0" smtClean="0"/>
              <a:t>ためその記述箇所を消去</a:t>
            </a:r>
            <a:endParaRPr lang="en-US" altLang="ja-JP" dirty="0" smtClean="0"/>
          </a:p>
          <a:p>
            <a:pPr>
              <a:buFont typeface="Wingdings" panose="05000000000000000000" pitchFamily="2" charset="2"/>
              <a:buChar char="Ø"/>
            </a:pPr>
            <a:r>
              <a:rPr lang="ja-JP" altLang="en-US" dirty="0"/>
              <a:t>展開済みのノードを再びオープンリストに格納しないように</a:t>
            </a:r>
            <a:r>
              <a:rPr lang="ja-JP" altLang="en-US" dirty="0" smtClean="0"/>
              <a:t>するための処理を復帰</a:t>
            </a:r>
            <a:endParaRPr lang="en-US" altLang="ja-JP" dirty="0" smtClean="0"/>
          </a:p>
          <a:p>
            <a:pPr>
              <a:buFont typeface="Wingdings" panose="05000000000000000000" pitchFamily="2" charset="2"/>
              <a:buChar char="Ø"/>
            </a:pPr>
            <a:endParaRPr kumimoji="1" lang="ja-JP" altLang="en-US" dirty="0"/>
          </a:p>
        </p:txBody>
      </p:sp>
    </p:spTree>
    <p:extLst>
      <p:ext uri="{BB962C8B-B14F-4D97-AF65-F5344CB8AC3E}">
        <p14:creationId xmlns:p14="http://schemas.microsoft.com/office/powerpoint/2010/main" val="821557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4-2.</a:t>
            </a:r>
            <a:r>
              <a:rPr lang="ja-JP" altLang="en-US" dirty="0" smtClean="0"/>
              <a:t>幅優先</a:t>
            </a:r>
            <a:r>
              <a:rPr lang="ja-JP" altLang="en-US" dirty="0"/>
              <a:t>探索</a:t>
            </a:r>
            <a:endParaRPr kumimoji="1" lang="ja-JP" altLang="en-US" dirty="0"/>
          </a:p>
        </p:txBody>
      </p:sp>
      <p:sp>
        <p:nvSpPr>
          <p:cNvPr id="3" name="コンテンツ プレースホルダー 2"/>
          <p:cNvSpPr>
            <a:spLocks noGrp="1"/>
          </p:cNvSpPr>
          <p:nvPr>
            <p:ph idx="1"/>
          </p:nvPr>
        </p:nvSpPr>
        <p:spPr>
          <a:xfrm>
            <a:off x="4757762" y="1998134"/>
            <a:ext cx="3608998" cy="4023360"/>
          </a:xfrm>
        </p:spPr>
        <p:txBody>
          <a:bodyPr/>
          <a:lstStyle/>
          <a:p>
            <a:r>
              <a:rPr lang="en-US" altLang="ja-JP" dirty="0" smtClean="0"/>
              <a:t>【</a:t>
            </a:r>
            <a:r>
              <a:rPr lang="ja-JP" altLang="en-US" dirty="0" smtClean="0"/>
              <a:t>考察</a:t>
            </a:r>
            <a:r>
              <a:rPr lang="en-US" altLang="ja-JP" dirty="0" smtClean="0"/>
              <a:t>】</a:t>
            </a:r>
          </a:p>
          <a:p>
            <a:r>
              <a:rPr lang="ja-JP" altLang="en-US" dirty="0" smtClean="0"/>
              <a:t>幅優先</a:t>
            </a:r>
            <a:r>
              <a:rPr lang="ja-JP" altLang="en-US" dirty="0"/>
              <a:t>で</a:t>
            </a:r>
            <a:r>
              <a:rPr lang="ja-JP" altLang="en-US" dirty="0" smtClean="0"/>
              <a:t>は最適な経路での探索はできない．</a:t>
            </a:r>
            <a:endParaRPr lang="en-US" altLang="ja-JP" dirty="0" smtClean="0"/>
          </a:p>
          <a:p>
            <a:r>
              <a:rPr lang="ja-JP" altLang="en-US" dirty="0" smtClean="0"/>
              <a:t>コストを検討しない探索方法であるからと考える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15</a:t>
            </a:fld>
            <a:endParaRPr kumimoji="1" lang="ja-JP" altLang="en-US"/>
          </a:p>
        </p:txBody>
      </p:sp>
      <p:sp>
        <p:nvSpPr>
          <p:cNvPr id="5" name="コンテンツ プレースホルダー 2"/>
          <p:cNvSpPr txBox="1">
            <a:spLocks/>
          </p:cNvSpPr>
          <p:nvPr/>
        </p:nvSpPr>
        <p:spPr>
          <a:xfrm>
            <a:off x="822960" y="1998134"/>
            <a:ext cx="3608998" cy="4113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t>【</a:t>
            </a:r>
            <a:r>
              <a:rPr lang="ja-JP" altLang="en-US" dirty="0" smtClean="0"/>
              <a:t>結果</a:t>
            </a:r>
            <a:r>
              <a:rPr lang="en-US" altLang="ja-JP" dirty="0" smtClean="0"/>
              <a:t>】</a:t>
            </a:r>
          </a:p>
          <a:p>
            <a:r>
              <a:rPr lang="ja-JP" altLang="en-US" dirty="0" smtClean="0"/>
              <a:t>１－２－４－６－７を通る探索の結果になった．</a:t>
            </a:r>
            <a:endParaRPr lang="ja-JP" altLang="en-US" dirty="0"/>
          </a:p>
        </p:txBody>
      </p:sp>
      <p:pic>
        <p:nvPicPr>
          <p:cNvPr id="6" name="図 5"/>
          <p:cNvPicPr>
            <a:picLocks noChangeAspect="1"/>
          </p:cNvPicPr>
          <p:nvPr/>
        </p:nvPicPr>
        <p:blipFill>
          <a:blip r:embed="rId2"/>
          <a:stretch>
            <a:fillRect/>
          </a:stretch>
        </p:blipFill>
        <p:spPr>
          <a:xfrm>
            <a:off x="888319" y="3529682"/>
            <a:ext cx="3247619" cy="1742857"/>
          </a:xfrm>
          <a:prstGeom prst="rect">
            <a:avLst/>
          </a:prstGeom>
        </p:spPr>
      </p:pic>
    </p:spTree>
    <p:extLst>
      <p:ext uri="{BB962C8B-B14F-4D97-AF65-F5344CB8AC3E}">
        <p14:creationId xmlns:p14="http://schemas.microsoft.com/office/powerpoint/2010/main" val="257642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4-2.</a:t>
            </a:r>
            <a:r>
              <a:rPr lang="ja-JP" altLang="en-US" dirty="0" smtClean="0"/>
              <a:t>深さ優先</a:t>
            </a:r>
            <a:r>
              <a:rPr lang="ja-JP" altLang="en-US" dirty="0"/>
              <a:t>探索</a:t>
            </a:r>
            <a:endParaRPr kumimoji="1" lang="ja-JP" altLang="en-US" dirty="0"/>
          </a:p>
        </p:txBody>
      </p:sp>
      <p:sp>
        <p:nvSpPr>
          <p:cNvPr id="3" name="コンテンツ プレースホルダー 2"/>
          <p:cNvSpPr>
            <a:spLocks noGrp="1"/>
          </p:cNvSpPr>
          <p:nvPr>
            <p:ph idx="1"/>
          </p:nvPr>
        </p:nvSpPr>
        <p:spPr>
          <a:xfrm>
            <a:off x="4757762" y="1998134"/>
            <a:ext cx="3608998" cy="4023360"/>
          </a:xfrm>
        </p:spPr>
        <p:txBody>
          <a:bodyPr/>
          <a:lstStyle/>
          <a:p>
            <a:r>
              <a:rPr lang="en-US" altLang="ja-JP" dirty="0" smtClean="0"/>
              <a:t>【</a:t>
            </a:r>
            <a:r>
              <a:rPr lang="ja-JP" altLang="en-US" dirty="0" smtClean="0"/>
              <a:t>考察</a:t>
            </a:r>
            <a:r>
              <a:rPr lang="en-US" altLang="ja-JP" dirty="0" smtClean="0"/>
              <a:t>】</a:t>
            </a:r>
          </a:p>
          <a:p>
            <a:r>
              <a:rPr lang="ja-JP" altLang="en-US" dirty="0" smtClean="0"/>
              <a:t>深さ優先探索も幅優先探索と同じ結果であったため，最適な経路での探索はできないといえる</a:t>
            </a: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16</a:t>
            </a:fld>
            <a:endParaRPr kumimoji="1" lang="ja-JP" altLang="en-US"/>
          </a:p>
        </p:txBody>
      </p:sp>
      <p:sp>
        <p:nvSpPr>
          <p:cNvPr id="5" name="コンテンツ プレースホルダー 2"/>
          <p:cNvSpPr txBox="1">
            <a:spLocks/>
          </p:cNvSpPr>
          <p:nvPr/>
        </p:nvSpPr>
        <p:spPr>
          <a:xfrm>
            <a:off x="822960" y="1998134"/>
            <a:ext cx="3608998" cy="4113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t>【</a:t>
            </a:r>
            <a:r>
              <a:rPr lang="ja-JP" altLang="en-US" dirty="0" smtClean="0"/>
              <a:t>結果</a:t>
            </a:r>
            <a:r>
              <a:rPr lang="en-US" altLang="ja-JP" dirty="0" smtClean="0"/>
              <a:t>】</a:t>
            </a:r>
          </a:p>
          <a:p>
            <a:r>
              <a:rPr lang="ja-JP" altLang="en-US" dirty="0" smtClean="0"/>
              <a:t>１－２－４－６－７を通る，幅優先探索の結果と同様になった．</a:t>
            </a:r>
            <a:endParaRPr lang="ja-JP" altLang="en-US" dirty="0"/>
          </a:p>
        </p:txBody>
      </p:sp>
      <p:pic>
        <p:nvPicPr>
          <p:cNvPr id="6" name="図 5"/>
          <p:cNvPicPr>
            <a:picLocks noChangeAspect="1"/>
          </p:cNvPicPr>
          <p:nvPr/>
        </p:nvPicPr>
        <p:blipFill>
          <a:blip r:embed="rId2"/>
          <a:stretch>
            <a:fillRect/>
          </a:stretch>
        </p:blipFill>
        <p:spPr>
          <a:xfrm>
            <a:off x="888319" y="3529682"/>
            <a:ext cx="3247619" cy="1742857"/>
          </a:xfrm>
          <a:prstGeom prst="rect">
            <a:avLst/>
          </a:prstGeom>
        </p:spPr>
      </p:pic>
    </p:spTree>
    <p:extLst>
      <p:ext uri="{BB962C8B-B14F-4D97-AF65-F5344CB8AC3E}">
        <p14:creationId xmlns:p14="http://schemas.microsoft.com/office/powerpoint/2010/main" val="543563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1572F71-BEFA-4B5F-AFB5-E68FF342B344}"/>
              </a:ext>
            </a:extLst>
          </p:cNvPr>
          <p:cNvSpPr>
            <a:spLocks noGrp="1"/>
          </p:cNvSpPr>
          <p:nvPr>
            <p:ph type="title"/>
          </p:nvPr>
        </p:nvSpPr>
        <p:spPr/>
        <p:txBody>
          <a:bodyPr/>
          <a:lstStyle/>
          <a:p>
            <a:r>
              <a:rPr kumimoji="1" lang="ja-JP" altLang="en-US" dirty="0" smtClean="0"/>
              <a:t>問題</a:t>
            </a:r>
            <a:r>
              <a:rPr lang="en-US" altLang="ja-JP" dirty="0"/>
              <a:t>4</a:t>
            </a:r>
            <a:r>
              <a:rPr kumimoji="1" lang="ja-JP" altLang="en-US" dirty="0" smtClean="0"/>
              <a:t>の</a:t>
            </a:r>
            <a:r>
              <a:rPr kumimoji="1" lang="ja-JP" altLang="en-US" dirty="0"/>
              <a:t>まとめ</a:t>
            </a:r>
          </a:p>
        </p:txBody>
      </p:sp>
      <p:sp>
        <p:nvSpPr>
          <p:cNvPr id="4" name="スライド番号プレースホルダー 3">
            <a:extLst>
              <a:ext uri="{FF2B5EF4-FFF2-40B4-BE49-F238E27FC236}">
                <a16:creationId xmlns="" xmlns:a16="http://schemas.microsoft.com/office/drawing/2014/main" id="{415CC18B-693B-4BA4-A800-D6080D806277}"/>
              </a:ext>
            </a:extLst>
          </p:cNvPr>
          <p:cNvSpPr>
            <a:spLocks noGrp="1"/>
          </p:cNvSpPr>
          <p:nvPr>
            <p:ph type="sldNum" sz="quarter" idx="12"/>
          </p:nvPr>
        </p:nvSpPr>
        <p:spPr/>
        <p:txBody>
          <a:bodyPr/>
          <a:lstStyle/>
          <a:p>
            <a:fld id="{B637201C-D7B8-43C9-B4A5-AC3257B00CA2}" type="slidenum">
              <a:rPr kumimoji="1" lang="ja-JP" altLang="en-US" smtClean="0"/>
              <a:t>17</a:t>
            </a:fld>
            <a:endParaRPr kumimoji="1" lang="ja-JP" altLang="en-US"/>
          </a:p>
        </p:txBody>
      </p:sp>
      <p:sp>
        <p:nvSpPr>
          <p:cNvPr id="5" name="コンテンツ プレースホルダー 4"/>
          <p:cNvSpPr>
            <a:spLocks noGrp="1"/>
          </p:cNvSpPr>
          <p:nvPr>
            <p:ph idx="1"/>
          </p:nvPr>
        </p:nvSpPr>
        <p:spPr/>
        <p:txBody>
          <a:bodyPr/>
          <a:lstStyle/>
          <a:p>
            <a:pPr marL="0" indent="0">
              <a:buNone/>
            </a:pPr>
            <a:r>
              <a:rPr lang="ja-JP" altLang="en-US" dirty="0"/>
              <a:t>ゴールまでの経路出力を可能とした“深さ優先探索”と“幅優先探索”を実装し，考察を述べよ．</a:t>
            </a:r>
          </a:p>
          <a:p>
            <a:pPr marL="0" indent="0">
              <a:buNone/>
            </a:pPr>
            <a:endParaRPr lang="en-US" altLang="ja-JP" dirty="0"/>
          </a:p>
          <a:p>
            <a:pPr marL="0" indent="0">
              <a:buNone/>
            </a:pPr>
            <a:r>
              <a:rPr lang="ja-JP" altLang="en-US" dirty="0" smtClean="0"/>
              <a:t>まとめ</a:t>
            </a:r>
            <a:endParaRPr lang="en-US" altLang="ja-JP" dirty="0" smtClean="0"/>
          </a:p>
          <a:p>
            <a:pPr>
              <a:buFont typeface="Wingdings" panose="05000000000000000000" pitchFamily="2" charset="2"/>
              <a:buChar char="l"/>
            </a:pPr>
            <a:r>
              <a:rPr lang="ja-JP" altLang="en-US" dirty="0"/>
              <a:t>深さ優先探索や幅優先探索に対してどのように実装をした</a:t>
            </a:r>
            <a:r>
              <a:rPr lang="ja-JP" altLang="en-US" dirty="0" smtClean="0"/>
              <a:t>かを述べた．</a:t>
            </a:r>
            <a:endParaRPr lang="en-US" altLang="ja-JP" dirty="0"/>
          </a:p>
          <a:p>
            <a:pPr>
              <a:buFont typeface="Wingdings" panose="05000000000000000000" pitchFamily="2" charset="2"/>
              <a:buChar char="l"/>
            </a:pPr>
            <a:r>
              <a:rPr lang="ja-JP" altLang="en-US" dirty="0"/>
              <a:t>幅優先探索あるいは深さ優先探索（または，その両方）による経路探索をおこない，その結果と考察を</a:t>
            </a:r>
            <a:r>
              <a:rPr lang="ja-JP" altLang="en-US" dirty="0" smtClean="0"/>
              <a:t>示し，幅優先探索と深さ優先探索では，ダイクストラ法と同様の結果は得られないことがわかった．</a:t>
            </a:r>
            <a:endParaRPr lang="en-US" altLang="ja-JP" dirty="0"/>
          </a:p>
        </p:txBody>
      </p:sp>
    </p:spTree>
    <p:extLst>
      <p:ext uri="{BB962C8B-B14F-4D97-AF65-F5344CB8AC3E}">
        <p14:creationId xmlns:p14="http://schemas.microsoft.com/office/powerpoint/2010/main" val="2162806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 xmlns:a16="http://schemas.microsoft.com/office/drawing/2014/main" id="{FDF2C8B7-78A2-4582-97F6-91C88AD61CBA}"/>
              </a:ext>
            </a:extLst>
          </p:cNvPr>
          <p:cNvSpPr>
            <a:spLocks noGrp="1"/>
          </p:cNvSpPr>
          <p:nvPr>
            <p:ph type="title"/>
          </p:nvPr>
        </p:nvSpPr>
        <p:spPr/>
        <p:txBody>
          <a:bodyPr/>
          <a:lstStyle/>
          <a:p>
            <a:r>
              <a:rPr kumimoji="1" lang="en-US" altLang="ja-JP" dirty="0" smtClean="0"/>
              <a:t>AI-2</a:t>
            </a:r>
            <a:r>
              <a:rPr kumimoji="1" lang="ja-JP" altLang="en-US" dirty="0" smtClean="0"/>
              <a:t>の</a:t>
            </a:r>
            <a:r>
              <a:rPr kumimoji="1" lang="ja-JP" altLang="en-US" dirty="0"/>
              <a:t>感想</a:t>
            </a:r>
          </a:p>
        </p:txBody>
      </p:sp>
      <p:sp>
        <p:nvSpPr>
          <p:cNvPr id="6" name="コンテンツ プレースホルダー 5">
            <a:extLst>
              <a:ext uri="{FF2B5EF4-FFF2-40B4-BE49-F238E27FC236}">
                <a16:creationId xmlns="" xmlns:a16="http://schemas.microsoft.com/office/drawing/2014/main" id="{0C598D9D-0820-4A51-B777-F3C9E61FE026}"/>
              </a:ext>
            </a:extLst>
          </p:cNvPr>
          <p:cNvSpPr>
            <a:spLocks noGrp="1"/>
          </p:cNvSpPr>
          <p:nvPr>
            <p:ph idx="1"/>
          </p:nvPr>
        </p:nvSpPr>
        <p:spPr/>
        <p:txBody>
          <a:bodyPr/>
          <a:lstStyle/>
          <a:p>
            <a:r>
              <a:rPr kumimoji="1" lang="ja-JP" altLang="en-US" dirty="0" smtClean="0"/>
              <a:t>理論だけ聞いていたダイクストラ法のアルゴリズムを実際のプログラムに落とし込んで，どのような実装が必要なのかについて実験を行えた．</a:t>
            </a:r>
            <a:endParaRPr kumimoji="1" lang="en-US" altLang="ja-JP" dirty="0" smtClean="0"/>
          </a:p>
          <a:p>
            <a:r>
              <a:rPr lang="en-US" altLang="ja-JP" dirty="0" err="1" smtClean="0"/>
              <a:t>Close_list</a:t>
            </a:r>
            <a:r>
              <a:rPr lang="ja-JP" altLang="en-US" dirty="0" err="1" smtClean="0"/>
              <a:t>，</a:t>
            </a:r>
            <a:r>
              <a:rPr lang="en-US" altLang="ja-JP" dirty="0" err="1" smtClean="0"/>
              <a:t>Open_list</a:t>
            </a:r>
            <a:r>
              <a:rPr lang="ja-JP" altLang="en-US" dirty="0" smtClean="0"/>
              <a:t>が空だったときの記載を忘れていて，同じノードが複数個入ってしまっていたが，再度きちんとアルゴリズムを見直すことでその間違いに気がつくことができた．</a:t>
            </a:r>
            <a:endParaRPr lang="en-US" altLang="ja-JP" dirty="0" smtClean="0"/>
          </a:p>
          <a:p>
            <a:r>
              <a:rPr kumimoji="1" lang="ja-JP" altLang="en-US" dirty="0" smtClean="0"/>
              <a:t>講義資料がわかりやすかったため，そのような間違いにも気がつくことができ，実験をある程度しっかりと行えたと思う．</a:t>
            </a:r>
            <a:endParaRPr kumimoji="1" lang="en-US" altLang="ja-JP" dirty="0" smtClean="0"/>
          </a:p>
          <a:p>
            <a:r>
              <a:rPr lang="ja-JP" altLang="en-US" dirty="0"/>
              <a:t>あと</a:t>
            </a:r>
            <a:r>
              <a:rPr lang="ja-JP" altLang="en-US" dirty="0" smtClean="0"/>
              <a:t>は以前の</a:t>
            </a:r>
            <a:r>
              <a:rPr lang="en-US" altLang="ja-JP" dirty="0" smtClean="0"/>
              <a:t>AI-1</a:t>
            </a:r>
            <a:r>
              <a:rPr lang="ja-JP" altLang="en-US" smtClean="0"/>
              <a:t>との内容をあわせて，ミニレポートを早急に完成させておきたい．</a:t>
            </a:r>
            <a:endParaRPr kumimoji="1" lang="en-US" altLang="ja-JP" dirty="0" smtClean="0"/>
          </a:p>
        </p:txBody>
      </p:sp>
      <p:sp>
        <p:nvSpPr>
          <p:cNvPr id="4" name="スライド番号プレースホルダー 3">
            <a:extLst>
              <a:ext uri="{FF2B5EF4-FFF2-40B4-BE49-F238E27FC236}">
                <a16:creationId xmlns="" xmlns:a16="http://schemas.microsoft.com/office/drawing/2014/main" id="{C2AA99D6-4723-4E7E-A9F9-51C12570700A}"/>
              </a:ext>
            </a:extLst>
          </p:cNvPr>
          <p:cNvSpPr>
            <a:spLocks noGrp="1"/>
          </p:cNvSpPr>
          <p:nvPr>
            <p:ph type="sldNum" sz="quarter" idx="12"/>
          </p:nvPr>
        </p:nvSpPr>
        <p:spPr/>
        <p:txBody>
          <a:bodyPr/>
          <a:lstStyle/>
          <a:p>
            <a:fld id="{B637201C-D7B8-43C9-B4A5-AC3257B00CA2}" type="slidenum">
              <a:rPr kumimoji="1" lang="ja-JP" altLang="en-US" smtClean="0"/>
              <a:t>18</a:t>
            </a:fld>
            <a:endParaRPr kumimoji="1" lang="ja-JP" altLang="en-US"/>
          </a:p>
        </p:txBody>
      </p:sp>
    </p:spTree>
    <p:extLst>
      <p:ext uri="{BB962C8B-B14F-4D97-AF65-F5344CB8AC3E}">
        <p14:creationId xmlns:p14="http://schemas.microsoft.com/office/powerpoint/2010/main" val="1375365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AI-2</a:t>
            </a:r>
            <a:r>
              <a:rPr kumimoji="1" lang="ja-JP" altLang="en-US" dirty="0" smtClean="0"/>
              <a:t>の</a:t>
            </a:r>
            <a:r>
              <a:rPr kumimoji="1" lang="ja-JP" altLang="en-US" dirty="0"/>
              <a:t>概要</a:t>
            </a:r>
          </a:p>
        </p:txBody>
      </p:sp>
      <p:sp>
        <p:nvSpPr>
          <p:cNvPr id="3" name="コンテンツ プレースホルダー 2"/>
          <p:cNvSpPr>
            <a:spLocks noGrp="1"/>
          </p:cNvSpPr>
          <p:nvPr>
            <p:ph idx="1"/>
          </p:nvPr>
        </p:nvSpPr>
        <p:spPr/>
        <p:txBody>
          <a:bodyPr>
            <a:normAutofit/>
          </a:bodyPr>
          <a:lstStyle/>
          <a:p>
            <a:r>
              <a:rPr lang="zh-TW" altLang="en-US" dirty="0"/>
              <a:t>問題 </a:t>
            </a:r>
            <a:r>
              <a:rPr lang="en-US" altLang="zh-TW" dirty="0"/>
              <a:t>3</a:t>
            </a:r>
            <a:r>
              <a:rPr lang="zh-TW" altLang="en-US" dirty="0"/>
              <a:t>（優先発展</a:t>
            </a:r>
            <a:r>
              <a:rPr lang="zh-TW" altLang="en-US" dirty="0" smtClean="0"/>
              <a:t>♫</a:t>
            </a:r>
            <a:r>
              <a:rPr lang="ja-JP" altLang="en-US" dirty="0"/>
              <a:t>）</a:t>
            </a:r>
            <a:endParaRPr lang="en-US" altLang="zh-TW" dirty="0" smtClean="0"/>
          </a:p>
          <a:p>
            <a:pPr lvl="1"/>
            <a:r>
              <a:rPr lang="en-US" altLang="ja-JP" dirty="0"/>
              <a:t>MATLAB/Octave</a:t>
            </a:r>
            <a:r>
              <a:rPr lang="ja-JP" altLang="en-US" dirty="0"/>
              <a:t>を用いた，</a:t>
            </a:r>
            <a:r>
              <a:rPr lang="en-US" altLang="ja-JP" dirty="0"/>
              <a:t>Dijkstra’s algorithm </a:t>
            </a:r>
            <a:r>
              <a:rPr lang="ja-JP" altLang="en-US" dirty="0"/>
              <a:t>の実装</a:t>
            </a:r>
            <a:r>
              <a:rPr lang="ja-JP" altLang="en-US" dirty="0" smtClean="0"/>
              <a:t>をした</a:t>
            </a:r>
            <a:endParaRPr lang="en-US" altLang="ja-JP" dirty="0" smtClean="0"/>
          </a:p>
          <a:p>
            <a:pPr lvl="1"/>
            <a:r>
              <a:rPr lang="ja-JP" altLang="en-US" dirty="0"/>
              <a:t>迷路探索の結果として，</a:t>
            </a:r>
            <a:r>
              <a:rPr lang="en-US" altLang="ja-JP" dirty="0"/>
              <a:t>1</a:t>
            </a:r>
            <a:r>
              <a:rPr lang="ja-JP" altLang="en-US" dirty="0"/>
              <a:t>つ以上の最適経路探索の，探索結果を</a:t>
            </a:r>
            <a:r>
              <a:rPr lang="ja-JP" altLang="en-US" dirty="0" smtClean="0"/>
              <a:t>示した．</a:t>
            </a:r>
            <a:endParaRPr lang="en-US" altLang="ja-JP" dirty="0" smtClean="0"/>
          </a:p>
          <a:p>
            <a:pPr lvl="1"/>
            <a:r>
              <a:rPr lang="ja-JP" altLang="en-US" dirty="0"/>
              <a:t>探索結果に対して，</a:t>
            </a:r>
            <a:r>
              <a:rPr lang="ja-JP" altLang="en-US" dirty="0" smtClean="0"/>
              <a:t>考察をした</a:t>
            </a:r>
            <a:endParaRPr lang="en-US" altLang="ja-JP" dirty="0" smtClean="0"/>
          </a:p>
          <a:p>
            <a:r>
              <a:rPr lang="zh-TW" altLang="en-US" dirty="0" smtClean="0"/>
              <a:t>問題 </a:t>
            </a:r>
            <a:r>
              <a:rPr lang="en-US" altLang="zh-TW" dirty="0"/>
              <a:t>4</a:t>
            </a:r>
            <a:r>
              <a:rPr lang="zh-TW" altLang="en-US" dirty="0"/>
              <a:t>（発展★</a:t>
            </a:r>
            <a:r>
              <a:rPr lang="zh-TW" altLang="en-US" dirty="0" smtClean="0"/>
              <a:t>）</a:t>
            </a:r>
            <a:endParaRPr lang="en-US" altLang="zh-TW" dirty="0" smtClean="0"/>
          </a:p>
          <a:p>
            <a:pPr lvl="1"/>
            <a:r>
              <a:rPr lang="ja-JP" altLang="en-US" dirty="0"/>
              <a:t>ゴールまでの経路出力を可能とした“深さ優先探索”と“幅優先探索”を実装し，考察を</a:t>
            </a:r>
            <a:r>
              <a:rPr lang="ja-JP" altLang="en-US" dirty="0" smtClean="0"/>
              <a:t>述べた</a:t>
            </a:r>
            <a:endParaRPr lang="zh-TW" altLang="en-US" dirty="0"/>
          </a:p>
        </p:txBody>
      </p:sp>
      <p:sp>
        <p:nvSpPr>
          <p:cNvPr id="4"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p:txBody>
          <a:bodyPr/>
          <a:lstStyle/>
          <a:p>
            <a:fld id="{B637201C-D7B8-43C9-B4A5-AC3257B00CA2}" type="slidenum">
              <a:rPr kumimoji="1" lang="ja-JP" altLang="en-US" smtClean="0"/>
              <a:t>2</a:t>
            </a:fld>
            <a:endParaRPr kumimoji="1" lang="ja-JP" altLang="en-US" dirty="0"/>
          </a:p>
        </p:txBody>
      </p:sp>
    </p:spTree>
    <p:extLst>
      <p:ext uri="{BB962C8B-B14F-4D97-AF65-F5344CB8AC3E}">
        <p14:creationId xmlns:p14="http://schemas.microsoft.com/office/powerpoint/2010/main" val="364260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TW" altLang="en-US" dirty="0"/>
              <a:t>問題 </a:t>
            </a:r>
            <a:r>
              <a:rPr lang="en-US" altLang="zh-TW" dirty="0"/>
              <a:t>3</a:t>
            </a:r>
            <a:r>
              <a:rPr lang="zh-TW" altLang="en-US" dirty="0"/>
              <a:t>（優先発展♫</a:t>
            </a:r>
            <a:r>
              <a:rPr lang="ja-JP" altLang="en-US" dirty="0"/>
              <a:t>）</a:t>
            </a:r>
            <a:endParaRPr lang="en-US" altLang="zh-TW" dirty="0"/>
          </a:p>
        </p:txBody>
      </p:sp>
      <p:sp>
        <p:nvSpPr>
          <p:cNvPr id="3" name="コンテンツ プレースホルダー 2"/>
          <p:cNvSpPr>
            <a:spLocks noGrp="1"/>
          </p:cNvSpPr>
          <p:nvPr>
            <p:ph idx="1"/>
          </p:nvPr>
        </p:nvSpPr>
        <p:spPr>
          <a:xfrm>
            <a:off x="865562" y="1837497"/>
            <a:ext cx="7543801" cy="4023360"/>
          </a:xfrm>
        </p:spPr>
        <p:txBody>
          <a:bodyPr>
            <a:normAutofit/>
          </a:bodyPr>
          <a:lstStyle/>
          <a:p>
            <a:pPr marL="0" indent="0">
              <a:buNone/>
            </a:pPr>
            <a:r>
              <a:rPr lang="ja-JP" altLang="en-US" dirty="0"/>
              <a:t>最適経路探索として </a:t>
            </a:r>
            <a:r>
              <a:rPr lang="en-US" altLang="ja-JP" dirty="0"/>
              <a:t>Dijkstra’s algorithm </a:t>
            </a:r>
            <a:r>
              <a:rPr lang="ja-JP" altLang="en-US" dirty="0"/>
              <a:t>の実装をおこない，考察を述べよ．</a:t>
            </a:r>
          </a:p>
        </p:txBody>
      </p:sp>
      <p:sp>
        <p:nvSpPr>
          <p:cNvPr id="4" name="スライド番号プレースホルダー 3">
            <a:extLst>
              <a:ext uri="{FF2B5EF4-FFF2-40B4-BE49-F238E27FC236}">
                <a16:creationId xmlns="" xmlns:a16="http://schemas.microsoft.com/office/drawing/2014/main" id="{80D06BF3-396A-4F50-B3DE-05478C109C2F}"/>
              </a:ext>
            </a:extLst>
          </p:cNvPr>
          <p:cNvSpPr>
            <a:spLocks noGrp="1"/>
          </p:cNvSpPr>
          <p:nvPr>
            <p:ph type="sldNum" sz="quarter" idx="12"/>
          </p:nvPr>
        </p:nvSpPr>
        <p:spPr/>
        <p:txBody>
          <a:bodyPr/>
          <a:lstStyle/>
          <a:p>
            <a:fld id="{B637201C-D7B8-43C9-B4A5-AC3257B00CA2}" type="slidenum">
              <a:rPr kumimoji="1" lang="ja-JP" altLang="en-US" smtClean="0"/>
              <a:t>3</a:t>
            </a:fld>
            <a:endParaRPr kumimoji="1" lang="ja-JP" altLang="en-US" dirty="0"/>
          </a:p>
        </p:txBody>
      </p:sp>
    </p:spTree>
    <p:extLst>
      <p:ext uri="{BB962C8B-B14F-4D97-AF65-F5344CB8AC3E}">
        <p14:creationId xmlns:p14="http://schemas.microsoft.com/office/powerpoint/2010/main" val="3092117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a:t>
            </a:r>
            <a:r>
              <a:rPr lang="ja-JP" altLang="en-US" dirty="0"/>
              <a:t>３</a:t>
            </a:r>
            <a:r>
              <a:rPr kumimoji="1" lang="ja-JP" altLang="en-US" dirty="0" smtClean="0"/>
              <a:t>の</a:t>
            </a:r>
            <a:r>
              <a:rPr kumimoji="1" lang="ja-JP" altLang="en-US" dirty="0"/>
              <a:t>小問題</a:t>
            </a:r>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en-US" altLang="ja-JP" dirty="0" smtClean="0"/>
              <a:t>MATLAB/Octave</a:t>
            </a:r>
            <a:r>
              <a:rPr lang="ja-JP" altLang="en-US" dirty="0"/>
              <a:t>を用いた，</a:t>
            </a:r>
            <a:r>
              <a:rPr lang="en-US" altLang="ja-JP" dirty="0"/>
              <a:t>Dijkstra’s algorithm </a:t>
            </a:r>
            <a:r>
              <a:rPr lang="ja-JP" altLang="en-US" dirty="0"/>
              <a:t>の実装を示しなさい．</a:t>
            </a:r>
          </a:p>
          <a:p>
            <a:pPr marL="457200" indent="-457200">
              <a:buFont typeface="+mj-lt"/>
              <a:buAutoNum type="arabicPeriod"/>
            </a:pPr>
            <a:r>
              <a:rPr lang="ja-JP" altLang="en-US" dirty="0"/>
              <a:t>迷路探索の結果として，</a:t>
            </a:r>
            <a:r>
              <a:rPr lang="en-US" altLang="ja-JP" dirty="0"/>
              <a:t>1</a:t>
            </a:r>
            <a:r>
              <a:rPr lang="ja-JP" altLang="en-US" dirty="0"/>
              <a:t>つ以上の最適経路探索の，探索結果を示しなさい．（注：自作プログラムによって”結果”を得た，という事実がわかるような説明は必須とする．</a:t>
            </a:r>
            <a:r>
              <a:rPr lang="ja-JP" altLang="en-US" dirty="0" smtClean="0"/>
              <a:t>）</a:t>
            </a:r>
            <a:endParaRPr lang="en-US" altLang="ja-JP" dirty="0" smtClean="0"/>
          </a:p>
          <a:p>
            <a:pPr marL="457200" indent="-457200">
              <a:buFont typeface="+mj-lt"/>
              <a:buAutoNum type="arabicPeriod"/>
            </a:pPr>
            <a:r>
              <a:rPr lang="ja-JP" altLang="en-US" dirty="0"/>
              <a:t>探索結果に対して，考察せよ．（注：少なくとも「探索結果は想定通りか</a:t>
            </a:r>
            <a:r>
              <a:rPr lang="ja-JP" altLang="en-US" dirty="0" smtClean="0"/>
              <a:t>？」</a:t>
            </a:r>
            <a:r>
              <a:rPr lang="ja-JP" altLang="en-US" dirty="0"/>
              <a:t>という観点での考察は必須とする．</a:t>
            </a:r>
            <a:r>
              <a:rPr lang="ja-JP" altLang="en-US" dirty="0" smtClean="0"/>
              <a:t>）</a:t>
            </a:r>
            <a:endParaRPr lang="en-US" altLang="ja-JP" dirty="0" smtClean="0"/>
          </a:p>
          <a:p>
            <a:pPr marL="457200" indent="-457200">
              <a:buFont typeface="+mj-lt"/>
              <a:buAutoNum type="arabicPeriod"/>
            </a:pPr>
            <a:r>
              <a:rPr lang="ja-JP" altLang="en-US" dirty="0"/>
              <a:t>様々なグラフを，</a:t>
            </a:r>
            <a:r>
              <a:rPr lang="en-US" altLang="ja-JP" dirty="0"/>
              <a:t>Dijkstra’s algorithm </a:t>
            </a:r>
            <a:r>
              <a:rPr lang="ja-JP" altLang="en-US" dirty="0"/>
              <a:t>で探索し，さらなる考察を加える</a:t>
            </a:r>
          </a:p>
        </p:txBody>
      </p:sp>
      <p:sp>
        <p:nvSpPr>
          <p:cNvPr id="4" name="スライド番号プレースホルダー 3">
            <a:extLst>
              <a:ext uri="{FF2B5EF4-FFF2-40B4-BE49-F238E27FC236}">
                <a16:creationId xmlns="" xmlns:a16="http://schemas.microsoft.com/office/drawing/2014/main" id="{3CFA1060-2135-42F0-8760-FAA2C389599B}"/>
              </a:ext>
            </a:extLst>
          </p:cNvPr>
          <p:cNvSpPr>
            <a:spLocks noGrp="1"/>
          </p:cNvSpPr>
          <p:nvPr>
            <p:ph type="sldNum" sz="quarter" idx="12"/>
          </p:nvPr>
        </p:nvSpPr>
        <p:spPr/>
        <p:txBody>
          <a:bodyPr/>
          <a:lstStyle/>
          <a:p>
            <a:fld id="{B637201C-D7B8-43C9-B4A5-AC3257B00CA2}" type="slidenum">
              <a:rPr kumimoji="1" lang="ja-JP" altLang="en-US" smtClean="0"/>
              <a:t>4</a:t>
            </a:fld>
            <a:endParaRPr kumimoji="1" lang="ja-JP" altLang="en-US"/>
          </a:p>
        </p:txBody>
      </p:sp>
    </p:spTree>
    <p:extLst>
      <p:ext uri="{BB962C8B-B14F-4D97-AF65-F5344CB8AC3E}">
        <p14:creationId xmlns:p14="http://schemas.microsoft.com/office/powerpoint/2010/main" val="1232585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600" dirty="0" smtClean="0"/>
              <a:t>3-1</a:t>
            </a:r>
            <a:r>
              <a:rPr kumimoji="1" lang="en-US" altLang="ja-JP" sz="3600" dirty="0"/>
              <a:t>. </a:t>
            </a:r>
            <a:r>
              <a:rPr lang="en-US" altLang="ja-JP" sz="3600" dirty="0"/>
              <a:t>MATLAB/Octave</a:t>
            </a:r>
            <a:r>
              <a:rPr lang="ja-JP" altLang="en-US" sz="3600" dirty="0"/>
              <a:t>を用いた，</a:t>
            </a:r>
            <a:r>
              <a:rPr lang="en-US" altLang="ja-JP" sz="3600" dirty="0"/>
              <a:t>Dijkstra’s algorithm </a:t>
            </a:r>
            <a:r>
              <a:rPr lang="ja-JP" altLang="en-US" sz="3600" dirty="0"/>
              <a:t>の実装を</a:t>
            </a:r>
            <a:r>
              <a:rPr lang="ja-JP" altLang="en-US" sz="3600" dirty="0" smtClean="0"/>
              <a:t>示しなさい</a:t>
            </a:r>
            <a:r>
              <a:rPr lang="en-US" altLang="ja-JP" sz="3600" dirty="0" smtClean="0"/>
              <a:t>(1/3)</a:t>
            </a:r>
            <a:endParaRPr kumimoji="1" lang="ja-JP" altLang="en-US" sz="3600" dirty="0"/>
          </a:p>
        </p:txBody>
      </p:sp>
      <p:sp>
        <p:nvSpPr>
          <p:cNvPr id="4" name="スライド番号プレースホルダー 3">
            <a:extLst>
              <a:ext uri="{FF2B5EF4-FFF2-40B4-BE49-F238E27FC236}">
                <a16:creationId xmlns="" xmlns:a16="http://schemas.microsoft.com/office/drawing/2014/main" id="{0C722A33-423B-43C7-8DE0-D6526F059750}"/>
              </a:ext>
            </a:extLst>
          </p:cNvPr>
          <p:cNvSpPr>
            <a:spLocks noGrp="1"/>
          </p:cNvSpPr>
          <p:nvPr>
            <p:ph type="sldNum" sz="quarter" idx="12"/>
          </p:nvPr>
        </p:nvSpPr>
        <p:spPr/>
        <p:txBody>
          <a:bodyPr/>
          <a:lstStyle/>
          <a:p>
            <a:fld id="{B637201C-D7B8-43C9-B4A5-AC3257B00CA2}" type="slidenum">
              <a:rPr kumimoji="1" lang="ja-JP" altLang="en-US" smtClean="0"/>
              <a:t>5</a:t>
            </a:fld>
            <a:endParaRPr kumimoji="1" lang="ja-JP" altLang="en-US" dirty="0"/>
          </a:p>
        </p:txBody>
      </p:sp>
      <p:sp>
        <p:nvSpPr>
          <p:cNvPr id="5" name="コンテンツ プレースホルダー 4"/>
          <p:cNvSpPr>
            <a:spLocks noGrp="1"/>
          </p:cNvSpPr>
          <p:nvPr>
            <p:ph idx="1"/>
          </p:nvPr>
        </p:nvSpPr>
        <p:spPr>
          <a:xfrm>
            <a:off x="822959" y="1845733"/>
            <a:ext cx="7543801" cy="4334349"/>
          </a:xfrm>
        </p:spPr>
        <p:txBody>
          <a:bodyPr>
            <a:normAutofit/>
          </a:bodyPr>
          <a:lstStyle/>
          <a:p>
            <a:pPr>
              <a:buFont typeface="Wingdings" panose="05000000000000000000" pitchFamily="2" charset="2"/>
              <a:buChar char="Ø"/>
            </a:pPr>
            <a:r>
              <a:rPr lang="ja-JP" altLang="en-US" dirty="0"/>
              <a:t>まずは，迷路問題を解くためのグラフに，コストの概念を</a:t>
            </a:r>
            <a:r>
              <a:rPr lang="ja-JP" altLang="en-US" dirty="0" smtClean="0"/>
              <a:t>導入した</a:t>
            </a:r>
            <a:endParaRPr lang="en-US" altLang="ja-JP" dirty="0" smtClean="0"/>
          </a:p>
          <a:p>
            <a:pPr lvl="1">
              <a:buFont typeface="Wingdings" panose="05000000000000000000" pitchFamily="2" charset="2"/>
              <a:buChar char="l"/>
            </a:pPr>
            <a:r>
              <a:rPr lang="ja-JP" altLang="en-US" dirty="0"/>
              <a:t>各要素の数値をコスト</a:t>
            </a:r>
            <a:r>
              <a:rPr lang="ja-JP" altLang="en-US" dirty="0" smtClean="0"/>
              <a:t>とする</a:t>
            </a:r>
            <a:endParaRPr lang="en-US" altLang="ja-JP" dirty="0" smtClean="0"/>
          </a:p>
          <a:p>
            <a:pPr lvl="1">
              <a:buFont typeface="Wingdings" panose="05000000000000000000" pitchFamily="2" charset="2"/>
              <a:buChar char="l"/>
            </a:pPr>
            <a:r>
              <a:rPr lang="ja-JP" altLang="en-US" dirty="0" smtClean="0"/>
              <a:t>コスト</a:t>
            </a:r>
            <a:r>
              <a:rPr lang="ja-JP" altLang="en-US" dirty="0"/>
              <a:t>が小さいノードは経由</a:t>
            </a:r>
            <a:r>
              <a:rPr lang="ja-JP" altLang="en-US" dirty="0" smtClean="0"/>
              <a:t>しやすい</a:t>
            </a:r>
            <a:endParaRPr lang="en-US" altLang="ja-JP" dirty="0" smtClean="0"/>
          </a:p>
          <a:p>
            <a:pPr lvl="1">
              <a:buFont typeface="Wingdings" panose="05000000000000000000" pitchFamily="2" charset="2"/>
              <a:buChar char="l"/>
            </a:pPr>
            <a:r>
              <a:rPr lang="ja-JP" altLang="en-US" dirty="0" smtClean="0"/>
              <a:t>コスト</a:t>
            </a:r>
            <a:r>
              <a:rPr lang="ja-JP" altLang="en-US" dirty="0"/>
              <a:t>が大きいノードは経由しにくく</a:t>
            </a:r>
            <a:r>
              <a:rPr lang="ja-JP" altLang="en-US" dirty="0" smtClean="0"/>
              <a:t>なる</a:t>
            </a:r>
            <a:endParaRPr lang="en-US" altLang="ja-JP" dirty="0" smtClean="0"/>
          </a:p>
          <a:p>
            <a:pPr lvl="1">
              <a:buFont typeface="Wingdings" panose="05000000000000000000" pitchFamily="2" charset="2"/>
              <a:buChar char="l"/>
            </a:pPr>
            <a:r>
              <a:rPr lang="ja-JP" altLang="en-US" dirty="0" smtClean="0"/>
              <a:t>コスト</a:t>
            </a:r>
            <a:r>
              <a:rPr lang="en-US" altLang="ja-JP" dirty="0"/>
              <a:t>0</a:t>
            </a:r>
            <a:r>
              <a:rPr lang="ja-JP" altLang="en-US" dirty="0" smtClean="0"/>
              <a:t>のみ「</a:t>
            </a:r>
            <a:r>
              <a:rPr lang="ja-JP" altLang="en-US" dirty="0"/>
              <a:t>コスト</a:t>
            </a:r>
            <a:r>
              <a:rPr lang="en-US" altLang="ja-JP" dirty="0"/>
              <a:t>0</a:t>
            </a:r>
            <a:r>
              <a:rPr lang="ja-JP" altLang="en-US" dirty="0"/>
              <a:t>で接続されている」ではなく，「コスト</a:t>
            </a:r>
            <a:r>
              <a:rPr lang="en-US" altLang="ja-JP" dirty="0"/>
              <a:t>0</a:t>
            </a:r>
            <a:r>
              <a:rPr lang="ja-JP" altLang="en-US" dirty="0"/>
              <a:t>は，接続されていない」という</a:t>
            </a:r>
            <a:r>
              <a:rPr lang="ja-JP" altLang="en-US" dirty="0" smtClean="0"/>
              <a:t>意味</a:t>
            </a:r>
            <a:endParaRPr lang="en-US" altLang="ja-JP" dirty="0" smtClean="0"/>
          </a:p>
          <a:p>
            <a:pPr>
              <a:buFont typeface="Wingdings" panose="05000000000000000000" pitchFamily="2" charset="2"/>
              <a:buChar char="Ø"/>
            </a:pPr>
            <a:r>
              <a:rPr lang="ja-JP" altLang="en-US" dirty="0"/>
              <a:t>コストに対応できるように</a:t>
            </a:r>
            <a:r>
              <a:rPr lang="en-US" altLang="ja-JP" dirty="0" err="1"/>
              <a:t>open_list</a:t>
            </a:r>
            <a:r>
              <a:rPr lang="ja-JP" altLang="en-US" dirty="0"/>
              <a:t>に入れるノードの構造体を</a:t>
            </a:r>
            <a:r>
              <a:rPr lang="ja-JP" altLang="en-US" dirty="0" smtClean="0"/>
              <a:t>拡張</a:t>
            </a:r>
            <a:endParaRPr lang="en-US" altLang="ja-JP" dirty="0" smtClean="0"/>
          </a:p>
          <a:p>
            <a:pPr marL="457200" indent="-457200">
              <a:buFont typeface="+mj-lt"/>
              <a:buAutoNum type="arabicPeriod"/>
            </a:pPr>
            <a:endParaRPr lang="en-US" altLang="ja-JP" dirty="0"/>
          </a:p>
          <a:p>
            <a:pPr>
              <a:buFont typeface="Wingdings" panose="05000000000000000000" pitchFamily="2" charset="2"/>
              <a:buChar char="Ø"/>
            </a:pPr>
            <a:r>
              <a:rPr lang="ja-JP" altLang="en-US" dirty="0" smtClean="0"/>
              <a:t>親ノード</a:t>
            </a:r>
            <a:r>
              <a:rPr lang="en-US" altLang="ja-JP" dirty="0" err="1" smtClean="0"/>
              <a:t>cur_node</a:t>
            </a:r>
            <a:r>
              <a:rPr lang="ja-JP" altLang="en-US" dirty="0" smtClean="0"/>
              <a:t>から</a:t>
            </a:r>
            <a:r>
              <a:rPr lang="ja-JP" altLang="en-US" dirty="0"/>
              <a:t>，コストを</a:t>
            </a:r>
            <a:r>
              <a:rPr lang="ja-JP" altLang="en-US" dirty="0" smtClean="0"/>
              <a:t>引き継ぐ処理を追加</a:t>
            </a:r>
            <a:endParaRPr lang="en-US" altLang="ja-JP" dirty="0"/>
          </a:p>
          <a:p>
            <a:pPr lvl="1">
              <a:buFont typeface="Wingdings" panose="05000000000000000000" pitchFamily="2" charset="2"/>
              <a:buChar char="l"/>
            </a:pPr>
            <a:endParaRPr lang="en-US" altLang="ja-JP" dirty="0" smtClean="0"/>
          </a:p>
        </p:txBody>
      </p:sp>
      <p:pic>
        <p:nvPicPr>
          <p:cNvPr id="10" name="図 9"/>
          <p:cNvPicPr>
            <a:picLocks noChangeAspect="1"/>
          </p:cNvPicPr>
          <p:nvPr/>
        </p:nvPicPr>
        <p:blipFill>
          <a:blip r:embed="rId2"/>
          <a:stretch>
            <a:fillRect/>
          </a:stretch>
        </p:blipFill>
        <p:spPr>
          <a:xfrm>
            <a:off x="1303806" y="4201156"/>
            <a:ext cx="7315884" cy="319238"/>
          </a:xfrm>
          <a:prstGeom prst="rect">
            <a:avLst/>
          </a:prstGeom>
        </p:spPr>
      </p:pic>
      <p:pic>
        <p:nvPicPr>
          <p:cNvPr id="12" name="図 11"/>
          <p:cNvPicPr>
            <a:picLocks noChangeAspect="1"/>
          </p:cNvPicPr>
          <p:nvPr/>
        </p:nvPicPr>
        <p:blipFill>
          <a:blip r:embed="rId3"/>
          <a:stretch>
            <a:fillRect/>
          </a:stretch>
        </p:blipFill>
        <p:spPr>
          <a:xfrm>
            <a:off x="1303806" y="5207657"/>
            <a:ext cx="6285714" cy="885714"/>
          </a:xfrm>
          <a:prstGeom prst="rect">
            <a:avLst/>
          </a:prstGeom>
        </p:spPr>
      </p:pic>
    </p:spTree>
    <p:extLst>
      <p:ext uri="{BB962C8B-B14F-4D97-AF65-F5344CB8AC3E}">
        <p14:creationId xmlns:p14="http://schemas.microsoft.com/office/powerpoint/2010/main" val="2307270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a:t>3-1. MATLAB/Octave</a:t>
            </a:r>
            <a:r>
              <a:rPr lang="ja-JP" altLang="en-US" sz="3600" dirty="0"/>
              <a:t>を用いた，</a:t>
            </a:r>
            <a:r>
              <a:rPr lang="en-US" altLang="ja-JP" sz="3600" dirty="0"/>
              <a:t>Dijkstra’s algorithm </a:t>
            </a:r>
            <a:r>
              <a:rPr lang="ja-JP" altLang="en-US" sz="3600" dirty="0"/>
              <a:t>の実装を</a:t>
            </a:r>
            <a:r>
              <a:rPr lang="ja-JP" altLang="en-US" sz="3600" dirty="0" smtClean="0"/>
              <a:t>示しなさい</a:t>
            </a:r>
            <a:r>
              <a:rPr lang="en-US" altLang="ja-JP" sz="3600" dirty="0" smtClean="0"/>
              <a:t>(2/3)</a:t>
            </a:r>
            <a:endParaRPr kumimoji="1" lang="ja-JP" altLang="en-US" sz="3600" dirty="0"/>
          </a:p>
        </p:txBody>
      </p:sp>
      <p:sp>
        <p:nvSpPr>
          <p:cNvPr id="3" name="コンテンツ プレースホルダー 2"/>
          <p:cNvSpPr>
            <a:spLocks noGrp="1"/>
          </p:cNvSpPr>
          <p:nvPr>
            <p:ph idx="1"/>
          </p:nvPr>
        </p:nvSpPr>
        <p:spPr>
          <a:xfrm>
            <a:off x="822959" y="1814203"/>
            <a:ext cx="7543801" cy="1625743"/>
          </a:xfrm>
        </p:spPr>
        <p:txBody>
          <a:bodyPr/>
          <a:lstStyle/>
          <a:p>
            <a:pPr>
              <a:buFont typeface="Wingdings" panose="05000000000000000000" pitchFamily="2" charset="2"/>
              <a:buChar char="Ø"/>
            </a:pPr>
            <a:r>
              <a:rPr lang="ja-JP" altLang="en-US" dirty="0"/>
              <a:t>オープンリストは，</a:t>
            </a:r>
            <a:r>
              <a:rPr lang="en-US" altLang="ja-JP" dirty="0"/>
              <a:t>U-Priority Queue </a:t>
            </a:r>
            <a:r>
              <a:rPr lang="ja-JP" altLang="en-US" dirty="0"/>
              <a:t>として</a:t>
            </a:r>
            <a:r>
              <a:rPr lang="ja-JP" altLang="en-US" dirty="0" smtClean="0"/>
              <a:t>実装</a:t>
            </a:r>
            <a:endParaRPr lang="en-US" altLang="ja-JP" dirty="0" smtClean="0"/>
          </a:p>
          <a:p>
            <a:pPr lvl="1">
              <a:buFont typeface="Wingdings" panose="05000000000000000000" pitchFamily="2" charset="2"/>
              <a:buChar char="Ø"/>
            </a:pPr>
            <a:r>
              <a:rPr lang="en-US" altLang="ja-JP" dirty="0"/>
              <a:t>U-Priority </a:t>
            </a:r>
            <a:r>
              <a:rPr lang="en-US" altLang="ja-JP" dirty="0" smtClean="0"/>
              <a:t>Queue</a:t>
            </a:r>
            <a:r>
              <a:rPr lang="ja-JP" altLang="en-US" dirty="0" smtClean="0"/>
              <a:t>は追加するときにソート順を維持する</a:t>
            </a:r>
            <a:endParaRPr lang="en-US" altLang="ja-JP" dirty="0" smtClean="0"/>
          </a:p>
          <a:p>
            <a:pPr lvl="1">
              <a:buFont typeface="Wingdings" panose="05000000000000000000" pitchFamily="2" charset="2"/>
              <a:buChar char="Ø"/>
            </a:pPr>
            <a:endParaRPr lang="en-US" altLang="ja-JP" dirty="0" smtClean="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6</a:t>
            </a:fld>
            <a:endParaRPr kumimoji="1" lang="ja-JP" altLang="en-US"/>
          </a:p>
        </p:txBody>
      </p:sp>
      <p:pic>
        <p:nvPicPr>
          <p:cNvPr id="7" name="図 6"/>
          <p:cNvPicPr>
            <a:picLocks noChangeAspect="1"/>
          </p:cNvPicPr>
          <p:nvPr/>
        </p:nvPicPr>
        <p:blipFill>
          <a:blip r:embed="rId2"/>
          <a:stretch>
            <a:fillRect/>
          </a:stretch>
        </p:blipFill>
        <p:spPr>
          <a:xfrm>
            <a:off x="1131740" y="2535184"/>
            <a:ext cx="5885714" cy="904762"/>
          </a:xfrm>
          <a:prstGeom prst="rect">
            <a:avLst/>
          </a:prstGeom>
        </p:spPr>
      </p:pic>
      <p:sp>
        <p:nvSpPr>
          <p:cNvPr id="8" name="コンテンツ プレースホルダー 2"/>
          <p:cNvSpPr txBox="1">
            <a:spLocks/>
          </p:cNvSpPr>
          <p:nvPr/>
        </p:nvSpPr>
        <p:spPr>
          <a:xfrm>
            <a:off x="865562" y="3494217"/>
            <a:ext cx="7543801" cy="28041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ja-JP" altLang="en-US" dirty="0" smtClean="0"/>
              <a:t>オープンリストでの重複のチェックは不要になったので，該当するソースコードをコメントアウト</a:t>
            </a:r>
            <a:endParaRPr lang="en-US" altLang="ja-JP" dirty="0" smtClean="0"/>
          </a:p>
          <a:p>
            <a:pPr>
              <a:buFont typeface="Wingdings" panose="05000000000000000000" pitchFamily="2" charset="2"/>
              <a:buChar char="Ø"/>
            </a:pPr>
            <a:r>
              <a:rPr lang="ja-JP" altLang="en-US" dirty="0" smtClean="0"/>
              <a:t>オープンリストに追加する際，</a:t>
            </a:r>
            <a:r>
              <a:rPr lang="en-US" altLang="ja-JP" dirty="0" err="1" smtClean="0"/>
              <a:t>hyp_node</a:t>
            </a:r>
            <a:r>
              <a:rPr lang="ja-JP" altLang="en-US" dirty="0" smtClean="0"/>
              <a:t>（探索候補の配列）空だと挿入する必要がないため，</a:t>
            </a:r>
            <a:r>
              <a:rPr lang="en-US" altLang="ja-JP" dirty="0" err="1" smtClean="0"/>
              <a:t>hyp_nodes</a:t>
            </a:r>
            <a:r>
              <a:rPr lang="ja-JP" altLang="en-US" dirty="0" smtClean="0"/>
              <a:t>を更新する前に事前検証処理を追加</a:t>
            </a:r>
            <a:endParaRPr lang="en-US" altLang="ja-JP" dirty="0" smtClean="0"/>
          </a:p>
          <a:p>
            <a:pPr>
              <a:buFont typeface="Wingdings" panose="05000000000000000000" pitchFamily="2" charset="2"/>
              <a:buChar char="Ø"/>
            </a:pPr>
            <a:endParaRPr lang="en-US" altLang="ja-JP" dirty="0" smtClean="0"/>
          </a:p>
        </p:txBody>
      </p:sp>
      <p:pic>
        <p:nvPicPr>
          <p:cNvPr id="9" name="図 8"/>
          <p:cNvPicPr>
            <a:picLocks noChangeAspect="1"/>
          </p:cNvPicPr>
          <p:nvPr/>
        </p:nvPicPr>
        <p:blipFill>
          <a:blip r:embed="rId3"/>
          <a:stretch>
            <a:fillRect/>
          </a:stretch>
        </p:blipFill>
        <p:spPr>
          <a:xfrm>
            <a:off x="1131740" y="5063934"/>
            <a:ext cx="6100388" cy="1234390"/>
          </a:xfrm>
          <a:prstGeom prst="rect">
            <a:avLst/>
          </a:prstGeom>
        </p:spPr>
      </p:pic>
    </p:spTree>
    <p:extLst>
      <p:ext uri="{BB962C8B-B14F-4D97-AF65-F5344CB8AC3E}">
        <p14:creationId xmlns:p14="http://schemas.microsoft.com/office/powerpoint/2010/main" val="338678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a:t>3-1. MATLAB/Octave</a:t>
            </a:r>
            <a:r>
              <a:rPr lang="ja-JP" altLang="en-US" sz="3600" dirty="0"/>
              <a:t>を用いた，</a:t>
            </a:r>
            <a:r>
              <a:rPr lang="en-US" altLang="ja-JP" sz="3600" dirty="0"/>
              <a:t>Dijkstra’s algorithm </a:t>
            </a:r>
            <a:r>
              <a:rPr lang="ja-JP" altLang="en-US" sz="3600" dirty="0"/>
              <a:t>の実装を</a:t>
            </a:r>
            <a:r>
              <a:rPr lang="ja-JP" altLang="en-US" sz="3600" dirty="0" smtClean="0"/>
              <a:t>示しなさい</a:t>
            </a:r>
            <a:r>
              <a:rPr lang="en-US" altLang="ja-JP" sz="3600" dirty="0" smtClean="0"/>
              <a:t>(3/3)</a:t>
            </a:r>
            <a:endParaRPr kumimoji="1" lang="ja-JP" altLang="en-US" sz="36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7</a:t>
            </a:fld>
            <a:endParaRPr kumimoji="1" lang="ja-JP" altLang="en-US"/>
          </a:p>
        </p:txBody>
      </p:sp>
      <p:sp>
        <p:nvSpPr>
          <p:cNvPr id="5" name="コンテンツ プレースホルダー 2"/>
          <p:cNvSpPr txBox="1">
            <a:spLocks/>
          </p:cNvSpPr>
          <p:nvPr/>
        </p:nvSpPr>
        <p:spPr>
          <a:xfrm>
            <a:off x="822960" y="1887775"/>
            <a:ext cx="7543801" cy="3772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ja-JP" altLang="en-US" dirty="0" smtClean="0"/>
              <a:t>終了条件も構造体の</a:t>
            </a:r>
            <a:r>
              <a:rPr lang="en-US" altLang="ja-JP" dirty="0" smtClean="0"/>
              <a:t>id</a:t>
            </a:r>
            <a:r>
              <a:rPr lang="ja-JP" altLang="en-US" dirty="0" smtClean="0"/>
              <a:t>要素で判別</a:t>
            </a:r>
            <a:endParaRPr lang="ja-JP" altLang="en-US" dirty="0"/>
          </a:p>
        </p:txBody>
      </p:sp>
      <p:sp>
        <p:nvSpPr>
          <p:cNvPr id="6" name="コンテンツ プレースホルダー 2"/>
          <p:cNvSpPr txBox="1">
            <a:spLocks/>
          </p:cNvSpPr>
          <p:nvPr/>
        </p:nvSpPr>
        <p:spPr>
          <a:xfrm>
            <a:off x="822960" y="2988789"/>
            <a:ext cx="7543801" cy="3772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ja-JP" dirty="0" err="1"/>
              <a:t>cur_node</a:t>
            </a:r>
            <a:r>
              <a:rPr lang="ja-JP" altLang="en-US" dirty="0"/>
              <a:t>が，構造体になったため，</a:t>
            </a:r>
            <a:r>
              <a:rPr lang="en-US" altLang="ja-JP" dirty="0"/>
              <a:t>curnode.id</a:t>
            </a:r>
            <a:r>
              <a:rPr lang="ja-JP" altLang="en-US" dirty="0"/>
              <a:t>に</a:t>
            </a:r>
            <a:r>
              <a:rPr lang="ja-JP" altLang="en-US" dirty="0" smtClean="0"/>
              <a:t>置き換え</a:t>
            </a:r>
            <a:endParaRPr lang="ja-JP" altLang="en-US" dirty="0"/>
          </a:p>
        </p:txBody>
      </p:sp>
      <p:pic>
        <p:nvPicPr>
          <p:cNvPr id="11" name="図 10"/>
          <p:cNvPicPr>
            <a:picLocks noChangeAspect="1"/>
          </p:cNvPicPr>
          <p:nvPr/>
        </p:nvPicPr>
        <p:blipFill>
          <a:blip r:embed="rId2"/>
          <a:stretch>
            <a:fillRect/>
          </a:stretch>
        </p:blipFill>
        <p:spPr>
          <a:xfrm>
            <a:off x="1037462" y="2264979"/>
            <a:ext cx="3600000" cy="723810"/>
          </a:xfrm>
          <a:prstGeom prst="rect">
            <a:avLst/>
          </a:prstGeom>
        </p:spPr>
      </p:pic>
      <p:pic>
        <p:nvPicPr>
          <p:cNvPr id="12" name="図 11"/>
          <p:cNvPicPr>
            <a:picLocks noChangeAspect="1"/>
          </p:cNvPicPr>
          <p:nvPr/>
        </p:nvPicPr>
        <p:blipFill>
          <a:blip r:embed="rId3"/>
          <a:stretch>
            <a:fillRect/>
          </a:stretch>
        </p:blipFill>
        <p:spPr>
          <a:xfrm>
            <a:off x="1037462" y="3381216"/>
            <a:ext cx="4638095" cy="180952"/>
          </a:xfrm>
          <a:prstGeom prst="rect">
            <a:avLst/>
          </a:prstGeom>
        </p:spPr>
      </p:pic>
      <p:pic>
        <p:nvPicPr>
          <p:cNvPr id="13" name="図 12"/>
          <p:cNvPicPr>
            <a:picLocks noChangeAspect="1"/>
          </p:cNvPicPr>
          <p:nvPr/>
        </p:nvPicPr>
        <p:blipFill>
          <a:blip r:embed="rId4"/>
          <a:stretch>
            <a:fillRect/>
          </a:stretch>
        </p:blipFill>
        <p:spPr>
          <a:xfrm>
            <a:off x="1037462" y="3867145"/>
            <a:ext cx="6876190" cy="495238"/>
          </a:xfrm>
          <a:prstGeom prst="rect">
            <a:avLst/>
          </a:prstGeom>
        </p:spPr>
      </p:pic>
      <p:sp>
        <p:nvSpPr>
          <p:cNvPr id="9" name="コンテンツ プレースホルダー 2"/>
          <p:cNvSpPr txBox="1">
            <a:spLocks/>
          </p:cNvSpPr>
          <p:nvPr/>
        </p:nvSpPr>
        <p:spPr>
          <a:xfrm>
            <a:off x="703656" y="4535685"/>
            <a:ext cx="7543801" cy="3772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ja-JP" dirty="0" err="1" smtClean="0"/>
              <a:t>open_list</a:t>
            </a:r>
            <a:r>
              <a:rPr lang="en-US" altLang="ja-JP" dirty="0" smtClean="0"/>
              <a:t> </a:t>
            </a:r>
            <a:r>
              <a:rPr lang="en-US" altLang="ja-JP" dirty="0" err="1" smtClean="0"/>
              <a:t>close_list</a:t>
            </a:r>
            <a:r>
              <a:rPr lang="ja-JP" altLang="en-US" dirty="0" smtClean="0"/>
              <a:t>が空のときの処理を記載</a:t>
            </a:r>
            <a:endParaRPr lang="ja-JP" altLang="en-US" dirty="0"/>
          </a:p>
        </p:txBody>
      </p:sp>
      <p:pic>
        <p:nvPicPr>
          <p:cNvPr id="3" name="図 2"/>
          <p:cNvPicPr>
            <a:picLocks noChangeAspect="1"/>
          </p:cNvPicPr>
          <p:nvPr/>
        </p:nvPicPr>
        <p:blipFill>
          <a:blip r:embed="rId5"/>
          <a:stretch>
            <a:fillRect/>
          </a:stretch>
        </p:blipFill>
        <p:spPr>
          <a:xfrm>
            <a:off x="1037462" y="4912890"/>
            <a:ext cx="4506603" cy="1378052"/>
          </a:xfrm>
          <a:prstGeom prst="rect">
            <a:avLst/>
          </a:prstGeom>
        </p:spPr>
      </p:pic>
    </p:spTree>
    <p:extLst>
      <p:ext uri="{BB962C8B-B14F-4D97-AF65-F5344CB8AC3E}">
        <p14:creationId xmlns:p14="http://schemas.microsoft.com/office/powerpoint/2010/main" val="3138474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smtClean="0"/>
              <a:t>3-2.</a:t>
            </a:r>
            <a:r>
              <a:rPr lang="ja-JP" altLang="en-US" sz="3200" dirty="0" smtClean="0"/>
              <a:t>迷路</a:t>
            </a:r>
            <a:r>
              <a:rPr lang="ja-JP" altLang="en-US" sz="3200" dirty="0"/>
              <a:t>探索の結果として，</a:t>
            </a:r>
            <a:r>
              <a:rPr lang="en-US" altLang="ja-JP" sz="3200" dirty="0"/>
              <a:t>1</a:t>
            </a:r>
            <a:r>
              <a:rPr lang="ja-JP" altLang="en-US" sz="3200" dirty="0"/>
              <a:t>つ以上の最適経路探索の，探索結果を示しなさい</a:t>
            </a:r>
            <a:r>
              <a:rPr lang="ja-JP" altLang="en-US" sz="3200" dirty="0" smtClean="0"/>
              <a:t>．</a:t>
            </a:r>
            <a:r>
              <a:rPr lang="en-US" altLang="ja-JP" sz="3200" dirty="0" smtClean="0"/>
              <a:t>(1/2)</a:t>
            </a:r>
            <a:endParaRPr kumimoji="1" lang="ja-JP" altLang="en-US" sz="3200" dirty="0"/>
          </a:p>
        </p:txBody>
      </p:sp>
      <p:sp>
        <p:nvSpPr>
          <p:cNvPr id="3" name="コンテンツ プレースホルダー 2"/>
          <p:cNvSpPr>
            <a:spLocks noGrp="1"/>
          </p:cNvSpPr>
          <p:nvPr>
            <p:ph idx="1"/>
          </p:nvPr>
        </p:nvSpPr>
        <p:spPr>
          <a:xfrm>
            <a:off x="865562" y="1845734"/>
            <a:ext cx="7543801" cy="4023360"/>
          </a:xfrm>
        </p:spPr>
        <p:txBody>
          <a:bodyPr/>
          <a:lstStyle/>
          <a:p>
            <a:r>
              <a:rPr kumimoji="1" lang="ja-JP" altLang="en-US" dirty="0" smtClean="0"/>
              <a:t>探索対象として，講義資料にあった有向グラフを用いた．以下その図である．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8</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62" y="2669804"/>
            <a:ext cx="2890452" cy="2375220"/>
          </a:xfrm>
          <a:prstGeom prst="rect">
            <a:avLst/>
          </a:prstGeom>
        </p:spPr>
      </p:pic>
      <p:sp>
        <p:nvSpPr>
          <p:cNvPr id="7" name="コンテンツ プレースホルダー 2"/>
          <p:cNvSpPr txBox="1">
            <a:spLocks/>
          </p:cNvSpPr>
          <p:nvPr/>
        </p:nvSpPr>
        <p:spPr>
          <a:xfrm>
            <a:off x="4489622" y="2577711"/>
            <a:ext cx="3816768" cy="2467313"/>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smtClean="0"/>
              <a:t>実験</a:t>
            </a:r>
            <a:endParaRPr lang="en-US" altLang="ja-JP" dirty="0" smtClean="0"/>
          </a:p>
          <a:p>
            <a:pPr>
              <a:buFont typeface="Wingdings" panose="05000000000000000000" pitchFamily="2" charset="2"/>
              <a:buChar char="ü"/>
            </a:pPr>
            <a:r>
              <a:rPr lang="ja-JP" altLang="en-US" dirty="0" smtClean="0"/>
              <a:t>全部で，７このノードからなる図である．</a:t>
            </a:r>
            <a:endParaRPr lang="en-US" altLang="ja-JP" dirty="0" smtClean="0"/>
          </a:p>
          <a:p>
            <a:pPr>
              <a:buFont typeface="Wingdings" panose="05000000000000000000" pitchFamily="2" charset="2"/>
              <a:buChar char="ü"/>
            </a:pPr>
            <a:r>
              <a:rPr lang="ja-JP" altLang="en-US" dirty="0" smtClean="0"/>
              <a:t>入る</a:t>
            </a:r>
            <a:r>
              <a:rPr lang="ja-JP" altLang="en-US" dirty="0"/>
              <a:t>とき</a:t>
            </a:r>
            <a:r>
              <a:rPr lang="ja-JP" altLang="en-US" dirty="0" smtClean="0"/>
              <a:t>，出る時のそれぞれに重みを持たせた有向グラフになっている．</a:t>
            </a:r>
            <a:endParaRPr lang="en-US" altLang="ja-JP" dirty="0" smtClean="0"/>
          </a:p>
          <a:p>
            <a:pPr>
              <a:buFont typeface="Wingdings" panose="05000000000000000000" pitchFamily="2" charset="2"/>
              <a:buChar char="ü"/>
            </a:pPr>
            <a:r>
              <a:rPr lang="ja-JP" altLang="en-US" dirty="0"/>
              <a:t>初期</a:t>
            </a:r>
            <a:r>
              <a:rPr lang="ja-JP" altLang="en-US" dirty="0" smtClean="0"/>
              <a:t>ノードは１，目標ノードは７で設定をした</a:t>
            </a:r>
            <a:endParaRPr lang="ja-JP" altLang="en-US" dirty="0"/>
          </a:p>
        </p:txBody>
      </p:sp>
      <p:pic>
        <p:nvPicPr>
          <p:cNvPr id="8" name="コンテンツ プレースホルダー 4"/>
          <p:cNvPicPr>
            <a:picLocks noChangeAspect="1"/>
          </p:cNvPicPr>
          <p:nvPr/>
        </p:nvPicPr>
        <p:blipFill>
          <a:blip r:embed="rId3"/>
          <a:stretch>
            <a:fillRect/>
          </a:stretch>
        </p:blipFill>
        <p:spPr>
          <a:xfrm>
            <a:off x="6863415" y="4803592"/>
            <a:ext cx="1442975" cy="1477537"/>
          </a:xfrm>
          <a:prstGeom prst="rect">
            <a:avLst/>
          </a:prstGeom>
        </p:spPr>
      </p:pic>
    </p:spTree>
    <p:extLst>
      <p:ext uri="{BB962C8B-B14F-4D97-AF65-F5344CB8AC3E}">
        <p14:creationId xmlns:p14="http://schemas.microsoft.com/office/powerpoint/2010/main" val="1572592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smtClean="0"/>
              <a:t>3-2.</a:t>
            </a:r>
            <a:r>
              <a:rPr lang="ja-JP" altLang="en-US" sz="3200" dirty="0" smtClean="0"/>
              <a:t>迷路</a:t>
            </a:r>
            <a:r>
              <a:rPr lang="ja-JP" altLang="en-US" sz="3200" dirty="0"/>
              <a:t>探索の結果として，</a:t>
            </a:r>
            <a:r>
              <a:rPr lang="en-US" altLang="ja-JP" sz="3200" dirty="0"/>
              <a:t>1</a:t>
            </a:r>
            <a:r>
              <a:rPr lang="ja-JP" altLang="en-US" sz="3200" dirty="0"/>
              <a:t>つ以上の最適経路探索の，探索結果を示しなさい</a:t>
            </a:r>
            <a:r>
              <a:rPr lang="ja-JP" altLang="en-US" sz="3200" dirty="0" smtClean="0"/>
              <a:t>．</a:t>
            </a:r>
            <a:r>
              <a:rPr lang="en-US" altLang="ja-JP" sz="3200" dirty="0" smtClean="0"/>
              <a:t>(2/2)</a:t>
            </a:r>
            <a:endParaRPr kumimoji="1" lang="ja-JP" altLang="en-US" sz="3200" dirty="0"/>
          </a:p>
        </p:txBody>
      </p:sp>
      <p:sp>
        <p:nvSpPr>
          <p:cNvPr id="4" name="スライド番号プレースホルダー 3"/>
          <p:cNvSpPr>
            <a:spLocks noGrp="1"/>
          </p:cNvSpPr>
          <p:nvPr>
            <p:ph type="sldNum" sz="quarter" idx="12"/>
          </p:nvPr>
        </p:nvSpPr>
        <p:spPr/>
        <p:txBody>
          <a:bodyPr/>
          <a:lstStyle/>
          <a:p>
            <a:fld id="{B637201C-D7B8-43C9-B4A5-AC3257B00CA2}" type="slidenum">
              <a:rPr kumimoji="1" lang="ja-JP" altLang="en-US" smtClean="0"/>
              <a:t>9</a:t>
            </a:fld>
            <a:endParaRPr kumimoji="1" lang="ja-JP" altLang="en-US"/>
          </a:p>
        </p:txBody>
      </p:sp>
      <p:sp>
        <p:nvSpPr>
          <p:cNvPr id="7" name="コンテンツ プレースホルダー 6"/>
          <p:cNvSpPr>
            <a:spLocks noGrp="1"/>
          </p:cNvSpPr>
          <p:nvPr>
            <p:ph idx="1"/>
          </p:nvPr>
        </p:nvSpPr>
        <p:spPr>
          <a:xfrm>
            <a:off x="822959" y="1861752"/>
            <a:ext cx="3550229" cy="4023360"/>
          </a:xfrm>
        </p:spPr>
        <p:txBody>
          <a:bodyPr/>
          <a:lstStyle/>
          <a:p>
            <a:r>
              <a:rPr kumimoji="1" lang="ja-JP" altLang="en-US" dirty="0" smtClean="0"/>
              <a:t>結果は以下のようになった．</a:t>
            </a:r>
            <a:endParaRPr kumimoji="1" lang="ja-JP" altLang="en-US" dirty="0"/>
          </a:p>
        </p:txBody>
      </p:sp>
      <p:sp>
        <p:nvSpPr>
          <p:cNvPr id="9" name="コンテンツ プレースホルダー 6"/>
          <p:cNvSpPr txBox="1">
            <a:spLocks/>
          </p:cNvSpPr>
          <p:nvPr/>
        </p:nvSpPr>
        <p:spPr>
          <a:xfrm>
            <a:off x="4500838" y="1861752"/>
            <a:ext cx="401832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t>【</a:t>
            </a:r>
            <a:r>
              <a:rPr lang="ja-JP" altLang="en-US" dirty="0" smtClean="0"/>
              <a:t>実験結果</a:t>
            </a:r>
            <a:r>
              <a:rPr lang="en-US" altLang="ja-JP" dirty="0" smtClean="0"/>
              <a:t>】</a:t>
            </a:r>
          </a:p>
          <a:p>
            <a:r>
              <a:rPr lang="ja-JP" altLang="en-US" dirty="0" smtClean="0"/>
              <a:t>探索した結果として，</a:t>
            </a:r>
            <a:endParaRPr lang="en-US" altLang="ja-JP" dirty="0" smtClean="0"/>
          </a:p>
          <a:p>
            <a:r>
              <a:rPr lang="en-US" altLang="ja-JP" dirty="0" smtClean="0"/>
              <a:t>1-2-4-6-7</a:t>
            </a:r>
            <a:r>
              <a:rPr lang="ja-JP" altLang="en-US" dirty="0" smtClean="0"/>
              <a:t>のノードを通る結果が表示されていることがわかり，最適な探索が行えているように見える．</a:t>
            </a:r>
            <a:endParaRPr lang="en-US" altLang="ja-JP" dirty="0" smtClean="0"/>
          </a:p>
          <a:p>
            <a:endParaRPr lang="ja-JP" altLang="en-US" dirty="0"/>
          </a:p>
        </p:txBody>
      </p:sp>
      <p:pic>
        <p:nvPicPr>
          <p:cNvPr id="3" name="図 2"/>
          <p:cNvPicPr>
            <a:picLocks noChangeAspect="1"/>
          </p:cNvPicPr>
          <p:nvPr/>
        </p:nvPicPr>
        <p:blipFill>
          <a:blip r:embed="rId2"/>
          <a:stretch>
            <a:fillRect/>
          </a:stretch>
        </p:blipFill>
        <p:spPr>
          <a:xfrm>
            <a:off x="915112" y="2466051"/>
            <a:ext cx="3161905" cy="1695238"/>
          </a:xfrm>
          <a:prstGeom prst="rect">
            <a:avLst/>
          </a:prstGeom>
        </p:spPr>
      </p:pic>
    </p:spTree>
    <p:extLst>
      <p:ext uri="{BB962C8B-B14F-4D97-AF65-F5344CB8AC3E}">
        <p14:creationId xmlns:p14="http://schemas.microsoft.com/office/powerpoint/2010/main" val="3489312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TotalTime>
  <Words>1241</Words>
  <Application>Microsoft Office PowerPoint</Application>
  <PresentationFormat>画面に合わせる (4:3)</PresentationFormat>
  <Paragraphs>111</Paragraphs>
  <Slides>18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ＭＳ Ｐゴシック</vt:lpstr>
      <vt:lpstr>新細明體</vt:lpstr>
      <vt:lpstr>游ゴシック</vt:lpstr>
      <vt:lpstr>Calibri</vt:lpstr>
      <vt:lpstr>Calibri Light</vt:lpstr>
      <vt:lpstr>Wingdings</vt:lpstr>
      <vt:lpstr>レトロスペクト</vt:lpstr>
      <vt:lpstr>人工知能・音声処理実験 作業日報  第2回 AI-2</vt:lpstr>
      <vt:lpstr>AI-2の概要</vt:lpstr>
      <vt:lpstr>問題 3（優先発展♫）</vt:lpstr>
      <vt:lpstr>問題３の小問題</vt:lpstr>
      <vt:lpstr>3-1. MATLAB/Octaveを用いた，Dijkstra’s algorithm の実装を示しなさい(1/3)</vt:lpstr>
      <vt:lpstr>3-1. MATLAB/Octaveを用いた，Dijkstra’s algorithm の実装を示しなさい(2/3)</vt:lpstr>
      <vt:lpstr>3-1. MATLAB/Octaveを用いた，Dijkstra’s algorithm の実装を示しなさい(3/3)</vt:lpstr>
      <vt:lpstr>3-2.迷路探索の結果として，1つ以上の最適経路探索の，探索結果を示しなさい．(1/2)</vt:lpstr>
      <vt:lpstr>3-2.迷路探索の結果として，1つ以上の最適経路探索の，探索結果を示しなさい．(2/2)</vt:lpstr>
      <vt:lpstr>3-3.探索結果に対して，考察せよ．</vt:lpstr>
      <vt:lpstr>問題3のまとめ</vt:lpstr>
      <vt:lpstr>問題４</vt:lpstr>
      <vt:lpstr>問題4の小問題</vt:lpstr>
      <vt:lpstr>4-1深さ優先探索や幅優先探索に対してどのように実装をしたか</vt:lpstr>
      <vt:lpstr>4-2.幅優先探索</vt:lpstr>
      <vt:lpstr>4-2.深さ優先探索</vt:lpstr>
      <vt:lpstr>問題4のまとめ</vt:lpstr>
      <vt:lpstr>AI-2の感想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人工知能・音声処理実験 作業日報  第1回 AI-1</dc:title>
  <dc:creator>今田 将也</dc:creator>
  <cp:lastModifiedBy>今田 将也</cp:lastModifiedBy>
  <cp:revision>111</cp:revision>
  <dcterms:created xsi:type="dcterms:W3CDTF">2020-10-29T03:03:26Z</dcterms:created>
  <dcterms:modified xsi:type="dcterms:W3CDTF">2020-11-05T08:03:14Z</dcterms:modified>
</cp:coreProperties>
</file>