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01" r:id="rId2"/>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0" r:id="rId44"/>
    <p:sldId id="297" r:id="rId45"/>
    <p:sldId id="299" r:id="rId46"/>
    <p:sldId id="298"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580E6-9DBD-412C-83C1-4AED19367E38}" type="datetimeFigureOut">
              <a:rPr kumimoji="1" lang="ja-JP" altLang="en-US" smtClean="0"/>
              <a:t>2020/11/12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061B5-419E-462A-A366-F07EAC975870}" type="slidenum">
              <a:rPr kumimoji="1" lang="ja-JP" altLang="en-US" smtClean="0"/>
              <a:t>‹#›</a:t>
            </a:fld>
            <a:endParaRPr kumimoji="1" lang="ja-JP" altLang="en-US"/>
          </a:p>
        </p:txBody>
      </p:sp>
    </p:spTree>
    <p:extLst>
      <p:ext uri="{BB962C8B-B14F-4D97-AF65-F5344CB8AC3E}">
        <p14:creationId xmlns:p14="http://schemas.microsoft.com/office/powerpoint/2010/main" val="31663088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40061B5-419E-462A-A366-F07EAC975870}" type="slidenum">
              <a:rPr kumimoji="1" lang="ja-JP" altLang="en-US" smtClean="0"/>
              <a:t>2</a:t>
            </a:fld>
            <a:endParaRPr kumimoji="1" lang="ja-JP" altLang="en-US"/>
          </a:p>
        </p:txBody>
      </p:sp>
    </p:spTree>
    <p:extLst>
      <p:ext uri="{BB962C8B-B14F-4D97-AF65-F5344CB8AC3E}">
        <p14:creationId xmlns:p14="http://schemas.microsoft.com/office/powerpoint/2010/main" val="273649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F1E217-26CE-4B00-B428-C12B2909BA95}" type="datetime1">
              <a:rPr kumimoji="1" lang="ja-JP" altLang="en-US" smtClean="0"/>
              <a:t>2020/11/12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0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D8B2278-454C-42CE-B971-96F8D14372C3}" type="datetime1">
              <a:rPr kumimoji="1" lang="ja-JP" altLang="en-US" smtClean="0"/>
              <a:t>2020/11/12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339483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AEFD-B529-4802-B164-7CD75D6246A1}" type="datetime1">
              <a:rPr kumimoji="1" lang="ja-JP" altLang="en-US" smtClean="0"/>
              <a:t>2020/11/12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399616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ECFA37D-E944-4A3D-B055-9FDC8FE0B609}" type="datetime1">
              <a:rPr kumimoji="1" lang="ja-JP" altLang="en-US" smtClean="0"/>
              <a:t>2020/11/12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17387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3435003-1F93-43EC-B79B-495B9746C9A6}" type="datetime1">
              <a:rPr kumimoji="1" lang="ja-JP" altLang="en-US" smtClean="0"/>
              <a:t>2020/11/12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2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5C30479-5E44-4DE5-AD51-D11FA0BE2A9F}" type="datetime1">
              <a:rPr kumimoji="1" lang="ja-JP" altLang="en-US" smtClean="0"/>
              <a:t>2020/11/12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81097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87A6675-87F9-400B-A9EC-0B06F9C2923D}" type="datetime1">
              <a:rPr kumimoji="1" lang="ja-JP" altLang="en-US" smtClean="0"/>
              <a:t>2020/11/12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287132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340B42A-7678-436F-BF03-CFD2251F5EEF}" type="datetime1">
              <a:rPr kumimoji="1" lang="ja-JP" altLang="en-US" smtClean="0"/>
              <a:t>2020/11/12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341810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74058F-D587-4E25-BFE7-F0B8140A64F1}" type="datetime1">
              <a:rPr kumimoji="1" lang="ja-JP" altLang="en-US" smtClean="0"/>
              <a:t>2020/11/12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37012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F8C7E5-B706-4A31-BE10-460D018E4004}" type="datetime1">
              <a:rPr kumimoji="1" lang="ja-JP" altLang="en-US" smtClean="0"/>
              <a:t>2020/11/12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237050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696BFC5-517B-4E55-AB31-603A650ADAA1}" type="datetime1">
              <a:rPr kumimoji="1" lang="ja-JP" altLang="en-US" smtClean="0"/>
              <a:t>2020/11/12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49E9216-73AE-4061-91CA-480C309AFDA5}" type="slidenum">
              <a:rPr kumimoji="1" lang="ja-JP" altLang="en-US" smtClean="0"/>
              <a:t>‹#›</a:t>
            </a:fld>
            <a:endParaRPr kumimoji="1" lang="ja-JP" altLang="en-US"/>
          </a:p>
        </p:txBody>
      </p:sp>
    </p:spTree>
    <p:extLst>
      <p:ext uri="{BB962C8B-B14F-4D97-AF65-F5344CB8AC3E}">
        <p14:creationId xmlns:p14="http://schemas.microsoft.com/office/powerpoint/2010/main" val="254266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3BE24F-6951-401A-8674-3A3EEB58967A}" type="datetime1">
              <a:rPr kumimoji="1" lang="ja-JP" altLang="en-US" smtClean="0"/>
              <a:t>2020/11/12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9E9216-73AE-4061-91CA-480C309AFDA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76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ミニレポート訂正</a:t>
            </a:r>
            <a:r>
              <a:rPr lang="ja-JP" altLang="en-US" dirty="0"/>
              <a:t>箇所</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r>
              <a:rPr kumimoji="1" lang="en-US" altLang="ja-JP" dirty="0" smtClean="0"/>
              <a:t>3-2</a:t>
            </a:r>
            <a:r>
              <a:rPr kumimoji="1" lang="ja-JP" altLang="en-US" dirty="0" smtClean="0"/>
              <a:t>において，</a:t>
            </a:r>
            <a:r>
              <a:rPr kumimoji="1" lang="en-US" altLang="ja-JP" dirty="0" smtClean="0"/>
              <a:t>12567</a:t>
            </a:r>
            <a:r>
              <a:rPr kumimoji="1" lang="ja-JP" altLang="en-US" dirty="0" smtClean="0"/>
              <a:t>という探索経路が出ているのに，</a:t>
            </a:r>
            <a:r>
              <a:rPr kumimoji="1" lang="en-US" altLang="ja-JP" dirty="0" smtClean="0"/>
              <a:t>12467</a:t>
            </a:r>
            <a:r>
              <a:rPr kumimoji="1" lang="ja-JP" altLang="en-US" dirty="0" err="1" smtClean="0"/>
              <a:t>と誤</a:t>
            </a:r>
            <a:r>
              <a:rPr kumimoji="1" lang="ja-JP" altLang="en-US" dirty="0" smtClean="0"/>
              <a:t>表記を行っていたところを訂正しました</a:t>
            </a:r>
            <a:r>
              <a:rPr kumimoji="1" lang="ja-JP" altLang="en-US" dirty="0" smtClean="0"/>
              <a:t>．ページ番号として</a:t>
            </a:r>
            <a:r>
              <a:rPr kumimoji="1" lang="ja-JP" altLang="en-US" smtClean="0"/>
              <a:t>は，３５・３６です．</a:t>
            </a:r>
            <a:endParaRPr kumimoji="1" lang="ja-JP" altLang="en-US"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1</a:t>
            </a:fld>
            <a:endParaRPr kumimoji="1" lang="ja-JP" altLang="en-US"/>
          </a:p>
        </p:txBody>
      </p:sp>
    </p:spTree>
    <p:extLst>
      <p:ext uri="{BB962C8B-B14F-4D97-AF65-F5344CB8AC3E}">
        <p14:creationId xmlns:p14="http://schemas.microsoft.com/office/powerpoint/2010/main" val="294514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1-2.</a:t>
            </a:r>
            <a:r>
              <a:rPr lang="ja-JP" altLang="en-US" dirty="0"/>
              <a:t> </a:t>
            </a:r>
            <a:r>
              <a:rPr lang="en-US" altLang="ja-JP" dirty="0"/>
              <a:t>MATLAB/Octave</a:t>
            </a:r>
            <a:r>
              <a:rPr lang="ja-JP" altLang="en-US" dirty="0"/>
              <a:t>に</a:t>
            </a:r>
            <a:r>
              <a:rPr lang="ja-JP" altLang="en-US" dirty="0" smtClean="0"/>
              <a:t>おける</a:t>
            </a:r>
            <a:r>
              <a:rPr lang="en-US" altLang="ja-JP" dirty="0" smtClean="0"/>
              <a:t>while</a:t>
            </a:r>
            <a:r>
              <a:rPr lang="ja-JP" altLang="en-US" dirty="0"/>
              <a:t>文と</a:t>
            </a:r>
            <a:r>
              <a:rPr lang="en-US" altLang="ja-JP" dirty="0"/>
              <a:t>if</a:t>
            </a:r>
            <a:r>
              <a:rPr lang="ja-JP" altLang="en-US" dirty="0"/>
              <a:t>文の</a:t>
            </a:r>
            <a:r>
              <a:rPr lang="ja-JP" altLang="en-US" dirty="0" smtClean="0"/>
              <a:t>使い方</a:t>
            </a:r>
            <a:r>
              <a:rPr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While</a:t>
            </a:r>
            <a:r>
              <a:rPr kumimoji="1" lang="ja-JP" altLang="en-US" dirty="0" smtClean="0"/>
              <a:t>文</a:t>
            </a:r>
            <a:endParaRPr kumimoji="1" lang="en-US" altLang="ja-JP" dirty="0" smtClean="0"/>
          </a:p>
          <a:p>
            <a:pPr marL="0" indent="0">
              <a:buNone/>
            </a:pPr>
            <a:r>
              <a:rPr lang="en-US" altLang="ja-JP" dirty="0"/>
              <a:t>while </a:t>
            </a:r>
            <a:r>
              <a:rPr lang="ja-JP" altLang="en-US" dirty="0"/>
              <a:t>文は，</a:t>
            </a:r>
            <a:r>
              <a:rPr lang="en-US" altLang="ja-JP" dirty="0"/>
              <a:t>if </a:t>
            </a:r>
            <a:r>
              <a:rPr lang="ja-JP" altLang="en-US" dirty="0"/>
              <a:t>文と同じように，条件式を書く． 条件を満たすと </a:t>
            </a:r>
            <a:r>
              <a:rPr lang="en-US" altLang="ja-JP" dirty="0"/>
              <a:t>end </a:t>
            </a:r>
            <a:r>
              <a:rPr lang="ja-JP" altLang="en-US" dirty="0" err="1"/>
              <a:t>まで</a:t>
            </a:r>
            <a:r>
              <a:rPr lang="ja-JP" altLang="en-US" dirty="0"/>
              <a:t>実行される，という点も同じ． ただし，</a:t>
            </a:r>
            <a:r>
              <a:rPr lang="en-US" altLang="ja-JP" dirty="0"/>
              <a:t>while </a:t>
            </a:r>
            <a:r>
              <a:rPr lang="ja-JP" altLang="en-US" dirty="0"/>
              <a:t>は </a:t>
            </a:r>
            <a:r>
              <a:rPr lang="en-US" altLang="ja-JP" dirty="0"/>
              <a:t>end </a:t>
            </a:r>
            <a:r>
              <a:rPr lang="ja-JP" altLang="en-US" dirty="0" err="1"/>
              <a:t>まで</a:t>
            </a:r>
            <a:r>
              <a:rPr lang="ja-JP" altLang="en-US" dirty="0"/>
              <a:t>辿り着くと，条件式の判定行にジャンプする</a:t>
            </a:r>
            <a:r>
              <a:rPr lang="ja-JP" altLang="en-US" dirty="0" smtClean="0"/>
              <a:t>．</a:t>
            </a:r>
            <a:endParaRPr lang="en-US" altLang="ja-JP" dirty="0" smtClean="0"/>
          </a:p>
          <a:p>
            <a:pPr>
              <a:buFont typeface="Wingdings" panose="05000000000000000000" pitchFamily="2" charset="2"/>
              <a:buChar char="Ø"/>
            </a:pPr>
            <a:r>
              <a:rPr lang="en-US" altLang="ja-JP" dirty="0" err="1"/>
              <a:t>lim</a:t>
            </a:r>
            <a:r>
              <a:rPr lang="en-US" altLang="ja-JP" dirty="0"/>
              <a:t> = 1000;</a:t>
            </a:r>
          </a:p>
          <a:p>
            <a:pPr>
              <a:buFont typeface="Wingdings" panose="05000000000000000000" pitchFamily="2" charset="2"/>
              <a:buChar char="Ø"/>
            </a:pPr>
            <a:r>
              <a:rPr lang="en-US" altLang="ja-JP" dirty="0"/>
              <a:t>x = 2;</a:t>
            </a:r>
          </a:p>
          <a:p>
            <a:pPr>
              <a:buFont typeface="Wingdings" panose="05000000000000000000" pitchFamily="2" charset="2"/>
              <a:buChar char="Ø"/>
            </a:pPr>
            <a:r>
              <a:rPr lang="en-US" altLang="ja-JP" dirty="0"/>
              <a:t>while x &lt;= </a:t>
            </a:r>
            <a:r>
              <a:rPr lang="en-US" altLang="ja-JP" dirty="0" err="1"/>
              <a:t>lim</a:t>
            </a:r>
            <a:endParaRPr lang="en-US" altLang="ja-JP" dirty="0"/>
          </a:p>
          <a:p>
            <a:pPr>
              <a:buFont typeface="Wingdings" panose="05000000000000000000" pitchFamily="2" charset="2"/>
              <a:buChar char="Ø"/>
            </a:pPr>
            <a:r>
              <a:rPr lang="en-US" altLang="ja-JP" dirty="0"/>
              <a:t>    x = x * 2;</a:t>
            </a:r>
          </a:p>
          <a:p>
            <a:pPr>
              <a:buFont typeface="Wingdings" panose="05000000000000000000" pitchFamily="2" charset="2"/>
              <a:buChar char="Ø"/>
            </a:pPr>
            <a:r>
              <a:rPr lang="en-US" altLang="ja-JP" dirty="0"/>
              <a:t>end</a:t>
            </a:r>
          </a:p>
          <a:p>
            <a:pPr>
              <a:buFont typeface="Wingdings" panose="05000000000000000000" pitchFamily="2" charset="2"/>
              <a:buChar char="Ø"/>
            </a:pPr>
            <a:r>
              <a:rPr lang="en-US" altLang="ja-JP" dirty="0"/>
              <a:t>x   % </a:t>
            </a:r>
            <a:r>
              <a:rPr lang="en-US" altLang="ja-JP" dirty="0" smtClean="0"/>
              <a:t>x = 1024</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10</a:t>
            </a:fld>
            <a:endParaRPr kumimoji="1" lang="ja-JP" altLang="en-US"/>
          </a:p>
        </p:txBody>
      </p:sp>
    </p:spTree>
    <p:extLst>
      <p:ext uri="{BB962C8B-B14F-4D97-AF65-F5344CB8AC3E}">
        <p14:creationId xmlns:p14="http://schemas.microsoft.com/office/powerpoint/2010/main" val="3265940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(1/3)</a:t>
            </a:r>
            <a:endParaRPr kumimoji="1" lang="ja-JP" altLang="en-US" dirty="0"/>
          </a:p>
        </p:txBody>
      </p:sp>
      <p:sp>
        <p:nvSpPr>
          <p:cNvPr id="3" name="コンテンツ プレースホルダー 2"/>
          <p:cNvSpPr>
            <a:spLocks noGrp="1"/>
          </p:cNvSpPr>
          <p:nvPr>
            <p:ph idx="1"/>
          </p:nvPr>
        </p:nvSpPr>
        <p:spPr>
          <a:xfrm>
            <a:off x="1215483" y="1845734"/>
            <a:ext cx="4641621" cy="4023360"/>
          </a:xfrm>
        </p:spPr>
        <p:txBody>
          <a:bodyPr/>
          <a:lstStyle/>
          <a:p>
            <a:pPr marL="0" indent="0">
              <a:buNone/>
            </a:pPr>
            <a:r>
              <a:rPr kumimoji="1" lang="ja-JP" altLang="en-US" dirty="0" smtClean="0"/>
              <a:t>スタック</a:t>
            </a:r>
            <a:endParaRPr kumimoji="1" lang="en-US" altLang="ja-JP" dirty="0" smtClean="0"/>
          </a:p>
          <a:p>
            <a:pPr marL="0" indent="0">
              <a:buNone/>
            </a:pPr>
            <a:r>
              <a:rPr lang="ja-JP" altLang="en-US" dirty="0" smtClean="0"/>
              <a:t>要素</a:t>
            </a:r>
            <a:r>
              <a:rPr lang="ja-JP" altLang="en-US" dirty="0"/>
              <a:t>の挿入と削除がリストの先頭だけで行われる </a:t>
            </a:r>
            <a:r>
              <a:rPr lang="en-US" altLang="ja-JP" dirty="0"/>
              <a:t>LIFO </a:t>
            </a:r>
            <a:r>
              <a:rPr lang="ja-JP" altLang="en-US" dirty="0"/>
              <a:t>の</a:t>
            </a:r>
            <a:r>
              <a:rPr lang="ja-JP" altLang="en-US" dirty="0" smtClean="0"/>
              <a:t>データ構造．</a:t>
            </a:r>
            <a:r>
              <a:rPr lang="en-US" altLang="ja-JP" dirty="0" smtClean="0"/>
              <a:t>LIFO </a:t>
            </a:r>
            <a:r>
              <a:rPr lang="en-US" altLang="ja-JP" dirty="0"/>
              <a:t>(Last In, First Out) </a:t>
            </a:r>
            <a:r>
              <a:rPr lang="ja-JP" altLang="en-US" dirty="0"/>
              <a:t>とは「最後に入ったものが最初に出てゆく」という</a:t>
            </a:r>
            <a:r>
              <a:rPr lang="ja-JP" altLang="en-US" dirty="0" smtClean="0"/>
              <a:t>意味．</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11</a:t>
            </a:fld>
            <a:endParaRPr kumimoji="1" lang="ja-JP" altLang="en-US"/>
          </a:p>
        </p:txBody>
      </p:sp>
      <p:sp>
        <p:nvSpPr>
          <p:cNvPr id="5" name="コンテンツ プレースホルダー 2"/>
          <p:cNvSpPr txBox="1">
            <a:spLocks/>
          </p:cNvSpPr>
          <p:nvPr/>
        </p:nvSpPr>
        <p:spPr>
          <a:xfrm>
            <a:off x="6118860" y="1845734"/>
            <a:ext cx="50368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t>キュー</a:t>
            </a:r>
            <a:endParaRPr lang="en-US" altLang="ja-JP" dirty="0"/>
          </a:p>
          <a:p>
            <a:pPr marL="0" indent="0">
              <a:buNone/>
            </a:pPr>
            <a:r>
              <a:rPr lang="ja-JP" altLang="en-US" dirty="0"/>
              <a:t>キューはリストの一方の端で挿入が行われ反対の端で削除が行われる </a:t>
            </a:r>
            <a:r>
              <a:rPr lang="en-US" altLang="ja-JP" dirty="0"/>
              <a:t>FIFO </a:t>
            </a:r>
            <a:r>
              <a:rPr lang="ja-JP" altLang="en-US" dirty="0"/>
              <a:t>の構造．</a:t>
            </a:r>
            <a:r>
              <a:rPr lang="en-US" altLang="ja-JP" dirty="0"/>
              <a:t>FIFO (First In, First Out) </a:t>
            </a:r>
            <a:r>
              <a:rPr lang="ja-JP" altLang="en-US" dirty="0"/>
              <a:t>とは「最初に入ったものが最初にでてゆく」という意味．</a:t>
            </a: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402" y="3901144"/>
            <a:ext cx="1546657" cy="2315182"/>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3461" y="3900476"/>
            <a:ext cx="1987871" cy="2263964"/>
          </a:xfrm>
          <a:prstGeom prst="rect">
            <a:avLst/>
          </a:prstGeom>
        </p:spPr>
      </p:pic>
    </p:spTree>
    <p:extLst>
      <p:ext uri="{BB962C8B-B14F-4D97-AF65-F5344CB8AC3E}">
        <p14:creationId xmlns:p14="http://schemas.microsoft.com/office/powerpoint/2010/main" val="3391766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(2/3)</a:t>
            </a:r>
            <a:endParaRPr kumimoji="1" lang="ja-JP" altLang="en-US" dirty="0"/>
          </a:p>
        </p:txBody>
      </p:sp>
      <p:sp>
        <p:nvSpPr>
          <p:cNvPr id="3" name="コンテンツ プレースホルダー 2"/>
          <p:cNvSpPr>
            <a:spLocks noGrp="1"/>
          </p:cNvSpPr>
          <p:nvPr>
            <p:ph idx="1"/>
          </p:nvPr>
        </p:nvSpPr>
        <p:spPr>
          <a:xfrm>
            <a:off x="1182030" y="2295006"/>
            <a:ext cx="4815118" cy="4031654"/>
          </a:xfrm>
        </p:spPr>
        <p:txBody>
          <a:bodyPr>
            <a:normAutofit fontScale="62500" lnSpcReduction="20000"/>
          </a:bodyPr>
          <a:lstStyle/>
          <a:p>
            <a:r>
              <a:rPr lang="en-US" altLang="ja-JP" dirty="0" smtClean="0"/>
              <a:t>% </a:t>
            </a:r>
            <a:r>
              <a:rPr lang="en-US" altLang="ja-JP" dirty="0"/>
              <a:t>(1) Initialize</a:t>
            </a:r>
          </a:p>
          <a:p>
            <a:r>
              <a:rPr lang="en-US" altLang="ja-JP" dirty="0" err="1"/>
              <a:t>stack_data</a:t>
            </a:r>
            <a:r>
              <a:rPr lang="en-US" altLang="ja-JP" dirty="0"/>
              <a:t> = </a:t>
            </a:r>
            <a:r>
              <a:rPr lang="en-US" altLang="ja-JP" dirty="0" smtClean="0"/>
              <a:t>[];</a:t>
            </a:r>
            <a:endParaRPr lang="en-US" altLang="ja-JP" dirty="0"/>
          </a:p>
          <a:p>
            <a:r>
              <a:rPr lang="en-US" altLang="ja-JP" dirty="0"/>
              <a:t>% push</a:t>
            </a:r>
          </a:p>
          <a:p>
            <a:r>
              <a:rPr lang="en-US" altLang="ja-JP" dirty="0" err="1"/>
              <a:t>stack_data</a:t>
            </a:r>
            <a:r>
              <a:rPr lang="en-US" altLang="ja-JP" dirty="0"/>
              <a:t> = [1 </a:t>
            </a:r>
            <a:r>
              <a:rPr lang="en-US" altLang="ja-JP" dirty="0" err="1"/>
              <a:t>stack_data</a:t>
            </a:r>
            <a:r>
              <a:rPr lang="en-US" altLang="ja-JP" dirty="0"/>
              <a:t>];</a:t>
            </a:r>
          </a:p>
          <a:p>
            <a:r>
              <a:rPr lang="en-US" altLang="ja-JP" dirty="0" err="1"/>
              <a:t>stack_data</a:t>
            </a:r>
            <a:r>
              <a:rPr lang="en-US" altLang="ja-JP" dirty="0"/>
              <a:t> = [2 </a:t>
            </a:r>
            <a:r>
              <a:rPr lang="en-US" altLang="ja-JP" dirty="0" err="1"/>
              <a:t>stack_data</a:t>
            </a:r>
            <a:r>
              <a:rPr lang="en-US" altLang="ja-JP" dirty="0"/>
              <a:t>];</a:t>
            </a:r>
          </a:p>
          <a:p>
            <a:r>
              <a:rPr lang="en-US" altLang="ja-JP" dirty="0" err="1"/>
              <a:t>stack_data</a:t>
            </a:r>
            <a:r>
              <a:rPr lang="en-US" altLang="ja-JP" dirty="0"/>
              <a:t> = [3 </a:t>
            </a:r>
            <a:r>
              <a:rPr lang="en-US" altLang="ja-JP" dirty="0" err="1"/>
              <a:t>stack_data</a:t>
            </a:r>
            <a:r>
              <a:rPr lang="en-US" altLang="ja-JP" dirty="0"/>
              <a:t>];</a:t>
            </a:r>
          </a:p>
          <a:p>
            <a:r>
              <a:rPr lang="en-US" altLang="ja-JP" dirty="0" err="1"/>
              <a:t>stack_data</a:t>
            </a:r>
            <a:r>
              <a:rPr lang="en-US" altLang="ja-JP" dirty="0"/>
              <a:t> = [4 </a:t>
            </a:r>
            <a:r>
              <a:rPr lang="en-US" altLang="ja-JP" dirty="0" err="1"/>
              <a:t>stack_data</a:t>
            </a:r>
            <a:r>
              <a:rPr lang="en-US" altLang="ja-JP" dirty="0"/>
              <a:t>];</a:t>
            </a:r>
          </a:p>
          <a:p>
            <a:r>
              <a:rPr lang="en-US" altLang="ja-JP" dirty="0" err="1" smtClean="0"/>
              <a:t>stack_data</a:t>
            </a:r>
            <a:endParaRPr lang="en-US" altLang="ja-JP" dirty="0"/>
          </a:p>
          <a:p>
            <a:r>
              <a:rPr lang="en-US" altLang="ja-JP" dirty="0"/>
              <a:t>% pop</a:t>
            </a:r>
          </a:p>
          <a:p>
            <a:r>
              <a:rPr lang="en-US" altLang="ja-JP" dirty="0"/>
              <a:t>ret = </a:t>
            </a:r>
            <a:r>
              <a:rPr lang="en-US" altLang="ja-JP" dirty="0" err="1"/>
              <a:t>stack_data</a:t>
            </a:r>
            <a:r>
              <a:rPr lang="en-US" altLang="ja-JP" dirty="0"/>
              <a:t>(end);</a:t>
            </a:r>
          </a:p>
          <a:p>
            <a:r>
              <a:rPr lang="en-US" altLang="ja-JP" dirty="0" err="1"/>
              <a:t>stack_data</a:t>
            </a:r>
            <a:r>
              <a:rPr lang="en-US" altLang="ja-JP" dirty="0"/>
              <a:t>(end) = []; </a:t>
            </a:r>
          </a:p>
          <a:p>
            <a:r>
              <a:rPr lang="en-US" altLang="ja-JP" dirty="0"/>
              <a:t>ret</a:t>
            </a:r>
          </a:p>
          <a:p>
            <a:r>
              <a:rPr lang="en-US" altLang="ja-JP" dirty="0" err="1" smtClean="0"/>
              <a:t>stack_data</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12</a:t>
            </a:fld>
            <a:endParaRPr kumimoji="1" lang="ja-JP" altLang="en-US"/>
          </a:p>
        </p:txBody>
      </p:sp>
      <p:sp>
        <p:nvSpPr>
          <p:cNvPr id="5" name="コンテンツ プレースホルダー 2"/>
          <p:cNvSpPr txBox="1">
            <a:spLocks/>
          </p:cNvSpPr>
          <p:nvPr/>
        </p:nvSpPr>
        <p:spPr>
          <a:xfrm>
            <a:off x="6118861" y="2295006"/>
            <a:ext cx="5036819" cy="40316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a:t>実行結果</a:t>
            </a:r>
            <a:endParaRPr lang="en-US" altLang="ja-JP" b="1" dirty="0"/>
          </a:p>
          <a:p>
            <a:pPr marL="0" indent="0">
              <a:buNone/>
            </a:pPr>
            <a:r>
              <a:rPr lang="en-US" altLang="ja-JP" b="1" dirty="0"/>
              <a:t>&gt;&gt; stack</a:t>
            </a:r>
          </a:p>
          <a:p>
            <a:pPr marL="0" indent="0">
              <a:buNone/>
            </a:pPr>
            <a:r>
              <a:rPr lang="en-US" altLang="ja-JP" b="1" dirty="0" err="1"/>
              <a:t>stack_data</a:t>
            </a:r>
            <a:r>
              <a:rPr lang="en-US" altLang="ja-JP" b="1" dirty="0"/>
              <a:t> =</a:t>
            </a:r>
          </a:p>
          <a:p>
            <a:r>
              <a:rPr lang="en-US" altLang="ja-JP" b="1" dirty="0"/>
              <a:t>   4   3   2   1</a:t>
            </a:r>
          </a:p>
          <a:p>
            <a:pPr marL="0" indent="0">
              <a:buNone/>
            </a:pPr>
            <a:r>
              <a:rPr lang="en-US" altLang="ja-JP" b="1" dirty="0"/>
              <a:t>ret =  1</a:t>
            </a:r>
          </a:p>
          <a:p>
            <a:pPr marL="0" indent="0">
              <a:buNone/>
            </a:pPr>
            <a:r>
              <a:rPr lang="en-US" altLang="ja-JP" b="1" dirty="0" err="1"/>
              <a:t>stack_data</a:t>
            </a:r>
            <a:r>
              <a:rPr lang="en-US" altLang="ja-JP" b="1" dirty="0"/>
              <a:t> =</a:t>
            </a:r>
          </a:p>
          <a:p>
            <a:r>
              <a:rPr lang="en-US" altLang="ja-JP" b="1" dirty="0"/>
              <a:t>   4   3   2</a:t>
            </a:r>
            <a:endParaRPr lang="en-US" altLang="ja-JP" dirty="0"/>
          </a:p>
        </p:txBody>
      </p:sp>
      <p:sp>
        <p:nvSpPr>
          <p:cNvPr id="6" name="正方形/長方形 5"/>
          <p:cNvSpPr/>
          <p:nvPr/>
        </p:nvSpPr>
        <p:spPr>
          <a:xfrm>
            <a:off x="1097280" y="1737360"/>
            <a:ext cx="3829510" cy="369332"/>
          </a:xfrm>
          <a:prstGeom prst="rect">
            <a:avLst/>
          </a:prstGeom>
        </p:spPr>
        <p:txBody>
          <a:bodyPr wrap="none">
            <a:spAutoFit/>
          </a:bodyPr>
          <a:lstStyle/>
          <a:p>
            <a:r>
              <a:rPr lang="en-US" altLang="ja-JP" b="1" dirty="0"/>
              <a:t>MATLAB</a:t>
            </a:r>
            <a:r>
              <a:rPr lang="ja-JP" altLang="en-US" b="1" dirty="0" err="1"/>
              <a:t>での</a:t>
            </a:r>
            <a:r>
              <a:rPr lang="ja-JP" altLang="en-US" b="1" dirty="0"/>
              <a:t>スタック動作ソースコード</a:t>
            </a:r>
            <a:endParaRPr lang="en-US" altLang="ja-JP" b="1" dirty="0"/>
          </a:p>
        </p:txBody>
      </p:sp>
    </p:spTree>
    <p:extLst>
      <p:ext uri="{BB962C8B-B14F-4D97-AF65-F5344CB8AC3E}">
        <p14:creationId xmlns:p14="http://schemas.microsoft.com/office/powerpoint/2010/main" val="1565156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a:t>
            </a:r>
            <a:r>
              <a:rPr lang="ja-JP" altLang="en-US" dirty="0"/>
              <a:t>スタックやキューの</a:t>
            </a:r>
            <a:r>
              <a:rPr lang="ja-JP" altLang="en-US" dirty="0" smtClean="0"/>
              <a:t>動作例</a:t>
            </a:r>
            <a:r>
              <a:rPr lang="en-US" altLang="ja-JP" dirty="0" smtClean="0"/>
              <a:t>(3/3)</a:t>
            </a:r>
            <a:endParaRPr kumimoji="1" lang="ja-JP" altLang="en-US" dirty="0"/>
          </a:p>
        </p:txBody>
      </p:sp>
      <p:sp>
        <p:nvSpPr>
          <p:cNvPr id="3" name="コンテンツ プレースホルダー 2"/>
          <p:cNvSpPr>
            <a:spLocks noGrp="1"/>
          </p:cNvSpPr>
          <p:nvPr>
            <p:ph idx="1"/>
          </p:nvPr>
        </p:nvSpPr>
        <p:spPr>
          <a:xfrm>
            <a:off x="1249977" y="2307053"/>
            <a:ext cx="3567809" cy="4004538"/>
          </a:xfrm>
        </p:spPr>
        <p:txBody>
          <a:bodyPr>
            <a:normAutofit fontScale="55000" lnSpcReduction="20000"/>
          </a:bodyPr>
          <a:lstStyle/>
          <a:p>
            <a:pPr marL="0" indent="0">
              <a:buNone/>
            </a:pPr>
            <a:r>
              <a:rPr lang="en-US" altLang="ja-JP" dirty="0"/>
              <a:t>% (1) Initialize</a:t>
            </a:r>
          </a:p>
          <a:p>
            <a:pPr marL="0" indent="0">
              <a:buNone/>
            </a:pPr>
            <a:r>
              <a:rPr lang="en-US" altLang="ja-JP" dirty="0" err="1"/>
              <a:t>q_data</a:t>
            </a:r>
            <a:r>
              <a:rPr lang="en-US" altLang="ja-JP" dirty="0"/>
              <a:t> = </a:t>
            </a:r>
            <a:r>
              <a:rPr lang="en-US" altLang="ja-JP" dirty="0" smtClean="0"/>
              <a:t>[];</a:t>
            </a:r>
            <a:endParaRPr lang="en-US" altLang="ja-JP" dirty="0"/>
          </a:p>
          <a:p>
            <a:pPr marL="0" indent="0">
              <a:buNone/>
            </a:pPr>
            <a:r>
              <a:rPr lang="en-US" altLang="ja-JP" dirty="0"/>
              <a:t>% push</a:t>
            </a:r>
          </a:p>
          <a:p>
            <a:pPr marL="0" indent="0">
              <a:buNone/>
            </a:pPr>
            <a:r>
              <a:rPr lang="en-US" altLang="ja-JP" dirty="0" err="1"/>
              <a:t>q_data</a:t>
            </a:r>
            <a:r>
              <a:rPr lang="en-US" altLang="ja-JP" dirty="0"/>
              <a:t> = [1 </a:t>
            </a:r>
            <a:r>
              <a:rPr lang="en-US" altLang="ja-JP" dirty="0" err="1"/>
              <a:t>q_data</a:t>
            </a:r>
            <a:r>
              <a:rPr lang="en-US" altLang="ja-JP" dirty="0"/>
              <a:t>];</a:t>
            </a:r>
          </a:p>
          <a:p>
            <a:pPr marL="0" indent="0">
              <a:buNone/>
            </a:pPr>
            <a:r>
              <a:rPr lang="en-US" altLang="ja-JP" dirty="0" err="1"/>
              <a:t>q_data</a:t>
            </a:r>
            <a:r>
              <a:rPr lang="en-US" altLang="ja-JP" dirty="0"/>
              <a:t> = [2 </a:t>
            </a:r>
            <a:r>
              <a:rPr lang="en-US" altLang="ja-JP" dirty="0" err="1"/>
              <a:t>q_data</a:t>
            </a:r>
            <a:r>
              <a:rPr lang="en-US" altLang="ja-JP" dirty="0"/>
              <a:t>];</a:t>
            </a:r>
          </a:p>
          <a:p>
            <a:pPr marL="0" indent="0">
              <a:buNone/>
            </a:pPr>
            <a:r>
              <a:rPr lang="en-US" altLang="ja-JP" dirty="0" err="1"/>
              <a:t>q_data</a:t>
            </a:r>
            <a:r>
              <a:rPr lang="en-US" altLang="ja-JP" dirty="0"/>
              <a:t> = [3 </a:t>
            </a:r>
            <a:r>
              <a:rPr lang="en-US" altLang="ja-JP" dirty="0" err="1"/>
              <a:t>q_data</a:t>
            </a:r>
            <a:r>
              <a:rPr lang="en-US" altLang="ja-JP" dirty="0"/>
              <a:t>];</a:t>
            </a:r>
          </a:p>
          <a:p>
            <a:pPr marL="0" indent="0">
              <a:buNone/>
            </a:pPr>
            <a:r>
              <a:rPr lang="en-US" altLang="ja-JP" dirty="0" err="1"/>
              <a:t>q_data</a:t>
            </a:r>
            <a:r>
              <a:rPr lang="en-US" altLang="ja-JP" dirty="0"/>
              <a:t> = [4 </a:t>
            </a:r>
            <a:r>
              <a:rPr lang="en-US" altLang="ja-JP" dirty="0" err="1"/>
              <a:t>q_data</a:t>
            </a:r>
            <a:r>
              <a:rPr lang="en-US" altLang="ja-JP" dirty="0"/>
              <a:t>];</a:t>
            </a:r>
          </a:p>
          <a:p>
            <a:pPr marL="0" indent="0">
              <a:buNone/>
            </a:pPr>
            <a:r>
              <a:rPr lang="en-US" altLang="ja-JP" dirty="0" err="1" smtClean="0"/>
              <a:t>q_data</a:t>
            </a:r>
            <a:endParaRPr lang="en-US" altLang="ja-JP" dirty="0"/>
          </a:p>
          <a:p>
            <a:pPr marL="0" indent="0">
              <a:buNone/>
            </a:pPr>
            <a:r>
              <a:rPr lang="en-US" altLang="ja-JP" dirty="0"/>
              <a:t>% pop</a:t>
            </a:r>
          </a:p>
          <a:p>
            <a:pPr marL="0" indent="0">
              <a:buNone/>
            </a:pPr>
            <a:r>
              <a:rPr lang="en-US" altLang="ja-JP" dirty="0"/>
              <a:t>ret = </a:t>
            </a:r>
            <a:r>
              <a:rPr lang="en-US" altLang="ja-JP" dirty="0" err="1"/>
              <a:t>q_data</a:t>
            </a:r>
            <a:r>
              <a:rPr lang="en-US" altLang="ja-JP" dirty="0"/>
              <a:t>(1);</a:t>
            </a:r>
          </a:p>
          <a:p>
            <a:pPr marL="0" indent="0">
              <a:buNone/>
            </a:pPr>
            <a:r>
              <a:rPr lang="en-US" altLang="ja-JP" dirty="0" err="1"/>
              <a:t>q_data</a:t>
            </a:r>
            <a:r>
              <a:rPr lang="en-US" altLang="ja-JP" dirty="0"/>
              <a:t>(1) = []; </a:t>
            </a:r>
          </a:p>
          <a:p>
            <a:pPr marL="0" indent="0">
              <a:buNone/>
            </a:pPr>
            <a:r>
              <a:rPr lang="en-US" altLang="ja-JP" dirty="0"/>
              <a:t>ret</a:t>
            </a:r>
          </a:p>
          <a:p>
            <a:pPr marL="0" indent="0">
              <a:buNone/>
            </a:pPr>
            <a:r>
              <a:rPr lang="en-US" altLang="ja-JP" dirty="0" err="1"/>
              <a:t>q_data</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13</a:t>
            </a:fld>
            <a:endParaRPr kumimoji="1" lang="ja-JP" altLang="en-US"/>
          </a:p>
        </p:txBody>
      </p:sp>
      <p:sp>
        <p:nvSpPr>
          <p:cNvPr id="6" name="正方形/長方形 5"/>
          <p:cNvSpPr/>
          <p:nvPr/>
        </p:nvSpPr>
        <p:spPr>
          <a:xfrm>
            <a:off x="1097280" y="1837540"/>
            <a:ext cx="3720506" cy="369332"/>
          </a:xfrm>
          <a:prstGeom prst="rect">
            <a:avLst/>
          </a:prstGeom>
        </p:spPr>
        <p:txBody>
          <a:bodyPr wrap="none">
            <a:spAutoFit/>
          </a:bodyPr>
          <a:lstStyle/>
          <a:p>
            <a:r>
              <a:rPr lang="en-US" altLang="ja-JP" b="1" dirty="0"/>
              <a:t>MATLAB</a:t>
            </a:r>
            <a:r>
              <a:rPr lang="ja-JP" altLang="en-US" b="1" dirty="0" err="1"/>
              <a:t>での</a:t>
            </a:r>
            <a:r>
              <a:rPr lang="ja-JP" altLang="en-US" b="1" dirty="0"/>
              <a:t>キュー動作ソースコード</a:t>
            </a:r>
            <a:endParaRPr lang="en-US" altLang="ja-JP" b="1" dirty="0"/>
          </a:p>
        </p:txBody>
      </p:sp>
      <p:sp>
        <p:nvSpPr>
          <p:cNvPr id="7" name="コンテンツ プレースホルダー 2"/>
          <p:cNvSpPr txBox="1">
            <a:spLocks/>
          </p:cNvSpPr>
          <p:nvPr/>
        </p:nvSpPr>
        <p:spPr>
          <a:xfrm>
            <a:off x="6240574" y="2307051"/>
            <a:ext cx="4915106" cy="400453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a:t>実行結果</a:t>
            </a:r>
            <a:endParaRPr lang="en-US" altLang="ja-JP" b="1" dirty="0"/>
          </a:p>
          <a:p>
            <a:pPr marL="0" indent="0">
              <a:buNone/>
            </a:pPr>
            <a:r>
              <a:rPr lang="en-US" altLang="ja-JP" b="1" dirty="0"/>
              <a:t>&gt;&gt; queue</a:t>
            </a:r>
          </a:p>
          <a:p>
            <a:pPr marL="0" indent="0">
              <a:buNone/>
            </a:pPr>
            <a:r>
              <a:rPr lang="en-US" altLang="ja-JP" b="1" dirty="0" err="1"/>
              <a:t>q_data</a:t>
            </a:r>
            <a:r>
              <a:rPr lang="en-US" altLang="ja-JP" b="1" dirty="0"/>
              <a:t> =</a:t>
            </a:r>
          </a:p>
          <a:p>
            <a:pPr marL="0" indent="0">
              <a:buNone/>
            </a:pPr>
            <a:r>
              <a:rPr lang="en-US" altLang="ja-JP" b="1" dirty="0"/>
              <a:t>   4   3   2   1</a:t>
            </a:r>
          </a:p>
          <a:p>
            <a:pPr marL="0" indent="0">
              <a:buNone/>
            </a:pPr>
            <a:r>
              <a:rPr lang="en-US" altLang="ja-JP" b="1" dirty="0"/>
              <a:t>ret =  4</a:t>
            </a:r>
          </a:p>
          <a:p>
            <a:pPr marL="0" indent="0">
              <a:buNone/>
            </a:pPr>
            <a:r>
              <a:rPr lang="en-US" altLang="ja-JP" b="1" dirty="0" err="1"/>
              <a:t>q_data</a:t>
            </a:r>
            <a:r>
              <a:rPr lang="en-US" altLang="ja-JP" b="1" dirty="0"/>
              <a:t> =</a:t>
            </a:r>
          </a:p>
          <a:p>
            <a:pPr marL="0" indent="0">
              <a:buNone/>
            </a:pPr>
            <a:r>
              <a:rPr lang="en-US" altLang="ja-JP" b="1" dirty="0"/>
              <a:t>   3   2   1</a:t>
            </a:r>
            <a:endParaRPr lang="en-US" altLang="ja-JP" dirty="0"/>
          </a:p>
        </p:txBody>
      </p:sp>
    </p:spTree>
    <p:extLst>
      <p:ext uri="{BB962C8B-B14F-4D97-AF65-F5344CB8AC3E}">
        <p14:creationId xmlns:p14="http://schemas.microsoft.com/office/powerpoint/2010/main" val="2532237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1-4.</a:t>
            </a:r>
            <a:r>
              <a:rPr lang="ja-JP" altLang="en-US" dirty="0"/>
              <a:t>スタックとキューの共通点や差異に</a:t>
            </a:r>
            <a:r>
              <a:rPr lang="ja-JP" altLang="en-US" dirty="0" smtClean="0"/>
              <a:t>ついて</a:t>
            </a:r>
            <a:r>
              <a:rPr lang="en-US" altLang="ja-JP" dirty="0" smtClean="0"/>
              <a:t>(</a:t>
            </a:r>
            <a:r>
              <a:rPr lang="ja-JP" altLang="en-US" dirty="0" smtClean="0"/>
              <a:t>機能面</a:t>
            </a:r>
            <a:r>
              <a:rPr lang="en-US" altLang="ja-JP" dirty="0" smtClean="0"/>
              <a:t>)</a:t>
            </a:r>
            <a:endParaRPr kumimoji="1" lang="ja-JP" altLang="en-US" dirty="0"/>
          </a:p>
        </p:txBody>
      </p:sp>
      <p:sp>
        <p:nvSpPr>
          <p:cNvPr id="3" name="コンテンツ プレースホルダー 2"/>
          <p:cNvSpPr>
            <a:spLocks noGrp="1"/>
          </p:cNvSpPr>
          <p:nvPr>
            <p:ph idx="1"/>
          </p:nvPr>
        </p:nvSpPr>
        <p:spPr>
          <a:xfrm>
            <a:off x="1204332" y="1845734"/>
            <a:ext cx="9951348" cy="1989436"/>
          </a:xfrm>
        </p:spPr>
        <p:txBody>
          <a:bodyPr>
            <a:normAutofit/>
          </a:bodyPr>
          <a:lstStyle/>
          <a:p>
            <a:pPr marL="0" indent="0">
              <a:buNone/>
            </a:pPr>
            <a:r>
              <a:rPr kumimoji="1" lang="ja-JP" altLang="en-US" dirty="0" smtClean="0"/>
              <a:t>共通点</a:t>
            </a:r>
            <a:endParaRPr kumimoji="1" lang="en-US" altLang="ja-JP" dirty="0" smtClean="0"/>
          </a:p>
          <a:p>
            <a:pPr>
              <a:buFont typeface="Wingdings" panose="05000000000000000000" pitchFamily="2" charset="2"/>
              <a:buChar char="l"/>
            </a:pPr>
            <a:r>
              <a:rPr lang="ja-JP" altLang="en-US" dirty="0"/>
              <a:t>スタックもキュー</a:t>
            </a:r>
            <a:r>
              <a:rPr lang="ja-JP" altLang="en-US" dirty="0" smtClean="0"/>
              <a:t>も以下のような機能を持つデータ構造のこと</a:t>
            </a:r>
            <a:endParaRPr lang="ja-JP" altLang="en-US" dirty="0"/>
          </a:p>
          <a:p>
            <a:pPr lvl="1">
              <a:buFont typeface="Wingdings" panose="05000000000000000000" pitchFamily="2" charset="2"/>
              <a:buChar char="l"/>
            </a:pPr>
            <a:r>
              <a:rPr lang="ja-JP" altLang="en-US" dirty="0" smtClean="0"/>
              <a:t>要素 </a:t>
            </a:r>
            <a:r>
              <a:rPr lang="en-US" altLang="ja-JP" dirty="0"/>
              <a:t>x </a:t>
            </a:r>
            <a:r>
              <a:rPr lang="ja-JP" altLang="en-US" dirty="0"/>
              <a:t>をデータ構造に追加する</a:t>
            </a:r>
          </a:p>
          <a:p>
            <a:pPr lvl="1">
              <a:buFont typeface="Wingdings" panose="05000000000000000000" pitchFamily="2" charset="2"/>
              <a:buChar char="l"/>
            </a:pPr>
            <a:r>
              <a:rPr lang="ja-JP" altLang="en-US" dirty="0" smtClean="0"/>
              <a:t>データ</a:t>
            </a:r>
            <a:r>
              <a:rPr lang="ja-JP" altLang="en-US" dirty="0"/>
              <a:t>構造から要素を取り出す</a:t>
            </a:r>
          </a:p>
          <a:p>
            <a:pPr marL="0" indent="0">
              <a:buNone/>
            </a:pP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14</a:t>
            </a:fld>
            <a:endParaRPr kumimoji="1" lang="ja-JP" altLang="en-US"/>
          </a:p>
        </p:txBody>
      </p:sp>
      <p:sp>
        <p:nvSpPr>
          <p:cNvPr id="6" name="コンテンツ プレースホルダー 2"/>
          <p:cNvSpPr txBox="1">
            <a:spLocks/>
          </p:cNvSpPr>
          <p:nvPr/>
        </p:nvSpPr>
        <p:spPr>
          <a:xfrm>
            <a:off x="1204333" y="3835171"/>
            <a:ext cx="9951347" cy="202193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t>差異</a:t>
            </a:r>
            <a:endParaRPr lang="en-US" altLang="ja-JP" dirty="0"/>
          </a:p>
          <a:p>
            <a:pPr>
              <a:buFont typeface="Wingdings" panose="05000000000000000000" pitchFamily="2" charset="2"/>
              <a:buChar char="l"/>
            </a:pPr>
            <a:r>
              <a:rPr lang="ja-JP" altLang="en-US" dirty="0"/>
              <a:t>スタックはデータ構造に入っている要素のうち、最後に </a:t>
            </a:r>
            <a:r>
              <a:rPr lang="en-US" altLang="ja-JP" dirty="0"/>
              <a:t>push </a:t>
            </a:r>
            <a:r>
              <a:rPr lang="ja-JP" altLang="en-US" dirty="0"/>
              <a:t>した要素を取り出す</a:t>
            </a:r>
            <a:endParaRPr lang="en-US" altLang="ja-JP" dirty="0"/>
          </a:p>
          <a:p>
            <a:pPr>
              <a:buFont typeface="Wingdings" panose="05000000000000000000" pitchFamily="2" charset="2"/>
              <a:buChar char="l"/>
            </a:pPr>
            <a:r>
              <a:rPr lang="ja-JP" altLang="en-US" dirty="0"/>
              <a:t>キュー	データ構造に入っている要素のうち、最初に </a:t>
            </a:r>
            <a:r>
              <a:rPr lang="en-US" altLang="ja-JP" dirty="0"/>
              <a:t>push </a:t>
            </a:r>
            <a:r>
              <a:rPr lang="ja-JP" altLang="en-US" dirty="0"/>
              <a:t>した要素を取り出す</a:t>
            </a:r>
            <a:endParaRPr lang="en-US" altLang="ja-JP" dirty="0"/>
          </a:p>
          <a:p>
            <a:endParaRPr lang="ja-JP" altLang="en-US" dirty="0"/>
          </a:p>
        </p:txBody>
      </p:sp>
    </p:spTree>
    <p:extLst>
      <p:ext uri="{BB962C8B-B14F-4D97-AF65-F5344CB8AC3E}">
        <p14:creationId xmlns:p14="http://schemas.microsoft.com/office/powerpoint/2010/main" val="1213381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1-4.</a:t>
            </a:r>
            <a:r>
              <a:rPr lang="ja-JP" altLang="en-US" dirty="0"/>
              <a:t>スタックとキューの共通点や差異に</a:t>
            </a:r>
            <a:r>
              <a:rPr lang="ja-JP" altLang="en-US" dirty="0" smtClean="0"/>
              <a:t>ついて</a:t>
            </a:r>
            <a:r>
              <a:rPr lang="en-US" altLang="ja-JP" dirty="0" smtClean="0"/>
              <a:t>(</a:t>
            </a:r>
            <a:r>
              <a:rPr lang="ja-JP" altLang="en-US" dirty="0" smtClean="0"/>
              <a:t>実装面</a:t>
            </a:r>
            <a:r>
              <a:rPr lang="en-US" altLang="ja-JP" dirty="0" smtClean="0"/>
              <a:t>)</a:t>
            </a:r>
            <a:endParaRPr kumimoji="1" lang="ja-JP" altLang="en-US" dirty="0"/>
          </a:p>
        </p:txBody>
      </p:sp>
      <p:sp>
        <p:nvSpPr>
          <p:cNvPr id="3" name="コンテンツ プレースホルダー 2"/>
          <p:cNvSpPr>
            <a:spLocks noGrp="1"/>
          </p:cNvSpPr>
          <p:nvPr>
            <p:ph idx="1"/>
          </p:nvPr>
        </p:nvSpPr>
        <p:spPr>
          <a:xfrm>
            <a:off x="1097279" y="3443875"/>
            <a:ext cx="10058400" cy="2699750"/>
          </a:xfrm>
        </p:spPr>
        <p:txBody>
          <a:bodyPr>
            <a:normAutofit/>
          </a:bodyPr>
          <a:lstStyle/>
          <a:p>
            <a:pPr marL="0" indent="0">
              <a:buNone/>
            </a:pPr>
            <a:r>
              <a:rPr lang="ja-JP" altLang="en-US" dirty="0" smtClean="0"/>
              <a:t>差異</a:t>
            </a:r>
            <a:endParaRPr lang="en-US" altLang="ja-JP" dirty="0" smtClean="0"/>
          </a:p>
          <a:p>
            <a:pPr>
              <a:buFont typeface="Wingdings" panose="05000000000000000000" pitchFamily="2" charset="2"/>
              <a:buChar char="l"/>
            </a:pPr>
            <a:r>
              <a:rPr kumimoji="1" lang="ja-JP" altLang="en-US" dirty="0" smtClean="0"/>
              <a:t>スタックは要素を取り出す際は一番最後に追加されたものの位置を記憶しておき，取り出し，要素数を１減らす</a:t>
            </a:r>
            <a:endParaRPr kumimoji="1" lang="en-US" altLang="ja-JP" dirty="0" smtClean="0"/>
          </a:p>
          <a:p>
            <a:pPr>
              <a:buFont typeface="Wingdings" panose="05000000000000000000" pitchFamily="2" charset="2"/>
              <a:buChar char="l"/>
            </a:pPr>
            <a:r>
              <a:rPr lang="ja-JP" altLang="en-US" dirty="0" smtClean="0"/>
              <a:t>キューは要素を取り出す際に一番最初に追加されたものを取り出すため，先頭の要素を記憶しておき，取り出し，要素数を１減らす</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15</a:t>
            </a:fld>
            <a:endParaRPr kumimoji="1" lang="ja-JP" altLang="en-US"/>
          </a:p>
        </p:txBody>
      </p:sp>
      <p:sp>
        <p:nvSpPr>
          <p:cNvPr id="5" name="コンテンツ プレースホルダー 2"/>
          <p:cNvSpPr txBox="1">
            <a:spLocks/>
          </p:cNvSpPr>
          <p:nvPr/>
        </p:nvSpPr>
        <p:spPr>
          <a:xfrm>
            <a:off x="1097280" y="1998134"/>
            <a:ext cx="10058400" cy="12846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t>共通点</a:t>
            </a:r>
            <a:endParaRPr lang="en-US" altLang="ja-JP" dirty="0"/>
          </a:p>
          <a:p>
            <a:pPr>
              <a:buFont typeface="Wingdings" panose="05000000000000000000" pitchFamily="2" charset="2"/>
              <a:buChar char="l"/>
            </a:pPr>
            <a:r>
              <a:rPr lang="ja-JP" altLang="en-US" dirty="0"/>
              <a:t>どちらも要素を取り出す，要素を追加するという実装を行う必要がある</a:t>
            </a:r>
          </a:p>
        </p:txBody>
      </p:sp>
    </p:spTree>
    <p:extLst>
      <p:ext uri="{BB962C8B-B14F-4D97-AF65-F5344CB8AC3E}">
        <p14:creationId xmlns:p14="http://schemas.microsoft.com/office/powerpoint/2010/main" val="1269617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lang="ja-JP" altLang="en-US" dirty="0"/>
              <a:t>グラフを</a:t>
            </a:r>
            <a:r>
              <a:rPr lang="ja-JP" altLang="en-US" dirty="0" smtClean="0"/>
              <a:t>表現</a:t>
            </a:r>
            <a:r>
              <a:rPr lang="en-US" altLang="ja-JP" dirty="0" smtClean="0"/>
              <a:t>(1/2)</a:t>
            </a:r>
            <a:endParaRPr kumimoji="1" lang="ja-JP" altLang="en-US" dirty="0"/>
          </a:p>
        </p:txBody>
      </p:sp>
      <p:sp>
        <p:nvSpPr>
          <p:cNvPr id="3" name="コンテンツ プレースホルダー 2"/>
          <p:cNvSpPr>
            <a:spLocks noGrp="1"/>
          </p:cNvSpPr>
          <p:nvPr>
            <p:ph idx="1"/>
          </p:nvPr>
        </p:nvSpPr>
        <p:spPr>
          <a:xfrm>
            <a:off x="1097280" y="1845735"/>
            <a:ext cx="10058400" cy="1707091"/>
          </a:xfrm>
        </p:spPr>
        <p:txBody>
          <a:bodyPr/>
          <a:lstStyle/>
          <a:p>
            <a:pPr marL="0" indent="0">
              <a:buNone/>
            </a:pPr>
            <a:r>
              <a:rPr kumimoji="1" lang="ja-JP" altLang="en-US" dirty="0" smtClean="0"/>
              <a:t>グラフを表現するには隣接行列を表現すれば良い．</a:t>
            </a:r>
            <a:endParaRPr kumimoji="1" lang="en-US" altLang="ja-JP" dirty="0" smtClean="0"/>
          </a:p>
          <a:p>
            <a:pPr marL="0" indent="0">
              <a:buNone/>
            </a:pPr>
            <a:r>
              <a:rPr lang="ja-JP" altLang="en-US" b="1" dirty="0" smtClean="0"/>
              <a:t>隣接</a:t>
            </a:r>
            <a:r>
              <a:rPr lang="ja-JP" altLang="en-US" b="1" dirty="0"/>
              <a:t>行列（</a:t>
            </a:r>
            <a:r>
              <a:rPr lang="en-US" altLang="ja-JP" b="1" dirty="0"/>
              <a:t>Adjacency matrix</a:t>
            </a:r>
            <a:r>
              <a:rPr lang="ja-JP" altLang="en-US" b="1" dirty="0"/>
              <a:t>）</a:t>
            </a:r>
            <a:r>
              <a:rPr lang="ja-JP" altLang="en-US" dirty="0"/>
              <a:t>とは，「あるノードと別のあるノードが接続しているか否か」という情報を表現した</a:t>
            </a:r>
            <a:r>
              <a:rPr lang="ja-JP" altLang="en-US" dirty="0" smtClean="0"/>
              <a:t>行列． </a:t>
            </a:r>
            <a:r>
              <a:rPr lang="ja-JP" altLang="en-US" dirty="0"/>
              <a:t>あるノードとあるノードの接続に注目し，それらが接続している場合は</a:t>
            </a:r>
            <a:r>
              <a:rPr lang="en-US" altLang="ja-JP" dirty="0" smtClean="0"/>
              <a:t>1</a:t>
            </a:r>
            <a:r>
              <a:rPr lang="ja-JP" altLang="en-US" dirty="0" err="1"/>
              <a:t>，</a:t>
            </a:r>
            <a:r>
              <a:rPr lang="ja-JP" altLang="en-US" dirty="0" smtClean="0"/>
              <a:t>接続</a:t>
            </a:r>
            <a:r>
              <a:rPr lang="ja-JP" altLang="en-US" dirty="0"/>
              <a:t>されていない場合は</a:t>
            </a:r>
            <a:r>
              <a:rPr lang="en-US" altLang="ja-JP" dirty="0" smtClean="0"/>
              <a:t>0</a:t>
            </a:r>
            <a:r>
              <a:rPr lang="ja-JP" altLang="en-US" dirty="0" smtClean="0"/>
              <a:t>の</a:t>
            </a:r>
            <a:r>
              <a:rPr lang="ja-JP" altLang="en-US" dirty="0"/>
              <a:t>要素を</a:t>
            </a:r>
            <a:r>
              <a:rPr lang="ja-JP" altLang="en-US" dirty="0" smtClean="0"/>
              <a:t>持つ．</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16</a:t>
            </a:fld>
            <a:endParaRPr kumimoji="1" lang="ja-JP" altLang="en-US"/>
          </a:p>
        </p:txBody>
      </p:sp>
      <p:sp>
        <p:nvSpPr>
          <p:cNvPr id="11" name="コンテンツ プレースホルダー 2"/>
          <p:cNvSpPr txBox="1">
            <a:spLocks/>
          </p:cNvSpPr>
          <p:nvPr/>
        </p:nvSpPr>
        <p:spPr>
          <a:xfrm>
            <a:off x="1097280" y="3790777"/>
            <a:ext cx="10058400" cy="17070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a:t>無向グラフでは，各ノード間を互いに行き来できるように１が指定された行列を定義すれば良い</a:t>
            </a:r>
            <a:endParaRPr lang="en-US" altLang="ja-JP" dirty="0"/>
          </a:p>
          <a:p>
            <a:pPr>
              <a:buFont typeface="Wingdings" panose="05000000000000000000" pitchFamily="2" charset="2"/>
              <a:buChar char="l"/>
            </a:pPr>
            <a:r>
              <a:rPr lang="ja-JP" altLang="en-US" dirty="0"/>
              <a:t>有効グラフでは，上から下にのみ遷移しうる木構造であれば目的とは違う方向には進めないように０が指定された行列を定義すれば良い</a:t>
            </a:r>
            <a:endParaRPr lang="en-US" altLang="ja-JP" dirty="0"/>
          </a:p>
        </p:txBody>
      </p:sp>
    </p:spTree>
    <p:extLst>
      <p:ext uri="{BB962C8B-B14F-4D97-AF65-F5344CB8AC3E}">
        <p14:creationId xmlns:p14="http://schemas.microsoft.com/office/powerpoint/2010/main" val="395861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lang="ja-JP" altLang="en-US" dirty="0"/>
              <a:t>グラフを</a:t>
            </a:r>
            <a:r>
              <a:rPr lang="ja-JP" altLang="en-US" dirty="0" smtClean="0"/>
              <a:t>表現</a:t>
            </a:r>
            <a:r>
              <a:rPr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17</a:t>
            </a:fld>
            <a:endParaRPr kumimoji="1" lang="ja-JP" altLang="en-US"/>
          </a:p>
        </p:txBody>
      </p:sp>
      <p:grpSp>
        <p:nvGrpSpPr>
          <p:cNvPr id="8" name="グループ化 7"/>
          <p:cNvGrpSpPr/>
          <p:nvPr/>
        </p:nvGrpSpPr>
        <p:grpSpPr>
          <a:xfrm>
            <a:off x="2741295" y="1737361"/>
            <a:ext cx="6315075" cy="2010692"/>
            <a:chOff x="889634" y="3762375"/>
            <a:chExt cx="6315075" cy="2010692"/>
          </a:xfrm>
        </p:grpSpPr>
        <p:sp>
          <p:nvSpPr>
            <p:cNvPr id="9" name="テキスト ボックス 8"/>
            <p:cNvSpPr txBox="1"/>
            <p:nvPr/>
          </p:nvSpPr>
          <p:spPr>
            <a:xfrm>
              <a:off x="889634" y="3762375"/>
              <a:ext cx="3663315" cy="369332"/>
            </a:xfrm>
            <a:prstGeom prst="rect">
              <a:avLst/>
            </a:prstGeom>
            <a:noFill/>
          </p:spPr>
          <p:txBody>
            <a:bodyPr wrap="square" rtlCol="0">
              <a:spAutoFit/>
            </a:bodyPr>
            <a:lstStyle/>
            <a:p>
              <a:r>
                <a:rPr lang="ja-JP" altLang="en-US" dirty="0"/>
                <a:t>無向グラフの表現例</a:t>
              </a:r>
            </a:p>
          </p:txBody>
        </p:sp>
        <p:pic>
          <p:nvPicPr>
            <p:cNvPr id="10" name="図 9"/>
            <p:cNvPicPr>
              <a:picLocks noChangeAspect="1"/>
            </p:cNvPicPr>
            <p:nvPr/>
          </p:nvPicPr>
          <p:blipFill>
            <a:blip r:embed="rId2"/>
            <a:stretch>
              <a:fillRect/>
            </a:stretch>
          </p:blipFill>
          <p:spPr>
            <a:xfrm>
              <a:off x="4661534" y="4425280"/>
              <a:ext cx="2543175" cy="1162050"/>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16" y="4239542"/>
              <a:ext cx="1819275" cy="1533525"/>
            </a:xfrm>
            <a:prstGeom prst="rect">
              <a:avLst/>
            </a:prstGeom>
          </p:spPr>
        </p:pic>
      </p:grpSp>
      <p:grpSp>
        <p:nvGrpSpPr>
          <p:cNvPr id="17" name="グループ化 16"/>
          <p:cNvGrpSpPr/>
          <p:nvPr/>
        </p:nvGrpSpPr>
        <p:grpSpPr>
          <a:xfrm>
            <a:off x="2741294" y="3855888"/>
            <a:ext cx="3669030" cy="2005792"/>
            <a:chOff x="1217294" y="3855888"/>
            <a:chExt cx="3669030" cy="2005792"/>
          </a:xfrm>
        </p:grpSpPr>
        <p:sp>
          <p:nvSpPr>
            <p:cNvPr id="13" name="テキスト ボックス 12"/>
            <p:cNvSpPr txBox="1"/>
            <p:nvPr/>
          </p:nvSpPr>
          <p:spPr>
            <a:xfrm>
              <a:off x="1223009" y="3855888"/>
              <a:ext cx="3663315" cy="369332"/>
            </a:xfrm>
            <a:prstGeom prst="rect">
              <a:avLst/>
            </a:prstGeom>
            <a:noFill/>
          </p:spPr>
          <p:txBody>
            <a:bodyPr wrap="square" rtlCol="0">
              <a:spAutoFit/>
            </a:bodyPr>
            <a:lstStyle/>
            <a:p>
              <a:r>
                <a:rPr lang="ja-JP" altLang="en-US" dirty="0"/>
                <a:t>有向グラフの表現例</a:t>
              </a:r>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294" y="4328155"/>
              <a:ext cx="1828800" cy="1533525"/>
            </a:xfrm>
            <a:prstGeom prst="rect">
              <a:avLst/>
            </a:prstGeom>
          </p:spPr>
        </p:pic>
      </p:grpSp>
      <p:pic>
        <p:nvPicPr>
          <p:cNvPr id="18" name="図 17"/>
          <p:cNvPicPr>
            <a:picLocks noChangeAspect="1"/>
          </p:cNvPicPr>
          <p:nvPr/>
        </p:nvPicPr>
        <p:blipFill>
          <a:blip r:embed="rId5"/>
          <a:stretch>
            <a:fillRect/>
          </a:stretch>
        </p:blipFill>
        <p:spPr>
          <a:xfrm>
            <a:off x="6513195" y="4430026"/>
            <a:ext cx="2466975" cy="1162050"/>
          </a:xfrm>
          <a:prstGeom prst="rect">
            <a:avLst/>
          </a:prstGeom>
        </p:spPr>
      </p:pic>
    </p:spTree>
    <p:extLst>
      <p:ext uri="{BB962C8B-B14F-4D97-AF65-F5344CB8AC3E}">
        <p14:creationId xmlns:p14="http://schemas.microsoft.com/office/powerpoint/2010/main" val="1913002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a:t>
            </a:r>
            <a:r>
              <a:rPr lang="ja-JP" altLang="en-US" dirty="0"/>
              <a:t> 「演算子」や「組み込み関数」の</a:t>
            </a:r>
            <a:r>
              <a:rPr lang="ja-JP" altLang="en-US" dirty="0" smtClean="0"/>
              <a:t>一覧</a:t>
            </a:r>
            <a:r>
              <a:rPr lang="en-US" altLang="ja-JP" dirty="0" smtClean="0"/>
              <a:t>(1/2)</a:t>
            </a:r>
            <a:endParaRPr kumimoji="1" lang="ja-JP" altLang="en-US" dirty="0"/>
          </a:p>
        </p:txBody>
      </p:sp>
      <p:sp>
        <p:nvSpPr>
          <p:cNvPr id="3" name="コンテンツ プレースホルダー 2"/>
          <p:cNvSpPr>
            <a:spLocks noGrp="1"/>
          </p:cNvSpPr>
          <p:nvPr>
            <p:ph idx="1"/>
          </p:nvPr>
        </p:nvSpPr>
        <p:spPr>
          <a:xfrm>
            <a:off x="1245777" y="1845734"/>
            <a:ext cx="4965452" cy="4387798"/>
          </a:xfrm>
        </p:spPr>
        <p:txBody>
          <a:bodyPr>
            <a:normAutofit lnSpcReduction="10000"/>
          </a:bodyPr>
          <a:lstStyle/>
          <a:p>
            <a:pPr marL="0" indent="0">
              <a:buNone/>
            </a:pPr>
            <a:r>
              <a:rPr lang="ja-JP" altLang="en-US" b="1" dirty="0"/>
              <a:t>基本的な算術演算</a:t>
            </a:r>
          </a:p>
          <a:p>
            <a:pPr>
              <a:buFont typeface="Wingdings" panose="05000000000000000000" pitchFamily="2" charset="2"/>
              <a:buChar char="Ø"/>
            </a:pPr>
            <a:r>
              <a:rPr kumimoji="1" lang="ja-JP" altLang="en-US" dirty="0" smtClean="0"/>
              <a:t>加算</a:t>
            </a:r>
            <a:r>
              <a:rPr lang="en-US" altLang="ja-JP" dirty="0"/>
              <a:t> </a:t>
            </a:r>
            <a:r>
              <a:rPr lang="en-US" altLang="ja-JP" dirty="0" smtClean="0"/>
              <a:t>+</a:t>
            </a:r>
            <a:endParaRPr kumimoji="1" lang="en-US" altLang="ja-JP" dirty="0" smtClean="0"/>
          </a:p>
          <a:p>
            <a:pPr>
              <a:buFont typeface="Wingdings" panose="05000000000000000000" pitchFamily="2" charset="2"/>
              <a:buChar char="Ø"/>
            </a:pPr>
            <a:r>
              <a:rPr lang="ja-JP" altLang="en-US" dirty="0" smtClean="0"/>
              <a:t>減算</a:t>
            </a:r>
            <a:r>
              <a:rPr lang="en-US" altLang="ja-JP" dirty="0"/>
              <a:t> </a:t>
            </a:r>
            <a:r>
              <a:rPr lang="en-US" altLang="ja-JP" dirty="0" smtClean="0"/>
              <a:t>-</a:t>
            </a:r>
          </a:p>
          <a:p>
            <a:pPr>
              <a:buFont typeface="Wingdings" panose="05000000000000000000" pitchFamily="2" charset="2"/>
              <a:buChar char="Ø"/>
            </a:pPr>
            <a:r>
              <a:rPr kumimoji="1" lang="ja-JP" altLang="en-US" dirty="0" smtClean="0"/>
              <a:t>乗算</a:t>
            </a:r>
            <a:r>
              <a:rPr lang="en-US" altLang="ja-JP" dirty="0"/>
              <a:t> </a:t>
            </a:r>
            <a:r>
              <a:rPr kumimoji="1" lang="en-US" altLang="ja-JP" dirty="0" smtClean="0"/>
              <a:t>.*</a:t>
            </a:r>
          </a:p>
          <a:p>
            <a:pPr>
              <a:buFont typeface="Wingdings" panose="05000000000000000000" pitchFamily="2" charset="2"/>
              <a:buChar char="Ø"/>
            </a:pPr>
            <a:r>
              <a:rPr lang="ja-JP" altLang="en-US" dirty="0" smtClean="0"/>
              <a:t>行列乗算　</a:t>
            </a:r>
            <a:r>
              <a:rPr lang="en-US" altLang="ja-JP" dirty="0" smtClean="0"/>
              <a:t>*</a:t>
            </a:r>
            <a:endParaRPr kumimoji="1" lang="en-US" altLang="ja-JP" dirty="0" smtClean="0"/>
          </a:p>
          <a:p>
            <a:pPr>
              <a:buFont typeface="Wingdings" panose="05000000000000000000" pitchFamily="2" charset="2"/>
              <a:buChar char="Ø"/>
            </a:pPr>
            <a:r>
              <a:rPr lang="ja-JP" altLang="en-US" dirty="0" smtClean="0"/>
              <a:t>配列の右除算　</a:t>
            </a:r>
            <a:r>
              <a:rPr lang="en-US" altLang="ja-JP" dirty="0" smtClean="0"/>
              <a:t>./</a:t>
            </a:r>
          </a:p>
          <a:p>
            <a:pPr>
              <a:buFont typeface="Wingdings" panose="05000000000000000000" pitchFamily="2" charset="2"/>
              <a:buChar char="Ø"/>
            </a:pPr>
            <a:r>
              <a:rPr lang="ja-JP" altLang="en-US" dirty="0"/>
              <a:t>要素単位の</a:t>
            </a:r>
            <a:r>
              <a:rPr lang="ja-JP" altLang="en-US" dirty="0" smtClean="0"/>
              <a:t>べき乗　 </a:t>
            </a:r>
            <a:r>
              <a:rPr lang="en-US" altLang="ja-JP" dirty="0" smtClean="0"/>
              <a:t>.^</a:t>
            </a:r>
          </a:p>
          <a:p>
            <a:pPr>
              <a:buFont typeface="Wingdings" panose="05000000000000000000" pitchFamily="2" charset="2"/>
              <a:buChar char="Ø"/>
            </a:pPr>
            <a:r>
              <a:rPr lang="ja-JP" altLang="en-US" dirty="0" smtClean="0"/>
              <a:t>行列のべき乗　</a:t>
            </a:r>
            <a:r>
              <a:rPr lang="en-US" altLang="ja-JP" dirty="0" smtClean="0"/>
              <a:t>^</a:t>
            </a:r>
          </a:p>
          <a:p>
            <a:pPr>
              <a:buFont typeface="Wingdings" panose="05000000000000000000" pitchFamily="2" charset="2"/>
              <a:buChar char="Ø"/>
            </a:pPr>
            <a:r>
              <a:rPr lang="ja-JP" altLang="en-US" dirty="0"/>
              <a:t>除算後の剰余 </a:t>
            </a:r>
            <a:r>
              <a:rPr lang="en-US" altLang="ja-JP" dirty="0"/>
              <a:t>(</a:t>
            </a:r>
            <a:r>
              <a:rPr lang="ja-JP" altLang="en-US" dirty="0"/>
              <a:t>モジュロ演算</a:t>
            </a:r>
            <a:r>
              <a:rPr lang="en-US" altLang="ja-JP" dirty="0" smtClean="0"/>
              <a:t>) mod</a:t>
            </a:r>
          </a:p>
          <a:p>
            <a:pPr>
              <a:buFont typeface="Wingdings" panose="05000000000000000000" pitchFamily="2" charset="2"/>
              <a:buChar char="Ø"/>
            </a:pPr>
            <a:r>
              <a:rPr lang="ja-JP" altLang="en-US" dirty="0"/>
              <a:t>最も近い小数または整数への</a:t>
            </a:r>
            <a:r>
              <a:rPr lang="ja-JP" altLang="en-US" dirty="0" smtClean="0"/>
              <a:t>丸め </a:t>
            </a:r>
            <a:r>
              <a:rPr lang="en-US" altLang="ja-JP" dirty="0" smtClean="0"/>
              <a:t>round</a:t>
            </a:r>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18</a:t>
            </a:fld>
            <a:endParaRPr kumimoji="1" lang="ja-JP" altLang="en-US"/>
          </a:p>
        </p:txBody>
      </p:sp>
      <p:sp>
        <p:nvSpPr>
          <p:cNvPr id="6" name="コンテンツ プレースホルダー 2"/>
          <p:cNvSpPr txBox="1">
            <a:spLocks/>
          </p:cNvSpPr>
          <p:nvPr/>
        </p:nvSpPr>
        <p:spPr>
          <a:xfrm>
            <a:off x="6477001" y="1845734"/>
            <a:ext cx="4678679" cy="438779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a:t>関係演算子</a:t>
            </a:r>
            <a:endParaRPr lang="en-US" altLang="ja-JP" b="1" dirty="0"/>
          </a:p>
          <a:p>
            <a:pPr>
              <a:buFont typeface="Wingdings" panose="05000000000000000000" pitchFamily="2" charset="2"/>
              <a:buChar char="Ø"/>
            </a:pPr>
            <a:r>
              <a:rPr lang="ja-JP" altLang="en-US" dirty="0"/>
              <a:t>等価性の判定 </a:t>
            </a:r>
            <a:r>
              <a:rPr lang="en-US" altLang="ja-JP" dirty="0"/>
              <a:t>==</a:t>
            </a:r>
            <a:endParaRPr lang="ja-JP" altLang="en-US" dirty="0"/>
          </a:p>
          <a:p>
            <a:pPr>
              <a:buFont typeface="Wingdings" panose="05000000000000000000" pitchFamily="2" charset="2"/>
              <a:buChar char="Ø"/>
            </a:pPr>
            <a:r>
              <a:rPr lang="ja-JP" altLang="en-US" dirty="0"/>
              <a:t>以上かどうかの判別 </a:t>
            </a:r>
            <a:r>
              <a:rPr lang="en-US" altLang="ja-JP" dirty="0"/>
              <a:t>&gt;=</a:t>
            </a:r>
            <a:endParaRPr lang="ja-JP" altLang="en-US" dirty="0"/>
          </a:p>
          <a:p>
            <a:pPr>
              <a:buFont typeface="Wingdings" panose="05000000000000000000" pitchFamily="2" charset="2"/>
              <a:buChar char="Ø"/>
            </a:pPr>
            <a:r>
              <a:rPr lang="ja-JP" altLang="en-US" dirty="0"/>
              <a:t>より大きいかどうかの判別 </a:t>
            </a:r>
            <a:r>
              <a:rPr lang="en-US" altLang="ja-JP" dirty="0"/>
              <a:t>&gt;</a:t>
            </a:r>
            <a:endParaRPr lang="ja-JP" altLang="en-US" dirty="0"/>
          </a:p>
          <a:p>
            <a:pPr>
              <a:buFont typeface="Wingdings" panose="05000000000000000000" pitchFamily="2" charset="2"/>
              <a:buChar char="Ø"/>
            </a:pPr>
            <a:r>
              <a:rPr lang="ja-JP" altLang="en-US" dirty="0"/>
              <a:t>以下かどうかの判別 </a:t>
            </a:r>
            <a:r>
              <a:rPr lang="en-US" altLang="ja-JP" dirty="0"/>
              <a:t>&lt;=</a:t>
            </a:r>
            <a:endParaRPr lang="ja-JP" altLang="en-US" dirty="0"/>
          </a:p>
          <a:p>
            <a:pPr>
              <a:buFont typeface="Wingdings" panose="05000000000000000000" pitchFamily="2" charset="2"/>
              <a:buChar char="Ø"/>
            </a:pPr>
            <a:r>
              <a:rPr lang="ja-JP" altLang="en-US" dirty="0"/>
              <a:t>未満かどうかの判別 </a:t>
            </a:r>
            <a:r>
              <a:rPr lang="en-US" altLang="ja-JP" dirty="0"/>
              <a:t>&lt;</a:t>
            </a:r>
            <a:endParaRPr lang="ja-JP" altLang="en-US" dirty="0"/>
          </a:p>
          <a:p>
            <a:pPr>
              <a:buFont typeface="Wingdings" panose="05000000000000000000" pitchFamily="2" charset="2"/>
              <a:buChar char="Ø"/>
            </a:pPr>
            <a:r>
              <a:rPr lang="ja-JP" altLang="en-US" dirty="0"/>
              <a:t>不等価の判定 </a:t>
            </a:r>
            <a:r>
              <a:rPr lang="en-US" altLang="ja-JP" dirty="0"/>
              <a:t>~=</a:t>
            </a:r>
            <a:endParaRPr lang="ja-JP" altLang="en-US" dirty="0"/>
          </a:p>
          <a:p>
            <a:pPr>
              <a:buFont typeface="Wingdings" panose="05000000000000000000" pitchFamily="2" charset="2"/>
              <a:buChar char="Ø"/>
            </a:pPr>
            <a:r>
              <a:rPr lang="ja-JP" altLang="en-US" dirty="0"/>
              <a:t>配列の等価性を判別 </a:t>
            </a:r>
            <a:r>
              <a:rPr lang="en-US" altLang="ja-JP" dirty="0" err="1"/>
              <a:t>isequal</a:t>
            </a:r>
            <a:endParaRPr lang="ja-JP" altLang="en-US" dirty="0"/>
          </a:p>
        </p:txBody>
      </p:sp>
    </p:spTree>
    <p:extLst>
      <p:ext uri="{BB962C8B-B14F-4D97-AF65-F5344CB8AC3E}">
        <p14:creationId xmlns:p14="http://schemas.microsoft.com/office/powerpoint/2010/main" val="3804411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1-6.</a:t>
            </a:r>
            <a:r>
              <a:rPr lang="ja-JP" altLang="en-US" dirty="0"/>
              <a:t> 「演算子」や「組み込み関数」の</a:t>
            </a:r>
            <a:r>
              <a:rPr lang="ja-JP" altLang="en-US" dirty="0" smtClean="0"/>
              <a:t>一覧</a:t>
            </a:r>
            <a:r>
              <a:rPr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dirty="0" smtClean="0"/>
              <a:t>組み込み関数の一例</a:t>
            </a:r>
            <a:endParaRPr kumimoji="1" lang="en-US" altLang="ja-JP" b="1" dirty="0" smtClean="0"/>
          </a:p>
          <a:p>
            <a:pPr>
              <a:buFont typeface="Wingdings" panose="05000000000000000000" pitchFamily="2" charset="2"/>
              <a:buChar char="Ø"/>
            </a:pPr>
            <a:r>
              <a:rPr lang="en-US" altLang="ja-JP" dirty="0"/>
              <a:t>length	</a:t>
            </a:r>
            <a:r>
              <a:rPr lang="en-US" altLang="ja-JP" dirty="0" smtClean="0"/>
              <a:t>	</a:t>
            </a:r>
            <a:r>
              <a:rPr lang="ja-JP" altLang="en-US" dirty="0" smtClean="0"/>
              <a:t>最大</a:t>
            </a:r>
            <a:r>
              <a:rPr lang="ja-JP" altLang="en-US" dirty="0"/>
              <a:t>の配列の次元の長さ</a:t>
            </a:r>
          </a:p>
          <a:p>
            <a:pPr>
              <a:buFont typeface="Wingdings" panose="05000000000000000000" pitchFamily="2" charset="2"/>
              <a:buChar char="Ø"/>
            </a:pPr>
            <a:r>
              <a:rPr lang="en-US" altLang="ja-JP" dirty="0"/>
              <a:t>size	</a:t>
            </a:r>
            <a:r>
              <a:rPr lang="en-US" altLang="ja-JP" dirty="0" smtClean="0"/>
              <a:t>	</a:t>
            </a:r>
            <a:r>
              <a:rPr lang="ja-JP" altLang="en-US" dirty="0" smtClean="0"/>
              <a:t>配列</a:t>
            </a:r>
            <a:r>
              <a:rPr lang="ja-JP" altLang="en-US" dirty="0"/>
              <a:t>サイズ</a:t>
            </a:r>
          </a:p>
          <a:p>
            <a:pPr>
              <a:buFont typeface="Wingdings" panose="05000000000000000000" pitchFamily="2" charset="2"/>
              <a:buChar char="Ø"/>
            </a:pPr>
            <a:r>
              <a:rPr lang="en-US" altLang="ja-JP" dirty="0" err="1"/>
              <a:t>ndims</a:t>
            </a:r>
            <a:r>
              <a:rPr lang="en-US" altLang="ja-JP" dirty="0"/>
              <a:t>	</a:t>
            </a:r>
            <a:r>
              <a:rPr lang="en-US" altLang="ja-JP" dirty="0" smtClean="0"/>
              <a:t>	</a:t>
            </a:r>
            <a:r>
              <a:rPr lang="ja-JP" altLang="en-US" dirty="0" smtClean="0"/>
              <a:t>配列</a:t>
            </a:r>
            <a:r>
              <a:rPr lang="ja-JP" altLang="en-US" dirty="0"/>
              <a:t>の次元数</a:t>
            </a:r>
          </a:p>
          <a:p>
            <a:pPr>
              <a:buFont typeface="Wingdings" panose="05000000000000000000" pitchFamily="2" charset="2"/>
              <a:buChar char="Ø"/>
            </a:pPr>
            <a:r>
              <a:rPr lang="en-US" altLang="ja-JP" dirty="0" err="1"/>
              <a:t>numel</a:t>
            </a:r>
            <a:r>
              <a:rPr lang="en-US" altLang="ja-JP" dirty="0"/>
              <a:t>	</a:t>
            </a:r>
            <a:r>
              <a:rPr lang="en-US" altLang="ja-JP" dirty="0" smtClean="0"/>
              <a:t>	</a:t>
            </a:r>
            <a:r>
              <a:rPr lang="ja-JP" altLang="en-US" dirty="0" smtClean="0"/>
              <a:t>配列</a:t>
            </a:r>
            <a:r>
              <a:rPr lang="ja-JP" altLang="en-US" dirty="0"/>
              <a:t>の</a:t>
            </a:r>
            <a:r>
              <a:rPr lang="ja-JP" altLang="en-US" dirty="0" smtClean="0"/>
              <a:t>要素数</a:t>
            </a:r>
            <a:endParaRPr lang="en-US" altLang="ja-JP" dirty="0" smtClean="0"/>
          </a:p>
          <a:p>
            <a:pPr>
              <a:buFont typeface="Wingdings" panose="05000000000000000000" pitchFamily="2" charset="2"/>
              <a:buChar char="Ø"/>
            </a:pPr>
            <a:r>
              <a:rPr lang="en-US" altLang="ja-JP" dirty="0" err="1"/>
              <a:t>i</a:t>
            </a:r>
            <a:r>
              <a:rPr lang="en-US" altLang="ja-JP" dirty="0" err="1" smtClean="0"/>
              <a:t>sempty</a:t>
            </a:r>
            <a:r>
              <a:rPr lang="en-US" altLang="ja-JP" dirty="0"/>
              <a:t>	</a:t>
            </a:r>
            <a:r>
              <a:rPr lang="ja-JP" altLang="en-US" dirty="0" smtClean="0"/>
              <a:t>空かどうか</a:t>
            </a:r>
            <a:endParaRPr lang="en-US" altLang="ja-JP" dirty="0" smtClean="0"/>
          </a:p>
          <a:p>
            <a:pPr>
              <a:buFont typeface="Wingdings" panose="05000000000000000000" pitchFamily="2" charset="2"/>
              <a:buChar char="Ø"/>
            </a:pPr>
            <a:r>
              <a:rPr lang="en-US" altLang="ja-JP" dirty="0" err="1"/>
              <a:t>i</a:t>
            </a:r>
            <a:r>
              <a:rPr lang="en-US" altLang="ja-JP" dirty="0" err="1" smtClean="0"/>
              <a:t>smember</a:t>
            </a:r>
            <a:r>
              <a:rPr lang="en-US" altLang="ja-JP" dirty="0" smtClean="0"/>
              <a:t>	</a:t>
            </a:r>
            <a:r>
              <a:rPr lang="ja-JP" altLang="en-US" dirty="0" smtClean="0"/>
              <a:t>その要素が配列内にあるか</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19</a:t>
            </a:fld>
            <a:endParaRPr kumimoji="1" lang="ja-JP" altLang="en-US"/>
          </a:p>
        </p:txBody>
      </p:sp>
    </p:spTree>
    <p:extLst>
      <p:ext uri="{BB962C8B-B14F-4D97-AF65-F5344CB8AC3E}">
        <p14:creationId xmlns:p14="http://schemas.microsoft.com/office/powerpoint/2010/main" val="3913577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情報工学実験</a:t>
            </a:r>
            <a:r>
              <a:rPr lang="en-US" altLang="ja-JP" dirty="0"/>
              <a:t>B</a:t>
            </a:r>
            <a:r>
              <a:rPr lang="ja-JP" altLang="en-US" dirty="0"/>
              <a:t>（メディア処理</a:t>
            </a:r>
            <a:r>
              <a:rPr lang="ja-JP" altLang="en-US" dirty="0" smtClean="0"/>
              <a:t>）</a:t>
            </a:r>
            <a:r>
              <a:rPr lang="en-US" altLang="ja-JP" dirty="0" smtClean="0"/>
              <a:t/>
            </a:r>
            <a:br>
              <a:rPr lang="en-US" altLang="ja-JP" dirty="0" smtClean="0"/>
            </a:br>
            <a:r>
              <a:rPr lang="ja-JP" altLang="en-US" sz="6000" dirty="0"/>
              <a:t>人工知能実験</a:t>
            </a:r>
            <a:r>
              <a:rPr lang="en-US" altLang="ja-JP" sz="6000" dirty="0"/>
              <a:t>2020 </a:t>
            </a:r>
            <a:r>
              <a:rPr lang="ja-JP" altLang="en-US" sz="6000" dirty="0" smtClean="0"/>
              <a:t>ミニレポート</a:t>
            </a:r>
            <a:endParaRPr kumimoji="1" lang="ja-JP" altLang="en-US" sz="6000" dirty="0"/>
          </a:p>
        </p:txBody>
      </p:sp>
      <p:sp>
        <p:nvSpPr>
          <p:cNvPr id="3" name="サブタイトル 2"/>
          <p:cNvSpPr>
            <a:spLocks noGrp="1"/>
          </p:cNvSpPr>
          <p:nvPr>
            <p:ph type="subTitle" idx="1"/>
          </p:nvPr>
        </p:nvSpPr>
        <p:spPr>
          <a:xfrm>
            <a:off x="1100051" y="4455620"/>
            <a:ext cx="10058400" cy="1833668"/>
          </a:xfrm>
        </p:spPr>
        <p:txBody>
          <a:bodyPr>
            <a:normAutofit lnSpcReduction="10000"/>
          </a:bodyPr>
          <a:lstStyle/>
          <a:p>
            <a:r>
              <a:rPr kumimoji="1" lang="ja-JP" altLang="en-US" dirty="0" smtClean="0"/>
              <a:t>学生番号：０９４３０５０９</a:t>
            </a:r>
            <a:endParaRPr kumimoji="1" lang="en-US" altLang="ja-JP" dirty="0" smtClean="0"/>
          </a:p>
          <a:p>
            <a:r>
              <a:rPr lang="ja-JP" altLang="en-US" dirty="0" smtClean="0"/>
              <a:t>氏名：今田将也</a:t>
            </a:r>
            <a:endParaRPr lang="en-US" altLang="ja-JP" dirty="0" smtClean="0"/>
          </a:p>
          <a:p>
            <a:r>
              <a:rPr kumimoji="1" lang="ja-JP" altLang="en-US" dirty="0" smtClean="0"/>
              <a:t>提出日：２０２０年１１月０８日</a:t>
            </a:r>
            <a:endParaRPr kumimoji="1" lang="en-US" altLang="ja-JP" dirty="0" smtClean="0"/>
          </a:p>
          <a:p>
            <a:r>
              <a:rPr lang="ja-JP" altLang="en-US" dirty="0" smtClean="0"/>
              <a:t>締切日：２０２０年１１月０９日</a:t>
            </a:r>
            <a:endParaRPr kumimoji="1" lang="ja-JP" altLang="en-US" dirty="0"/>
          </a:p>
        </p:txBody>
      </p:sp>
      <p:sp>
        <p:nvSpPr>
          <p:cNvPr id="5" name="スライド番号プレースホルダー 4"/>
          <p:cNvSpPr>
            <a:spLocks noGrp="1"/>
          </p:cNvSpPr>
          <p:nvPr>
            <p:ph type="sldNum" sz="quarter" idx="12"/>
          </p:nvPr>
        </p:nvSpPr>
        <p:spPr/>
        <p:txBody>
          <a:bodyPr/>
          <a:lstStyle/>
          <a:p>
            <a:fld id="{049E9216-73AE-4061-91CA-480C309AFDA5}" type="slidenum">
              <a:rPr kumimoji="1" lang="ja-JP" altLang="en-US" smtClean="0"/>
              <a:t>2</a:t>
            </a:fld>
            <a:endParaRPr kumimoji="1" lang="ja-JP" altLang="en-US"/>
          </a:p>
        </p:txBody>
      </p:sp>
    </p:spTree>
    <p:extLst>
      <p:ext uri="{BB962C8B-B14F-4D97-AF65-F5344CB8AC3E}">
        <p14:creationId xmlns:p14="http://schemas.microsoft.com/office/powerpoint/2010/main" val="2370636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1572F71-BEFA-4B5F-AFB5-E68FF342B344}"/>
              </a:ext>
            </a:extLst>
          </p:cNvPr>
          <p:cNvSpPr>
            <a:spLocks noGrp="1"/>
          </p:cNvSpPr>
          <p:nvPr>
            <p:ph type="title"/>
          </p:nvPr>
        </p:nvSpPr>
        <p:spPr/>
        <p:txBody>
          <a:bodyPr/>
          <a:lstStyle/>
          <a:p>
            <a:r>
              <a:rPr kumimoji="1" lang="ja-JP" altLang="en-US" dirty="0"/>
              <a:t>問題</a:t>
            </a:r>
            <a:r>
              <a:rPr kumimoji="1" lang="en-US" altLang="ja-JP" dirty="0"/>
              <a:t>1</a:t>
            </a:r>
            <a:r>
              <a:rPr kumimoji="1" lang="ja-JP" altLang="en-US" dirty="0"/>
              <a:t>のまとめ</a:t>
            </a:r>
          </a:p>
        </p:txBody>
      </p:sp>
      <p:sp>
        <p:nvSpPr>
          <p:cNvPr id="3" name="コンテンツ プレースホルダー 2">
            <a:extLst>
              <a:ext uri="{FF2B5EF4-FFF2-40B4-BE49-F238E27FC236}">
                <a16:creationId xmlns:a16="http://schemas.microsoft.com/office/drawing/2014/main" xmlns="" id="{0C8E0FDA-0B0E-4D2D-803C-D8C3DC8DA030}"/>
              </a:ext>
            </a:extLst>
          </p:cNvPr>
          <p:cNvSpPr>
            <a:spLocks noGrp="1"/>
          </p:cNvSpPr>
          <p:nvPr>
            <p:ph idx="1"/>
          </p:nvPr>
        </p:nvSpPr>
        <p:spPr/>
        <p:txBody>
          <a:bodyPr>
            <a:normAutofit/>
          </a:bodyPr>
          <a:lstStyle/>
          <a:p>
            <a:pPr marL="0" indent="0">
              <a:buNone/>
            </a:pPr>
            <a:r>
              <a:rPr lang="en-US" altLang="ja-JP" dirty="0"/>
              <a:t>MATLAB/Octave</a:t>
            </a:r>
            <a:r>
              <a:rPr lang="ja-JP" altLang="en-US" dirty="0"/>
              <a:t>を用いて，次の</a:t>
            </a:r>
            <a:r>
              <a:rPr lang="en-US" altLang="ja-JP" dirty="0"/>
              <a:t>3</a:t>
            </a:r>
            <a:r>
              <a:rPr lang="ja-JP" altLang="en-US" dirty="0" err="1"/>
              <a:t>つの</a:t>
            </a:r>
            <a:r>
              <a:rPr lang="ja-JP" altLang="en-US" dirty="0"/>
              <a:t>課題に取り組みなさい．</a:t>
            </a:r>
            <a:endParaRPr lang="en-US" altLang="ja-JP" dirty="0"/>
          </a:p>
          <a:p>
            <a:pPr marL="457200" indent="-457200">
              <a:buFont typeface="+mj-lt"/>
              <a:buAutoNum type="arabicPeriod"/>
            </a:pPr>
            <a:r>
              <a:rPr lang="en-US" altLang="ja-JP" dirty="0"/>
              <a:t>MATLAB/Octave</a:t>
            </a:r>
            <a:r>
              <a:rPr lang="ja-JP" altLang="en-US" dirty="0"/>
              <a:t>の基本的な使い方を理解しなさい</a:t>
            </a:r>
            <a:r>
              <a:rPr lang="en-US" altLang="ja-JP" dirty="0"/>
              <a:t>.</a:t>
            </a:r>
          </a:p>
          <a:p>
            <a:pPr marL="457200" indent="-457200">
              <a:buFont typeface="+mj-lt"/>
              <a:buAutoNum type="arabicPeriod"/>
            </a:pPr>
            <a:r>
              <a:rPr lang="ja-JP" altLang="en-US" dirty="0"/>
              <a:t>スタックとキューの動作を確認し，説明しなさい．</a:t>
            </a:r>
            <a:endParaRPr lang="en-US" altLang="ja-JP" dirty="0"/>
          </a:p>
          <a:p>
            <a:pPr marL="457200" indent="-457200">
              <a:buFont typeface="+mj-lt"/>
              <a:buAutoNum type="arabicPeriod"/>
            </a:pPr>
            <a:r>
              <a:rPr lang="ja-JP" altLang="en-US" dirty="0"/>
              <a:t>行列を利用して，グラフを表現する方法について，説明しなさい．</a:t>
            </a:r>
          </a:p>
          <a:p>
            <a:endParaRPr lang="en-US" altLang="ja-JP" dirty="0"/>
          </a:p>
          <a:p>
            <a:pPr marL="0" indent="0">
              <a:buNone/>
            </a:pPr>
            <a:r>
              <a:rPr kumimoji="1" lang="ja-JP" altLang="en-US" dirty="0" smtClean="0"/>
              <a:t>まとめ</a:t>
            </a:r>
            <a:endParaRPr kumimoji="1" lang="en-US" altLang="ja-JP" dirty="0"/>
          </a:p>
          <a:p>
            <a:pPr lvl="1"/>
            <a:r>
              <a:rPr lang="en-US" altLang="ja-JP" dirty="0"/>
              <a:t>MATLAB</a:t>
            </a:r>
            <a:r>
              <a:rPr lang="ja-JP" altLang="en-US" dirty="0"/>
              <a:t>の基本的</a:t>
            </a:r>
            <a:r>
              <a:rPr lang="ja-JP" altLang="en-US" dirty="0" smtClean="0"/>
              <a:t>な使い方を整理しつつ，演算子を用いて，キュー</a:t>
            </a:r>
            <a:r>
              <a:rPr lang="ja-JP" altLang="en-US" dirty="0"/>
              <a:t>とスタックを</a:t>
            </a:r>
            <a:r>
              <a:rPr lang="en-US" altLang="ja-JP" dirty="0"/>
              <a:t>MATLAB</a:t>
            </a:r>
            <a:r>
              <a:rPr lang="ja-JP" altLang="en-US" dirty="0"/>
              <a:t>で実現した</a:t>
            </a:r>
            <a:r>
              <a:rPr lang="ja-JP" altLang="en-US" dirty="0" smtClean="0"/>
              <a:t>．</a:t>
            </a:r>
            <a:endParaRPr lang="en-US" altLang="ja-JP" dirty="0" smtClean="0"/>
          </a:p>
          <a:p>
            <a:pPr lvl="1"/>
            <a:r>
              <a:rPr lang="en-US" altLang="ja-JP" dirty="0" smtClean="0"/>
              <a:t>MATLAB</a:t>
            </a:r>
            <a:r>
              <a:rPr lang="ja-JP" altLang="en-US" dirty="0"/>
              <a:t>では</a:t>
            </a:r>
            <a:r>
              <a:rPr lang="ja-JP" altLang="en-US" dirty="0" smtClean="0"/>
              <a:t>配列の扱いが簡単で，すぐに実装できた</a:t>
            </a:r>
            <a:endParaRPr lang="en-US" altLang="ja-JP" dirty="0" smtClean="0"/>
          </a:p>
          <a:p>
            <a:pPr lvl="1"/>
            <a:r>
              <a:rPr lang="ja-JP" altLang="en-US" dirty="0" smtClean="0"/>
              <a:t>グラフの表現も行列を用いることで，有向グラフと無向グラフを実装できることを確認した</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xmlns="" id="{415CC18B-693B-4BA4-A800-D6080D806277}"/>
              </a:ext>
            </a:extLst>
          </p:cNvPr>
          <p:cNvSpPr>
            <a:spLocks noGrp="1"/>
          </p:cNvSpPr>
          <p:nvPr>
            <p:ph type="sldNum" sz="quarter" idx="12"/>
          </p:nvPr>
        </p:nvSpPr>
        <p:spPr/>
        <p:txBody>
          <a:bodyPr/>
          <a:lstStyle/>
          <a:p>
            <a:fld id="{B637201C-D7B8-43C9-B4A5-AC3257B00CA2}" type="slidenum">
              <a:rPr kumimoji="1" lang="ja-JP" altLang="en-US" smtClean="0"/>
              <a:t>20</a:t>
            </a:fld>
            <a:endParaRPr kumimoji="1" lang="ja-JP" altLang="en-US"/>
          </a:p>
        </p:txBody>
      </p:sp>
    </p:spTree>
    <p:extLst>
      <p:ext uri="{BB962C8B-B14F-4D97-AF65-F5344CB8AC3E}">
        <p14:creationId xmlns:p14="http://schemas.microsoft.com/office/powerpoint/2010/main" val="2341014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問題２</a:t>
            </a:r>
            <a:endParaRPr kumimoji="1" lang="ja-JP" altLang="en-US" dirty="0"/>
          </a:p>
        </p:txBody>
      </p:sp>
      <p:sp>
        <p:nvSpPr>
          <p:cNvPr id="3" name="コンテンツ プレースホルダー 2"/>
          <p:cNvSpPr>
            <a:spLocks noGrp="1"/>
          </p:cNvSpPr>
          <p:nvPr>
            <p:ph idx="1"/>
          </p:nvPr>
        </p:nvSpPr>
        <p:spPr>
          <a:xfrm>
            <a:off x="1226634" y="1837497"/>
            <a:ext cx="9929045" cy="4023360"/>
          </a:xfrm>
        </p:spPr>
        <p:txBody>
          <a:bodyPr>
            <a:normAutofit/>
          </a:bodyPr>
          <a:lstStyle/>
          <a:p>
            <a:pPr marL="0" indent="0">
              <a:buNone/>
            </a:pPr>
            <a:r>
              <a:rPr lang="ja-JP" altLang="en-US" b="1" dirty="0"/>
              <a:t>グラフ探索における“深さ優先探索”と“幅優先探索”</a:t>
            </a:r>
            <a:r>
              <a:rPr lang="ja-JP" altLang="en-US" b="1" dirty="0" smtClean="0"/>
              <a:t>を，</a:t>
            </a:r>
            <a:r>
              <a:rPr lang="en-US" altLang="ja-JP" b="1" dirty="0" smtClean="0"/>
              <a:t>MATLAB/Octave</a:t>
            </a:r>
            <a:r>
              <a:rPr lang="ja-JP" altLang="en-US" b="1" dirty="0"/>
              <a:t>で実装しなさい．</a:t>
            </a:r>
            <a:r>
              <a:rPr lang="ja-JP" altLang="en-US" dirty="0"/>
              <a:t> </a:t>
            </a:r>
            <a:r>
              <a:rPr lang="ja-JP" altLang="en-US" b="1" dirty="0"/>
              <a:t>さらに，その探索方式や実装について，問題</a:t>
            </a:r>
            <a:r>
              <a:rPr lang="en-US" altLang="ja-JP" b="1" dirty="0"/>
              <a:t>1</a:t>
            </a:r>
            <a:r>
              <a:rPr lang="ja-JP" altLang="en-US" b="1" dirty="0"/>
              <a:t>の説明と関連付けて，考察しなさい．</a:t>
            </a:r>
            <a:endParaRPr lang="ja-JP" altLang="en-US" dirty="0"/>
          </a:p>
        </p:txBody>
      </p:sp>
      <p:sp>
        <p:nvSpPr>
          <p:cNvPr id="4" name="スライド番号プレースホルダー 3">
            <a:extLst>
              <a:ext uri="{FF2B5EF4-FFF2-40B4-BE49-F238E27FC236}">
                <a16:creationId xmlns:a16="http://schemas.microsoft.com/office/drawing/2014/main" xmlns="" id="{80D06BF3-396A-4F50-B3DE-05478C109C2F}"/>
              </a:ext>
            </a:extLst>
          </p:cNvPr>
          <p:cNvSpPr>
            <a:spLocks noGrp="1"/>
          </p:cNvSpPr>
          <p:nvPr>
            <p:ph type="sldNum" sz="quarter" idx="12"/>
          </p:nvPr>
        </p:nvSpPr>
        <p:spPr/>
        <p:txBody>
          <a:bodyPr/>
          <a:lstStyle/>
          <a:p>
            <a:fld id="{B637201C-D7B8-43C9-B4A5-AC3257B00CA2}" type="slidenum">
              <a:rPr kumimoji="1" lang="ja-JP" altLang="en-US" smtClean="0"/>
              <a:t>21</a:t>
            </a:fld>
            <a:endParaRPr kumimoji="1" lang="ja-JP" altLang="en-US" dirty="0"/>
          </a:p>
        </p:txBody>
      </p:sp>
    </p:spTree>
    <p:extLst>
      <p:ext uri="{BB962C8B-B14F-4D97-AF65-F5344CB8AC3E}">
        <p14:creationId xmlns:p14="http://schemas.microsoft.com/office/powerpoint/2010/main" val="887312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lang="en-US" altLang="ja-JP" dirty="0"/>
              <a:t>2</a:t>
            </a:r>
            <a:r>
              <a:rPr lang="ja-JP" altLang="en-US" dirty="0"/>
              <a:t>の小問題</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solidFill>
                  <a:schemeClr val="tx1"/>
                </a:solidFill>
              </a:rPr>
              <a:t>深さ有線探索と幅優先探索のソースコードを，それぞれ示しなさい</a:t>
            </a:r>
            <a:r>
              <a:rPr lang="ja-JP" altLang="en-US" dirty="0" smtClean="0">
                <a:solidFill>
                  <a:schemeClr val="tx1"/>
                </a:solidFill>
              </a:rPr>
              <a:t>．</a:t>
            </a:r>
            <a:endParaRPr lang="en-US" altLang="ja-JP" dirty="0" smtClean="0">
              <a:solidFill>
                <a:schemeClr val="tx1"/>
              </a:solidFill>
            </a:endParaRPr>
          </a:p>
          <a:p>
            <a:pPr marL="457200" indent="-457200">
              <a:buFont typeface="+mj-lt"/>
              <a:buAutoNum type="arabicPeriod"/>
            </a:pPr>
            <a:r>
              <a:rPr lang="ja-JP" altLang="en-US" dirty="0" smtClean="0">
                <a:solidFill>
                  <a:schemeClr val="tx1"/>
                </a:solidFill>
              </a:rPr>
              <a:t>探索対象となるグラフを</a:t>
            </a:r>
            <a:r>
              <a:rPr lang="en-US" altLang="ja-JP" dirty="0" smtClean="0">
                <a:solidFill>
                  <a:schemeClr val="tx1"/>
                </a:solidFill>
              </a:rPr>
              <a:t>1</a:t>
            </a:r>
            <a:r>
              <a:rPr lang="ja-JP" altLang="en-US" dirty="0" smtClean="0">
                <a:solidFill>
                  <a:schemeClr val="tx1"/>
                </a:solidFill>
              </a:rPr>
              <a:t>つ以上用意し，探索結果を示しなさい．</a:t>
            </a:r>
            <a:endParaRPr lang="en-US" altLang="ja-JP" dirty="0" smtClean="0">
              <a:solidFill>
                <a:schemeClr val="tx1"/>
              </a:solidFill>
            </a:endParaRPr>
          </a:p>
          <a:p>
            <a:pPr marL="457200" indent="-457200">
              <a:buFont typeface="+mj-lt"/>
              <a:buAutoNum type="arabicPeriod"/>
            </a:pPr>
            <a:r>
              <a:rPr lang="ja-JP" altLang="en-US" dirty="0" smtClean="0">
                <a:solidFill>
                  <a:schemeClr val="tx1"/>
                </a:solidFill>
              </a:rPr>
              <a:t>実装や結果の，共通点や差異に注目して，二つの探索方式の，実装面と機能面について考察せよ．</a:t>
            </a:r>
            <a:endParaRPr kumimoji="1" lang="ja-JP" altLang="en-US" dirty="0">
              <a:solidFill>
                <a:schemeClr val="tx1"/>
              </a:solidFill>
            </a:endParaRPr>
          </a:p>
        </p:txBody>
      </p:sp>
      <p:sp>
        <p:nvSpPr>
          <p:cNvPr id="4" name="スライド番号プレースホルダー 3">
            <a:extLst>
              <a:ext uri="{FF2B5EF4-FFF2-40B4-BE49-F238E27FC236}">
                <a16:creationId xmlns:a16="http://schemas.microsoft.com/office/drawing/2014/main" xmlns="" id="{1E807024-F996-4747-AE63-FBAD85204ABA}"/>
              </a:ext>
            </a:extLst>
          </p:cNvPr>
          <p:cNvSpPr>
            <a:spLocks noGrp="1"/>
          </p:cNvSpPr>
          <p:nvPr>
            <p:ph type="sldNum" sz="quarter" idx="12"/>
          </p:nvPr>
        </p:nvSpPr>
        <p:spPr/>
        <p:txBody>
          <a:bodyPr/>
          <a:lstStyle/>
          <a:p>
            <a:fld id="{B637201C-D7B8-43C9-B4A5-AC3257B00CA2}" type="slidenum">
              <a:rPr kumimoji="1" lang="ja-JP" altLang="en-US" smtClean="0"/>
              <a:t>22</a:t>
            </a:fld>
            <a:endParaRPr kumimoji="1" lang="ja-JP" altLang="en-US"/>
          </a:p>
        </p:txBody>
      </p:sp>
    </p:spTree>
    <p:extLst>
      <p:ext uri="{BB962C8B-B14F-4D97-AF65-F5344CB8AC3E}">
        <p14:creationId xmlns:p14="http://schemas.microsoft.com/office/powerpoint/2010/main" val="702922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2-1</a:t>
            </a:r>
            <a:r>
              <a:rPr lang="ja-JP" altLang="en-US" dirty="0" smtClean="0">
                <a:solidFill>
                  <a:schemeClr val="tx1"/>
                </a:solidFill>
              </a:rPr>
              <a:t>幅優先探索ソースコード</a:t>
            </a:r>
            <a:endParaRPr kumimoji="1" lang="ja-JP" altLang="en-US" dirty="0"/>
          </a:p>
        </p:txBody>
      </p:sp>
      <p:sp>
        <p:nvSpPr>
          <p:cNvPr id="3" name="コンテンツ プレースホルダー 2"/>
          <p:cNvSpPr>
            <a:spLocks noGrp="1"/>
          </p:cNvSpPr>
          <p:nvPr>
            <p:ph idx="1"/>
          </p:nvPr>
        </p:nvSpPr>
        <p:spPr>
          <a:xfrm>
            <a:off x="6436994" y="1845734"/>
            <a:ext cx="3453766" cy="4023360"/>
          </a:xfrm>
        </p:spPr>
        <p:txBody>
          <a:bodyPr>
            <a:normAutofit fontScale="85000" lnSpcReduction="20000"/>
          </a:bodyPr>
          <a:lstStyle/>
          <a:p>
            <a:r>
              <a:rPr lang="en-US" altLang="ja-JP" dirty="0"/>
              <a:t>A = [ 0 1 1 0 0 0 0 0 0 0;</a:t>
            </a:r>
          </a:p>
          <a:p>
            <a:r>
              <a:rPr lang="en-US" altLang="ja-JP" dirty="0"/>
              <a:t>      1 0 0 1 0 0 0 0 0 0;</a:t>
            </a:r>
          </a:p>
          <a:p>
            <a:r>
              <a:rPr lang="en-US" altLang="ja-JP" dirty="0"/>
              <a:t>      1 0 0 0 1 1 0 0 0 0;</a:t>
            </a:r>
          </a:p>
          <a:p>
            <a:r>
              <a:rPr lang="en-US" altLang="ja-JP" dirty="0"/>
              <a:t>      0 1 0 0 0 0 0 0 0 0;</a:t>
            </a:r>
          </a:p>
          <a:p>
            <a:r>
              <a:rPr lang="en-US" altLang="ja-JP" dirty="0"/>
              <a:t>      0 0 1 0 0 0 1 1 0 0;</a:t>
            </a:r>
          </a:p>
          <a:p>
            <a:r>
              <a:rPr lang="en-US" altLang="ja-JP" dirty="0"/>
              <a:t>      0 0 1 0 0 0 0 0 1 0;</a:t>
            </a:r>
          </a:p>
          <a:p>
            <a:r>
              <a:rPr lang="en-US" altLang="ja-JP" dirty="0"/>
              <a:t>      0 0 0 0 1 0 0 0 0 0;</a:t>
            </a:r>
          </a:p>
          <a:p>
            <a:r>
              <a:rPr lang="en-US" altLang="ja-JP" dirty="0"/>
              <a:t>      0 0 0 0 1 0 0 0 0 0;</a:t>
            </a:r>
          </a:p>
          <a:p>
            <a:r>
              <a:rPr lang="en-US" altLang="ja-JP" dirty="0"/>
              <a:t>      0 0 0 0 0 1 0 0 0 1;</a:t>
            </a:r>
          </a:p>
          <a:p>
            <a:r>
              <a:rPr lang="en-US" altLang="ja-JP" dirty="0"/>
              <a:t>      0 0 0 0 0 0 0 0 1 0;</a:t>
            </a:r>
          </a:p>
          <a:p>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23</a:t>
            </a:fld>
            <a:endParaRPr kumimoji="1" lang="ja-JP" altLang="en-US"/>
          </a:p>
        </p:txBody>
      </p:sp>
      <p:sp>
        <p:nvSpPr>
          <p:cNvPr id="5" name="コンテンツ プレースホルダー 2"/>
          <p:cNvSpPr txBox="1">
            <a:spLocks/>
          </p:cNvSpPr>
          <p:nvPr/>
        </p:nvSpPr>
        <p:spPr>
          <a:xfrm>
            <a:off x="1182029" y="1845734"/>
            <a:ext cx="470823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探索をするグラフは以下のグラフである．</a:t>
            </a:r>
            <a:endParaRPr lang="en-US" altLang="ja-JP" dirty="0"/>
          </a:p>
          <a:p>
            <a:r>
              <a:rPr lang="ja-JP" altLang="en-US" dirty="0"/>
              <a:t>スタートは１，ゴール地点</a:t>
            </a:r>
            <a:r>
              <a:rPr lang="ja-JP" altLang="en-US" dirty="0" smtClean="0"/>
              <a:t>は</a:t>
            </a:r>
            <a:r>
              <a:rPr lang="en-US" altLang="ja-JP" dirty="0" smtClean="0"/>
              <a:t>10</a:t>
            </a:r>
            <a:r>
              <a:rPr lang="ja-JP" altLang="en-US" dirty="0" smtClean="0"/>
              <a:t>で</a:t>
            </a:r>
            <a:r>
              <a:rPr lang="ja-JP" altLang="en-US" dirty="0"/>
              <a:t>ある．</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049" y="2886539"/>
            <a:ext cx="3715268" cy="3315163"/>
          </a:xfrm>
          <a:prstGeom prst="rect">
            <a:avLst/>
          </a:prstGeom>
        </p:spPr>
      </p:pic>
      <p:sp>
        <p:nvSpPr>
          <p:cNvPr id="8" name="正方形/長方形 7"/>
          <p:cNvSpPr/>
          <p:nvPr/>
        </p:nvSpPr>
        <p:spPr>
          <a:xfrm>
            <a:off x="6436994" y="5654302"/>
            <a:ext cx="2107580" cy="646331"/>
          </a:xfrm>
          <a:prstGeom prst="rect">
            <a:avLst/>
          </a:prstGeom>
        </p:spPr>
        <p:txBody>
          <a:bodyPr wrap="square">
            <a:spAutoFit/>
          </a:bodyPr>
          <a:lstStyle/>
          <a:p>
            <a:r>
              <a:rPr lang="en-US" altLang="ja-JP" dirty="0" err="1" smtClean="0"/>
              <a:t>initial_node</a:t>
            </a:r>
            <a:r>
              <a:rPr lang="en-US" altLang="ja-JP" dirty="0" smtClean="0"/>
              <a:t> = 1;</a:t>
            </a:r>
          </a:p>
          <a:p>
            <a:r>
              <a:rPr lang="en-US" altLang="ja-JP" dirty="0" err="1" smtClean="0"/>
              <a:t>target_node</a:t>
            </a:r>
            <a:r>
              <a:rPr lang="en-US" altLang="ja-JP" dirty="0" smtClean="0"/>
              <a:t>  = 10;</a:t>
            </a:r>
            <a:endParaRPr lang="ja-JP" altLang="en-US" dirty="0"/>
          </a:p>
        </p:txBody>
      </p:sp>
    </p:spTree>
    <p:extLst>
      <p:ext uri="{BB962C8B-B14F-4D97-AF65-F5344CB8AC3E}">
        <p14:creationId xmlns:p14="http://schemas.microsoft.com/office/powerpoint/2010/main" val="2845127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2-1</a:t>
            </a:r>
            <a:r>
              <a:rPr lang="ja-JP" altLang="en-US" dirty="0" smtClean="0">
                <a:solidFill>
                  <a:schemeClr val="tx1"/>
                </a:solidFill>
              </a:rPr>
              <a:t>幅優先・深さ優先探索ソースコード</a:t>
            </a:r>
            <a:endParaRPr kumimoji="1" lang="ja-JP" altLang="en-US" dirty="0"/>
          </a:p>
        </p:txBody>
      </p:sp>
      <p:sp>
        <p:nvSpPr>
          <p:cNvPr id="3" name="コンテンツ プレースホルダー 2"/>
          <p:cNvSpPr>
            <a:spLocks noGrp="1"/>
          </p:cNvSpPr>
          <p:nvPr>
            <p:ph idx="1"/>
          </p:nvPr>
        </p:nvSpPr>
        <p:spPr>
          <a:xfrm>
            <a:off x="6266985" y="1845734"/>
            <a:ext cx="4888695" cy="4023360"/>
          </a:xfrm>
        </p:spPr>
        <p:txBody>
          <a:bodyPr/>
          <a:lstStyle/>
          <a:p>
            <a:r>
              <a:rPr kumimoji="1" lang="ja-JP" altLang="en-US" dirty="0" smtClean="0"/>
              <a:t>左に示したのは幅優先探索のソースである．</a:t>
            </a:r>
            <a:endParaRPr kumimoji="1" lang="en-US" altLang="ja-JP" dirty="0" smtClean="0"/>
          </a:p>
          <a:p>
            <a:r>
              <a:rPr lang="ja-JP" altLang="en-US" dirty="0"/>
              <a:t>深さ優先</a:t>
            </a:r>
            <a:r>
              <a:rPr lang="ja-JP" altLang="en-US" dirty="0" smtClean="0"/>
              <a:t>に</a:t>
            </a:r>
            <a:r>
              <a:rPr lang="ja-JP" altLang="en-US" dirty="0"/>
              <a:t>するに</a:t>
            </a:r>
            <a:r>
              <a:rPr lang="ja-JP" altLang="en-US" dirty="0" smtClean="0"/>
              <a:t>は，最後の行の，</a:t>
            </a:r>
            <a:r>
              <a:rPr lang="en-US" altLang="ja-JP" dirty="0" err="1" smtClean="0"/>
              <a:t>open_list</a:t>
            </a:r>
            <a:r>
              <a:rPr lang="ja-JP" altLang="en-US" dirty="0" smtClean="0"/>
              <a:t>の末尾に追記している動作を，先頭に追記するように変更を加えれば良い．</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24</a:t>
            </a:fld>
            <a:endParaRPr kumimoji="1" lang="ja-JP" altLang="en-US"/>
          </a:p>
        </p:txBody>
      </p:sp>
      <p:pic>
        <p:nvPicPr>
          <p:cNvPr id="7" name="図 6"/>
          <p:cNvPicPr>
            <a:picLocks noChangeAspect="1"/>
          </p:cNvPicPr>
          <p:nvPr/>
        </p:nvPicPr>
        <p:blipFill>
          <a:blip r:embed="rId2"/>
          <a:stretch>
            <a:fillRect/>
          </a:stretch>
        </p:blipFill>
        <p:spPr>
          <a:xfrm>
            <a:off x="1335405" y="1845734"/>
            <a:ext cx="4791075" cy="4267200"/>
          </a:xfrm>
          <a:prstGeom prst="rect">
            <a:avLst/>
          </a:prstGeom>
        </p:spPr>
      </p:pic>
    </p:spTree>
    <p:extLst>
      <p:ext uri="{BB962C8B-B14F-4D97-AF65-F5344CB8AC3E}">
        <p14:creationId xmlns:p14="http://schemas.microsoft.com/office/powerpoint/2010/main" val="3451749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lang="ja-JP" altLang="en-US" dirty="0"/>
              <a:t>探索結果</a:t>
            </a:r>
            <a:endParaRPr kumimoji="1" lang="ja-JP" altLang="en-US" dirty="0"/>
          </a:p>
        </p:txBody>
      </p:sp>
      <p:sp>
        <p:nvSpPr>
          <p:cNvPr id="3" name="コンテンツ プレースホルダー 2"/>
          <p:cNvSpPr>
            <a:spLocks noGrp="1"/>
          </p:cNvSpPr>
          <p:nvPr>
            <p:ph idx="1"/>
          </p:nvPr>
        </p:nvSpPr>
        <p:spPr>
          <a:xfrm>
            <a:off x="1097280" y="1845734"/>
            <a:ext cx="4579620" cy="1365817"/>
          </a:xfrm>
        </p:spPr>
        <p:txBody>
          <a:bodyPr/>
          <a:lstStyle/>
          <a:p>
            <a:pPr marL="0" indent="0">
              <a:buNone/>
            </a:pPr>
            <a:r>
              <a:rPr lang="ja-JP" altLang="en-US" dirty="0"/>
              <a:t>探索</a:t>
            </a:r>
            <a:r>
              <a:rPr lang="ja-JP" altLang="en-US" dirty="0" smtClean="0"/>
              <a:t>に用いたグラフを再度示す．</a:t>
            </a:r>
            <a:endParaRPr lang="en-US" altLang="ja-JP" dirty="0" smtClean="0"/>
          </a:p>
          <a:p>
            <a:pPr marL="0" indent="0">
              <a:buNone/>
            </a:pPr>
            <a:r>
              <a:rPr lang="ja-JP" altLang="en-US" dirty="0" smtClean="0"/>
              <a:t>また右図のうち，上が幅優先探索の探索順，下が深さ優先探索の探索順である</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6126480" y="4138264"/>
            <a:ext cx="5658839" cy="1571160"/>
          </a:xfrm>
          <a:prstGeom prst="rect">
            <a:avLst/>
          </a:prstGeom>
        </p:spPr>
      </p:pic>
      <p:pic>
        <p:nvPicPr>
          <p:cNvPr id="8" name="図 7"/>
          <p:cNvPicPr>
            <a:picLocks noChangeAspect="1"/>
          </p:cNvPicPr>
          <p:nvPr/>
        </p:nvPicPr>
        <p:blipFill>
          <a:blip r:embed="rId3"/>
          <a:stretch>
            <a:fillRect/>
          </a:stretch>
        </p:blipFill>
        <p:spPr>
          <a:xfrm>
            <a:off x="6126480" y="2030869"/>
            <a:ext cx="5650722" cy="1537522"/>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317" y="3211551"/>
            <a:ext cx="3166044" cy="2825086"/>
          </a:xfrm>
          <a:prstGeom prst="rect">
            <a:avLst/>
          </a:prstGeom>
        </p:spPr>
      </p:pic>
    </p:spTree>
    <p:extLst>
      <p:ext uri="{BB962C8B-B14F-4D97-AF65-F5344CB8AC3E}">
        <p14:creationId xmlns:p14="http://schemas.microsoft.com/office/powerpoint/2010/main" val="1432640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lang="ja-JP" altLang="en-US" dirty="0" smtClean="0">
                <a:solidFill>
                  <a:schemeClr val="tx1"/>
                </a:solidFill>
              </a:rPr>
              <a:t>二つ</a:t>
            </a:r>
            <a:r>
              <a:rPr lang="ja-JP" altLang="en-US" dirty="0">
                <a:solidFill>
                  <a:schemeClr val="tx1"/>
                </a:solidFill>
              </a:rPr>
              <a:t>の探索方式</a:t>
            </a:r>
            <a:r>
              <a:rPr lang="ja-JP" altLang="en-US" dirty="0" smtClean="0">
                <a:solidFill>
                  <a:schemeClr val="tx1"/>
                </a:solidFill>
              </a:rPr>
              <a:t>の共通点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共通点</a:t>
            </a:r>
            <a:endParaRPr kumimoji="1" lang="en-US" altLang="ja-JP" dirty="0" smtClean="0"/>
          </a:p>
          <a:p>
            <a:pPr>
              <a:buFont typeface="Wingdings" panose="05000000000000000000" pitchFamily="2" charset="2"/>
              <a:buChar char="l"/>
            </a:pPr>
            <a:r>
              <a:rPr lang="ja-JP" altLang="en-US" dirty="0" smtClean="0"/>
              <a:t>オープンリストとクローズドリストを用いた</a:t>
            </a:r>
            <a:endParaRPr lang="en-US" altLang="ja-JP" dirty="0" smtClean="0"/>
          </a:p>
          <a:p>
            <a:pPr>
              <a:buFont typeface="Wingdings" panose="05000000000000000000" pitchFamily="2" charset="2"/>
              <a:buChar char="l"/>
            </a:pPr>
            <a:r>
              <a:rPr kumimoji="1" lang="ja-JP" altLang="en-US" dirty="0"/>
              <a:t>初期</a:t>
            </a:r>
            <a:r>
              <a:rPr kumimoji="1" lang="ja-JP" altLang="en-US" dirty="0" smtClean="0"/>
              <a:t>ノードと目標ノードを示した</a:t>
            </a:r>
            <a:endParaRPr kumimoji="1" lang="en-US" altLang="ja-JP" dirty="0" smtClean="0"/>
          </a:p>
          <a:p>
            <a:pPr>
              <a:buFont typeface="Wingdings" panose="05000000000000000000" pitchFamily="2" charset="2"/>
              <a:buChar char="l"/>
            </a:pPr>
            <a:r>
              <a:rPr lang="ja-JP" altLang="en-US" dirty="0"/>
              <a:t>どちら</a:t>
            </a:r>
            <a:r>
              <a:rPr lang="ja-JP" altLang="en-US" dirty="0" smtClean="0"/>
              <a:t>もしらみつぶし的にすべてのノードを調べている</a:t>
            </a:r>
            <a:endParaRPr lang="en-US" altLang="ja-JP" dirty="0" smtClean="0"/>
          </a:p>
          <a:p>
            <a:pPr>
              <a:buFont typeface="Wingdings" panose="05000000000000000000" pitchFamily="2" charset="2"/>
              <a:buChar char="l"/>
            </a:pPr>
            <a:r>
              <a:rPr lang="ja-JP" altLang="en-US" dirty="0" smtClean="0"/>
              <a:t>目標が見つからない場合探索が止まる（</a:t>
            </a:r>
            <a:r>
              <a:rPr lang="en-US" altLang="ja-JP" dirty="0" err="1" smtClean="0"/>
              <a:t>target_node</a:t>
            </a:r>
            <a:r>
              <a:rPr lang="ja-JP" altLang="en-US" dirty="0" smtClean="0"/>
              <a:t>が存在しない値の場合，オープンリストが空になる）</a:t>
            </a:r>
            <a:endParaRPr lang="en-US" altLang="ja-JP" dirty="0" smtClean="0"/>
          </a:p>
          <a:p>
            <a:pPr>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26</a:t>
            </a:fld>
            <a:endParaRPr kumimoji="1" lang="ja-JP" altLang="en-US"/>
          </a:p>
        </p:txBody>
      </p:sp>
    </p:spTree>
    <p:extLst>
      <p:ext uri="{BB962C8B-B14F-4D97-AF65-F5344CB8AC3E}">
        <p14:creationId xmlns:p14="http://schemas.microsoft.com/office/powerpoint/2010/main" val="4195150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2-3</a:t>
            </a:r>
            <a:r>
              <a:rPr lang="ja-JP" altLang="en-US" dirty="0" smtClean="0">
                <a:solidFill>
                  <a:schemeClr val="tx1"/>
                </a:solidFill>
              </a:rPr>
              <a:t>二つ</a:t>
            </a:r>
            <a:r>
              <a:rPr lang="ja-JP" altLang="en-US" dirty="0">
                <a:solidFill>
                  <a:schemeClr val="tx1"/>
                </a:solidFill>
              </a:rPr>
              <a:t>の探索方式</a:t>
            </a:r>
            <a:r>
              <a:rPr lang="ja-JP" altLang="en-US" dirty="0" smtClean="0">
                <a:solidFill>
                  <a:schemeClr val="tx1"/>
                </a:solidFill>
              </a:rPr>
              <a:t>の差異</a:t>
            </a:r>
            <a:endParaRPr kumimoji="1" lang="ja-JP" altLang="en-US" dirty="0"/>
          </a:p>
        </p:txBody>
      </p:sp>
      <p:sp>
        <p:nvSpPr>
          <p:cNvPr id="3" name="コンテンツ プレースホルダー 2"/>
          <p:cNvSpPr>
            <a:spLocks noGrp="1"/>
          </p:cNvSpPr>
          <p:nvPr>
            <p:ph idx="1"/>
          </p:nvPr>
        </p:nvSpPr>
        <p:spPr/>
        <p:txBody>
          <a:bodyPr/>
          <a:lstStyle/>
          <a:p>
            <a:r>
              <a:rPr lang="ja-JP" altLang="en-US" dirty="0"/>
              <a:t>差異</a:t>
            </a:r>
            <a:endParaRPr lang="en-US" altLang="ja-JP" dirty="0"/>
          </a:p>
          <a:p>
            <a:pPr>
              <a:buFont typeface="Wingdings" panose="05000000000000000000" pitchFamily="2" charset="2"/>
              <a:buChar char="l"/>
            </a:pPr>
            <a:r>
              <a:rPr lang="ja-JP" altLang="en-US" dirty="0" smtClean="0"/>
              <a:t>幅優先はオープンリスト</a:t>
            </a:r>
            <a:r>
              <a:rPr lang="ja-JP" altLang="en-US" dirty="0"/>
              <a:t>の配列の末尾</a:t>
            </a:r>
            <a:r>
              <a:rPr lang="ja-JP" altLang="en-US" dirty="0" smtClean="0"/>
              <a:t>に追加する　</a:t>
            </a:r>
            <a:endParaRPr lang="en-US" altLang="ja-JP" dirty="0" smtClean="0"/>
          </a:p>
          <a:p>
            <a:pPr lvl="1">
              <a:buFont typeface="Wingdings" panose="05000000000000000000" pitchFamily="2" charset="2"/>
              <a:buChar char="l"/>
            </a:pPr>
            <a:r>
              <a:rPr lang="ja-JP" altLang="en-US" dirty="0" smtClean="0"/>
              <a:t>キューを使う</a:t>
            </a:r>
            <a:endParaRPr lang="en-US" altLang="ja-JP" dirty="0"/>
          </a:p>
          <a:p>
            <a:pPr lvl="1">
              <a:buFont typeface="Wingdings" panose="05000000000000000000" pitchFamily="2" charset="2"/>
              <a:buChar char="l"/>
            </a:pPr>
            <a:r>
              <a:rPr lang="ja-JP" altLang="en-US" dirty="0" smtClean="0"/>
              <a:t>浅い順番から横に広く探索が行われていた</a:t>
            </a:r>
            <a:endParaRPr lang="en-US" altLang="ja-JP" dirty="0" smtClean="0"/>
          </a:p>
          <a:p>
            <a:pPr>
              <a:buFont typeface="Wingdings" panose="05000000000000000000" pitchFamily="2" charset="2"/>
              <a:buChar char="l"/>
            </a:pPr>
            <a:r>
              <a:rPr lang="ja-JP" altLang="en-US" dirty="0" smtClean="0"/>
              <a:t>深さ優先はオープンリストの配列の先頭に追加する　</a:t>
            </a:r>
            <a:endParaRPr lang="en-US" altLang="ja-JP" dirty="0" smtClean="0"/>
          </a:p>
          <a:p>
            <a:pPr lvl="1">
              <a:buFont typeface="Wingdings" panose="05000000000000000000" pitchFamily="2" charset="2"/>
              <a:buChar char="l"/>
            </a:pPr>
            <a:r>
              <a:rPr lang="ja-JP" altLang="en-US" dirty="0" smtClean="0"/>
              <a:t>スタックを使う</a:t>
            </a:r>
            <a:endParaRPr lang="en-US" altLang="ja-JP" dirty="0" smtClean="0"/>
          </a:p>
          <a:p>
            <a:pPr lvl="1">
              <a:buFont typeface="Wingdings" panose="05000000000000000000" pitchFamily="2" charset="2"/>
              <a:buChar char="l"/>
            </a:pPr>
            <a:r>
              <a:rPr lang="ja-JP" altLang="en-US" dirty="0" smtClean="0"/>
              <a:t>とりあえず先に繋がっているノードを優先的に調べていた</a:t>
            </a:r>
            <a:endParaRPr lang="en-US" altLang="ja-JP" dirty="0" smtClean="0"/>
          </a:p>
          <a:p>
            <a:pPr lvl="1">
              <a:buFont typeface="Wingdings" panose="05000000000000000000" pitchFamily="2" charset="2"/>
              <a:buChar char="l"/>
            </a:pP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27</a:t>
            </a:fld>
            <a:endParaRPr kumimoji="1" lang="ja-JP" altLang="en-US"/>
          </a:p>
        </p:txBody>
      </p:sp>
    </p:spTree>
    <p:extLst>
      <p:ext uri="{BB962C8B-B14F-4D97-AF65-F5344CB8AC3E}">
        <p14:creationId xmlns:p14="http://schemas.microsoft.com/office/powerpoint/2010/main" val="2635745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1572F71-BEFA-4B5F-AFB5-E68FF342B344}"/>
              </a:ext>
            </a:extLst>
          </p:cNvPr>
          <p:cNvSpPr>
            <a:spLocks noGrp="1"/>
          </p:cNvSpPr>
          <p:nvPr>
            <p:ph type="title"/>
          </p:nvPr>
        </p:nvSpPr>
        <p:spPr/>
        <p:txBody>
          <a:bodyPr/>
          <a:lstStyle/>
          <a:p>
            <a:r>
              <a:rPr kumimoji="1" lang="ja-JP" altLang="en-US" dirty="0"/>
              <a:t>問題</a:t>
            </a:r>
            <a:r>
              <a:rPr lang="en-US" altLang="ja-JP" dirty="0"/>
              <a:t>2</a:t>
            </a:r>
            <a:r>
              <a:rPr kumimoji="1" lang="ja-JP" altLang="en-US" dirty="0"/>
              <a:t>のまとめ</a:t>
            </a:r>
          </a:p>
        </p:txBody>
      </p:sp>
      <p:sp>
        <p:nvSpPr>
          <p:cNvPr id="4" name="スライド番号プレースホルダー 3">
            <a:extLst>
              <a:ext uri="{FF2B5EF4-FFF2-40B4-BE49-F238E27FC236}">
                <a16:creationId xmlns:a16="http://schemas.microsoft.com/office/drawing/2014/main" xmlns="" id="{415CC18B-693B-4BA4-A800-D6080D806277}"/>
              </a:ext>
            </a:extLst>
          </p:cNvPr>
          <p:cNvSpPr>
            <a:spLocks noGrp="1"/>
          </p:cNvSpPr>
          <p:nvPr>
            <p:ph type="sldNum" sz="quarter" idx="12"/>
          </p:nvPr>
        </p:nvSpPr>
        <p:spPr/>
        <p:txBody>
          <a:bodyPr/>
          <a:lstStyle/>
          <a:p>
            <a:fld id="{B637201C-D7B8-43C9-B4A5-AC3257B00CA2}" type="slidenum">
              <a:rPr kumimoji="1" lang="ja-JP" altLang="en-US" smtClean="0"/>
              <a:t>28</a:t>
            </a:fld>
            <a:endParaRPr kumimoji="1" lang="ja-JP" altLang="en-US"/>
          </a:p>
        </p:txBody>
      </p:sp>
      <p:sp>
        <p:nvSpPr>
          <p:cNvPr id="5" name="コンテンツ プレースホルダー 4"/>
          <p:cNvSpPr>
            <a:spLocks noGrp="1"/>
          </p:cNvSpPr>
          <p:nvPr>
            <p:ph idx="1"/>
          </p:nvPr>
        </p:nvSpPr>
        <p:spPr/>
        <p:txBody>
          <a:bodyPr/>
          <a:lstStyle/>
          <a:p>
            <a:pPr marL="0" indent="0">
              <a:buNone/>
            </a:pPr>
            <a:r>
              <a:rPr lang="ja-JP" altLang="en-US" dirty="0"/>
              <a:t>グラフ探索における“深さ優先探索”と“幅優先探索”を，</a:t>
            </a:r>
            <a:r>
              <a:rPr lang="en-US" altLang="ja-JP" dirty="0"/>
              <a:t>MATLAB/Octave</a:t>
            </a:r>
            <a:r>
              <a:rPr lang="ja-JP" altLang="en-US" dirty="0"/>
              <a:t>で実装しなさい． さらに，その探索方式や実装について，問題</a:t>
            </a:r>
            <a:r>
              <a:rPr lang="en-US" altLang="ja-JP" dirty="0"/>
              <a:t>1</a:t>
            </a:r>
            <a:r>
              <a:rPr lang="ja-JP" altLang="en-US" dirty="0"/>
              <a:t>の説明と関連付けて，考察しなさい</a:t>
            </a:r>
            <a:r>
              <a:rPr lang="ja-JP" altLang="en-US" dirty="0" smtClean="0"/>
              <a:t>．</a:t>
            </a:r>
            <a:endParaRPr lang="en-US" altLang="ja-JP" dirty="0" smtClean="0"/>
          </a:p>
          <a:p>
            <a:pPr marL="0" indent="0">
              <a:buNone/>
            </a:pPr>
            <a:endParaRPr lang="en-US" altLang="ja-JP" dirty="0"/>
          </a:p>
          <a:p>
            <a:pPr marL="0" indent="0">
              <a:buNone/>
            </a:pPr>
            <a:r>
              <a:rPr lang="ja-JP" altLang="en-US" dirty="0" smtClean="0"/>
              <a:t>まとめ</a:t>
            </a:r>
            <a:endParaRPr lang="en-US" altLang="ja-JP" dirty="0" smtClean="0"/>
          </a:p>
          <a:p>
            <a:pPr>
              <a:buFont typeface="Wingdings" panose="05000000000000000000" pitchFamily="2" charset="2"/>
              <a:buChar char="l"/>
            </a:pPr>
            <a:r>
              <a:rPr lang="ja-JP" altLang="en-US" dirty="0"/>
              <a:t>幅優先</a:t>
            </a:r>
            <a:r>
              <a:rPr lang="ja-JP" altLang="en-US" dirty="0" smtClean="0"/>
              <a:t>と深さ優先を</a:t>
            </a:r>
            <a:r>
              <a:rPr lang="en-US" altLang="ja-JP" dirty="0" smtClean="0"/>
              <a:t>Octave</a:t>
            </a:r>
            <a:r>
              <a:rPr lang="ja-JP" altLang="en-US" dirty="0" smtClean="0"/>
              <a:t>で実装を行い，その結果のソースコードを示した．</a:t>
            </a:r>
            <a:endParaRPr lang="en-US" altLang="ja-JP" dirty="0" smtClean="0"/>
          </a:p>
          <a:p>
            <a:pPr>
              <a:buFont typeface="Wingdings" panose="05000000000000000000" pitchFamily="2" charset="2"/>
              <a:buChar char="l"/>
            </a:pPr>
            <a:r>
              <a:rPr lang="ja-JP" altLang="en-US" dirty="0" smtClean="0"/>
              <a:t>探索対象となるグラフを用意し，その探索結果を記載した．</a:t>
            </a:r>
            <a:endParaRPr lang="en-US" altLang="ja-JP" dirty="0" smtClean="0"/>
          </a:p>
          <a:p>
            <a:pPr>
              <a:buFont typeface="Wingdings" panose="05000000000000000000" pitchFamily="2" charset="2"/>
              <a:buChar char="l"/>
            </a:pPr>
            <a:r>
              <a:rPr lang="ja-JP" altLang="en-US" dirty="0" smtClean="0"/>
              <a:t>両者の探索方法の共通点や差異を，実装面や機能面に着目しその違いについて理解を深めた</a:t>
            </a:r>
            <a:endParaRPr lang="ja-JP" altLang="en-US" dirty="0"/>
          </a:p>
        </p:txBody>
      </p:sp>
    </p:spTree>
    <p:extLst>
      <p:ext uri="{BB962C8B-B14F-4D97-AF65-F5344CB8AC3E}">
        <p14:creationId xmlns:p14="http://schemas.microsoft.com/office/powerpoint/2010/main" val="3792388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TW" altLang="en-US" dirty="0"/>
              <a:t>問題 </a:t>
            </a:r>
            <a:r>
              <a:rPr lang="en-US" altLang="zh-TW" dirty="0"/>
              <a:t>3</a:t>
            </a:r>
            <a:r>
              <a:rPr lang="zh-TW" altLang="en-US" dirty="0"/>
              <a:t>（優先発展♫</a:t>
            </a:r>
            <a:r>
              <a:rPr lang="ja-JP" altLang="en-US" dirty="0"/>
              <a:t>）</a:t>
            </a:r>
            <a:endParaRPr lang="en-US" altLang="zh-TW" dirty="0"/>
          </a:p>
        </p:txBody>
      </p:sp>
      <p:sp>
        <p:nvSpPr>
          <p:cNvPr id="3" name="コンテンツ プレースホルダー 2"/>
          <p:cNvSpPr>
            <a:spLocks noGrp="1"/>
          </p:cNvSpPr>
          <p:nvPr>
            <p:ph idx="1"/>
          </p:nvPr>
        </p:nvSpPr>
        <p:spPr>
          <a:xfrm>
            <a:off x="1182029" y="1837497"/>
            <a:ext cx="9973651" cy="4023360"/>
          </a:xfrm>
        </p:spPr>
        <p:txBody>
          <a:bodyPr>
            <a:normAutofit/>
          </a:bodyPr>
          <a:lstStyle/>
          <a:p>
            <a:pPr marL="0" indent="0">
              <a:buNone/>
            </a:pPr>
            <a:r>
              <a:rPr lang="ja-JP" altLang="en-US" dirty="0"/>
              <a:t>最適経路探索として </a:t>
            </a:r>
            <a:r>
              <a:rPr lang="en-US" altLang="ja-JP" dirty="0"/>
              <a:t>Dijkstra’s algorithm </a:t>
            </a:r>
            <a:r>
              <a:rPr lang="ja-JP" altLang="en-US" dirty="0"/>
              <a:t>の実装をおこない，考察を述べよ．</a:t>
            </a:r>
          </a:p>
        </p:txBody>
      </p:sp>
      <p:sp>
        <p:nvSpPr>
          <p:cNvPr id="4" name="スライド番号プレースホルダー 3">
            <a:extLst>
              <a:ext uri="{FF2B5EF4-FFF2-40B4-BE49-F238E27FC236}">
                <a16:creationId xmlns:a16="http://schemas.microsoft.com/office/drawing/2014/main" xmlns="" id="{80D06BF3-396A-4F50-B3DE-05478C109C2F}"/>
              </a:ext>
            </a:extLst>
          </p:cNvPr>
          <p:cNvSpPr>
            <a:spLocks noGrp="1"/>
          </p:cNvSpPr>
          <p:nvPr>
            <p:ph type="sldNum" sz="quarter" idx="12"/>
          </p:nvPr>
        </p:nvSpPr>
        <p:spPr/>
        <p:txBody>
          <a:bodyPr/>
          <a:lstStyle/>
          <a:p>
            <a:fld id="{B637201C-D7B8-43C9-B4A5-AC3257B00CA2}" type="slidenum">
              <a:rPr kumimoji="1" lang="ja-JP" altLang="en-US" smtClean="0"/>
              <a:t>29</a:t>
            </a:fld>
            <a:endParaRPr kumimoji="1" lang="ja-JP" altLang="en-US" dirty="0"/>
          </a:p>
        </p:txBody>
      </p:sp>
    </p:spTree>
    <p:extLst>
      <p:ext uri="{BB962C8B-B14F-4D97-AF65-F5344CB8AC3E}">
        <p14:creationId xmlns:p14="http://schemas.microsoft.com/office/powerpoint/2010/main" val="2353469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r>
              <a:rPr kumimoji="1" lang="en-US" altLang="ja-JP" dirty="0" smtClean="0"/>
              <a:t>1/2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今回の人工知能実験では，３年の３学期までに習った講義内容を元に，古典的な人工知能の典型的な問題の一つである，迷路探索問題を解くためのプログラムの作成を行う． </a:t>
            </a:r>
          </a:p>
          <a:p>
            <a:r>
              <a:rPr lang="ja-JP" altLang="en-US" dirty="0"/>
              <a:t>迷路探索に必要な処理は，適切な前提を置くことができれば，ノードの繋がったグラフ探索問題として解くことができる</a:t>
            </a:r>
            <a:r>
              <a:rPr lang="ja-JP" altLang="en-US" dirty="0" smtClean="0"/>
              <a:t>．本レポートでは，迷路探索に必要となる課題を大きく４つに分けて説明をする．</a:t>
            </a:r>
            <a:endParaRPr lang="ja-JP" altLang="en-US" dirty="0"/>
          </a:p>
          <a:p>
            <a:r>
              <a:rPr lang="ja-JP" altLang="en-US" dirty="0" smtClean="0"/>
              <a:t>まず，</a:t>
            </a:r>
            <a:r>
              <a:rPr lang="en-US" altLang="ja-JP" dirty="0"/>
              <a:t>MATLAB Octave</a:t>
            </a:r>
            <a:r>
              <a:rPr lang="ja-JP" altLang="en-US" dirty="0"/>
              <a:t>というソフトを用いてプログラムに落とし込むにあたり，制御文や基本的な構文についても理解をする</a:t>
            </a:r>
            <a:r>
              <a:rPr lang="ja-JP" altLang="en-US" dirty="0" smtClean="0"/>
              <a:t>．</a:t>
            </a:r>
            <a:endParaRPr lang="en-US" altLang="ja-JP" dirty="0" smtClean="0"/>
          </a:p>
          <a:p>
            <a:r>
              <a:rPr lang="ja-JP" altLang="en-US" dirty="0" smtClean="0"/>
              <a:t>また，実験</a:t>
            </a:r>
            <a:r>
              <a:rPr lang="ja-JP" altLang="en-US" dirty="0"/>
              <a:t>を進めるにあたり必要となるスタックとキューの概念についての復習から初め，行列を利用しての無向グラフや有向グラフについての表現についても説明をしていく</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3</a:t>
            </a:fld>
            <a:endParaRPr kumimoji="1" lang="ja-JP" altLang="en-US"/>
          </a:p>
        </p:txBody>
      </p:sp>
    </p:spTree>
    <p:extLst>
      <p:ext uri="{BB962C8B-B14F-4D97-AF65-F5344CB8AC3E}">
        <p14:creationId xmlns:p14="http://schemas.microsoft.com/office/powerpoint/2010/main" val="4132674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ja-JP" altLang="en-US" dirty="0"/>
              <a:t>３</a:t>
            </a:r>
            <a:r>
              <a:rPr kumimoji="1" lang="ja-JP" altLang="en-US" dirty="0" smtClean="0"/>
              <a:t>の</a:t>
            </a:r>
            <a:r>
              <a:rPr kumimoji="1" lang="ja-JP" altLang="en-US" dirty="0"/>
              <a:t>小問題</a:t>
            </a: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en-US" altLang="ja-JP" dirty="0" smtClean="0"/>
              <a:t>MATLAB/Octave</a:t>
            </a:r>
            <a:r>
              <a:rPr lang="ja-JP" altLang="en-US" dirty="0"/>
              <a:t>を用いた，</a:t>
            </a:r>
            <a:r>
              <a:rPr lang="en-US" altLang="ja-JP" dirty="0"/>
              <a:t>Dijkstra’s algorithm </a:t>
            </a:r>
            <a:r>
              <a:rPr lang="ja-JP" altLang="en-US" dirty="0"/>
              <a:t>の実装を示しなさい．</a:t>
            </a:r>
          </a:p>
          <a:p>
            <a:pPr marL="457200" indent="-457200">
              <a:buFont typeface="+mj-lt"/>
              <a:buAutoNum type="arabicPeriod"/>
            </a:pPr>
            <a:r>
              <a:rPr lang="ja-JP" altLang="en-US" dirty="0"/>
              <a:t>迷路探索の結果として，</a:t>
            </a:r>
            <a:r>
              <a:rPr lang="en-US" altLang="ja-JP" dirty="0"/>
              <a:t>1</a:t>
            </a:r>
            <a:r>
              <a:rPr lang="ja-JP" altLang="en-US" dirty="0"/>
              <a:t>つ以上の最適経路探索の，探索結果を示しなさい．（注：自作プログラムによって”結果”を得た，という事実がわかるような説明は必須とする．</a:t>
            </a:r>
            <a:r>
              <a:rPr lang="ja-JP" altLang="en-US" dirty="0" smtClean="0"/>
              <a:t>）</a:t>
            </a:r>
            <a:endParaRPr lang="en-US" altLang="ja-JP" dirty="0" smtClean="0"/>
          </a:p>
          <a:p>
            <a:pPr marL="457200" indent="-457200">
              <a:buFont typeface="+mj-lt"/>
              <a:buAutoNum type="arabicPeriod"/>
            </a:pPr>
            <a:r>
              <a:rPr lang="ja-JP" altLang="en-US" dirty="0"/>
              <a:t>探索結果に対して，考察せよ．（注：少なくとも「探索結果は想定通りか</a:t>
            </a:r>
            <a:r>
              <a:rPr lang="ja-JP" altLang="en-US" dirty="0" smtClean="0"/>
              <a:t>？」</a:t>
            </a:r>
            <a:r>
              <a:rPr lang="ja-JP" altLang="en-US" dirty="0"/>
              <a:t>という観点での考察は必須とする．</a:t>
            </a:r>
            <a:r>
              <a:rPr lang="ja-JP" altLang="en-US" dirty="0" smtClean="0"/>
              <a:t>）</a:t>
            </a:r>
            <a:endParaRPr lang="en-US" altLang="ja-JP" dirty="0" smtClean="0"/>
          </a:p>
          <a:p>
            <a:pPr marL="457200" indent="-457200">
              <a:buFont typeface="+mj-lt"/>
              <a:buAutoNum type="arabicPeriod"/>
            </a:pPr>
            <a:r>
              <a:rPr lang="ja-JP" altLang="en-US" dirty="0"/>
              <a:t>様々なグラフを，</a:t>
            </a:r>
            <a:r>
              <a:rPr lang="en-US" altLang="ja-JP" dirty="0"/>
              <a:t>Dijkstra’s algorithm </a:t>
            </a:r>
            <a:r>
              <a:rPr lang="ja-JP" altLang="en-US" dirty="0"/>
              <a:t>で探索し，さらなる考察を加える</a:t>
            </a:r>
          </a:p>
        </p:txBody>
      </p:sp>
      <p:sp>
        <p:nvSpPr>
          <p:cNvPr id="4" name="スライド番号プレースホルダー 3">
            <a:extLst>
              <a:ext uri="{FF2B5EF4-FFF2-40B4-BE49-F238E27FC236}">
                <a16:creationId xmlns:a16="http://schemas.microsoft.com/office/drawing/2014/main" xmlns="" id="{3CFA1060-2135-42F0-8760-FAA2C389599B}"/>
              </a:ext>
            </a:extLst>
          </p:cNvPr>
          <p:cNvSpPr>
            <a:spLocks noGrp="1"/>
          </p:cNvSpPr>
          <p:nvPr>
            <p:ph type="sldNum" sz="quarter" idx="12"/>
          </p:nvPr>
        </p:nvSpPr>
        <p:spPr/>
        <p:txBody>
          <a:bodyPr/>
          <a:lstStyle/>
          <a:p>
            <a:fld id="{B637201C-D7B8-43C9-B4A5-AC3257B00CA2}" type="slidenum">
              <a:rPr kumimoji="1" lang="ja-JP" altLang="en-US" smtClean="0"/>
              <a:t>30</a:t>
            </a:fld>
            <a:endParaRPr kumimoji="1" lang="ja-JP" altLang="en-US"/>
          </a:p>
        </p:txBody>
      </p:sp>
    </p:spTree>
    <p:extLst>
      <p:ext uri="{BB962C8B-B14F-4D97-AF65-F5344CB8AC3E}">
        <p14:creationId xmlns:p14="http://schemas.microsoft.com/office/powerpoint/2010/main" val="2343865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a:t>3-1. MATLAB/Octave</a:t>
            </a:r>
            <a:r>
              <a:rPr lang="ja-JP" altLang="en-US" sz="3600" dirty="0"/>
              <a:t>を用いた，</a:t>
            </a:r>
            <a:r>
              <a:rPr lang="en-US" altLang="ja-JP" sz="3600" dirty="0"/>
              <a:t>Dijkstra’s algorithm </a:t>
            </a:r>
            <a:r>
              <a:rPr lang="ja-JP" altLang="en-US" sz="3600" dirty="0"/>
              <a:t>の実装を示しなさい</a:t>
            </a:r>
            <a:r>
              <a:rPr lang="en-US" altLang="ja-JP" sz="3600" dirty="0"/>
              <a:t>(1/3)</a:t>
            </a:r>
            <a:endParaRPr lang="ja-JP" altLang="en-US" sz="3600" dirty="0"/>
          </a:p>
        </p:txBody>
      </p:sp>
      <p:sp>
        <p:nvSpPr>
          <p:cNvPr id="4" name="スライド番号プレースホルダー 3">
            <a:extLst>
              <a:ext uri="{FF2B5EF4-FFF2-40B4-BE49-F238E27FC236}">
                <a16:creationId xmlns:a16="http://schemas.microsoft.com/office/drawing/2014/main" xmlns="" id="{0C722A33-423B-43C7-8DE0-D6526F059750}"/>
              </a:ext>
            </a:extLst>
          </p:cNvPr>
          <p:cNvSpPr>
            <a:spLocks noGrp="1"/>
          </p:cNvSpPr>
          <p:nvPr>
            <p:ph type="sldNum" sz="quarter" idx="12"/>
          </p:nvPr>
        </p:nvSpPr>
        <p:spPr/>
        <p:txBody>
          <a:bodyPr/>
          <a:lstStyle/>
          <a:p>
            <a:fld id="{B637201C-D7B8-43C9-B4A5-AC3257B00CA2}" type="slidenum">
              <a:rPr kumimoji="1" lang="ja-JP" altLang="en-US" smtClean="0"/>
              <a:t>31</a:t>
            </a:fld>
            <a:endParaRPr kumimoji="1" lang="ja-JP" altLang="en-US" dirty="0"/>
          </a:p>
        </p:txBody>
      </p:sp>
      <p:sp>
        <p:nvSpPr>
          <p:cNvPr id="5" name="コンテンツ プレースホルダー 4"/>
          <p:cNvSpPr>
            <a:spLocks noGrp="1"/>
          </p:cNvSpPr>
          <p:nvPr>
            <p:ph idx="1"/>
          </p:nvPr>
        </p:nvSpPr>
        <p:spPr>
          <a:xfrm>
            <a:off x="1097280" y="1845734"/>
            <a:ext cx="10115203" cy="4334349"/>
          </a:xfrm>
        </p:spPr>
        <p:txBody>
          <a:bodyPr>
            <a:normAutofit/>
          </a:bodyPr>
          <a:lstStyle/>
          <a:p>
            <a:pPr>
              <a:buFont typeface="Wingdings" panose="05000000000000000000" pitchFamily="2" charset="2"/>
              <a:buChar char="Ø"/>
            </a:pPr>
            <a:r>
              <a:rPr lang="ja-JP" altLang="en-US" dirty="0"/>
              <a:t>まずは，迷路問題を解くためのグラフに，コストの概念を</a:t>
            </a:r>
            <a:r>
              <a:rPr lang="ja-JP" altLang="en-US" dirty="0" smtClean="0"/>
              <a:t>導入した</a:t>
            </a:r>
            <a:endParaRPr lang="en-US" altLang="ja-JP" dirty="0" smtClean="0"/>
          </a:p>
          <a:p>
            <a:pPr lvl="1">
              <a:buFont typeface="Wingdings" panose="05000000000000000000" pitchFamily="2" charset="2"/>
              <a:buChar char="l"/>
            </a:pPr>
            <a:r>
              <a:rPr lang="ja-JP" altLang="en-US" dirty="0"/>
              <a:t>各要素の数値をコスト</a:t>
            </a:r>
            <a:r>
              <a:rPr lang="ja-JP" altLang="en-US" dirty="0" smtClean="0"/>
              <a:t>とする</a:t>
            </a:r>
            <a:endParaRPr lang="en-US" altLang="ja-JP" dirty="0" smtClean="0"/>
          </a:p>
          <a:p>
            <a:pPr lvl="1">
              <a:buFont typeface="Wingdings" panose="05000000000000000000" pitchFamily="2" charset="2"/>
              <a:buChar char="l"/>
            </a:pPr>
            <a:r>
              <a:rPr lang="ja-JP" altLang="en-US" dirty="0" smtClean="0"/>
              <a:t>コスト</a:t>
            </a:r>
            <a:r>
              <a:rPr lang="ja-JP" altLang="en-US" dirty="0"/>
              <a:t>が小さいノードは経由</a:t>
            </a:r>
            <a:r>
              <a:rPr lang="ja-JP" altLang="en-US" dirty="0" smtClean="0"/>
              <a:t>しやすい</a:t>
            </a:r>
            <a:endParaRPr lang="en-US" altLang="ja-JP" dirty="0" smtClean="0"/>
          </a:p>
          <a:p>
            <a:pPr lvl="1">
              <a:buFont typeface="Wingdings" panose="05000000000000000000" pitchFamily="2" charset="2"/>
              <a:buChar char="l"/>
            </a:pPr>
            <a:r>
              <a:rPr lang="ja-JP" altLang="en-US" dirty="0" smtClean="0"/>
              <a:t>コスト</a:t>
            </a:r>
            <a:r>
              <a:rPr lang="ja-JP" altLang="en-US" dirty="0"/>
              <a:t>が大きいノードは経由しにくく</a:t>
            </a:r>
            <a:r>
              <a:rPr lang="ja-JP" altLang="en-US" dirty="0" smtClean="0"/>
              <a:t>なる</a:t>
            </a:r>
            <a:endParaRPr lang="en-US" altLang="ja-JP" dirty="0" smtClean="0"/>
          </a:p>
          <a:p>
            <a:pPr lvl="1">
              <a:buFont typeface="Wingdings" panose="05000000000000000000" pitchFamily="2" charset="2"/>
              <a:buChar char="l"/>
            </a:pPr>
            <a:r>
              <a:rPr lang="ja-JP" altLang="en-US" dirty="0" smtClean="0"/>
              <a:t>コスト</a:t>
            </a:r>
            <a:r>
              <a:rPr lang="en-US" altLang="ja-JP" dirty="0"/>
              <a:t>0</a:t>
            </a:r>
            <a:r>
              <a:rPr lang="ja-JP" altLang="en-US" dirty="0" smtClean="0"/>
              <a:t>のみ「</a:t>
            </a:r>
            <a:r>
              <a:rPr lang="ja-JP" altLang="en-US" dirty="0"/>
              <a:t>コスト</a:t>
            </a:r>
            <a:r>
              <a:rPr lang="en-US" altLang="ja-JP" dirty="0"/>
              <a:t>0</a:t>
            </a:r>
            <a:r>
              <a:rPr lang="ja-JP" altLang="en-US" dirty="0"/>
              <a:t>で接続されている」ではなく，「コスト</a:t>
            </a:r>
            <a:r>
              <a:rPr lang="en-US" altLang="ja-JP" dirty="0"/>
              <a:t>0</a:t>
            </a:r>
            <a:r>
              <a:rPr lang="ja-JP" altLang="en-US" dirty="0"/>
              <a:t>は，接続されていない」という</a:t>
            </a:r>
            <a:r>
              <a:rPr lang="ja-JP" altLang="en-US" dirty="0" smtClean="0"/>
              <a:t>意味</a:t>
            </a:r>
            <a:endParaRPr lang="en-US" altLang="ja-JP" dirty="0" smtClean="0"/>
          </a:p>
          <a:p>
            <a:pPr>
              <a:buFont typeface="Wingdings" panose="05000000000000000000" pitchFamily="2" charset="2"/>
              <a:buChar char="Ø"/>
            </a:pPr>
            <a:r>
              <a:rPr lang="ja-JP" altLang="en-US" dirty="0"/>
              <a:t>コストに対応できるように</a:t>
            </a:r>
            <a:r>
              <a:rPr lang="en-US" altLang="ja-JP" dirty="0" err="1"/>
              <a:t>open_list</a:t>
            </a:r>
            <a:r>
              <a:rPr lang="ja-JP" altLang="en-US" dirty="0"/>
              <a:t>に入れるノードの構造体を</a:t>
            </a:r>
            <a:r>
              <a:rPr lang="ja-JP" altLang="en-US" dirty="0" smtClean="0"/>
              <a:t>拡張</a:t>
            </a:r>
            <a:endParaRPr lang="en-US" altLang="ja-JP" dirty="0" smtClean="0"/>
          </a:p>
          <a:p>
            <a:pPr marL="457200" indent="-457200">
              <a:buFont typeface="+mj-lt"/>
              <a:buAutoNum type="arabicPeriod"/>
            </a:pPr>
            <a:endParaRPr lang="en-US" altLang="ja-JP" dirty="0"/>
          </a:p>
          <a:p>
            <a:pPr>
              <a:buFont typeface="Wingdings" panose="05000000000000000000" pitchFamily="2" charset="2"/>
              <a:buChar char="Ø"/>
            </a:pPr>
            <a:r>
              <a:rPr lang="ja-JP" altLang="en-US" dirty="0" smtClean="0"/>
              <a:t>親ノード</a:t>
            </a:r>
            <a:r>
              <a:rPr lang="en-US" altLang="ja-JP" dirty="0" err="1" smtClean="0"/>
              <a:t>cur_node</a:t>
            </a:r>
            <a:r>
              <a:rPr lang="ja-JP" altLang="en-US" dirty="0" smtClean="0"/>
              <a:t>から</a:t>
            </a:r>
            <a:r>
              <a:rPr lang="ja-JP" altLang="en-US" dirty="0"/>
              <a:t>，コストを</a:t>
            </a:r>
            <a:r>
              <a:rPr lang="ja-JP" altLang="en-US" dirty="0" smtClean="0"/>
              <a:t>引き継ぐ処理を追加</a:t>
            </a:r>
            <a:endParaRPr lang="en-US" altLang="ja-JP" dirty="0"/>
          </a:p>
          <a:p>
            <a:pPr lvl="1">
              <a:buFont typeface="Wingdings" panose="05000000000000000000" pitchFamily="2" charset="2"/>
              <a:buChar char="l"/>
            </a:pPr>
            <a:endParaRPr lang="en-US" altLang="ja-JP" dirty="0" smtClean="0"/>
          </a:p>
        </p:txBody>
      </p:sp>
      <p:pic>
        <p:nvPicPr>
          <p:cNvPr id="10" name="図 9"/>
          <p:cNvPicPr>
            <a:picLocks noChangeAspect="1"/>
          </p:cNvPicPr>
          <p:nvPr/>
        </p:nvPicPr>
        <p:blipFill>
          <a:blip r:embed="rId2"/>
          <a:stretch>
            <a:fillRect/>
          </a:stretch>
        </p:blipFill>
        <p:spPr>
          <a:xfrm>
            <a:off x="1277787" y="4024707"/>
            <a:ext cx="7315884" cy="319238"/>
          </a:xfrm>
          <a:prstGeom prst="rect">
            <a:avLst/>
          </a:prstGeom>
        </p:spPr>
      </p:pic>
      <p:pic>
        <p:nvPicPr>
          <p:cNvPr id="12" name="図 11"/>
          <p:cNvPicPr>
            <a:picLocks noChangeAspect="1"/>
          </p:cNvPicPr>
          <p:nvPr/>
        </p:nvPicPr>
        <p:blipFill>
          <a:blip r:embed="rId3"/>
          <a:stretch>
            <a:fillRect/>
          </a:stretch>
        </p:blipFill>
        <p:spPr>
          <a:xfrm>
            <a:off x="1277787" y="5174203"/>
            <a:ext cx="6285714" cy="885714"/>
          </a:xfrm>
          <a:prstGeom prst="rect">
            <a:avLst/>
          </a:prstGeom>
        </p:spPr>
      </p:pic>
    </p:spTree>
    <p:extLst>
      <p:ext uri="{BB962C8B-B14F-4D97-AF65-F5344CB8AC3E}">
        <p14:creationId xmlns:p14="http://schemas.microsoft.com/office/powerpoint/2010/main" val="100895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a:t>3-1. MATLAB/Octave</a:t>
            </a:r>
            <a:r>
              <a:rPr lang="ja-JP" altLang="en-US" sz="3600" dirty="0"/>
              <a:t>を用いた，</a:t>
            </a:r>
            <a:r>
              <a:rPr lang="en-US" altLang="ja-JP" sz="3600" dirty="0"/>
              <a:t>Dijkstra’s algorithm </a:t>
            </a:r>
            <a:r>
              <a:rPr lang="ja-JP" altLang="en-US" sz="3600" dirty="0"/>
              <a:t>の実装を示しなさい</a:t>
            </a:r>
            <a:r>
              <a:rPr lang="en-US" altLang="ja-JP" sz="3600" dirty="0"/>
              <a:t>(2/3)</a:t>
            </a:r>
            <a:endParaRPr lang="ja-JP" altLang="en-US" sz="3600" dirty="0"/>
          </a:p>
        </p:txBody>
      </p:sp>
      <p:sp>
        <p:nvSpPr>
          <p:cNvPr id="3" name="コンテンツ プレースホルダー 2"/>
          <p:cNvSpPr>
            <a:spLocks noGrp="1"/>
          </p:cNvSpPr>
          <p:nvPr>
            <p:ph idx="1"/>
          </p:nvPr>
        </p:nvSpPr>
        <p:spPr>
          <a:xfrm>
            <a:off x="1097280" y="1814204"/>
            <a:ext cx="10058400" cy="1625743"/>
          </a:xfrm>
        </p:spPr>
        <p:txBody>
          <a:bodyPr/>
          <a:lstStyle/>
          <a:p>
            <a:pPr>
              <a:buFont typeface="Wingdings" panose="05000000000000000000" pitchFamily="2" charset="2"/>
              <a:buChar char="Ø"/>
            </a:pPr>
            <a:r>
              <a:rPr lang="ja-JP" altLang="en-US" dirty="0"/>
              <a:t>オープンリストは，</a:t>
            </a:r>
            <a:r>
              <a:rPr lang="en-US" altLang="ja-JP" dirty="0"/>
              <a:t>U-Priority Queue </a:t>
            </a:r>
            <a:r>
              <a:rPr lang="ja-JP" altLang="en-US" dirty="0"/>
              <a:t>として</a:t>
            </a:r>
            <a:r>
              <a:rPr lang="ja-JP" altLang="en-US" dirty="0" smtClean="0"/>
              <a:t>実装</a:t>
            </a:r>
            <a:endParaRPr lang="en-US" altLang="ja-JP" dirty="0" smtClean="0"/>
          </a:p>
          <a:p>
            <a:pPr lvl="1">
              <a:buFont typeface="Wingdings" panose="05000000000000000000" pitchFamily="2" charset="2"/>
              <a:buChar char="Ø"/>
            </a:pPr>
            <a:r>
              <a:rPr lang="en-US" altLang="ja-JP" dirty="0"/>
              <a:t>U-Priority </a:t>
            </a:r>
            <a:r>
              <a:rPr lang="en-US" altLang="ja-JP" dirty="0" smtClean="0"/>
              <a:t>Queue</a:t>
            </a:r>
            <a:r>
              <a:rPr lang="ja-JP" altLang="en-US" dirty="0" smtClean="0"/>
              <a:t>は追加するときにソート順を維持する</a:t>
            </a:r>
            <a:endParaRPr lang="en-US" altLang="ja-JP" dirty="0" smtClean="0"/>
          </a:p>
          <a:p>
            <a:pPr lvl="1">
              <a:buFont typeface="Wingdings" panose="05000000000000000000" pitchFamily="2" charset="2"/>
              <a:buChar char="Ø"/>
            </a:pP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32</a:t>
            </a:fld>
            <a:endParaRPr kumimoji="1" lang="ja-JP" altLang="en-US"/>
          </a:p>
        </p:txBody>
      </p:sp>
      <p:pic>
        <p:nvPicPr>
          <p:cNvPr id="7" name="図 6"/>
          <p:cNvPicPr>
            <a:picLocks noChangeAspect="1"/>
          </p:cNvPicPr>
          <p:nvPr/>
        </p:nvPicPr>
        <p:blipFill>
          <a:blip r:embed="rId2"/>
          <a:stretch>
            <a:fillRect/>
          </a:stretch>
        </p:blipFill>
        <p:spPr>
          <a:xfrm>
            <a:off x="1440257" y="2535185"/>
            <a:ext cx="5885714" cy="904762"/>
          </a:xfrm>
          <a:prstGeom prst="rect">
            <a:avLst/>
          </a:prstGeom>
        </p:spPr>
      </p:pic>
      <p:sp>
        <p:nvSpPr>
          <p:cNvPr id="8" name="コンテンツ プレースホルダー 2"/>
          <p:cNvSpPr txBox="1">
            <a:spLocks/>
          </p:cNvSpPr>
          <p:nvPr/>
        </p:nvSpPr>
        <p:spPr>
          <a:xfrm>
            <a:off x="1097280" y="3494218"/>
            <a:ext cx="10058399" cy="28041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ja-JP" altLang="en-US" dirty="0"/>
              <a:t>オープンリストでの重複のチェックは不要になったので，該当するソースコードをコメントアウト</a:t>
            </a:r>
            <a:endParaRPr lang="en-US" altLang="ja-JP" dirty="0"/>
          </a:p>
          <a:p>
            <a:pPr>
              <a:buFont typeface="Wingdings" panose="05000000000000000000" pitchFamily="2" charset="2"/>
              <a:buChar char="Ø"/>
            </a:pPr>
            <a:r>
              <a:rPr lang="ja-JP" altLang="en-US" dirty="0"/>
              <a:t>オープンリストに追加する際，</a:t>
            </a:r>
            <a:r>
              <a:rPr lang="en-US" altLang="ja-JP" dirty="0" err="1"/>
              <a:t>hyp_node</a:t>
            </a:r>
            <a:r>
              <a:rPr lang="ja-JP" altLang="en-US" dirty="0"/>
              <a:t>（探索候補の配列）空だと挿入する必要がないため，</a:t>
            </a:r>
            <a:r>
              <a:rPr lang="en-US" altLang="ja-JP" dirty="0" err="1"/>
              <a:t>hyp_nodes</a:t>
            </a:r>
            <a:r>
              <a:rPr lang="ja-JP" altLang="en-US" dirty="0"/>
              <a:t>を更新する前に事前検証処理を追加</a:t>
            </a:r>
            <a:endParaRPr lang="en-US" altLang="ja-JP" dirty="0"/>
          </a:p>
          <a:p>
            <a:pPr>
              <a:buFont typeface="Wingdings" panose="05000000000000000000" pitchFamily="2" charset="2"/>
              <a:buChar char="Ø"/>
            </a:pPr>
            <a:endParaRPr lang="en-US" altLang="ja-JP" dirty="0"/>
          </a:p>
        </p:txBody>
      </p:sp>
      <p:pic>
        <p:nvPicPr>
          <p:cNvPr id="9" name="図 8"/>
          <p:cNvPicPr>
            <a:picLocks noChangeAspect="1"/>
          </p:cNvPicPr>
          <p:nvPr/>
        </p:nvPicPr>
        <p:blipFill>
          <a:blip r:embed="rId3"/>
          <a:stretch>
            <a:fillRect/>
          </a:stretch>
        </p:blipFill>
        <p:spPr>
          <a:xfrm>
            <a:off x="1332920" y="4729397"/>
            <a:ext cx="6100388" cy="1234390"/>
          </a:xfrm>
          <a:prstGeom prst="rect">
            <a:avLst/>
          </a:prstGeom>
        </p:spPr>
      </p:pic>
    </p:spTree>
    <p:extLst>
      <p:ext uri="{BB962C8B-B14F-4D97-AF65-F5344CB8AC3E}">
        <p14:creationId xmlns:p14="http://schemas.microsoft.com/office/powerpoint/2010/main" val="291846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a:t>3-1. MATLAB/Octave</a:t>
            </a:r>
            <a:r>
              <a:rPr lang="ja-JP" altLang="en-US" sz="3600" dirty="0"/>
              <a:t>を用いた，</a:t>
            </a:r>
            <a:r>
              <a:rPr lang="en-US" altLang="ja-JP" sz="3600" dirty="0"/>
              <a:t>Dijkstra’s algorithm </a:t>
            </a:r>
            <a:r>
              <a:rPr lang="ja-JP" altLang="en-US" sz="3600" dirty="0"/>
              <a:t>の実装を示しなさい</a:t>
            </a:r>
            <a:r>
              <a:rPr lang="en-US" altLang="ja-JP" sz="3600" dirty="0"/>
              <a:t>(3/3)</a:t>
            </a:r>
            <a:endParaRPr lang="ja-JP" altLang="en-US" sz="36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33</a:t>
            </a:fld>
            <a:endParaRPr kumimoji="1" lang="ja-JP" altLang="en-US"/>
          </a:p>
        </p:txBody>
      </p:sp>
      <p:sp>
        <p:nvSpPr>
          <p:cNvPr id="5" name="コンテンツ プレースホルダー 2"/>
          <p:cNvSpPr txBox="1">
            <a:spLocks/>
          </p:cNvSpPr>
          <p:nvPr/>
        </p:nvSpPr>
        <p:spPr>
          <a:xfrm>
            <a:off x="1097281" y="1887775"/>
            <a:ext cx="8793482"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ja-JP" altLang="en-US" dirty="0"/>
              <a:t>終了条件も構造体の</a:t>
            </a:r>
            <a:r>
              <a:rPr lang="en-US" altLang="ja-JP" dirty="0"/>
              <a:t>id</a:t>
            </a:r>
            <a:r>
              <a:rPr lang="ja-JP" altLang="en-US" dirty="0"/>
              <a:t>要素で判別</a:t>
            </a:r>
          </a:p>
        </p:txBody>
      </p:sp>
      <p:sp>
        <p:nvSpPr>
          <p:cNvPr id="6" name="コンテンツ プレースホルダー 2"/>
          <p:cNvSpPr txBox="1">
            <a:spLocks/>
          </p:cNvSpPr>
          <p:nvPr/>
        </p:nvSpPr>
        <p:spPr>
          <a:xfrm>
            <a:off x="1097281" y="2988789"/>
            <a:ext cx="8793482"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dirty="0" err="1"/>
              <a:t>cur_node</a:t>
            </a:r>
            <a:r>
              <a:rPr lang="ja-JP" altLang="en-US" dirty="0"/>
              <a:t>が，構造体になったため，</a:t>
            </a:r>
            <a:r>
              <a:rPr lang="en-US" altLang="ja-JP" dirty="0"/>
              <a:t>curnode.id</a:t>
            </a:r>
            <a:r>
              <a:rPr lang="ja-JP" altLang="en-US" dirty="0"/>
              <a:t>に置き換え</a:t>
            </a:r>
          </a:p>
        </p:txBody>
      </p:sp>
      <p:pic>
        <p:nvPicPr>
          <p:cNvPr id="11" name="図 10"/>
          <p:cNvPicPr>
            <a:picLocks noChangeAspect="1"/>
          </p:cNvPicPr>
          <p:nvPr/>
        </p:nvPicPr>
        <p:blipFill>
          <a:blip r:embed="rId2"/>
          <a:stretch>
            <a:fillRect/>
          </a:stretch>
        </p:blipFill>
        <p:spPr>
          <a:xfrm>
            <a:off x="1280510" y="2250982"/>
            <a:ext cx="3600000" cy="723810"/>
          </a:xfrm>
          <a:prstGeom prst="rect">
            <a:avLst/>
          </a:prstGeom>
        </p:spPr>
      </p:pic>
      <p:pic>
        <p:nvPicPr>
          <p:cNvPr id="12" name="図 11"/>
          <p:cNvPicPr>
            <a:picLocks noChangeAspect="1"/>
          </p:cNvPicPr>
          <p:nvPr/>
        </p:nvPicPr>
        <p:blipFill>
          <a:blip r:embed="rId3"/>
          <a:stretch>
            <a:fillRect/>
          </a:stretch>
        </p:blipFill>
        <p:spPr>
          <a:xfrm>
            <a:off x="1280510" y="3449485"/>
            <a:ext cx="4638095" cy="180952"/>
          </a:xfrm>
          <a:prstGeom prst="rect">
            <a:avLst/>
          </a:prstGeom>
        </p:spPr>
      </p:pic>
      <p:pic>
        <p:nvPicPr>
          <p:cNvPr id="13" name="図 12"/>
          <p:cNvPicPr>
            <a:picLocks noChangeAspect="1"/>
          </p:cNvPicPr>
          <p:nvPr/>
        </p:nvPicPr>
        <p:blipFill>
          <a:blip r:embed="rId4"/>
          <a:stretch>
            <a:fillRect/>
          </a:stretch>
        </p:blipFill>
        <p:spPr>
          <a:xfrm>
            <a:off x="1280510" y="3815170"/>
            <a:ext cx="6876190" cy="495238"/>
          </a:xfrm>
          <a:prstGeom prst="rect">
            <a:avLst/>
          </a:prstGeom>
        </p:spPr>
      </p:pic>
      <p:sp>
        <p:nvSpPr>
          <p:cNvPr id="9" name="コンテンツ プレースホルダー 2"/>
          <p:cNvSpPr txBox="1">
            <a:spLocks/>
          </p:cNvSpPr>
          <p:nvPr/>
        </p:nvSpPr>
        <p:spPr>
          <a:xfrm>
            <a:off x="1097281" y="4535685"/>
            <a:ext cx="8674178"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dirty="0" err="1"/>
              <a:t>open_list</a:t>
            </a:r>
            <a:r>
              <a:rPr lang="en-US" altLang="ja-JP" dirty="0"/>
              <a:t> </a:t>
            </a:r>
            <a:r>
              <a:rPr lang="en-US" altLang="ja-JP" dirty="0" err="1"/>
              <a:t>close_list</a:t>
            </a:r>
            <a:r>
              <a:rPr lang="ja-JP" altLang="en-US" dirty="0"/>
              <a:t>が空のときの処理を記載</a:t>
            </a:r>
          </a:p>
        </p:txBody>
      </p:sp>
      <p:pic>
        <p:nvPicPr>
          <p:cNvPr id="3" name="図 2"/>
          <p:cNvPicPr>
            <a:picLocks noChangeAspect="1"/>
          </p:cNvPicPr>
          <p:nvPr/>
        </p:nvPicPr>
        <p:blipFill>
          <a:blip r:embed="rId5"/>
          <a:stretch>
            <a:fillRect/>
          </a:stretch>
        </p:blipFill>
        <p:spPr>
          <a:xfrm>
            <a:off x="1280510" y="4912889"/>
            <a:ext cx="4506603" cy="1378052"/>
          </a:xfrm>
          <a:prstGeom prst="rect">
            <a:avLst/>
          </a:prstGeom>
        </p:spPr>
      </p:pic>
    </p:spTree>
    <p:extLst>
      <p:ext uri="{BB962C8B-B14F-4D97-AF65-F5344CB8AC3E}">
        <p14:creationId xmlns:p14="http://schemas.microsoft.com/office/powerpoint/2010/main" val="965694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3-2.</a:t>
            </a:r>
            <a:r>
              <a:rPr lang="ja-JP" altLang="en-US" sz="3200" dirty="0"/>
              <a:t>迷路探索の結果として，</a:t>
            </a:r>
            <a:r>
              <a:rPr lang="en-US" altLang="ja-JP" sz="3200" dirty="0"/>
              <a:t>1</a:t>
            </a:r>
            <a:r>
              <a:rPr lang="ja-JP" altLang="en-US" sz="3200" dirty="0"/>
              <a:t>つ以上の最適経路探索の，探索結果を示しなさい．</a:t>
            </a:r>
            <a:r>
              <a:rPr lang="en-US" altLang="ja-JP" sz="3200" dirty="0"/>
              <a:t>(1/2)</a:t>
            </a:r>
            <a:endParaRPr lang="ja-JP" altLang="en-US" sz="3200" dirty="0"/>
          </a:p>
        </p:txBody>
      </p:sp>
      <p:sp>
        <p:nvSpPr>
          <p:cNvPr id="3" name="コンテンツ プレースホルダー 2"/>
          <p:cNvSpPr>
            <a:spLocks noGrp="1"/>
          </p:cNvSpPr>
          <p:nvPr>
            <p:ph idx="1"/>
          </p:nvPr>
        </p:nvSpPr>
        <p:spPr>
          <a:xfrm>
            <a:off x="1097280" y="1845734"/>
            <a:ext cx="10058399" cy="451417"/>
          </a:xfrm>
        </p:spPr>
        <p:txBody>
          <a:bodyPr/>
          <a:lstStyle/>
          <a:p>
            <a:r>
              <a:rPr kumimoji="1" lang="ja-JP" altLang="en-US" dirty="0" smtClean="0"/>
              <a:t>探索対象として，講義資料にあった有向グラフを用いた．以下その図である．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34</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27" y="2607856"/>
            <a:ext cx="4201621" cy="3452669"/>
          </a:xfrm>
          <a:prstGeom prst="rect">
            <a:avLst/>
          </a:prstGeom>
        </p:spPr>
      </p:pic>
      <p:sp>
        <p:nvSpPr>
          <p:cNvPr id="7" name="コンテンツ プレースホルダー 2"/>
          <p:cNvSpPr txBox="1">
            <a:spLocks/>
          </p:cNvSpPr>
          <p:nvPr/>
        </p:nvSpPr>
        <p:spPr>
          <a:xfrm>
            <a:off x="6013621" y="2577712"/>
            <a:ext cx="5142057" cy="24673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smtClean="0"/>
              <a:t>実験の設定</a:t>
            </a:r>
            <a:endParaRPr lang="en-US" altLang="ja-JP" dirty="0"/>
          </a:p>
          <a:p>
            <a:pPr>
              <a:buFont typeface="Wingdings" panose="05000000000000000000" pitchFamily="2" charset="2"/>
              <a:buChar char="ü"/>
            </a:pPr>
            <a:r>
              <a:rPr lang="ja-JP" altLang="en-US" dirty="0"/>
              <a:t>全部で，</a:t>
            </a:r>
            <a:r>
              <a:rPr lang="ja-JP" altLang="en-US" dirty="0" smtClean="0"/>
              <a:t>７個の</a:t>
            </a:r>
            <a:r>
              <a:rPr lang="ja-JP" altLang="en-US" dirty="0"/>
              <a:t>ノードからなる図である．</a:t>
            </a:r>
            <a:endParaRPr lang="en-US" altLang="ja-JP" dirty="0"/>
          </a:p>
          <a:p>
            <a:pPr>
              <a:buFont typeface="Wingdings" panose="05000000000000000000" pitchFamily="2" charset="2"/>
              <a:buChar char="ü"/>
            </a:pPr>
            <a:r>
              <a:rPr lang="ja-JP" altLang="en-US" dirty="0"/>
              <a:t>入るとき，出る時のそれぞれに重みを持たせた有向グラフになっている．</a:t>
            </a:r>
            <a:endParaRPr lang="en-US" altLang="ja-JP" dirty="0"/>
          </a:p>
          <a:p>
            <a:pPr>
              <a:buFont typeface="Wingdings" panose="05000000000000000000" pitchFamily="2" charset="2"/>
              <a:buChar char="ü"/>
            </a:pPr>
            <a:r>
              <a:rPr lang="ja-JP" altLang="en-US" dirty="0"/>
              <a:t>初期ノードは１，目標ノードは７で設定をした</a:t>
            </a:r>
          </a:p>
        </p:txBody>
      </p:sp>
      <p:pic>
        <p:nvPicPr>
          <p:cNvPr id="8" name="コンテンツ プレースホルダー 4"/>
          <p:cNvPicPr>
            <a:picLocks noChangeAspect="1"/>
          </p:cNvPicPr>
          <p:nvPr/>
        </p:nvPicPr>
        <p:blipFill>
          <a:blip r:embed="rId3"/>
          <a:stretch>
            <a:fillRect/>
          </a:stretch>
        </p:blipFill>
        <p:spPr>
          <a:xfrm>
            <a:off x="9712703" y="4725534"/>
            <a:ext cx="1442975" cy="1477537"/>
          </a:xfrm>
          <a:prstGeom prst="rect">
            <a:avLst/>
          </a:prstGeom>
        </p:spPr>
      </p:pic>
    </p:spTree>
    <p:extLst>
      <p:ext uri="{BB962C8B-B14F-4D97-AF65-F5344CB8AC3E}">
        <p14:creationId xmlns:p14="http://schemas.microsoft.com/office/powerpoint/2010/main" val="1547867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3-2.</a:t>
            </a:r>
            <a:r>
              <a:rPr lang="ja-JP" altLang="en-US" sz="3200" dirty="0"/>
              <a:t>迷路探索の結果として，</a:t>
            </a:r>
            <a:r>
              <a:rPr lang="en-US" altLang="ja-JP" sz="3200" dirty="0"/>
              <a:t>1</a:t>
            </a:r>
            <a:r>
              <a:rPr lang="ja-JP" altLang="en-US" sz="3200" dirty="0"/>
              <a:t>つ以上の最適経路探索の，探索結果を示しなさい．</a:t>
            </a:r>
            <a:r>
              <a:rPr lang="en-US" altLang="ja-JP" sz="3200" dirty="0"/>
              <a:t>(2/2)</a:t>
            </a:r>
            <a:endParaRPr lang="ja-JP" altLang="en-US" sz="32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35</a:t>
            </a:fld>
            <a:endParaRPr kumimoji="1" lang="ja-JP" altLang="en-US"/>
          </a:p>
        </p:txBody>
      </p:sp>
      <p:sp>
        <p:nvSpPr>
          <p:cNvPr id="7" name="コンテンツ プレースホルダー 6"/>
          <p:cNvSpPr>
            <a:spLocks noGrp="1"/>
          </p:cNvSpPr>
          <p:nvPr>
            <p:ph idx="1"/>
          </p:nvPr>
        </p:nvSpPr>
        <p:spPr>
          <a:xfrm>
            <a:off x="1182030" y="1861752"/>
            <a:ext cx="4715160" cy="424248"/>
          </a:xfrm>
        </p:spPr>
        <p:txBody>
          <a:bodyPr/>
          <a:lstStyle/>
          <a:p>
            <a:r>
              <a:rPr kumimoji="1" lang="ja-JP" altLang="en-US" dirty="0" smtClean="0"/>
              <a:t>結果は以下のようになった．</a:t>
            </a:r>
            <a:endParaRPr kumimoji="1" lang="ja-JP" altLang="en-US" dirty="0"/>
          </a:p>
        </p:txBody>
      </p:sp>
      <p:sp>
        <p:nvSpPr>
          <p:cNvPr id="9" name="コンテンツ プレースホルダー 6"/>
          <p:cNvSpPr txBox="1">
            <a:spLocks/>
          </p:cNvSpPr>
          <p:nvPr/>
        </p:nvSpPr>
        <p:spPr>
          <a:xfrm>
            <a:off x="6024838" y="1861752"/>
            <a:ext cx="513084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t>【</a:t>
            </a:r>
            <a:r>
              <a:rPr lang="ja-JP" altLang="en-US" dirty="0"/>
              <a:t>実験結果</a:t>
            </a:r>
            <a:r>
              <a:rPr lang="en-US" altLang="ja-JP" dirty="0"/>
              <a:t>】</a:t>
            </a:r>
          </a:p>
          <a:p>
            <a:r>
              <a:rPr lang="en-US" altLang="ja-JP" dirty="0" smtClean="0"/>
              <a:t>Back-tracking</a:t>
            </a:r>
            <a:r>
              <a:rPr lang="ja-JP" altLang="en-US" dirty="0" smtClean="0"/>
              <a:t>をして経路を示した．</a:t>
            </a:r>
            <a:endParaRPr lang="en-US" altLang="ja-JP" dirty="0" smtClean="0"/>
          </a:p>
          <a:p>
            <a:r>
              <a:rPr lang="ja-JP" altLang="en-US" dirty="0" smtClean="0"/>
              <a:t>探索</a:t>
            </a:r>
            <a:r>
              <a:rPr lang="ja-JP" altLang="en-US" dirty="0"/>
              <a:t>した結果として，</a:t>
            </a:r>
            <a:endParaRPr lang="en-US" altLang="ja-JP" dirty="0"/>
          </a:p>
          <a:p>
            <a:r>
              <a:rPr lang="en-US" altLang="ja-JP" dirty="0" smtClean="0"/>
              <a:t>1-2-5-6-7</a:t>
            </a:r>
            <a:r>
              <a:rPr lang="ja-JP" altLang="en-US" dirty="0"/>
              <a:t>のノードを通る結果が表示されていることがわかり，最適な探索が行えているように見える．</a:t>
            </a:r>
            <a:endParaRPr lang="en-US" altLang="ja-JP" dirty="0"/>
          </a:p>
          <a:p>
            <a:endParaRPr lang="ja-JP" altLang="en-US" dirty="0"/>
          </a:p>
        </p:txBody>
      </p:sp>
      <p:pic>
        <p:nvPicPr>
          <p:cNvPr id="3" name="図 2"/>
          <p:cNvPicPr>
            <a:picLocks noChangeAspect="1"/>
          </p:cNvPicPr>
          <p:nvPr/>
        </p:nvPicPr>
        <p:blipFill>
          <a:blip r:embed="rId2"/>
          <a:stretch>
            <a:fillRect/>
          </a:stretch>
        </p:blipFill>
        <p:spPr>
          <a:xfrm>
            <a:off x="1218157" y="2410392"/>
            <a:ext cx="4679033" cy="2508638"/>
          </a:xfrm>
          <a:prstGeom prst="rect">
            <a:avLst/>
          </a:prstGeom>
        </p:spPr>
      </p:pic>
    </p:spTree>
    <p:extLst>
      <p:ext uri="{BB962C8B-B14F-4D97-AF65-F5344CB8AC3E}">
        <p14:creationId xmlns:p14="http://schemas.microsoft.com/office/powerpoint/2010/main" val="1779907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3-3.</a:t>
            </a:r>
            <a:r>
              <a:rPr lang="ja-JP" altLang="en-US" sz="4000" dirty="0"/>
              <a:t>探索結果に対して，考察せよ．</a:t>
            </a:r>
          </a:p>
        </p:txBody>
      </p:sp>
      <p:sp>
        <p:nvSpPr>
          <p:cNvPr id="3" name="コンテンツ プレースホルダー 2"/>
          <p:cNvSpPr>
            <a:spLocks noGrp="1"/>
          </p:cNvSpPr>
          <p:nvPr>
            <p:ph idx="1"/>
          </p:nvPr>
        </p:nvSpPr>
        <p:spPr/>
        <p:txBody>
          <a:bodyPr/>
          <a:lstStyle/>
          <a:p>
            <a:r>
              <a:rPr lang="en-US" altLang="ja-JP" dirty="0" smtClean="0"/>
              <a:t>【</a:t>
            </a:r>
            <a:r>
              <a:rPr lang="ja-JP" altLang="en-US" dirty="0" smtClean="0"/>
              <a:t>想定</a:t>
            </a:r>
            <a:r>
              <a:rPr lang="en-US" altLang="ja-JP" dirty="0" smtClean="0"/>
              <a:t>】</a:t>
            </a:r>
          </a:p>
          <a:p>
            <a:pPr>
              <a:buFont typeface="Wingdings" panose="05000000000000000000" pitchFamily="2" charset="2"/>
              <a:buChar char="Ø"/>
            </a:pPr>
            <a:r>
              <a:rPr kumimoji="1" lang="ja-JP" altLang="en-US" dirty="0" smtClean="0"/>
              <a:t>前述のグラフでは，重みの小さいところを通っていくのが最適な探索経路と言える．</a:t>
            </a:r>
            <a:endParaRPr kumimoji="1" lang="en-US" altLang="ja-JP" dirty="0" smtClean="0"/>
          </a:p>
          <a:p>
            <a:pPr>
              <a:buFont typeface="Wingdings" panose="05000000000000000000" pitchFamily="2" charset="2"/>
              <a:buChar char="Ø"/>
            </a:pPr>
            <a:r>
              <a:rPr lang="ja-JP" altLang="en-US" dirty="0"/>
              <a:t>目視で</a:t>
            </a:r>
            <a:r>
              <a:rPr lang="ja-JP" altLang="en-US" dirty="0" smtClean="0"/>
              <a:t>は，</a:t>
            </a:r>
            <a:r>
              <a:rPr lang="en-US" altLang="ja-JP" dirty="0" smtClean="0"/>
              <a:t>1-2-5-6-7</a:t>
            </a:r>
            <a:r>
              <a:rPr lang="ja-JP" altLang="en-US" dirty="0" smtClean="0"/>
              <a:t>が最適な経路のように見える</a:t>
            </a:r>
            <a:endParaRPr lang="en-US" altLang="ja-JP" dirty="0" smtClean="0"/>
          </a:p>
          <a:p>
            <a:endParaRPr kumimoji="1" lang="en-US" altLang="ja-JP" dirty="0"/>
          </a:p>
          <a:p>
            <a:r>
              <a:rPr lang="en-US" altLang="ja-JP" dirty="0" smtClean="0"/>
              <a:t>【</a:t>
            </a:r>
            <a:r>
              <a:rPr lang="ja-JP" altLang="en-US" dirty="0" smtClean="0"/>
              <a:t>結果</a:t>
            </a:r>
            <a:r>
              <a:rPr lang="en-US" altLang="ja-JP" dirty="0" smtClean="0"/>
              <a:t>】</a:t>
            </a:r>
          </a:p>
          <a:p>
            <a:pPr>
              <a:buFont typeface="Wingdings" panose="05000000000000000000" pitchFamily="2" charset="2"/>
              <a:buChar char="Ø"/>
            </a:pPr>
            <a:r>
              <a:rPr kumimoji="1" lang="ja-JP" altLang="en-US" dirty="0"/>
              <a:t>前述</a:t>
            </a:r>
            <a:r>
              <a:rPr kumimoji="1" lang="ja-JP" altLang="en-US" dirty="0" smtClean="0"/>
              <a:t>の通り，</a:t>
            </a:r>
            <a:r>
              <a:rPr lang="en-US" altLang="ja-JP" dirty="0"/>
              <a:t> </a:t>
            </a:r>
            <a:r>
              <a:rPr lang="en-US" altLang="ja-JP" dirty="0" smtClean="0"/>
              <a:t>1-2-5-6-7</a:t>
            </a:r>
            <a:r>
              <a:rPr lang="ja-JP" altLang="en-US" dirty="0"/>
              <a:t>のノードを通る結果が表示されていることが</a:t>
            </a:r>
            <a:r>
              <a:rPr lang="ja-JP" altLang="en-US" dirty="0" smtClean="0"/>
              <a:t>わかった．</a:t>
            </a:r>
            <a:endParaRPr lang="en-US" altLang="ja-JP" dirty="0" smtClean="0"/>
          </a:p>
          <a:p>
            <a:pPr>
              <a:buFont typeface="Wingdings" panose="05000000000000000000" pitchFamily="2" charset="2"/>
              <a:buChar char="Ø"/>
            </a:pPr>
            <a:r>
              <a:rPr kumimoji="1" lang="ja-JP" altLang="en-US" dirty="0"/>
              <a:t>想定</a:t>
            </a:r>
            <a:r>
              <a:rPr kumimoji="1" lang="ja-JP" altLang="en-US" dirty="0" smtClean="0"/>
              <a:t>通りの探索が行われていた．</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36</a:t>
            </a:fld>
            <a:endParaRPr kumimoji="1" lang="ja-JP" altLang="en-US"/>
          </a:p>
        </p:txBody>
      </p:sp>
    </p:spTree>
    <p:extLst>
      <p:ext uri="{BB962C8B-B14F-4D97-AF65-F5344CB8AC3E}">
        <p14:creationId xmlns:p14="http://schemas.microsoft.com/office/powerpoint/2010/main" val="3485229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1572F71-BEFA-4B5F-AFB5-E68FF342B344}"/>
              </a:ext>
            </a:extLst>
          </p:cNvPr>
          <p:cNvSpPr>
            <a:spLocks noGrp="1"/>
          </p:cNvSpPr>
          <p:nvPr>
            <p:ph type="title"/>
          </p:nvPr>
        </p:nvSpPr>
        <p:spPr/>
        <p:txBody>
          <a:bodyPr/>
          <a:lstStyle/>
          <a:p>
            <a:r>
              <a:rPr kumimoji="1" lang="ja-JP" altLang="en-US" dirty="0" smtClean="0"/>
              <a:t>問題</a:t>
            </a:r>
            <a:r>
              <a:rPr lang="en-US" altLang="ja-JP" dirty="0"/>
              <a:t>3</a:t>
            </a:r>
            <a:r>
              <a:rPr kumimoji="1" lang="ja-JP" altLang="en-US" dirty="0" smtClean="0"/>
              <a:t>の</a:t>
            </a:r>
            <a:r>
              <a:rPr kumimoji="1" lang="ja-JP" altLang="en-US" dirty="0"/>
              <a:t>まとめ</a:t>
            </a:r>
          </a:p>
        </p:txBody>
      </p:sp>
      <p:sp>
        <p:nvSpPr>
          <p:cNvPr id="3" name="コンテンツ プレースホルダー 2">
            <a:extLst>
              <a:ext uri="{FF2B5EF4-FFF2-40B4-BE49-F238E27FC236}">
                <a16:creationId xmlns:a16="http://schemas.microsoft.com/office/drawing/2014/main" xmlns="" id="{0C8E0FDA-0B0E-4D2D-803C-D8C3DC8DA030}"/>
              </a:ext>
            </a:extLst>
          </p:cNvPr>
          <p:cNvSpPr>
            <a:spLocks noGrp="1"/>
          </p:cNvSpPr>
          <p:nvPr>
            <p:ph idx="1"/>
          </p:nvPr>
        </p:nvSpPr>
        <p:spPr/>
        <p:txBody>
          <a:bodyPr>
            <a:normAutofit/>
          </a:bodyPr>
          <a:lstStyle/>
          <a:p>
            <a:pPr marL="0" indent="0">
              <a:buNone/>
            </a:pPr>
            <a:r>
              <a:rPr lang="ja-JP" altLang="en-US" dirty="0"/>
              <a:t>最適経路探索として </a:t>
            </a:r>
            <a:r>
              <a:rPr lang="en-US" altLang="ja-JP" dirty="0"/>
              <a:t>Dijkstra’s algorithm </a:t>
            </a:r>
            <a:r>
              <a:rPr lang="ja-JP" altLang="en-US" dirty="0"/>
              <a:t>の実装をおこない，考察を述べよ．</a:t>
            </a:r>
          </a:p>
          <a:p>
            <a:pPr marL="0" indent="0">
              <a:buNone/>
            </a:pPr>
            <a:endParaRPr lang="en-US" altLang="ja-JP" dirty="0"/>
          </a:p>
          <a:p>
            <a:pPr marL="0" indent="0">
              <a:buNone/>
            </a:pPr>
            <a:r>
              <a:rPr kumimoji="1" lang="ja-JP" altLang="en-US" dirty="0" smtClean="0"/>
              <a:t>まとめ</a:t>
            </a:r>
            <a:endParaRPr kumimoji="1" lang="en-US" altLang="ja-JP" dirty="0"/>
          </a:p>
          <a:p>
            <a:pPr lvl="1"/>
            <a:r>
              <a:rPr lang="en-US" altLang="ja-JP" dirty="0"/>
              <a:t>MATLAB/Octave</a:t>
            </a:r>
            <a:r>
              <a:rPr lang="ja-JP" altLang="en-US" dirty="0"/>
              <a:t>を用いた，</a:t>
            </a:r>
            <a:r>
              <a:rPr lang="en-US" altLang="ja-JP" dirty="0"/>
              <a:t>Dijkstra’s algorithm </a:t>
            </a:r>
            <a:r>
              <a:rPr lang="ja-JP" altLang="en-US" dirty="0"/>
              <a:t>の実装を</a:t>
            </a:r>
            <a:r>
              <a:rPr lang="ja-JP" altLang="en-US" dirty="0" smtClean="0"/>
              <a:t>し，その概要を理解した</a:t>
            </a:r>
            <a:endParaRPr lang="en-US" altLang="ja-JP" dirty="0"/>
          </a:p>
          <a:p>
            <a:pPr lvl="1"/>
            <a:r>
              <a:rPr lang="ja-JP" altLang="en-US" dirty="0"/>
              <a:t>迷路探索の結果として，</a:t>
            </a:r>
            <a:r>
              <a:rPr lang="en-US" altLang="ja-JP" dirty="0"/>
              <a:t>1</a:t>
            </a:r>
            <a:r>
              <a:rPr lang="ja-JP" altLang="en-US" dirty="0"/>
              <a:t>つ以上の最適経路探索の，探索結果を</a:t>
            </a:r>
            <a:r>
              <a:rPr lang="ja-JP" altLang="en-US" dirty="0" smtClean="0"/>
              <a:t>示し，その動作内容を見た</a:t>
            </a:r>
            <a:endParaRPr lang="en-US" altLang="ja-JP" dirty="0"/>
          </a:p>
          <a:p>
            <a:pPr lvl="1"/>
            <a:r>
              <a:rPr lang="ja-JP" altLang="en-US" dirty="0"/>
              <a:t>探索結果に対して，考察を</a:t>
            </a:r>
            <a:r>
              <a:rPr lang="ja-JP" altLang="en-US" dirty="0" smtClean="0"/>
              <a:t>し，想定とどうだったかについて述べた．</a:t>
            </a:r>
            <a:endParaRPr lang="en-US" altLang="ja-JP" dirty="0"/>
          </a:p>
        </p:txBody>
      </p:sp>
      <p:sp>
        <p:nvSpPr>
          <p:cNvPr id="4" name="スライド番号プレースホルダー 3">
            <a:extLst>
              <a:ext uri="{FF2B5EF4-FFF2-40B4-BE49-F238E27FC236}">
                <a16:creationId xmlns:a16="http://schemas.microsoft.com/office/drawing/2014/main" xmlns="" id="{415CC18B-693B-4BA4-A800-D6080D806277}"/>
              </a:ext>
            </a:extLst>
          </p:cNvPr>
          <p:cNvSpPr>
            <a:spLocks noGrp="1"/>
          </p:cNvSpPr>
          <p:nvPr>
            <p:ph type="sldNum" sz="quarter" idx="12"/>
          </p:nvPr>
        </p:nvSpPr>
        <p:spPr/>
        <p:txBody>
          <a:bodyPr/>
          <a:lstStyle/>
          <a:p>
            <a:fld id="{B637201C-D7B8-43C9-B4A5-AC3257B00CA2}" type="slidenum">
              <a:rPr kumimoji="1" lang="ja-JP" altLang="en-US" smtClean="0"/>
              <a:t>37</a:t>
            </a:fld>
            <a:endParaRPr kumimoji="1" lang="ja-JP" altLang="en-US"/>
          </a:p>
        </p:txBody>
      </p:sp>
    </p:spTree>
    <p:extLst>
      <p:ext uri="{BB962C8B-B14F-4D97-AF65-F5344CB8AC3E}">
        <p14:creationId xmlns:p14="http://schemas.microsoft.com/office/powerpoint/2010/main" val="3600145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ja-JP" altLang="en-US" dirty="0"/>
              <a:t>４</a:t>
            </a:r>
            <a:endParaRPr kumimoji="1" lang="ja-JP" altLang="en-US" dirty="0"/>
          </a:p>
        </p:txBody>
      </p:sp>
      <p:sp>
        <p:nvSpPr>
          <p:cNvPr id="3" name="コンテンツ プレースホルダー 2"/>
          <p:cNvSpPr>
            <a:spLocks noGrp="1"/>
          </p:cNvSpPr>
          <p:nvPr>
            <p:ph idx="1"/>
          </p:nvPr>
        </p:nvSpPr>
        <p:spPr>
          <a:xfrm>
            <a:off x="1097280" y="1837497"/>
            <a:ext cx="10058399" cy="4023360"/>
          </a:xfrm>
        </p:spPr>
        <p:txBody>
          <a:bodyPr>
            <a:normAutofit/>
          </a:bodyPr>
          <a:lstStyle/>
          <a:p>
            <a:pPr marL="0" indent="0">
              <a:buNone/>
            </a:pPr>
            <a:r>
              <a:rPr lang="ja-JP" altLang="en-US" dirty="0"/>
              <a:t>ゴールまでの経路出力を可能とした“深さ優先探索”と“幅優先探索”を実装し，考察を述べよ．</a:t>
            </a:r>
          </a:p>
        </p:txBody>
      </p:sp>
      <p:sp>
        <p:nvSpPr>
          <p:cNvPr id="4" name="スライド番号プレースホルダー 3">
            <a:extLst>
              <a:ext uri="{FF2B5EF4-FFF2-40B4-BE49-F238E27FC236}">
                <a16:creationId xmlns:a16="http://schemas.microsoft.com/office/drawing/2014/main" xmlns="" id="{80D06BF3-396A-4F50-B3DE-05478C109C2F}"/>
              </a:ext>
            </a:extLst>
          </p:cNvPr>
          <p:cNvSpPr>
            <a:spLocks noGrp="1"/>
          </p:cNvSpPr>
          <p:nvPr>
            <p:ph type="sldNum" sz="quarter" idx="12"/>
          </p:nvPr>
        </p:nvSpPr>
        <p:spPr/>
        <p:txBody>
          <a:bodyPr/>
          <a:lstStyle/>
          <a:p>
            <a:fld id="{B637201C-D7B8-43C9-B4A5-AC3257B00CA2}" type="slidenum">
              <a:rPr kumimoji="1" lang="ja-JP" altLang="en-US" smtClean="0"/>
              <a:t>38</a:t>
            </a:fld>
            <a:endParaRPr kumimoji="1" lang="ja-JP" altLang="en-US" dirty="0"/>
          </a:p>
        </p:txBody>
      </p:sp>
    </p:spTree>
    <p:extLst>
      <p:ext uri="{BB962C8B-B14F-4D97-AF65-F5344CB8AC3E}">
        <p14:creationId xmlns:p14="http://schemas.microsoft.com/office/powerpoint/2010/main" val="950708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en-US" altLang="ja-JP" dirty="0"/>
              <a:t>4</a:t>
            </a:r>
            <a:r>
              <a:rPr lang="ja-JP" altLang="en-US" dirty="0" smtClean="0"/>
              <a:t>の</a:t>
            </a:r>
            <a:r>
              <a:rPr lang="ja-JP" altLang="en-US" dirty="0"/>
              <a:t>小問題</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深さ優先探索や幅優先探索に</a:t>
            </a:r>
            <a:r>
              <a:rPr lang="ja-JP" altLang="en-US" dirty="0" smtClean="0"/>
              <a:t>対して</a:t>
            </a:r>
            <a:r>
              <a:rPr lang="ja-JP" altLang="en-US" dirty="0"/>
              <a:t>どのよう</a:t>
            </a:r>
            <a:r>
              <a:rPr lang="ja-JP" altLang="en-US" dirty="0" smtClean="0"/>
              <a:t>に実装をしたか</a:t>
            </a:r>
            <a:endParaRPr lang="en-US" altLang="ja-JP" dirty="0" smtClean="0"/>
          </a:p>
          <a:p>
            <a:pPr>
              <a:buFont typeface="Wingdings" panose="05000000000000000000" pitchFamily="2" charset="2"/>
              <a:buChar char="l"/>
            </a:pPr>
            <a:r>
              <a:rPr lang="ja-JP" altLang="en-US" dirty="0"/>
              <a:t>幅優先探索あるいは深さ優先探索（または，その両方）による経路探索をおこない，その結果と考察を示す</a:t>
            </a:r>
            <a:r>
              <a:rPr lang="ja-JP" altLang="en-US" dirty="0" smtClean="0"/>
              <a:t>．</a:t>
            </a:r>
            <a:endParaRPr lang="en-US" altLang="ja-JP" dirty="0"/>
          </a:p>
        </p:txBody>
      </p:sp>
      <p:sp>
        <p:nvSpPr>
          <p:cNvPr id="4" name="スライド番号プレースホルダー 3">
            <a:extLst>
              <a:ext uri="{FF2B5EF4-FFF2-40B4-BE49-F238E27FC236}">
                <a16:creationId xmlns:a16="http://schemas.microsoft.com/office/drawing/2014/main" xmlns="" id="{1E807024-F996-4747-AE63-FBAD85204ABA}"/>
              </a:ext>
            </a:extLst>
          </p:cNvPr>
          <p:cNvSpPr>
            <a:spLocks noGrp="1"/>
          </p:cNvSpPr>
          <p:nvPr>
            <p:ph type="sldNum" sz="quarter" idx="12"/>
          </p:nvPr>
        </p:nvSpPr>
        <p:spPr/>
        <p:txBody>
          <a:bodyPr/>
          <a:lstStyle/>
          <a:p>
            <a:fld id="{B637201C-D7B8-43C9-B4A5-AC3257B00CA2}" type="slidenum">
              <a:rPr kumimoji="1" lang="ja-JP" altLang="en-US" smtClean="0"/>
              <a:t>39</a:t>
            </a:fld>
            <a:endParaRPr kumimoji="1" lang="ja-JP" altLang="en-US"/>
          </a:p>
        </p:txBody>
      </p:sp>
    </p:spTree>
    <p:extLst>
      <p:ext uri="{BB962C8B-B14F-4D97-AF65-F5344CB8AC3E}">
        <p14:creationId xmlns:p14="http://schemas.microsoft.com/office/powerpoint/2010/main" val="3524075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r>
              <a:rPr kumimoji="1" lang="en-US" altLang="ja-JP" dirty="0" smtClean="0"/>
              <a:t>2/2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さらに今回</a:t>
            </a:r>
            <a:r>
              <a:rPr lang="ja-JP" altLang="en-US" dirty="0"/>
              <a:t>は，深さ優先探索と幅優先探索を実装し，比較実験を通して，両者の特徴を理解することを目的として実験を進める．</a:t>
            </a:r>
          </a:p>
          <a:p>
            <a:r>
              <a:rPr lang="ja-JP" altLang="en-US" dirty="0"/>
              <a:t>実装をする探索方法は，単純な探索ではなくクローズドリストやオープンリストを用いて，探索ノードの管理も行うようにする．</a:t>
            </a:r>
          </a:p>
          <a:p>
            <a:r>
              <a:rPr lang="ja-JP" altLang="en-US" dirty="0"/>
              <a:t>そして迷路探索問題を解くためのプログラムを</a:t>
            </a:r>
            <a:r>
              <a:rPr lang="en-US" altLang="ja-JP" dirty="0"/>
              <a:t>MATLAB</a:t>
            </a:r>
            <a:r>
              <a:rPr lang="ja-JP" altLang="en-US" dirty="0"/>
              <a:t>　</a:t>
            </a:r>
            <a:r>
              <a:rPr lang="en-US" altLang="ja-JP" dirty="0"/>
              <a:t>Octave</a:t>
            </a:r>
            <a:r>
              <a:rPr lang="ja-JP" altLang="en-US" dirty="0"/>
              <a:t>を用いて実装を行い，結果についても考察を行う．</a:t>
            </a:r>
          </a:p>
          <a:p>
            <a:r>
              <a:rPr lang="ja-JP" altLang="en-US" dirty="0"/>
              <a:t>なお，最適経路探索方式の一つである，</a:t>
            </a:r>
            <a:r>
              <a:rPr lang="en-US" altLang="ja-JP" dirty="0"/>
              <a:t>Dijkstra’s algorithm</a:t>
            </a:r>
            <a:r>
              <a:rPr lang="ja-JP" altLang="en-US" dirty="0"/>
              <a:t>についても実装を行い，深さ・幅優先探索との比較実験を通して，その特徴についても考察を行い，結果もまとめる．</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4</a:t>
            </a:fld>
            <a:endParaRPr kumimoji="1" lang="ja-JP" altLang="en-US"/>
          </a:p>
        </p:txBody>
      </p:sp>
    </p:spTree>
    <p:extLst>
      <p:ext uri="{BB962C8B-B14F-4D97-AF65-F5344CB8AC3E}">
        <p14:creationId xmlns:p14="http://schemas.microsoft.com/office/powerpoint/2010/main" val="23773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4-1</a:t>
            </a:r>
            <a:r>
              <a:rPr lang="ja-JP" altLang="en-US" sz="4000" dirty="0"/>
              <a:t>深さ優先探索や幅優先探索に対してどのように実装をしたか</a:t>
            </a:r>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40</a:t>
            </a:fld>
            <a:endParaRPr kumimoji="1" lang="ja-JP" altLang="en-US"/>
          </a:p>
        </p:txBody>
      </p:sp>
      <p:sp>
        <p:nvSpPr>
          <p:cNvPr id="7" name="コンテンツ プレースホルダー 6"/>
          <p:cNvSpPr>
            <a:spLocks noGrp="1"/>
          </p:cNvSpPr>
          <p:nvPr>
            <p:ph idx="1"/>
          </p:nvPr>
        </p:nvSpPr>
        <p:spPr>
          <a:xfrm>
            <a:off x="1226634" y="1886923"/>
            <a:ext cx="9929046" cy="4246248"/>
          </a:xfrm>
        </p:spPr>
        <p:txBody>
          <a:bodyPr/>
          <a:lstStyle/>
          <a:p>
            <a:pPr>
              <a:buFont typeface="Wingdings" panose="05000000000000000000" pitchFamily="2" charset="2"/>
              <a:buChar char="Ø"/>
            </a:pPr>
            <a:r>
              <a:rPr kumimoji="1" lang="ja-JP" altLang="en-US" dirty="0" smtClean="0"/>
              <a:t>元はダイクストラ法による構造体を用いたものを使用</a:t>
            </a:r>
            <a:endParaRPr kumimoji="1" lang="en-US" altLang="ja-JP" dirty="0" smtClean="0"/>
          </a:p>
          <a:p>
            <a:pPr>
              <a:buFont typeface="Wingdings" panose="05000000000000000000" pitchFamily="2" charset="2"/>
              <a:buChar char="Ø"/>
            </a:pPr>
            <a:r>
              <a:rPr kumimoji="1" lang="ja-JP" altLang="en-US" dirty="0" smtClean="0"/>
              <a:t>オープンリストをソート</a:t>
            </a:r>
            <a:r>
              <a:rPr lang="ja-JP" altLang="en-US" dirty="0"/>
              <a:t>する</a:t>
            </a:r>
            <a:r>
              <a:rPr lang="ja-JP" altLang="en-US" dirty="0" smtClean="0"/>
              <a:t>必要</a:t>
            </a:r>
            <a:r>
              <a:rPr lang="ja-JP" altLang="en-US" dirty="0"/>
              <a:t>がない</a:t>
            </a:r>
            <a:r>
              <a:rPr lang="ja-JP" altLang="en-US" dirty="0" smtClean="0"/>
              <a:t>ためその記述箇所を消去</a:t>
            </a:r>
            <a:endParaRPr lang="en-US" altLang="ja-JP" dirty="0" smtClean="0"/>
          </a:p>
          <a:p>
            <a:pPr>
              <a:buFont typeface="Wingdings" panose="05000000000000000000" pitchFamily="2" charset="2"/>
              <a:buChar char="Ø"/>
            </a:pPr>
            <a:r>
              <a:rPr lang="ja-JP" altLang="en-US" dirty="0"/>
              <a:t>展開済みのノードを再びオープンリストに格納しないように</a:t>
            </a:r>
            <a:r>
              <a:rPr lang="ja-JP" altLang="en-US" dirty="0" smtClean="0"/>
              <a:t>するための処理を復帰</a:t>
            </a:r>
            <a:endParaRPr lang="en-US" altLang="ja-JP" dirty="0" smtClean="0"/>
          </a:p>
          <a:p>
            <a:pPr>
              <a:buFont typeface="Wingdings" panose="05000000000000000000" pitchFamily="2" charset="2"/>
              <a:buChar char="Ø"/>
            </a:pPr>
            <a:r>
              <a:rPr lang="ja-JP" altLang="en-US" dirty="0" smtClean="0"/>
              <a:t>コストが記されているが，深さ優先，幅優先も考慮できないため，実験に用いた行列に何も変化は加えていない．</a:t>
            </a:r>
            <a:endParaRPr lang="en-US" altLang="ja-JP" dirty="0" smtClean="0"/>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3457852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4-2.</a:t>
            </a:r>
            <a:r>
              <a:rPr lang="ja-JP" altLang="en-US" dirty="0" smtClean="0"/>
              <a:t>幅優先</a:t>
            </a:r>
            <a:r>
              <a:rPr lang="ja-JP" altLang="en-US" dirty="0"/>
              <a:t>探索</a:t>
            </a:r>
            <a:endParaRPr kumimoji="1" lang="ja-JP" altLang="en-US" dirty="0"/>
          </a:p>
        </p:txBody>
      </p:sp>
      <p:sp>
        <p:nvSpPr>
          <p:cNvPr id="3" name="コンテンツ プレースホルダー 2"/>
          <p:cNvSpPr>
            <a:spLocks noGrp="1"/>
          </p:cNvSpPr>
          <p:nvPr>
            <p:ph idx="1"/>
          </p:nvPr>
        </p:nvSpPr>
        <p:spPr>
          <a:xfrm>
            <a:off x="6281762" y="1998134"/>
            <a:ext cx="4873918" cy="4023360"/>
          </a:xfrm>
        </p:spPr>
        <p:txBody>
          <a:bodyPr/>
          <a:lstStyle/>
          <a:p>
            <a:r>
              <a:rPr lang="en-US" altLang="ja-JP" dirty="0" smtClean="0"/>
              <a:t>【</a:t>
            </a:r>
            <a:r>
              <a:rPr lang="ja-JP" altLang="en-US" dirty="0" smtClean="0"/>
              <a:t>考察</a:t>
            </a:r>
            <a:r>
              <a:rPr lang="en-US" altLang="ja-JP" dirty="0" smtClean="0"/>
              <a:t>】</a:t>
            </a:r>
          </a:p>
          <a:p>
            <a:r>
              <a:rPr lang="ja-JP" altLang="en-US" dirty="0" smtClean="0"/>
              <a:t>幅優先</a:t>
            </a:r>
            <a:r>
              <a:rPr lang="ja-JP" altLang="en-US" dirty="0"/>
              <a:t>で</a:t>
            </a:r>
            <a:r>
              <a:rPr lang="ja-JP" altLang="en-US" dirty="0" smtClean="0"/>
              <a:t>は最適な経路での探索はできない．</a:t>
            </a:r>
            <a:endParaRPr lang="en-US" altLang="ja-JP" dirty="0" smtClean="0"/>
          </a:p>
          <a:p>
            <a:r>
              <a:rPr lang="ja-JP" altLang="en-US" dirty="0" smtClean="0"/>
              <a:t>コストを検討しない探索方法であるからと考える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41</a:t>
            </a:fld>
            <a:endParaRPr kumimoji="1" lang="ja-JP" altLang="en-US"/>
          </a:p>
        </p:txBody>
      </p:sp>
      <p:sp>
        <p:nvSpPr>
          <p:cNvPr id="5" name="コンテンツ プレースホルダー 2"/>
          <p:cNvSpPr txBox="1">
            <a:spLocks/>
          </p:cNvSpPr>
          <p:nvPr/>
        </p:nvSpPr>
        <p:spPr>
          <a:xfrm>
            <a:off x="1193179" y="1998134"/>
            <a:ext cx="4939991" cy="9011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t>【</a:t>
            </a:r>
            <a:r>
              <a:rPr lang="ja-JP" altLang="en-US" dirty="0"/>
              <a:t>結果</a:t>
            </a:r>
            <a:r>
              <a:rPr lang="en-US" altLang="ja-JP" dirty="0"/>
              <a:t>】</a:t>
            </a:r>
          </a:p>
          <a:p>
            <a:r>
              <a:rPr lang="ja-JP" altLang="en-US" dirty="0"/>
              <a:t>１－２－４－６－７を通る探索の結果になった．</a:t>
            </a:r>
          </a:p>
        </p:txBody>
      </p:sp>
      <p:pic>
        <p:nvPicPr>
          <p:cNvPr id="6" name="図 5"/>
          <p:cNvPicPr>
            <a:picLocks noChangeAspect="1"/>
          </p:cNvPicPr>
          <p:nvPr/>
        </p:nvPicPr>
        <p:blipFill>
          <a:blip r:embed="rId2"/>
          <a:stretch>
            <a:fillRect/>
          </a:stretch>
        </p:blipFill>
        <p:spPr>
          <a:xfrm>
            <a:off x="1336038" y="3016726"/>
            <a:ext cx="5038322" cy="2703850"/>
          </a:xfrm>
          <a:prstGeom prst="rect">
            <a:avLst/>
          </a:prstGeom>
        </p:spPr>
      </p:pic>
    </p:spTree>
    <p:extLst>
      <p:ext uri="{BB962C8B-B14F-4D97-AF65-F5344CB8AC3E}">
        <p14:creationId xmlns:p14="http://schemas.microsoft.com/office/powerpoint/2010/main" val="2679554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4-2.</a:t>
            </a:r>
            <a:r>
              <a:rPr lang="ja-JP" altLang="en-US" dirty="0" smtClean="0"/>
              <a:t>深さ優先</a:t>
            </a:r>
            <a:r>
              <a:rPr lang="ja-JP" altLang="en-US" dirty="0"/>
              <a:t>探索</a:t>
            </a:r>
            <a:endParaRPr kumimoji="1" lang="ja-JP" altLang="en-US" dirty="0"/>
          </a:p>
        </p:txBody>
      </p:sp>
      <p:sp>
        <p:nvSpPr>
          <p:cNvPr id="3" name="コンテンツ プレースホルダー 2"/>
          <p:cNvSpPr>
            <a:spLocks noGrp="1"/>
          </p:cNvSpPr>
          <p:nvPr>
            <p:ph idx="1"/>
          </p:nvPr>
        </p:nvSpPr>
        <p:spPr>
          <a:xfrm>
            <a:off x="6281762" y="1998134"/>
            <a:ext cx="4873918" cy="4023360"/>
          </a:xfrm>
        </p:spPr>
        <p:txBody>
          <a:bodyPr/>
          <a:lstStyle/>
          <a:p>
            <a:r>
              <a:rPr lang="en-US" altLang="ja-JP" dirty="0" smtClean="0"/>
              <a:t>【</a:t>
            </a:r>
            <a:r>
              <a:rPr lang="ja-JP" altLang="en-US" dirty="0" smtClean="0"/>
              <a:t>考察</a:t>
            </a:r>
            <a:r>
              <a:rPr lang="en-US" altLang="ja-JP" dirty="0" smtClean="0"/>
              <a:t>】</a:t>
            </a:r>
          </a:p>
          <a:p>
            <a:r>
              <a:rPr lang="ja-JP" altLang="en-US" dirty="0" smtClean="0"/>
              <a:t>深さ優先探索も幅優先探索と同じ結果であったため，最適な経路での探索はできないといえる</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42</a:t>
            </a:fld>
            <a:endParaRPr kumimoji="1" lang="ja-JP" altLang="en-US"/>
          </a:p>
        </p:txBody>
      </p:sp>
      <p:sp>
        <p:nvSpPr>
          <p:cNvPr id="5" name="コンテンツ プレースホルダー 2"/>
          <p:cNvSpPr txBox="1">
            <a:spLocks/>
          </p:cNvSpPr>
          <p:nvPr/>
        </p:nvSpPr>
        <p:spPr>
          <a:xfrm>
            <a:off x="1097280" y="1998134"/>
            <a:ext cx="4858678" cy="11688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t>【</a:t>
            </a:r>
            <a:r>
              <a:rPr lang="ja-JP" altLang="en-US" dirty="0"/>
              <a:t>結果</a:t>
            </a:r>
            <a:r>
              <a:rPr lang="en-US" altLang="ja-JP" dirty="0"/>
              <a:t>】</a:t>
            </a:r>
          </a:p>
          <a:p>
            <a:r>
              <a:rPr lang="ja-JP" altLang="en-US" dirty="0"/>
              <a:t>１－２－４－６－７を通る，幅優先探索の結果と同様になった．</a:t>
            </a:r>
          </a:p>
        </p:txBody>
      </p:sp>
      <p:pic>
        <p:nvPicPr>
          <p:cNvPr id="6" name="図 5"/>
          <p:cNvPicPr>
            <a:picLocks noChangeAspect="1"/>
          </p:cNvPicPr>
          <p:nvPr/>
        </p:nvPicPr>
        <p:blipFill>
          <a:blip r:embed="rId2"/>
          <a:stretch>
            <a:fillRect/>
          </a:stretch>
        </p:blipFill>
        <p:spPr>
          <a:xfrm>
            <a:off x="1247432" y="3328961"/>
            <a:ext cx="5017234" cy="2692533"/>
          </a:xfrm>
          <a:prstGeom prst="rect">
            <a:avLst/>
          </a:prstGeom>
        </p:spPr>
      </p:pic>
    </p:spTree>
    <p:extLst>
      <p:ext uri="{BB962C8B-B14F-4D97-AF65-F5344CB8AC3E}">
        <p14:creationId xmlns:p14="http://schemas.microsoft.com/office/powerpoint/2010/main" val="3641772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なぜ２つの探索結果が違うのか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深さ優先探索，幅優先探索ともにある地点からある地点までの最短経路を求めるアルゴリズムで有るといえる</a:t>
            </a:r>
            <a:endParaRPr kumimoji="1" lang="en-US" altLang="ja-JP" dirty="0" smtClean="0"/>
          </a:p>
          <a:p>
            <a:pPr lvl="1"/>
            <a:r>
              <a:rPr lang="ja-JP" altLang="en-US" dirty="0" smtClean="0"/>
              <a:t>両者とも各地点（ノード）間を結ぶ道の条件（コスト）は一定であるか，異なったとしていても考慮ができない</a:t>
            </a:r>
            <a:endParaRPr lang="en-US" altLang="ja-JP" dirty="0" smtClean="0"/>
          </a:p>
          <a:p>
            <a:pPr lvl="1"/>
            <a:endParaRPr kumimoji="1" lang="en-US" altLang="ja-JP" dirty="0"/>
          </a:p>
          <a:p>
            <a:r>
              <a:rPr lang="ja-JP" altLang="en-US" dirty="0" smtClean="0"/>
              <a:t>対して，</a:t>
            </a:r>
            <a:r>
              <a:rPr lang="en-US" altLang="ja-JP" dirty="0"/>
              <a:t> Dijkstra’s </a:t>
            </a:r>
            <a:r>
              <a:rPr lang="en-US" altLang="ja-JP" dirty="0" smtClean="0"/>
              <a:t>algorithm</a:t>
            </a:r>
            <a:r>
              <a:rPr lang="ja-JP" altLang="en-US" dirty="0" smtClean="0"/>
              <a:t>は</a:t>
            </a:r>
            <a:r>
              <a:rPr lang="ja-JP" altLang="en-US" dirty="0"/>
              <a:t>各地点（ノード）間を結ぶ道の条件（コスト</a:t>
            </a:r>
            <a:r>
              <a:rPr lang="ja-JP" altLang="en-US" dirty="0" smtClean="0"/>
              <a:t>）が一定でなくてもそれを考慮することができるアルゴリズムであるから</a:t>
            </a:r>
            <a:endParaRPr lang="en-US" altLang="ja-JP" dirty="0" smtClean="0"/>
          </a:p>
          <a:p>
            <a:pPr lvl="1"/>
            <a:r>
              <a:rPr kumimoji="1" lang="ja-JP" altLang="en-US" dirty="0" smtClean="0"/>
              <a:t>今回</a:t>
            </a:r>
            <a:r>
              <a:rPr kumimoji="1" lang="ja-JP" altLang="en-US" dirty="0"/>
              <a:t>のよう</a:t>
            </a:r>
            <a:r>
              <a:rPr kumimoji="1" lang="ja-JP" altLang="en-US" dirty="0" smtClean="0"/>
              <a:t>な，入る時と出るときとでコストが異なるような迷路探索の場合でも有向グラフとして扱うことで考慮することが可能</a:t>
            </a:r>
            <a:endParaRPr kumimoji="1" lang="en-US" altLang="ja-JP" dirty="0" smtClean="0"/>
          </a:p>
          <a:p>
            <a:r>
              <a:rPr lang="ja-JP" altLang="en-US" dirty="0"/>
              <a:t>したがって</a:t>
            </a:r>
            <a:r>
              <a:rPr lang="ja-JP" altLang="en-US" dirty="0" smtClean="0"/>
              <a:t>，そもそものアルゴリズムの特性から，結果が異なる．</a:t>
            </a:r>
            <a:endParaRPr lang="en-US" altLang="ja-JP" dirty="0" smtClean="0"/>
          </a:p>
          <a:p>
            <a:r>
              <a:rPr lang="ja-JP" altLang="en-US" dirty="0" smtClean="0"/>
              <a:t>しかし，なぜ</a:t>
            </a:r>
            <a:r>
              <a:rPr lang="ja-JP" altLang="en-US" dirty="0"/>
              <a:t>深さ優先探索，幅優先</a:t>
            </a:r>
            <a:r>
              <a:rPr lang="ja-JP" altLang="en-US" dirty="0" smtClean="0"/>
              <a:t>探索が同じなのかは実験できていない．</a:t>
            </a:r>
            <a:endParaRPr kumimoji="1" lang="en-US" altLang="ja-JP"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43</a:t>
            </a:fld>
            <a:endParaRPr kumimoji="1" lang="ja-JP" altLang="en-US"/>
          </a:p>
        </p:txBody>
      </p:sp>
    </p:spTree>
    <p:extLst>
      <p:ext uri="{BB962C8B-B14F-4D97-AF65-F5344CB8AC3E}">
        <p14:creationId xmlns:p14="http://schemas.microsoft.com/office/powerpoint/2010/main" val="1796106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1572F71-BEFA-4B5F-AFB5-E68FF342B344}"/>
              </a:ext>
            </a:extLst>
          </p:cNvPr>
          <p:cNvSpPr>
            <a:spLocks noGrp="1"/>
          </p:cNvSpPr>
          <p:nvPr>
            <p:ph type="title"/>
          </p:nvPr>
        </p:nvSpPr>
        <p:spPr/>
        <p:txBody>
          <a:bodyPr/>
          <a:lstStyle/>
          <a:p>
            <a:r>
              <a:rPr kumimoji="1" lang="ja-JP" altLang="en-US" dirty="0" smtClean="0"/>
              <a:t>問題</a:t>
            </a:r>
            <a:r>
              <a:rPr lang="en-US" altLang="ja-JP" dirty="0"/>
              <a:t>4</a:t>
            </a:r>
            <a:r>
              <a:rPr kumimoji="1" lang="ja-JP" altLang="en-US" dirty="0" smtClean="0"/>
              <a:t>の</a:t>
            </a:r>
            <a:r>
              <a:rPr kumimoji="1" lang="ja-JP" altLang="en-US" dirty="0"/>
              <a:t>まとめ</a:t>
            </a:r>
          </a:p>
        </p:txBody>
      </p:sp>
      <p:sp>
        <p:nvSpPr>
          <p:cNvPr id="4" name="スライド番号プレースホルダー 3">
            <a:extLst>
              <a:ext uri="{FF2B5EF4-FFF2-40B4-BE49-F238E27FC236}">
                <a16:creationId xmlns:a16="http://schemas.microsoft.com/office/drawing/2014/main" xmlns="" id="{415CC18B-693B-4BA4-A800-D6080D806277}"/>
              </a:ext>
            </a:extLst>
          </p:cNvPr>
          <p:cNvSpPr>
            <a:spLocks noGrp="1"/>
          </p:cNvSpPr>
          <p:nvPr>
            <p:ph type="sldNum" sz="quarter" idx="12"/>
          </p:nvPr>
        </p:nvSpPr>
        <p:spPr/>
        <p:txBody>
          <a:bodyPr/>
          <a:lstStyle/>
          <a:p>
            <a:fld id="{B637201C-D7B8-43C9-B4A5-AC3257B00CA2}" type="slidenum">
              <a:rPr kumimoji="1" lang="ja-JP" altLang="en-US" smtClean="0"/>
              <a:t>44</a:t>
            </a:fld>
            <a:endParaRPr kumimoji="1" lang="ja-JP" altLang="en-US"/>
          </a:p>
        </p:txBody>
      </p:sp>
      <p:sp>
        <p:nvSpPr>
          <p:cNvPr id="5" name="コンテンツ プレースホルダー 4"/>
          <p:cNvSpPr>
            <a:spLocks noGrp="1"/>
          </p:cNvSpPr>
          <p:nvPr>
            <p:ph idx="1"/>
          </p:nvPr>
        </p:nvSpPr>
        <p:spPr/>
        <p:txBody>
          <a:bodyPr/>
          <a:lstStyle/>
          <a:p>
            <a:pPr marL="0" indent="0">
              <a:buNone/>
            </a:pPr>
            <a:r>
              <a:rPr lang="ja-JP" altLang="en-US" dirty="0"/>
              <a:t>ゴールまでの経路出力を可能とした“深さ優先探索”と“幅優先探索”を実装し，考察を述べよ．</a:t>
            </a:r>
          </a:p>
          <a:p>
            <a:pPr marL="0" indent="0">
              <a:buNone/>
            </a:pPr>
            <a:endParaRPr lang="en-US" altLang="ja-JP" dirty="0"/>
          </a:p>
          <a:p>
            <a:pPr marL="0" indent="0">
              <a:buNone/>
            </a:pPr>
            <a:r>
              <a:rPr lang="ja-JP" altLang="en-US" dirty="0" smtClean="0"/>
              <a:t>まとめ</a:t>
            </a:r>
            <a:endParaRPr lang="en-US" altLang="ja-JP" dirty="0" smtClean="0"/>
          </a:p>
          <a:p>
            <a:pPr>
              <a:buFont typeface="Wingdings" panose="05000000000000000000" pitchFamily="2" charset="2"/>
              <a:buChar char="l"/>
            </a:pPr>
            <a:r>
              <a:rPr lang="ja-JP" altLang="en-US" dirty="0"/>
              <a:t>深さ優先探索や幅優先探索に対してどのように実装をした</a:t>
            </a:r>
            <a:r>
              <a:rPr lang="ja-JP" altLang="en-US" dirty="0" smtClean="0"/>
              <a:t>かを述べた．</a:t>
            </a:r>
            <a:endParaRPr lang="en-US" altLang="ja-JP" dirty="0"/>
          </a:p>
          <a:p>
            <a:pPr>
              <a:buFont typeface="Wingdings" panose="05000000000000000000" pitchFamily="2" charset="2"/>
              <a:buChar char="l"/>
            </a:pPr>
            <a:r>
              <a:rPr lang="ja-JP" altLang="en-US" dirty="0"/>
              <a:t>幅優先探索あるいは深さ優先探索（または，その両方）による経路探索をおこない，その結果と考察を</a:t>
            </a:r>
            <a:r>
              <a:rPr lang="ja-JP" altLang="en-US" dirty="0" smtClean="0"/>
              <a:t>示し，幅優先探索と深さ優先探索では，ダイクストラ法と同様の結果は得られないことがわかった．</a:t>
            </a:r>
            <a:endParaRPr lang="en-US" altLang="ja-JP" dirty="0"/>
          </a:p>
        </p:txBody>
      </p:sp>
    </p:spTree>
    <p:extLst>
      <p:ext uri="{BB962C8B-B14F-4D97-AF65-F5344CB8AC3E}">
        <p14:creationId xmlns:p14="http://schemas.microsoft.com/office/powerpoint/2010/main" val="2542471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lang="en-US" altLang="ja-JP" dirty="0"/>
              <a:t>2</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全部で４つの大問題を通し迷路探索について実験を行った．</a:t>
            </a:r>
          </a:p>
          <a:p>
            <a:r>
              <a:rPr lang="ja-JP" altLang="en-US" dirty="0"/>
              <a:t>まず，今回で初めて触れた</a:t>
            </a:r>
            <a:r>
              <a:rPr lang="en-US" altLang="ja-JP" dirty="0"/>
              <a:t>MATLAB Octave</a:t>
            </a:r>
            <a:r>
              <a:rPr lang="ja-JP" altLang="en-US" dirty="0"/>
              <a:t>の基本的な操作について，どのような関数があるか，どのような演算子があるかを調べ，理解を行ったあと，スカラー値の扱い方，制御文の記述方法や行列の表現方法について理解をした．その後，その行列を用いて，どのように無向グラフと有向グラフを表すかの違いについても実験を行い，スタックのキューの実装面および機能面の違いについてもソースコードを示しながら説明をした．</a:t>
            </a:r>
          </a:p>
          <a:p>
            <a:r>
              <a:rPr lang="ja-JP" altLang="en-US" dirty="0"/>
              <a:t>また，幅優先探索，深さ優先探索についても実際に探索対象となるグラフを用意し，それを解くためのプログラムについても両者とも実装を行った後，結果を示した．そこから２つの探索方式の共通点および差異についてもオープンリストとクローズドリストの内容を比較しながら考察を行った．実際にクローズドリストに格納されている順番が異なっていたことがわかった</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45</a:t>
            </a:fld>
            <a:endParaRPr kumimoji="1" lang="ja-JP" altLang="en-US"/>
          </a:p>
        </p:txBody>
      </p:sp>
    </p:spTree>
    <p:extLst>
      <p:ext uri="{BB962C8B-B14F-4D97-AF65-F5344CB8AC3E}">
        <p14:creationId xmlns:p14="http://schemas.microsoft.com/office/powerpoint/2010/main" val="2061617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lang="ja-JP" altLang="en-US" dirty="0" smtClean="0"/>
              <a:t>（</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そして，</a:t>
            </a:r>
            <a:r>
              <a:rPr lang="en-US" altLang="ja-JP" dirty="0"/>
              <a:t>Dijkstra’s algorithm</a:t>
            </a:r>
            <a:r>
              <a:rPr lang="ja-JP" altLang="en-US" dirty="0"/>
              <a:t>について，プログラムでの実装を示した．その後，コストが異なるような有向グラフを用意して，実際に解かせた結果を示した．実験前の想定を示し，その結果と照らし合わせた考察をした．</a:t>
            </a:r>
          </a:p>
          <a:p>
            <a:r>
              <a:rPr lang="ja-JP" altLang="en-US" dirty="0"/>
              <a:t>さらに，幅優先探索，深さ優先の経路も示しながら，</a:t>
            </a:r>
            <a:r>
              <a:rPr lang="en-US" altLang="ja-JP" dirty="0"/>
              <a:t>Dijkstra’s algorithm</a:t>
            </a:r>
            <a:r>
              <a:rPr lang="ja-JP" altLang="en-US" dirty="0"/>
              <a:t>と同様の迷路を解かせた結果の考察についても述べた．深さ優先と幅優先は同じ結果だったが，</a:t>
            </a:r>
            <a:r>
              <a:rPr lang="en-US" altLang="ja-JP" dirty="0"/>
              <a:t>Dijkstra’s algorithm</a:t>
            </a:r>
            <a:r>
              <a:rPr lang="ja-JP" altLang="en-US" dirty="0"/>
              <a:t>とは異なった結果となった．なぜ２つのアルゴリズムと</a:t>
            </a:r>
            <a:r>
              <a:rPr lang="ja-JP" altLang="en-US" dirty="0" smtClean="0"/>
              <a:t>異なったかの</a:t>
            </a:r>
            <a:r>
              <a:rPr lang="ja-JP" altLang="en-US" dirty="0"/>
              <a:t>考察についても述べたが，深さ優先と幅優先が同じになったことについては疑問が残るため，ノードの多いグラフを用いての比較が必要だった．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049E9216-73AE-4061-91CA-480C309AFDA5}" type="slidenum">
              <a:rPr kumimoji="1" lang="ja-JP" altLang="en-US" smtClean="0"/>
              <a:t>46</a:t>
            </a:fld>
            <a:endParaRPr kumimoji="1" lang="ja-JP" altLang="en-US"/>
          </a:p>
        </p:txBody>
      </p:sp>
    </p:spTree>
    <p:extLst>
      <p:ext uri="{BB962C8B-B14F-4D97-AF65-F5344CB8AC3E}">
        <p14:creationId xmlns:p14="http://schemas.microsoft.com/office/powerpoint/2010/main" val="321180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問題１</a:t>
            </a:r>
            <a:endParaRPr kumimoji="1" lang="ja-JP" altLang="en-US" dirty="0"/>
          </a:p>
        </p:txBody>
      </p:sp>
      <p:sp>
        <p:nvSpPr>
          <p:cNvPr id="3" name="コンテンツ プレースホルダー 2"/>
          <p:cNvSpPr>
            <a:spLocks noGrp="1"/>
          </p:cNvSpPr>
          <p:nvPr>
            <p:ph idx="1"/>
          </p:nvPr>
        </p:nvSpPr>
        <p:spPr>
          <a:xfrm>
            <a:off x="1204332" y="1837497"/>
            <a:ext cx="9951347" cy="4023360"/>
          </a:xfrm>
        </p:spPr>
        <p:txBody>
          <a:bodyPr>
            <a:normAutofit/>
          </a:bodyPr>
          <a:lstStyle/>
          <a:p>
            <a:pPr marL="0" indent="0">
              <a:buNone/>
            </a:pPr>
            <a:r>
              <a:rPr lang="en-US" altLang="ja-JP" sz="2800" dirty="0"/>
              <a:t>MATLAB/Octave</a:t>
            </a:r>
            <a:r>
              <a:rPr lang="ja-JP" altLang="en-US" sz="2800" dirty="0"/>
              <a:t>を用いて</a:t>
            </a:r>
            <a:r>
              <a:rPr lang="ja-JP" altLang="en-US" sz="2800" dirty="0" smtClean="0"/>
              <a:t>，次</a:t>
            </a:r>
            <a:r>
              <a:rPr lang="ja-JP" altLang="en-US" sz="2800" dirty="0"/>
              <a:t>の</a:t>
            </a:r>
            <a:r>
              <a:rPr lang="en-US" altLang="ja-JP" sz="2800" dirty="0"/>
              <a:t>3</a:t>
            </a:r>
            <a:r>
              <a:rPr lang="ja-JP" altLang="en-US" sz="2800" dirty="0" err="1"/>
              <a:t>つの</a:t>
            </a:r>
            <a:r>
              <a:rPr lang="ja-JP" altLang="en-US" sz="2800" dirty="0"/>
              <a:t>課題に取り組みなさい</a:t>
            </a:r>
            <a:r>
              <a:rPr lang="ja-JP" altLang="en-US" sz="2800" dirty="0" smtClean="0"/>
              <a:t>．</a:t>
            </a:r>
            <a:endParaRPr lang="en-US" altLang="ja-JP" sz="2800" dirty="0" smtClean="0"/>
          </a:p>
          <a:p>
            <a:pPr marL="457200" indent="-457200">
              <a:buFont typeface="+mj-lt"/>
              <a:buAutoNum type="arabicPeriod"/>
            </a:pPr>
            <a:r>
              <a:rPr lang="en-US" altLang="ja-JP" sz="2800" dirty="0" smtClean="0"/>
              <a:t>MATLAB/Octave</a:t>
            </a:r>
            <a:r>
              <a:rPr lang="ja-JP" altLang="en-US" sz="2800" dirty="0"/>
              <a:t>の基本的な使い方を理解</a:t>
            </a:r>
            <a:r>
              <a:rPr lang="ja-JP" altLang="en-US" sz="2800" dirty="0" smtClean="0"/>
              <a:t>しなさい</a:t>
            </a:r>
            <a:r>
              <a:rPr lang="en-US" altLang="ja-JP" sz="2800" dirty="0" smtClean="0"/>
              <a:t>.</a:t>
            </a:r>
            <a:endParaRPr lang="en-US" altLang="ja-JP" sz="2800" dirty="0"/>
          </a:p>
          <a:p>
            <a:pPr marL="457200" indent="-457200">
              <a:buFont typeface="+mj-lt"/>
              <a:buAutoNum type="arabicPeriod"/>
            </a:pPr>
            <a:r>
              <a:rPr lang="ja-JP" altLang="en-US" sz="2800" dirty="0" smtClean="0"/>
              <a:t>スタック</a:t>
            </a:r>
            <a:r>
              <a:rPr lang="ja-JP" altLang="en-US" sz="2800" dirty="0"/>
              <a:t>とキューの動作を確認し，説明しなさい</a:t>
            </a:r>
            <a:r>
              <a:rPr lang="ja-JP" altLang="en-US" sz="2800" dirty="0" smtClean="0"/>
              <a:t>．</a:t>
            </a:r>
            <a:endParaRPr lang="en-US" altLang="ja-JP" sz="2800" dirty="0" smtClean="0"/>
          </a:p>
          <a:p>
            <a:pPr marL="457200" indent="-457200">
              <a:buFont typeface="+mj-lt"/>
              <a:buAutoNum type="arabicPeriod"/>
            </a:pPr>
            <a:r>
              <a:rPr lang="ja-JP" altLang="en-US" sz="2800" dirty="0" smtClean="0"/>
              <a:t>行列</a:t>
            </a:r>
            <a:r>
              <a:rPr lang="ja-JP" altLang="en-US" sz="2800" dirty="0"/>
              <a:t>を利用して，グラフを表現する方法について，説明しなさい</a:t>
            </a:r>
            <a:r>
              <a:rPr lang="ja-JP" altLang="en-US" sz="2800" dirty="0" smtClean="0"/>
              <a:t>．</a:t>
            </a:r>
            <a:endParaRPr lang="ja-JP" altLang="en-US" sz="2800" dirty="0"/>
          </a:p>
        </p:txBody>
      </p:sp>
      <p:sp>
        <p:nvSpPr>
          <p:cNvPr id="4" name="スライド番号プレースホルダー 3">
            <a:extLst>
              <a:ext uri="{FF2B5EF4-FFF2-40B4-BE49-F238E27FC236}">
                <a16:creationId xmlns:a16="http://schemas.microsoft.com/office/drawing/2014/main" xmlns="" id="{80D06BF3-396A-4F50-B3DE-05478C109C2F}"/>
              </a:ext>
            </a:extLst>
          </p:cNvPr>
          <p:cNvSpPr>
            <a:spLocks noGrp="1"/>
          </p:cNvSpPr>
          <p:nvPr>
            <p:ph type="sldNum" sz="quarter" idx="12"/>
          </p:nvPr>
        </p:nvSpPr>
        <p:spPr/>
        <p:txBody>
          <a:bodyPr/>
          <a:lstStyle/>
          <a:p>
            <a:fld id="{B637201C-D7B8-43C9-B4A5-AC3257B00CA2}" type="slidenum">
              <a:rPr kumimoji="1" lang="ja-JP" altLang="en-US" smtClean="0"/>
              <a:t>5</a:t>
            </a:fld>
            <a:endParaRPr kumimoji="1" lang="ja-JP" altLang="en-US" dirty="0"/>
          </a:p>
        </p:txBody>
      </p:sp>
    </p:spTree>
    <p:extLst>
      <p:ext uri="{BB962C8B-B14F-4D97-AF65-F5344CB8AC3E}">
        <p14:creationId xmlns:p14="http://schemas.microsoft.com/office/powerpoint/2010/main" val="2364000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kumimoji="1" lang="en-US" altLang="ja-JP" dirty="0"/>
              <a:t>1</a:t>
            </a:r>
            <a:r>
              <a:rPr kumimoji="1" lang="ja-JP" altLang="en-US" dirty="0"/>
              <a:t>の小問題</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lang="en-US" altLang="ja-JP" dirty="0"/>
              <a:t>MATLAB/Octave</a:t>
            </a:r>
            <a:r>
              <a:rPr lang="ja-JP" altLang="en-US" dirty="0"/>
              <a:t>のソースコードを示しながら，スカラー，ベクトル（配列），行列，構造体について，簡潔に説明せよ</a:t>
            </a:r>
            <a:r>
              <a:rPr lang="ja-JP" altLang="en-US" dirty="0" smtClean="0"/>
              <a:t>．</a:t>
            </a:r>
            <a:endParaRPr lang="en-US" altLang="ja-JP" dirty="0">
              <a:solidFill>
                <a:schemeClr val="accent5"/>
              </a:solidFill>
            </a:endParaRPr>
          </a:p>
          <a:p>
            <a:pPr marL="514350" indent="-514350">
              <a:buFont typeface="+mj-lt"/>
              <a:buAutoNum type="arabicPeriod"/>
            </a:pPr>
            <a:r>
              <a:rPr lang="en-US" altLang="ja-JP" dirty="0"/>
              <a:t>MATLAB/Octave</a:t>
            </a:r>
            <a:r>
              <a:rPr lang="ja-JP" altLang="en-US" dirty="0"/>
              <a:t>における制御文として，</a:t>
            </a:r>
            <a:r>
              <a:rPr lang="en-US" altLang="ja-JP" dirty="0"/>
              <a:t>while</a:t>
            </a:r>
            <a:r>
              <a:rPr lang="ja-JP" altLang="en-US" dirty="0"/>
              <a:t>文と</a:t>
            </a:r>
            <a:r>
              <a:rPr lang="en-US" altLang="ja-JP" dirty="0"/>
              <a:t>if</a:t>
            </a:r>
            <a:r>
              <a:rPr lang="ja-JP" altLang="en-US" dirty="0"/>
              <a:t>文の使い方を，実例をあげながら，簡潔に説明せよ</a:t>
            </a:r>
            <a:r>
              <a:rPr lang="ja-JP" altLang="en-US" dirty="0" smtClean="0"/>
              <a:t>．</a:t>
            </a:r>
            <a:endParaRPr lang="en-US" altLang="ja-JP" dirty="0" smtClean="0"/>
          </a:p>
          <a:p>
            <a:pPr marL="514350" indent="-514350">
              <a:buFont typeface="+mj-lt"/>
              <a:buAutoNum type="arabicPeriod"/>
            </a:pPr>
            <a:r>
              <a:rPr lang="en-US" altLang="ja-JP" dirty="0"/>
              <a:t>MATLAB/Octave</a:t>
            </a:r>
            <a:r>
              <a:rPr lang="ja-JP" altLang="en-US" dirty="0"/>
              <a:t>のソースコードを示しながら，スタックやキューの動作例を示せ</a:t>
            </a:r>
            <a:r>
              <a:rPr lang="ja-JP" altLang="en-US" dirty="0" smtClean="0"/>
              <a:t>．</a:t>
            </a:r>
            <a:endParaRPr lang="en-US" altLang="ja-JP" dirty="0" smtClean="0"/>
          </a:p>
          <a:p>
            <a:pPr marL="514350" indent="-514350">
              <a:buFont typeface="+mj-lt"/>
              <a:buAutoNum type="arabicPeriod"/>
            </a:pPr>
            <a:r>
              <a:rPr lang="ja-JP" altLang="en-US" dirty="0"/>
              <a:t>スタックとキューの共通点や差異について，機能面や実装面から考察せよ</a:t>
            </a:r>
            <a:r>
              <a:rPr lang="ja-JP" altLang="en-US" dirty="0" smtClean="0"/>
              <a:t>．</a:t>
            </a:r>
            <a:endParaRPr lang="en-US" altLang="ja-JP" dirty="0" smtClean="0"/>
          </a:p>
          <a:p>
            <a:pPr marL="514350" indent="-514350">
              <a:buFont typeface="+mj-lt"/>
              <a:buAutoNum type="arabicPeriod"/>
            </a:pPr>
            <a:r>
              <a:rPr lang="en-US" altLang="ja-JP" dirty="0"/>
              <a:t>MATLAB/Octave</a:t>
            </a:r>
            <a:r>
              <a:rPr lang="ja-JP" altLang="en-US" dirty="0"/>
              <a:t>のソースコードを示しながら，</a:t>
            </a:r>
            <a:r>
              <a:rPr lang="en-US" altLang="ja-JP" dirty="0"/>
              <a:t>1</a:t>
            </a:r>
            <a:r>
              <a:rPr lang="ja-JP" altLang="en-US" dirty="0"/>
              <a:t>つ以上のグラフを表現せよ</a:t>
            </a:r>
            <a:r>
              <a:rPr lang="ja-JP" altLang="en-US" dirty="0" smtClean="0"/>
              <a:t>．</a:t>
            </a:r>
            <a:endParaRPr lang="en-US" altLang="ja-JP" dirty="0" smtClean="0"/>
          </a:p>
          <a:p>
            <a:pPr marL="514350" indent="-514350">
              <a:buFont typeface="+mj-lt"/>
              <a:buAutoNum type="arabicPeriod"/>
            </a:pPr>
            <a:r>
              <a:rPr lang="ja-JP" altLang="en-US" dirty="0"/>
              <a:t>人工知能実験の課題を進めるために用いた，</a:t>
            </a:r>
            <a:r>
              <a:rPr lang="en-US" altLang="ja-JP" dirty="0"/>
              <a:t>MATLAB/Octave</a:t>
            </a:r>
            <a:r>
              <a:rPr lang="ja-JP" altLang="en-US" dirty="0"/>
              <a:t>の「演算子」や「組み込み関数」の一覧を作成せよ．</a:t>
            </a:r>
          </a:p>
        </p:txBody>
      </p:sp>
      <p:sp>
        <p:nvSpPr>
          <p:cNvPr id="4" name="スライド番号プレースホルダー 3">
            <a:extLst>
              <a:ext uri="{FF2B5EF4-FFF2-40B4-BE49-F238E27FC236}">
                <a16:creationId xmlns:a16="http://schemas.microsoft.com/office/drawing/2014/main" xmlns="" id="{3CFA1060-2135-42F0-8760-FAA2C389599B}"/>
              </a:ext>
            </a:extLst>
          </p:cNvPr>
          <p:cNvSpPr>
            <a:spLocks noGrp="1"/>
          </p:cNvSpPr>
          <p:nvPr>
            <p:ph type="sldNum" sz="quarter" idx="12"/>
          </p:nvPr>
        </p:nvSpPr>
        <p:spPr/>
        <p:txBody>
          <a:bodyPr/>
          <a:lstStyle/>
          <a:p>
            <a:fld id="{B637201C-D7B8-43C9-B4A5-AC3257B00CA2}" type="slidenum">
              <a:rPr kumimoji="1" lang="ja-JP" altLang="en-US" smtClean="0"/>
              <a:t>6</a:t>
            </a:fld>
            <a:endParaRPr kumimoji="1" lang="ja-JP" altLang="en-US"/>
          </a:p>
        </p:txBody>
      </p:sp>
    </p:spTree>
    <p:extLst>
      <p:ext uri="{BB962C8B-B14F-4D97-AF65-F5344CB8AC3E}">
        <p14:creationId xmlns:p14="http://schemas.microsoft.com/office/powerpoint/2010/main" val="3606029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1-1. </a:t>
            </a:r>
            <a:r>
              <a:rPr lang="en-US" altLang="ja-JP" dirty="0"/>
              <a:t>MATLAB/Octave</a:t>
            </a:r>
            <a:r>
              <a:rPr lang="ja-JP" altLang="en-US" dirty="0"/>
              <a:t>の基本的な使い方</a:t>
            </a:r>
            <a:r>
              <a:rPr lang="en-US" altLang="ja-JP" dirty="0" smtClean="0"/>
              <a:t>(1/2)</a:t>
            </a:r>
            <a:endParaRPr kumimoji="1" lang="ja-JP" altLang="en-US" dirty="0"/>
          </a:p>
        </p:txBody>
      </p:sp>
      <p:sp>
        <p:nvSpPr>
          <p:cNvPr id="3" name="コンテンツ プレースホルダー 2"/>
          <p:cNvSpPr>
            <a:spLocks noGrp="1"/>
          </p:cNvSpPr>
          <p:nvPr>
            <p:ph idx="1"/>
          </p:nvPr>
        </p:nvSpPr>
        <p:spPr>
          <a:xfrm>
            <a:off x="1242990" y="1845733"/>
            <a:ext cx="4767517" cy="4398949"/>
          </a:xfrm>
        </p:spPr>
        <p:txBody>
          <a:bodyPr>
            <a:normAutofit/>
          </a:bodyPr>
          <a:lstStyle/>
          <a:p>
            <a:pPr marL="0" indent="0">
              <a:buNone/>
            </a:pPr>
            <a:r>
              <a:rPr lang="ja-JP" altLang="en-US" b="1" dirty="0" smtClean="0"/>
              <a:t>スカラー</a:t>
            </a:r>
            <a:endParaRPr lang="en-US" altLang="ja-JP" b="1" dirty="0"/>
          </a:p>
          <a:p>
            <a:pPr marL="0" indent="0">
              <a:buNone/>
            </a:pPr>
            <a:r>
              <a:rPr lang="ja-JP" altLang="en-US" dirty="0" smtClean="0"/>
              <a:t>変数</a:t>
            </a:r>
            <a:r>
              <a:rPr lang="ja-JP" altLang="en-US" dirty="0"/>
              <a:t>は，代入した時点で，暗黙的に宣言される</a:t>
            </a:r>
            <a:r>
              <a:rPr lang="ja-JP" altLang="en-US" dirty="0" smtClean="0"/>
              <a:t>．</a:t>
            </a:r>
            <a:endParaRPr lang="en-US" altLang="ja-JP" dirty="0" smtClean="0"/>
          </a:p>
          <a:p>
            <a:pPr>
              <a:lnSpc>
                <a:spcPct val="100000"/>
              </a:lnSpc>
              <a:buFont typeface="Wingdings" panose="05000000000000000000" pitchFamily="2" charset="2"/>
              <a:buChar char="Ø"/>
            </a:pPr>
            <a:r>
              <a:rPr lang="es-ES" altLang="ja-JP" sz="1600" dirty="0"/>
              <a:t>x = 10;</a:t>
            </a:r>
          </a:p>
          <a:p>
            <a:pPr>
              <a:lnSpc>
                <a:spcPct val="100000"/>
              </a:lnSpc>
              <a:buFont typeface="Wingdings" panose="05000000000000000000" pitchFamily="2" charset="2"/>
              <a:buChar char="Ø"/>
            </a:pPr>
            <a:r>
              <a:rPr lang="es-ES" altLang="ja-JP" sz="1600" dirty="0"/>
              <a:t>y = x * 3;</a:t>
            </a:r>
          </a:p>
          <a:p>
            <a:pPr>
              <a:lnSpc>
                <a:spcPct val="100000"/>
              </a:lnSpc>
              <a:buFont typeface="Wingdings" panose="05000000000000000000" pitchFamily="2" charset="2"/>
              <a:buChar char="Ø"/>
            </a:pPr>
            <a:r>
              <a:rPr lang="en-US" altLang="ja-JP" sz="1600" dirty="0"/>
              <a:t>x</a:t>
            </a:r>
            <a:r>
              <a:rPr lang="ja-JP" altLang="en-US" sz="1600" dirty="0"/>
              <a:t>  </a:t>
            </a:r>
            <a:r>
              <a:rPr lang="en-US" altLang="ja-JP" sz="1600" dirty="0"/>
              <a:t>% x=10</a:t>
            </a:r>
            <a:endParaRPr lang="es-ES" altLang="ja-JP" sz="1600" dirty="0"/>
          </a:p>
          <a:p>
            <a:pPr>
              <a:lnSpc>
                <a:spcPct val="100000"/>
              </a:lnSpc>
              <a:buFont typeface="Wingdings" panose="05000000000000000000" pitchFamily="2" charset="2"/>
              <a:buChar char="Ø"/>
            </a:pPr>
            <a:r>
              <a:rPr lang="es-ES" altLang="ja-JP" sz="1600" dirty="0"/>
              <a:t>y  % y=10</a:t>
            </a:r>
          </a:p>
          <a:p>
            <a:pPr>
              <a:lnSpc>
                <a:spcPct val="100000"/>
              </a:lnSpc>
              <a:buFont typeface="Wingdings" panose="05000000000000000000" pitchFamily="2" charset="2"/>
              <a:buChar char="Ø"/>
            </a:pPr>
            <a:r>
              <a:rPr lang="es-ES" altLang="ja-JP" sz="1600" dirty="0"/>
              <a:t>y = z * 3</a:t>
            </a:r>
            <a:endParaRPr lang="en-US" altLang="ja-JP" sz="1600" dirty="0"/>
          </a:p>
          <a:p>
            <a:pPr marL="0" indent="0">
              <a:buNone/>
            </a:pPr>
            <a:r>
              <a:rPr lang="ja-JP" altLang="en-US" dirty="0" smtClean="0"/>
              <a:t>宣言されていない変数を参照すると，エラーが表示される</a:t>
            </a:r>
            <a:endParaRPr lang="es-ES" altLang="ja-JP" dirty="0"/>
          </a:p>
        </p:txBody>
      </p:sp>
      <p:sp>
        <p:nvSpPr>
          <p:cNvPr id="4" name="スライド番号プレースホルダー 3">
            <a:extLst>
              <a:ext uri="{FF2B5EF4-FFF2-40B4-BE49-F238E27FC236}">
                <a16:creationId xmlns:a16="http://schemas.microsoft.com/office/drawing/2014/main" xmlns="" id="{0C722A33-423B-43C7-8DE0-D6526F059750}"/>
              </a:ext>
            </a:extLst>
          </p:cNvPr>
          <p:cNvSpPr>
            <a:spLocks noGrp="1"/>
          </p:cNvSpPr>
          <p:nvPr>
            <p:ph type="sldNum" sz="quarter" idx="12"/>
          </p:nvPr>
        </p:nvSpPr>
        <p:spPr/>
        <p:txBody>
          <a:bodyPr/>
          <a:lstStyle/>
          <a:p>
            <a:fld id="{B637201C-D7B8-43C9-B4A5-AC3257B00CA2}" type="slidenum">
              <a:rPr kumimoji="1" lang="ja-JP" altLang="en-US" smtClean="0"/>
              <a:t>7</a:t>
            </a:fld>
            <a:endParaRPr kumimoji="1" lang="ja-JP" altLang="en-US" dirty="0"/>
          </a:p>
        </p:txBody>
      </p:sp>
      <p:sp>
        <p:nvSpPr>
          <p:cNvPr id="7" name="コンテンツ プレースホルダー 2"/>
          <p:cNvSpPr txBox="1">
            <a:spLocks/>
          </p:cNvSpPr>
          <p:nvPr/>
        </p:nvSpPr>
        <p:spPr>
          <a:xfrm>
            <a:off x="6118860" y="1845734"/>
            <a:ext cx="5036820" cy="4501726"/>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sz="2500" b="1" dirty="0"/>
              <a:t>配列（ベクトル）</a:t>
            </a:r>
            <a:endParaRPr lang="en-US" altLang="ja-JP" sz="2500" b="1" dirty="0"/>
          </a:p>
          <a:p>
            <a:pPr marL="0" indent="0">
              <a:buNone/>
            </a:pPr>
            <a:r>
              <a:rPr lang="ja-JP" altLang="en-US" sz="2500" dirty="0"/>
              <a:t>配列の場合も，スカラーと同じように，変数に代入して利用できる</a:t>
            </a:r>
            <a:endParaRPr lang="en-US" altLang="ja-JP" sz="2500" dirty="0"/>
          </a:p>
          <a:p>
            <a:pPr>
              <a:buFont typeface="Wingdings" panose="05000000000000000000" pitchFamily="2" charset="2"/>
              <a:buChar char="Ø"/>
            </a:pPr>
            <a:r>
              <a:rPr lang="pl-PL" altLang="ja-JP" sz="2500" dirty="0"/>
              <a:t>z1 = [10 20 30]</a:t>
            </a:r>
            <a:r>
              <a:rPr lang="en-US" altLang="ja-JP" sz="2500" dirty="0"/>
              <a:t> %</a:t>
            </a:r>
            <a:r>
              <a:rPr lang="ja-JP" altLang="en-US" sz="2500" dirty="0"/>
              <a:t>配列</a:t>
            </a:r>
            <a:endParaRPr lang="en-US" altLang="ja-JP" sz="2500" dirty="0"/>
          </a:p>
          <a:p>
            <a:pPr marL="0" indent="0">
              <a:buNone/>
            </a:pPr>
            <a:r>
              <a:rPr lang="ja-JP" altLang="en-US" sz="2500" dirty="0"/>
              <a:t>ベクトルの長さや，行列のサイズは，</a:t>
            </a:r>
            <a:r>
              <a:rPr lang="en-US" altLang="ja-JP" sz="2500" dirty="0"/>
              <a:t>length </a:t>
            </a:r>
            <a:r>
              <a:rPr lang="ja-JP" altLang="en-US" sz="2500" dirty="0"/>
              <a:t>や </a:t>
            </a:r>
            <a:r>
              <a:rPr lang="en-US" altLang="ja-JP" sz="2500" dirty="0"/>
              <a:t>size </a:t>
            </a:r>
            <a:r>
              <a:rPr lang="ja-JP" altLang="en-US" sz="2500" dirty="0"/>
              <a:t>という関数で得られる．</a:t>
            </a:r>
            <a:endParaRPr lang="en-US" altLang="ja-JP" sz="2500" dirty="0"/>
          </a:p>
          <a:p>
            <a:pPr>
              <a:buFont typeface="Wingdings" panose="05000000000000000000" pitchFamily="2" charset="2"/>
              <a:buChar char="Ø"/>
            </a:pPr>
            <a:r>
              <a:rPr lang="fr-FR" altLang="ja-JP" sz="2500" dirty="0"/>
              <a:t>length(z1)      % ans = 3</a:t>
            </a:r>
          </a:p>
          <a:p>
            <a:pPr>
              <a:buFont typeface="Wingdings" panose="05000000000000000000" pitchFamily="2" charset="2"/>
              <a:buChar char="Ø"/>
            </a:pPr>
            <a:r>
              <a:rPr lang="fr-FR" altLang="ja-JP" sz="2500" dirty="0"/>
              <a:t>size(z1)          % ans = 1 3</a:t>
            </a:r>
          </a:p>
          <a:p>
            <a:pPr marL="0" indent="0">
              <a:buNone/>
            </a:pPr>
            <a:r>
              <a:rPr lang="en-US" altLang="ja-JP" sz="2500" dirty="0"/>
              <a:t>MATLAB</a:t>
            </a:r>
            <a:r>
              <a:rPr lang="ja-JP" altLang="en-US" sz="2500" dirty="0"/>
              <a:t>の場合，原則として</a:t>
            </a:r>
            <a:r>
              <a:rPr lang="ja-JP" altLang="en-US" sz="2500" b="1" dirty="0"/>
              <a:t>すべての変数は行列である．</a:t>
            </a:r>
            <a:endParaRPr lang="en-US" altLang="ja-JP" sz="2500" b="1" dirty="0"/>
          </a:p>
          <a:p>
            <a:pPr marL="0" indent="0">
              <a:buNone/>
            </a:pPr>
            <a:r>
              <a:rPr lang="ja-JP" altLang="en-US" sz="2500" b="1" dirty="0"/>
              <a:t>行列の添え字（インデックス）は</a:t>
            </a:r>
            <a:r>
              <a:rPr lang="en-US" altLang="ja-JP" sz="2500" b="1" dirty="0"/>
              <a:t>1</a:t>
            </a:r>
            <a:r>
              <a:rPr lang="ja-JP" altLang="en-US" sz="2500" b="1" dirty="0"/>
              <a:t>から</a:t>
            </a:r>
            <a:r>
              <a:rPr lang="ja-JP" altLang="en-US" sz="2500" dirty="0"/>
              <a:t>始まる．</a:t>
            </a:r>
            <a:endParaRPr lang="en-US" altLang="ja-JP" sz="2500" dirty="0"/>
          </a:p>
          <a:p>
            <a:pPr>
              <a:buFont typeface="Wingdings" panose="05000000000000000000" pitchFamily="2" charset="2"/>
              <a:buChar char="Ø"/>
            </a:pPr>
            <a:r>
              <a:rPr lang="en-US" altLang="ja-JP" sz="2500" dirty="0"/>
              <a:t>x = [100 200 300];</a:t>
            </a:r>
          </a:p>
          <a:p>
            <a:pPr>
              <a:buFont typeface="Wingdings" panose="05000000000000000000" pitchFamily="2" charset="2"/>
              <a:buChar char="Ø"/>
            </a:pPr>
            <a:r>
              <a:rPr lang="en-US" altLang="ja-JP" sz="2500" dirty="0"/>
              <a:t>x(4)  % error</a:t>
            </a:r>
            <a:r>
              <a:rPr lang="ja-JP" altLang="en-US" sz="2500" dirty="0"/>
              <a:t>になる</a:t>
            </a:r>
          </a:p>
          <a:p>
            <a:pPr>
              <a:buFont typeface="Wingdings" panose="05000000000000000000" pitchFamily="2" charset="2"/>
              <a:buChar char="Ø"/>
            </a:pPr>
            <a:r>
              <a:rPr lang="en-US" altLang="ja-JP" sz="2500" dirty="0"/>
              <a:t>x(4) = 400     % </a:t>
            </a:r>
            <a:r>
              <a:rPr lang="ja-JP" altLang="en-US" sz="2500" dirty="0"/>
              <a:t>代入はできる．大きさが</a:t>
            </a:r>
            <a:r>
              <a:rPr lang="en-US" altLang="ja-JP" sz="2500" dirty="0"/>
              <a:t>3</a:t>
            </a:r>
            <a:r>
              <a:rPr lang="ja-JP" altLang="en-US" sz="2500" dirty="0"/>
              <a:t>から</a:t>
            </a:r>
            <a:r>
              <a:rPr lang="en-US" altLang="ja-JP" sz="2500" dirty="0"/>
              <a:t>4</a:t>
            </a:r>
            <a:r>
              <a:rPr lang="ja-JP" altLang="en-US" sz="2500" dirty="0"/>
              <a:t>へ拡張される．</a:t>
            </a:r>
            <a:endParaRPr lang="en-US" altLang="ja-JP" sz="2500" dirty="0"/>
          </a:p>
          <a:p>
            <a:pPr marL="0" indent="0">
              <a:buNone/>
            </a:pPr>
            <a:endParaRPr lang="ja-JP" altLang="en-US" sz="1600" dirty="0"/>
          </a:p>
        </p:txBody>
      </p:sp>
    </p:spTree>
    <p:extLst>
      <p:ext uri="{BB962C8B-B14F-4D97-AF65-F5344CB8AC3E}">
        <p14:creationId xmlns:p14="http://schemas.microsoft.com/office/powerpoint/2010/main" val="1754062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1-1. </a:t>
            </a:r>
            <a:r>
              <a:rPr lang="en-US" altLang="ja-JP" dirty="0"/>
              <a:t>MATLAB/Octave</a:t>
            </a:r>
            <a:r>
              <a:rPr lang="ja-JP" altLang="en-US" dirty="0"/>
              <a:t>の基本的な使い方</a:t>
            </a:r>
            <a:r>
              <a:rPr lang="en-US" altLang="ja-JP" dirty="0" smtClean="0"/>
              <a:t>(2/2)</a:t>
            </a:r>
            <a:endParaRPr kumimoji="1" lang="ja-JP" altLang="en-US" dirty="0"/>
          </a:p>
        </p:txBody>
      </p:sp>
      <p:sp>
        <p:nvSpPr>
          <p:cNvPr id="4" name="スライド番号プレースホルダー 3">
            <a:extLst>
              <a:ext uri="{FF2B5EF4-FFF2-40B4-BE49-F238E27FC236}">
                <a16:creationId xmlns:a16="http://schemas.microsoft.com/office/drawing/2014/main" xmlns="" id="{0C722A33-423B-43C7-8DE0-D6526F059750}"/>
              </a:ext>
            </a:extLst>
          </p:cNvPr>
          <p:cNvSpPr>
            <a:spLocks noGrp="1"/>
          </p:cNvSpPr>
          <p:nvPr>
            <p:ph type="sldNum" sz="quarter" idx="12"/>
          </p:nvPr>
        </p:nvSpPr>
        <p:spPr/>
        <p:txBody>
          <a:bodyPr/>
          <a:lstStyle/>
          <a:p>
            <a:fld id="{B637201C-D7B8-43C9-B4A5-AC3257B00CA2}" type="slidenum">
              <a:rPr kumimoji="1" lang="ja-JP" altLang="en-US" smtClean="0"/>
              <a:t>8</a:t>
            </a:fld>
            <a:endParaRPr kumimoji="1" lang="ja-JP" altLang="en-US" dirty="0"/>
          </a:p>
        </p:txBody>
      </p:sp>
      <p:sp>
        <p:nvSpPr>
          <p:cNvPr id="7" name="コンテンツ プレースホルダー 2"/>
          <p:cNvSpPr txBox="1">
            <a:spLocks/>
          </p:cNvSpPr>
          <p:nvPr/>
        </p:nvSpPr>
        <p:spPr>
          <a:xfrm>
            <a:off x="1220688" y="1829213"/>
            <a:ext cx="4912483" cy="444892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b="1" dirty="0"/>
              <a:t>行列</a:t>
            </a:r>
            <a:endParaRPr lang="en-US" altLang="ja-JP" b="1" dirty="0"/>
          </a:p>
          <a:p>
            <a:pPr marL="0" indent="0">
              <a:buNone/>
            </a:pPr>
            <a:r>
              <a:rPr lang="ja-JP" altLang="en-US" dirty="0"/>
              <a:t>行列のスライス</a:t>
            </a:r>
            <a:endParaRPr lang="en-US" altLang="ja-JP" dirty="0"/>
          </a:p>
          <a:p>
            <a:pPr>
              <a:buFont typeface="Wingdings" panose="05000000000000000000" pitchFamily="2" charset="2"/>
              <a:buChar char="Ø"/>
            </a:pPr>
            <a:r>
              <a:rPr lang="pt-BR" altLang="ja-JP" sz="1400" dirty="0"/>
              <a:t>A = [10 20 30 40; 50 60 70 80; 90 100 110 120]</a:t>
            </a:r>
          </a:p>
          <a:p>
            <a:pPr>
              <a:buFont typeface="Wingdings" panose="05000000000000000000" pitchFamily="2" charset="2"/>
              <a:buChar char="Ø"/>
            </a:pPr>
            <a:r>
              <a:rPr lang="en-US" altLang="ja-JP" sz="1400" dirty="0"/>
              <a:t>A(2, 3)    % 70 </a:t>
            </a:r>
            <a:r>
              <a:rPr lang="ja-JP" altLang="en-US" sz="1400" dirty="0"/>
              <a:t>と表示される</a:t>
            </a:r>
          </a:p>
          <a:p>
            <a:pPr>
              <a:buFont typeface="Wingdings" panose="05000000000000000000" pitchFamily="2" charset="2"/>
              <a:buChar char="Ø"/>
            </a:pPr>
            <a:r>
              <a:rPr lang="en-US" altLang="ja-JP" sz="1400" dirty="0"/>
              <a:t>A(:, 3)    % 30 70 110 </a:t>
            </a:r>
            <a:r>
              <a:rPr lang="ja-JP" altLang="en-US" sz="1400" dirty="0"/>
              <a:t>が縦並びで表示される</a:t>
            </a:r>
          </a:p>
          <a:p>
            <a:pPr>
              <a:buFont typeface="Wingdings" panose="05000000000000000000" pitchFamily="2" charset="2"/>
              <a:buChar char="Ø"/>
            </a:pPr>
            <a:r>
              <a:rPr lang="en-US" altLang="ja-JP" sz="1400" dirty="0"/>
              <a:t>A(2, :)    % 50 60 70 80 </a:t>
            </a:r>
            <a:r>
              <a:rPr lang="ja-JP" altLang="en-US" sz="1400" dirty="0"/>
              <a:t>が横並びで表示される</a:t>
            </a:r>
            <a:endParaRPr lang="en-US" altLang="ja-JP" sz="1400" dirty="0"/>
          </a:p>
          <a:p>
            <a:pPr marL="0" indent="0">
              <a:buNone/>
            </a:pPr>
            <a:r>
              <a:rPr lang="ja-JP" altLang="en-US" dirty="0"/>
              <a:t>行列とスカラーの演算</a:t>
            </a:r>
            <a:endParaRPr lang="en-US" altLang="ja-JP" dirty="0"/>
          </a:p>
          <a:p>
            <a:pPr>
              <a:buFont typeface="Wingdings" panose="05000000000000000000" pitchFamily="2" charset="2"/>
              <a:buChar char="Ø"/>
            </a:pPr>
            <a:r>
              <a:rPr lang="en-US" altLang="ja-JP" sz="1500" dirty="0"/>
              <a:t>A = [1 2 3; 4 5 6]  % [1 2 3] </a:t>
            </a:r>
            <a:r>
              <a:rPr lang="ja-JP" altLang="en-US" sz="1500" dirty="0"/>
              <a:t>の下に </a:t>
            </a:r>
            <a:r>
              <a:rPr lang="en-US" altLang="ja-JP" sz="1500" dirty="0"/>
              <a:t>[4 5 6] </a:t>
            </a:r>
            <a:r>
              <a:rPr lang="ja-JP" altLang="en-US" sz="1500" dirty="0"/>
              <a:t>が並ぶ行列</a:t>
            </a:r>
          </a:p>
          <a:p>
            <a:pPr>
              <a:buFont typeface="Wingdings" panose="05000000000000000000" pitchFamily="2" charset="2"/>
              <a:buChar char="Ø"/>
            </a:pPr>
            <a:r>
              <a:rPr lang="en-US" altLang="ja-JP" sz="1500" dirty="0"/>
              <a:t>C = 2  % C = 2   </a:t>
            </a:r>
            <a:r>
              <a:rPr lang="ja-JP" altLang="en-US" sz="1500" dirty="0"/>
              <a:t>スカラー</a:t>
            </a:r>
          </a:p>
          <a:p>
            <a:pPr>
              <a:buFont typeface="Wingdings" panose="05000000000000000000" pitchFamily="2" charset="2"/>
              <a:buChar char="Ø"/>
            </a:pPr>
            <a:r>
              <a:rPr lang="en-US" altLang="ja-JP" sz="1500" dirty="0"/>
              <a:t>Z = A * C</a:t>
            </a:r>
          </a:p>
          <a:p>
            <a:pPr>
              <a:buFont typeface="Wingdings" panose="05000000000000000000" pitchFamily="2" charset="2"/>
              <a:buChar char="Ø"/>
            </a:pPr>
            <a:r>
              <a:rPr lang="en-US" altLang="ja-JP" sz="1500" dirty="0"/>
              <a:t>% Z =  2  4  6</a:t>
            </a:r>
          </a:p>
          <a:p>
            <a:pPr>
              <a:buFont typeface="Wingdings" panose="05000000000000000000" pitchFamily="2" charset="2"/>
              <a:buChar char="Ø"/>
            </a:pPr>
            <a:r>
              <a:rPr lang="en-US" altLang="ja-JP" sz="1500" dirty="0"/>
              <a:t>%        8 10 12  A</a:t>
            </a:r>
            <a:r>
              <a:rPr lang="ja-JP" altLang="en-US" sz="1500" dirty="0"/>
              <a:t>の全ての要素に</a:t>
            </a:r>
            <a:r>
              <a:rPr lang="en-US" altLang="ja-JP" sz="1500" dirty="0"/>
              <a:t>C</a:t>
            </a:r>
            <a:r>
              <a:rPr lang="ja-JP" altLang="en-US" sz="1500" dirty="0"/>
              <a:t>が掛けられている</a:t>
            </a:r>
          </a:p>
        </p:txBody>
      </p:sp>
      <p:sp>
        <p:nvSpPr>
          <p:cNvPr id="8" name="コンテンツ プレースホルダー 2"/>
          <p:cNvSpPr>
            <a:spLocks noGrp="1"/>
          </p:cNvSpPr>
          <p:nvPr>
            <p:ph idx="1"/>
          </p:nvPr>
        </p:nvSpPr>
        <p:spPr>
          <a:xfrm>
            <a:off x="6243320" y="1845734"/>
            <a:ext cx="4912360" cy="4023360"/>
          </a:xfrm>
        </p:spPr>
        <p:txBody>
          <a:bodyPr>
            <a:normAutofit/>
          </a:bodyPr>
          <a:lstStyle/>
          <a:p>
            <a:pPr marL="0" indent="0">
              <a:buNone/>
            </a:pPr>
            <a:r>
              <a:rPr lang="ja-JP" altLang="en-US" dirty="0" smtClean="0"/>
              <a:t>構造体</a:t>
            </a:r>
            <a:endParaRPr lang="en-US" altLang="ja-JP" dirty="0" smtClean="0"/>
          </a:p>
          <a:p>
            <a:pPr>
              <a:buFont typeface="Wingdings" panose="05000000000000000000" pitchFamily="2" charset="2"/>
              <a:buChar char="Ø"/>
            </a:pPr>
            <a:r>
              <a:rPr lang="en-US" altLang="ja-JP" sz="1400" dirty="0"/>
              <a:t>node = </a:t>
            </a:r>
            <a:r>
              <a:rPr lang="en-US" altLang="ja-JP" sz="1400" dirty="0" err="1"/>
              <a:t>struct</a:t>
            </a:r>
            <a:r>
              <a:rPr lang="en-US" altLang="ja-JP" sz="1400" dirty="0"/>
              <a:t>('id', 1, 'parent', 3);% C</a:t>
            </a:r>
            <a:r>
              <a:rPr lang="ja-JP" altLang="en-US" sz="1400" dirty="0"/>
              <a:t>言語と同じように参照できる</a:t>
            </a:r>
          </a:p>
          <a:p>
            <a:pPr>
              <a:buFont typeface="Wingdings" panose="05000000000000000000" pitchFamily="2" charset="2"/>
              <a:buChar char="Ø"/>
            </a:pPr>
            <a:r>
              <a:rPr lang="en-US" altLang="ja-JP" sz="1400" dirty="0"/>
              <a:t>node.id        % </a:t>
            </a:r>
            <a:r>
              <a:rPr lang="en-US" altLang="ja-JP" sz="1400" dirty="0" err="1"/>
              <a:t>ans</a:t>
            </a:r>
            <a:r>
              <a:rPr lang="en-US" altLang="ja-JP" sz="1400" dirty="0"/>
              <a:t> = 1</a:t>
            </a:r>
          </a:p>
          <a:p>
            <a:pPr>
              <a:buFont typeface="Wingdings" panose="05000000000000000000" pitchFamily="2" charset="2"/>
              <a:buChar char="Ø"/>
            </a:pPr>
            <a:r>
              <a:rPr lang="en-US" altLang="ja-JP" sz="1400" dirty="0" err="1"/>
              <a:t>node.parent</a:t>
            </a:r>
            <a:r>
              <a:rPr lang="en-US" altLang="ja-JP" sz="1400" dirty="0"/>
              <a:t>    % </a:t>
            </a:r>
            <a:r>
              <a:rPr lang="en-US" altLang="ja-JP" sz="1400" dirty="0" err="1"/>
              <a:t>ans</a:t>
            </a:r>
            <a:r>
              <a:rPr lang="en-US" altLang="ja-JP" sz="1400" dirty="0"/>
              <a:t> = 3</a:t>
            </a:r>
            <a:endParaRPr lang="ja-JP" altLang="en-US" sz="1400" dirty="0"/>
          </a:p>
          <a:p>
            <a:pPr marL="0" indent="0">
              <a:buNone/>
            </a:pPr>
            <a:r>
              <a:rPr lang="ja-JP" altLang="en-US" dirty="0"/>
              <a:t>構造体の配列</a:t>
            </a:r>
          </a:p>
          <a:p>
            <a:pPr marL="0" indent="0">
              <a:buNone/>
            </a:pPr>
            <a:r>
              <a:rPr lang="ja-JP" altLang="en-US" dirty="0"/>
              <a:t>配列の要素として構造体を格納</a:t>
            </a:r>
            <a:r>
              <a:rPr lang="ja-JP" altLang="en-US" dirty="0" smtClean="0"/>
              <a:t>するイメージ</a:t>
            </a:r>
            <a:endParaRPr lang="en-US" altLang="ja-JP" dirty="0" smtClean="0"/>
          </a:p>
          <a:p>
            <a:pPr>
              <a:buFont typeface="Wingdings" panose="05000000000000000000" pitchFamily="2" charset="2"/>
              <a:buChar char="Ø"/>
            </a:pPr>
            <a:r>
              <a:rPr lang="en-US" altLang="ja-JP" sz="1500" dirty="0"/>
              <a:t>nodes(1) = </a:t>
            </a:r>
            <a:r>
              <a:rPr lang="en-US" altLang="ja-JP" sz="1500" dirty="0" err="1"/>
              <a:t>struct</a:t>
            </a:r>
            <a:r>
              <a:rPr lang="en-US" altLang="ja-JP" sz="1500" dirty="0"/>
              <a:t>('id', 1, 'parent', 3);</a:t>
            </a:r>
          </a:p>
          <a:p>
            <a:pPr>
              <a:buFont typeface="Wingdings" panose="05000000000000000000" pitchFamily="2" charset="2"/>
              <a:buChar char="Ø"/>
            </a:pPr>
            <a:r>
              <a:rPr lang="en-US" altLang="ja-JP" sz="1500" dirty="0"/>
              <a:t>nodes(2) = </a:t>
            </a:r>
            <a:r>
              <a:rPr lang="en-US" altLang="ja-JP" sz="1500" dirty="0" err="1"/>
              <a:t>struct</a:t>
            </a:r>
            <a:r>
              <a:rPr lang="en-US" altLang="ja-JP" sz="1500" dirty="0"/>
              <a:t>('id', 2, 'parent', 5);</a:t>
            </a:r>
          </a:p>
          <a:p>
            <a:pPr>
              <a:buFont typeface="Wingdings" panose="05000000000000000000" pitchFamily="2" charset="2"/>
              <a:buChar char="Ø"/>
            </a:pPr>
            <a:r>
              <a:rPr lang="en-US" altLang="ja-JP" sz="1500" dirty="0"/>
              <a:t>nodes(2).id        % </a:t>
            </a:r>
            <a:r>
              <a:rPr lang="en-US" altLang="ja-JP" sz="1500" dirty="0" err="1"/>
              <a:t>ans</a:t>
            </a:r>
            <a:r>
              <a:rPr lang="en-US" altLang="ja-JP" sz="1500" dirty="0"/>
              <a:t> = 2</a:t>
            </a:r>
            <a:r>
              <a:rPr lang="ja-JP" altLang="en-US" sz="1500" dirty="0"/>
              <a:t>が出力される</a:t>
            </a:r>
          </a:p>
          <a:p>
            <a:pPr>
              <a:buFont typeface="Wingdings" panose="05000000000000000000" pitchFamily="2" charset="2"/>
              <a:buChar char="Ø"/>
            </a:pPr>
            <a:r>
              <a:rPr lang="en-US" altLang="ja-JP" sz="1500" dirty="0"/>
              <a:t>nodes(1).parent    % </a:t>
            </a:r>
            <a:r>
              <a:rPr lang="en-US" altLang="ja-JP" sz="1500" dirty="0" err="1"/>
              <a:t>ans</a:t>
            </a:r>
            <a:r>
              <a:rPr lang="en-US" altLang="ja-JP" sz="1500" dirty="0"/>
              <a:t> = 3</a:t>
            </a:r>
            <a:r>
              <a:rPr lang="ja-JP" altLang="en-US" sz="1500" dirty="0"/>
              <a:t>が出力される</a:t>
            </a:r>
            <a:endParaRPr lang="en-US" altLang="ja-JP" sz="1500" dirty="0"/>
          </a:p>
          <a:p>
            <a:pPr marL="0" indent="0">
              <a:buNone/>
            </a:pPr>
            <a:endParaRPr lang="en-US" altLang="ja-JP" dirty="0" smtClean="0"/>
          </a:p>
        </p:txBody>
      </p:sp>
    </p:spTree>
    <p:extLst>
      <p:ext uri="{BB962C8B-B14F-4D97-AF65-F5344CB8AC3E}">
        <p14:creationId xmlns:p14="http://schemas.microsoft.com/office/powerpoint/2010/main" val="945623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1-2.</a:t>
            </a:r>
            <a:r>
              <a:rPr lang="ja-JP" altLang="en-US" dirty="0"/>
              <a:t> </a:t>
            </a:r>
            <a:r>
              <a:rPr lang="en-US" altLang="ja-JP" dirty="0"/>
              <a:t>MATLAB/Octave</a:t>
            </a:r>
            <a:r>
              <a:rPr lang="ja-JP" altLang="en-US" dirty="0"/>
              <a:t>に</a:t>
            </a:r>
            <a:r>
              <a:rPr lang="ja-JP" altLang="en-US" dirty="0" smtClean="0"/>
              <a:t>おける</a:t>
            </a:r>
            <a:r>
              <a:rPr lang="en-US" altLang="ja-JP" dirty="0" smtClean="0"/>
              <a:t>while</a:t>
            </a:r>
            <a:r>
              <a:rPr lang="ja-JP" altLang="en-US" dirty="0"/>
              <a:t>文と</a:t>
            </a:r>
            <a:r>
              <a:rPr lang="en-US" altLang="ja-JP" dirty="0"/>
              <a:t>if</a:t>
            </a:r>
            <a:r>
              <a:rPr lang="ja-JP" altLang="en-US" dirty="0"/>
              <a:t>文の</a:t>
            </a:r>
            <a:r>
              <a:rPr lang="ja-JP" altLang="en-US" dirty="0" smtClean="0"/>
              <a:t>使い方</a:t>
            </a:r>
            <a:r>
              <a:rPr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i</a:t>
            </a:r>
            <a:r>
              <a:rPr kumimoji="1" lang="en-US" altLang="ja-JP" dirty="0" smtClean="0"/>
              <a:t>f</a:t>
            </a:r>
            <a:r>
              <a:rPr kumimoji="1" lang="ja-JP" altLang="en-US" dirty="0" smtClean="0"/>
              <a:t>文</a:t>
            </a:r>
            <a:endParaRPr kumimoji="1" lang="en-US" altLang="ja-JP" dirty="0" smtClean="0"/>
          </a:p>
          <a:p>
            <a:pPr marL="0" indent="0">
              <a:buNone/>
            </a:pPr>
            <a:r>
              <a:rPr lang="ja-JP" altLang="en-US" dirty="0" smtClean="0"/>
              <a:t>式</a:t>
            </a:r>
            <a:r>
              <a:rPr lang="ja-JP" altLang="en-US" dirty="0"/>
              <a:t>を評価</a:t>
            </a:r>
            <a:r>
              <a:rPr lang="ja-JP" altLang="en-US" dirty="0" smtClean="0"/>
              <a:t>し，式</a:t>
            </a:r>
            <a:r>
              <a:rPr lang="ja-JP" altLang="en-US" dirty="0"/>
              <a:t>が真 </a:t>
            </a:r>
            <a:r>
              <a:rPr lang="en-US" altLang="ja-JP" dirty="0"/>
              <a:t>(true) </a:t>
            </a:r>
            <a:r>
              <a:rPr lang="ja-JP" altLang="en-US" dirty="0"/>
              <a:t>であるときに一連</a:t>
            </a:r>
            <a:r>
              <a:rPr lang="ja-JP" altLang="en-US" dirty="0" smtClean="0"/>
              <a:t>の</a:t>
            </a:r>
            <a:r>
              <a:rPr lang="ja-JP" altLang="en-US" dirty="0"/>
              <a:t>動作</a:t>
            </a:r>
            <a:r>
              <a:rPr lang="ja-JP" altLang="en-US" dirty="0" smtClean="0"/>
              <a:t>が実行される．結果</a:t>
            </a:r>
            <a:r>
              <a:rPr lang="ja-JP" altLang="en-US" dirty="0"/>
              <a:t>が空で</a:t>
            </a:r>
            <a:r>
              <a:rPr lang="ja-JP" altLang="en-US" dirty="0" smtClean="0"/>
              <a:t>なく，非ゼロ</a:t>
            </a:r>
            <a:r>
              <a:rPr lang="ja-JP" altLang="en-US" dirty="0"/>
              <a:t>の要素 </a:t>
            </a:r>
            <a:r>
              <a:rPr lang="en-US" altLang="ja-JP" dirty="0"/>
              <a:t>(</a:t>
            </a:r>
            <a:r>
              <a:rPr lang="ja-JP" altLang="en-US" dirty="0"/>
              <a:t>論理値または実数値</a:t>
            </a:r>
            <a:r>
              <a:rPr lang="en-US" altLang="ja-JP" dirty="0"/>
              <a:t>) </a:t>
            </a:r>
            <a:r>
              <a:rPr lang="ja-JP" altLang="en-US" dirty="0"/>
              <a:t>のみが含まれる場合</a:t>
            </a:r>
            <a:r>
              <a:rPr lang="ja-JP" altLang="en-US" dirty="0" smtClean="0"/>
              <a:t>に，式</a:t>
            </a:r>
            <a:r>
              <a:rPr lang="ja-JP" altLang="en-US" dirty="0"/>
              <a:t>は </a:t>
            </a:r>
            <a:r>
              <a:rPr lang="en-US" altLang="ja-JP" dirty="0" smtClean="0"/>
              <a:t>true</a:t>
            </a:r>
            <a:r>
              <a:rPr lang="ja-JP" altLang="en-US" dirty="0" err="1" smtClean="0"/>
              <a:t>．</a:t>
            </a:r>
            <a:r>
              <a:rPr lang="ja-JP" altLang="en-US" dirty="0" smtClean="0"/>
              <a:t>それ</a:t>
            </a:r>
            <a:r>
              <a:rPr lang="ja-JP" altLang="en-US" dirty="0"/>
              <a:t>以外の場合</a:t>
            </a:r>
            <a:r>
              <a:rPr lang="ja-JP" altLang="en-US" dirty="0" smtClean="0"/>
              <a:t>は</a:t>
            </a:r>
            <a:r>
              <a:rPr lang="en-US" altLang="ja-JP" dirty="0" smtClean="0"/>
              <a:t>false</a:t>
            </a:r>
            <a:r>
              <a:rPr lang="ja-JP" altLang="en-US" dirty="0" err="1" smtClean="0"/>
              <a:t>．</a:t>
            </a:r>
            <a:endParaRPr lang="en-US" altLang="ja-JP" dirty="0" smtClean="0"/>
          </a:p>
          <a:p>
            <a:pPr marL="0" indent="0">
              <a:buNone/>
            </a:pPr>
            <a:r>
              <a:rPr lang="en-US" altLang="ja-JP" dirty="0"/>
              <a:t>else if</a:t>
            </a:r>
            <a:r>
              <a:rPr lang="ja-JP" altLang="en-US" dirty="0"/>
              <a:t>ではなく</a:t>
            </a:r>
            <a:r>
              <a:rPr lang="en-US" altLang="ja-JP" dirty="0" err="1"/>
              <a:t>elseif</a:t>
            </a:r>
            <a:r>
              <a:rPr lang="ja-JP" altLang="en-US" dirty="0"/>
              <a:t>とくっつける必要があることに注意</a:t>
            </a:r>
            <a:endParaRPr kumimoji="1" lang="en-US" altLang="ja-JP" dirty="0"/>
          </a:p>
          <a:p>
            <a:pPr>
              <a:buFont typeface="Wingdings" panose="05000000000000000000" pitchFamily="2" charset="2"/>
              <a:buChar char="Ø"/>
            </a:pPr>
            <a:r>
              <a:rPr lang="en-US" altLang="ja-JP" sz="1400" dirty="0"/>
              <a:t>n = 100;</a:t>
            </a:r>
          </a:p>
          <a:p>
            <a:pPr>
              <a:buFont typeface="Wingdings" panose="05000000000000000000" pitchFamily="2" charset="2"/>
              <a:buChar char="Ø"/>
            </a:pPr>
            <a:r>
              <a:rPr lang="en-US" altLang="ja-JP" sz="1400" dirty="0"/>
              <a:t>if n &gt; 10</a:t>
            </a:r>
          </a:p>
          <a:p>
            <a:pPr>
              <a:buFont typeface="Wingdings" panose="05000000000000000000" pitchFamily="2" charset="2"/>
              <a:buChar char="Ø"/>
            </a:pPr>
            <a:r>
              <a:rPr lang="en-US" altLang="ja-JP" sz="1400" dirty="0"/>
              <a:t>    </a:t>
            </a:r>
            <a:r>
              <a:rPr lang="en-US" altLang="ja-JP" sz="1400" dirty="0" err="1"/>
              <a:t>disp</a:t>
            </a:r>
            <a:r>
              <a:rPr lang="en-US" altLang="ja-JP" sz="1400" dirty="0"/>
              <a:t>('n &gt; 10')</a:t>
            </a:r>
          </a:p>
          <a:p>
            <a:pPr>
              <a:buFont typeface="Wingdings" panose="05000000000000000000" pitchFamily="2" charset="2"/>
              <a:buChar char="Ø"/>
            </a:pPr>
            <a:r>
              <a:rPr lang="en-US" altLang="ja-JP" sz="1400" dirty="0" err="1"/>
              <a:t>elseif</a:t>
            </a:r>
            <a:r>
              <a:rPr lang="en-US" altLang="ja-JP" sz="1400" dirty="0"/>
              <a:t> n &gt; 5</a:t>
            </a:r>
          </a:p>
          <a:p>
            <a:pPr>
              <a:buFont typeface="Wingdings" panose="05000000000000000000" pitchFamily="2" charset="2"/>
              <a:buChar char="Ø"/>
            </a:pPr>
            <a:r>
              <a:rPr lang="en-US" altLang="ja-JP" sz="1400" dirty="0"/>
              <a:t>    </a:t>
            </a:r>
            <a:r>
              <a:rPr lang="en-US" altLang="ja-JP" sz="1400" dirty="0" err="1"/>
              <a:t>disp</a:t>
            </a:r>
            <a:r>
              <a:rPr lang="en-US" altLang="ja-JP" sz="1400" dirty="0"/>
              <a:t>('10 &gt; n &gt; 5')</a:t>
            </a:r>
          </a:p>
          <a:p>
            <a:pPr>
              <a:buFont typeface="Wingdings" panose="05000000000000000000" pitchFamily="2" charset="2"/>
              <a:buChar char="Ø"/>
            </a:pPr>
            <a:r>
              <a:rPr lang="en-US" altLang="ja-JP" sz="1400" dirty="0"/>
              <a:t>else</a:t>
            </a:r>
          </a:p>
          <a:p>
            <a:pPr>
              <a:buFont typeface="Wingdings" panose="05000000000000000000" pitchFamily="2" charset="2"/>
              <a:buChar char="Ø"/>
            </a:pPr>
            <a:r>
              <a:rPr lang="en-US" altLang="ja-JP" sz="1400" dirty="0"/>
              <a:t>    </a:t>
            </a:r>
            <a:r>
              <a:rPr lang="en-US" altLang="ja-JP" sz="1400" dirty="0" err="1"/>
              <a:t>disp</a:t>
            </a:r>
            <a:r>
              <a:rPr lang="en-US" altLang="ja-JP" sz="1400" dirty="0"/>
              <a:t>('5 &gt; n')</a:t>
            </a:r>
          </a:p>
          <a:p>
            <a:pPr>
              <a:buFont typeface="Wingdings" panose="05000000000000000000" pitchFamily="2" charset="2"/>
              <a:buChar char="Ø"/>
            </a:pPr>
            <a:r>
              <a:rPr lang="en-US" altLang="ja-JP" sz="1400" dirty="0"/>
              <a:t>end</a:t>
            </a:r>
            <a:r>
              <a:rPr lang="ja-JP" altLang="en-US" sz="1400" dirty="0"/>
              <a:t>　</a:t>
            </a:r>
            <a:r>
              <a:rPr lang="en-US" altLang="ja-JP" sz="1400" dirty="0"/>
              <a:t>% "n &gt; 10“</a:t>
            </a:r>
          </a:p>
          <a:p>
            <a:pPr>
              <a:buFont typeface="Wingdings" panose="05000000000000000000" pitchFamily="2" charset="2"/>
              <a:buChar char="Ø"/>
            </a:pPr>
            <a:endParaRPr lang="ja-JP" altLang="en-US" sz="14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9</a:t>
            </a:fld>
            <a:endParaRPr kumimoji="1" lang="ja-JP" altLang="en-US"/>
          </a:p>
        </p:txBody>
      </p:sp>
    </p:spTree>
    <p:extLst>
      <p:ext uri="{BB962C8B-B14F-4D97-AF65-F5344CB8AC3E}">
        <p14:creationId xmlns:p14="http://schemas.microsoft.com/office/powerpoint/2010/main" val="2467491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102</TotalTime>
  <Words>3879</Words>
  <Application>Microsoft Office PowerPoint</Application>
  <PresentationFormat>ワイド画面</PresentationFormat>
  <Paragraphs>391</Paragraphs>
  <Slides>46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ＭＳ Ｐゴシック</vt:lpstr>
      <vt:lpstr>新細明體</vt:lpstr>
      <vt:lpstr>Calibri</vt:lpstr>
      <vt:lpstr>Calibri Light</vt:lpstr>
      <vt:lpstr>Wingdings</vt:lpstr>
      <vt:lpstr>レトロスペクト</vt:lpstr>
      <vt:lpstr>ミニレポート訂正箇所</vt:lpstr>
      <vt:lpstr>情報工学実験B（メディア処理） 人工知能実験2020 ミニレポート</vt:lpstr>
      <vt:lpstr>概要（1/2）</vt:lpstr>
      <vt:lpstr>概要（2/2）</vt:lpstr>
      <vt:lpstr>問題１</vt:lpstr>
      <vt:lpstr>問題1の小問題</vt:lpstr>
      <vt:lpstr>1-1. MATLAB/Octaveの基本的な使い方(1/2)</vt:lpstr>
      <vt:lpstr>1-1. MATLAB/Octaveの基本的な使い方(2/2)</vt:lpstr>
      <vt:lpstr>1-2. MATLAB/Octaveにおけるwhile文とif文の使い方(1/2)</vt:lpstr>
      <vt:lpstr>1-2. MATLAB/Octaveにおけるwhile文とif文の使い方(2/2)</vt:lpstr>
      <vt:lpstr>1-3.スタックやキューの動作例(1/3)</vt:lpstr>
      <vt:lpstr>1-3.スタックやキューの動作例(2/3)</vt:lpstr>
      <vt:lpstr>1-3.スタックやキューの動作例(3/3)</vt:lpstr>
      <vt:lpstr>1-4.スタックとキューの共通点や差異について(機能面)</vt:lpstr>
      <vt:lpstr>1-4.スタックとキューの共通点や差異について(実装面)</vt:lpstr>
      <vt:lpstr>1-5.グラフを表現(1/2)</vt:lpstr>
      <vt:lpstr>1-5.グラフを表現(2/2)</vt:lpstr>
      <vt:lpstr>1-6. 「演算子」や「組み込み関数」の一覧(1/2)</vt:lpstr>
      <vt:lpstr>1-6. 「演算子」や「組み込み関数」の一覧(2/2)</vt:lpstr>
      <vt:lpstr>問題1のまとめ</vt:lpstr>
      <vt:lpstr>問題２</vt:lpstr>
      <vt:lpstr>問題2の小問題</vt:lpstr>
      <vt:lpstr>2-1幅優先探索ソースコード</vt:lpstr>
      <vt:lpstr>2-1幅優先・深さ優先探索ソースコード</vt:lpstr>
      <vt:lpstr>2-2探索結果</vt:lpstr>
      <vt:lpstr>2-3二つの探索方式の共通点</vt:lpstr>
      <vt:lpstr>2-3二つの探索方式の差異</vt:lpstr>
      <vt:lpstr>問題2のまとめ</vt:lpstr>
      <vt:lpstr>問題 3（優先発展♫）</vt:lpstr>
      <vt:lpstr>問題３の小問題</vt:lpstr>
      <vt:lpstr>3-1. MATLAB/Octaveを用いた，Dijkstra’s algorithm の実装を示しなさい(1/3)</vt:lpstr>
      <vt:lpstr>3-1. MATLAB/Octaveを用いた，Dijkstra’s algorithm の実装を示しなさい(2/3)</vt:lpstr>
      <vt:lpstr>3-1. MATLAB/Octaveを用いた，Dijkstra’s algorithm の実装を示しなさい(3/3)</vt:lpstr>
      <vt:lpstr>3-2.迷路探索の結果として，1つ以上の最適経路探索の，探索結果を示しなさい．(1/2)</vt:lpstr>
      <vt:lpstr>3-2.迷路探索の結果として，1つ以上の最適経路探索の，探索結果を示しなさい．(2/2)</vt:lpstr>
      <vt:lpstr>3-3.探索結果に対して，考察せよ．</vt:lpstr>
      <vt:lpstr>問題3のまとめ</vt:lpstr>
      <vt:lpstr>問題４</vt:lpstr>
      <vt:lpstr>問題4の小問題</vt:lpstr>
      <vt:lpstr>4-1深さ優先探索や幅優先探索に対してどのように実装をしたか</vt:lpstr>
      <vt:lpstr>4-2.幅優先探索</vt:lpstr>
      <vt:lpstr>4-2.深さ優先探索</vt:lpstr>
      <vt:lpstr>4-2 なぜ２つの探索結果が違うのか</vt:lpstr>
      <vt:lpstr>問題4のまとめ</vt:lpstr>
      <vt:lpstr>まとめ（2/2）</vt:lpstr>
      <vt:lpstr>まとめ（1/2）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情報工学実験B（メディア処理） 人工知能実験2020 ミニレポート</dc:title>
  <dc:creator>今田 将也</dc:creator>
  <cp:lastModifiedBy>今田 将也</cp:lastModifiedBy>
  <cp:revision>60</cp:revision>
  <dcterms:created xsi:type="dcterms:W3CDTF">2020-11-07T14:34:58Z</dcterms:created>
  <dcterms:modified xsi:type="dcterms:W3CDTF">2020-11-12T05:15:17Z</dcterms:modified>
</cp:coreProperties>
</file>