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315" r:id="rId2"/>
    <p:sldId id="310" r:id="rId3"/>
    <p:sldId id="311" r:id="rId4"/>
    <p:sldId id="312" r:id="rId5"/>
    <p:sldId id="258" r:id="rId6"/>
    <p:sldId id="259" r:id="rId7"/>
    <p:sldId id="260" r:id="rId8"/>
    <p:sldId id="261" r:id="rId9"/>
    <p:sldId id="262" r:id="rId10"/>
    <p:sldId id="265" r:id="rId11"/>
    <p:sldId id="263" r:id="rId12"/>
    <p:sldId id="264" r:id="rId13"/>
    <p:sldId id="273" r:id="rId14"/>
    <p:sldId id="274" r:id="rId15"/>
    <p:sldId id="275" r:id="rId16"/>
    <p:sldId id="276" r:id="rId17"/>
    <p:sldId id="277" r:id="rId18"/>
    <p:sldId id="278" r:id="rId19"/>
    <p:sldId id="279" r:id="rId20"/>
    <p:sldId id="266" r:id="rId21"/>
    <p:sldId id="280" r:id="rId22"/>
    <p:sldId id="281" r:id="rId23"/>
    <p:sldId id="282" r:id="rId24"/>
    <p:sldId id="283" r:id="rId25"/>
    <p:sldId id="284" r:id="rId26"/>
    <p:sldId id="285" r:id="rId27"/>
    <p:sldId id="267" r:id="rId28"/>
    <p:sldId id="268" r:id="rId29"/>
    <p:sldId id="269" r:id="rId30"/>
    <p:sldId id="270" r:id="rId31"/>
    <p:sldId id="286" r:id="rId32"/>
    <p:sldId id="287" r:id="rId33"/>
    <p:sldId id="288" r:id="rId34"/>
    <p:sldId id="271"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3" r:id="rId57"/>
    <p:sldId id="314"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F931C-EDE9-FDB4-3EFF-0CA11335C332}" v="2028" dt="2020-11-10T07:07:42.850"/>
    <p1510:client id="{A6125AE2-EDCB-4CDF-B411-0AA318033191}" v="167" dt="2020-11-10T03:59:39.547"/>
    <p1510:client id="{F63E24BF-5965-3759-6589-9FA594928F94}" v="1420" dt="2020-11-10T05:54:57.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今田 将也" userId="S::psc06fz8@s.okayama-u.ac.jp::5aad9fbc-a0e9-4d72-9d5c-d9c4edbd7212" providerId="AD" clId="Web-{2F2F931C-EDE9-FDB4-3EFF-0CA11335C332}"/>
    <pc:docChg chg="addSld modSld">
      <pc:chgData name="今田 将也" userId="S::psc06fz8@s.okayama-u.ac.jp::5aad9fbc-a0e9-4d72-9d5c-d9c4edbd7212" providerId="AD" clId="Web-{2F2F931C-EDE9-FDB4-3EFF-0CA11335C332}" dt="2020-11-10T07:07:42.850" v="2013" actId="20577"/>
      <pc:docMkLst>
        <pc:docMk/>
      </pc:docMkLst>
      <pc:sldChg chg="modSp">
        <pc:chgData name="今田 将也" userId="S::psc06fz8@s.okayama-u.ac.jp::5aad9fbc-a0e9-4d72-9d5c-d9c4edbd7212" providerId="AD" clId="Web-{2F2F931C-EDE9-FDB4-3EFF-0CA11335C332}" dt="2020-11-10T06:51:22.571" v="1398" actId="20577"/>
        <pc:sldMkLst>
          <pc:docMk/>
          <pc:sldMk cId="324185698" sldId="264"/>
        </pc:sldMkLst>
        <pc:spChg chg="mod">
          <ac:chgData name="今田 将也" userId="S::psc06fz8@s.okayama-u.ac.jp::5aad9fbc-a0e9-4d72-9d5c-d9c4edbd7212" providerId="AD" clId="Web-{2F2F931C-EDE9-FDB4-3EFF-0CA11335C332}" dt="2020-11-10T06:51:22.571" v="1398" actId="20577"/>
          <ac:spMkLst>
            <pc:docMk/>
            <pc:sldMk cId="324185698" sldId="264"/>
            <ac:spMk id="3" creationId="{A12BFC24-DECB-4394-8264-F7A71A8555F4}"/>
          </ac:spMkLst>
        </pc:spChg>
      </pc:sldChg>
      <pc:sldChg chg="modSp">
        <pc:chgData name="今田 将也" userId="S::psc06fz8@s.okayama-u.ac.jp::5aad9fbc-a0e9-4d72-9d5c-d9c4edbd7212" providerId="AD" clId="Web-{2F2F931C-EDE9-FDB4-3EFF-0CA11335C332}" dt="2020-11-10T06:01:15.282" v="357" actId="20577"/>
        <pc:sldMkLst>
          <pc:docMk/>
          <pc:sldMk cId="2093063666" sldId="265"/>
        </pc:sldMkLst>
        <pc:spChg chg="mod">
          <ac:chgData name="今田 将也" userId="S::psc06fz8@s.okayama-u.ac.jp::5aad9fbc-a0e9-4d72-9d5c-d9c4edbd7212" providerId="AD" clId="Web-{2F2F931C-EDE9-FDB4-3EFF-0CA11335C332}" dt="2020-11-10T06:01:15.282" v="357" actId="20577"/>
          <ac:spMkLst>
            <pc:docMk/>
            <pc:sldMk cId="2093063666" sldId="265"/>
            <ac:spMk id="3" creationId="{4D0CC491-07B7-4A51-94D5-FFA347E38DB1}"/>
          </ac:spMkLst>
        </pc:spChg>
      </pc:sldChg>
      <pc:sldChg chg="modSp">
        <pc:chgData name="今田 将也" userId="S::psc06fz8@s.okayama-u.ac.jp::5aad9fbc-a0e9-4d72-9d5c-d9c4edbd7212" providerId="AD" clId="Web-{2F2F931C-EDE9-FDB4-3EFF-0CA11335C332}" dt="2020-11-10T07:07:41.693" v="2011" actId="20577"/>
        <pc:sldMkLst>
          <pc:docMk/>
          <pc:sldMk cId="1742121413" sldId="266"/>
        </pc:sldMkLst>
        <pc:spChg chg="mod">
          <ac:chgData name="今田 将也" userId="S::psc06fz8@s.okayama-u.ac.jp::5aad9fbc-a0e9-4d72-9d5c-d9c4edbd7212" providerId="AD" clId="Web-{2F2F931C-EDE9-FDB4-3EFF-0CA11335C332}" dt="2020-11-10T07:07:41.693" v="2011" actId="20577"/>
          <ac:spMkLst>
            <pc:docMk/>
            <pc:sldMk cId="1742121413" sldId="266"/>
            <ac:spMk id="3" creationId="{E31FED77-DFF4-48BF-8F32-8319DF2144ED}"/>
          </ac:spMkLst>
        </pc:spChg>
      </pc:sldChg>
      <pc:sldChg chg="addSp delSp modSp new">
        <pc:chgData name="今田 将也" userId="S::psc06fz8@s.okayama-u.ac.jp::5aad9fbc-a0e9-4d72-9d5c-d9c4edbd7212" providerId="AD" clId="Web-{2F2F931C-EDE9-FDB4-3EFF-0CA11335C332}" dt="2020-11-10T05:59:39.657" v="220" actId="1076"/>
        <pc:sldMkLst>
          <pc:docMk/>
          <pc:sldMk cId="978979134" sldId="270"/>
        </pc:sldMkLst>
        <pc:spChg chg="mod">
          <ac:chgData name="今田 将也" userId="S::psc06fz8@s.okayama-u.ac.jp::5aad9fbc-a0e9-4d72-9d5c-d9c4edbd7212" providerId="AD" clId="Web-{2F2F931C-EDE9-FDB4-3EFF-0CA11335C332}" dt="2020-11-10T05:56:18.498" v="14" actId="20577"/>
          <ac:spMkLst>
            <pc:docMk/>
            <pc:sldMk cId="978979134" sldId="270"/>
            <ac:spMk id="2" creationId="{C4512C31-B1EA-4973-B9BD-1739C9BEAC56}"/>
          </ac:spMkLst>
        </pc:spChg>
        <pc:spChg chg="add del mod">
          <ac:chgData name="今田 将也" userId="S::psc06fz8@s.okayama-u.ac.jp::5aad9fbc-a0e9-4d72-9d5c-d9c4edbd7212" providerId="AD" clId="Web-{2F2F931C-EDE9-FDB4-3EFF-0CA11335C332}" dt="2020-11-10T05:58:26.423" v="190" actId="14100"/>
          <ac:spMkLst>
            <pc:docMk/>
            <pc:sldMk cId="978979134" sldId="270"/>
            <ac:spMk id="3" creationId="{5EBA4A52-DDC3-4905-912C-CF2BC921DD80}"/>
          </ac:spMkLst>
        </pc:spChg>
        <pc:picChg chg="add mod">
          <ac:chgData name="今田 将也" userId="S::psc06fz8@s.okayama-u.ac.jp::5aad9fbc-a0e9-4d72-9d5c-d9c4edbd7212" providerId="AD" clId="Web-{2F2F931C-EDE9-FDB4-3EFF-0CA11335C332}" dt="2020-11-10T05:59:39.657" v="220" actId="1076"/>
          <ac:picMkLst>
            <pc:docMk/>
            <pc:sldMk cId="978979134" sldId="270"/>
            <ac:picMk id="4" creationId="{305318FB-B449-42E0-9E12-EE773A0B6671}"/>
          </ac:picMkLst>
        </pc:picChg>
        <pc:picChg chg="add del mod ord">
          <ac:chgData name="今田 将也" userId="S::psc06fz8@s.okayama-u.ac.jp::5aad9fbc-a0e9-4d72-9d5c-d9c4edbd7212" providerId="AD" clId="Web-{2F2F931C-EDE9-FDB4-3EFF-0CA11335C332}" dt="2020-11-10T05:56:47.685" v="20"/>
          <ac:picMkLst>
            <pc:docMk/>
            <pc:sldMk cId="978979134" sldId="270"/>
            <ac:picMk id="4" creationId="{DAE80E3F-4743-4B9E-A898-A05F1855E225}"/>
          </ac:picMkLst>
        </pc:picChg>
      </pc:sldChg>
      <pc:sldChg chg="modSp new">
        <pc:chgData name="今田 将也" userId="S::psc06fz8@s.okayama-u.ac.jp::5aad9fbc-a0e9-4d72-9d5c-d9c4edbd7212" providerId="AD" clId="Web-{2F2F931C-EDE9-FDB4-3EFF-0CA11335C332}" dt="2020-11-10T05:59:19.688" v="214" actId="20577"/>
        <pc:sldMkLst>
          <pc:docMk/>
          <pc:sldMk cId="245148169" sldId="271"/>
        </pc:sldMkLst>
        <pc:spChg chg="mod">
          <ac:chgData name="今田 将也" userId="S::psc06fz8@s.okayama-u.ac.jp::5aad9fbc-a0e9-4d72-9d5c-d9c4edbd7212" providerId="AD" clId="Web-{2F2F931C-EDE9-FDB4-3EFF-0CA11335C332}" dt="2020-11-10T05:58:29.204" v="192" actId="20577"/>
          <ac:spMkLst>
            <pc:docMk/>
            <pc:sldMk cId="245148169" sldId="271"/>
            <ac:spMk id="2" creationId="{484A4A78-257C-44BA-8391-B8B4AB45965A}"/>
          </ac:spMkLst>
        </pc:spChg>
        <pc:spChg chg="mod">
          <ac:chgData name="今田 将也" userId="S::psc06fz8@s.okayama-u.ac.jp::5aad9fbc-a0e9-4d72-9d5c-d9c4edbd7212" providerId="AD" clId="Web-{2F2F931C-EDE9-FDB4-3EFF-0CA11335C332}" dt="2020-11-10T05:59:19.688" v="214" actId="20577"/>
          <ac:spMkLst>
            <pc:docMk/>
            <pc:sldMk cId="245148169" sldId="271"/>
            <ac:spMk id="3" creationId="{9468AEC4-79DC-4127-AE27-99C0115673EC}"/>
          </ac:spMkLst>
        </pc:spChg>
      </pc:sldChg>
      <pc:sldChg chg="modSp new">
        <pc:chgData name="今田 将也" userId="S::psc06fz8@s.okayama-u.ac.jp::5aad9fbc-a0e9-4d72-9d5c-d9c4edbd7212" providerId="AD" clId="Web-{2F2F931C-EDE9-FDB4-3EFF-0CA11335C332}" dt="2020-11-10T06:15:50.654" v="688" actId="20577"/>
        <pc:sldMkLst>
          <pc:docMk/>
          <pc:sldMk cId="2497662173" sldId="272"/>
        </pc:sldMkLst>
        <pc:spChg chg="mod">
          <ac:chgData name="今田 将也" userId="S::psc06fz8@s.okayama-u.ac.jp::5aad9fbc-a0e9-4d72-9d5c-d9c4edbd7212" providerId="AD" clId="Web-{2F2F931C-EDE9-FDB4-3EFF-0CA11335C332}" dt="2020-11-10T06:09:58.780" v="363" actId="20577"/>
          <ac:spMkLst>
            <pc:docMk/>
            <pc:sldMk cId="2497662173" sldId="272"/>
            <ac:spMk id="2" creationId="{13FB0710-5556-42DB-A02E-69DB72DD2C04}"/>
          </ac:spMkLst>
        </pc:spChg>
        <pc:spChg chg="mod">
          <ac:chgData name="今田 将也" userId="S::psc06fz8@s.okayama-u.ac.jp::5aad9fbc-a0e9-4d72-9d5c-d9c4edbd7212" providerId="AD" clId="Web-{2F2F931C-EDE9-FDB4-3EFF-0CA11335C332}" dt="2020-11-10T06:15:50.654" v="688" actId="20577"/>
          <ac:spMkLst>
            <pc:docMk/>
            <pc:sldMk cId="2497662173" sldId="272"/>
            <ac:spMk id="3" creationId="{D0C6346C-5316-4ACC-ADA2-2594F4B24E09}"/>
          </ac:spMkLst>
        </pc:spChg>
      </pc:sldChg>
      <pc:sldChg chg="addSp modSp new">
        <pc:chgData name="今田 将也" userId="S::psc06fz8@s.okayama-u.ac.jp::5aad9fbc-a0e9-4d72-9d5c-d9c4edbd7212" providerId="AD" clId="Web-{2F2F931C-EDE9-FDB4-3EFF-0CA11335C332}" dt="2020-11-10T06:44:26.369" v="1312" actId="20577"/>
        <pc:sldMkLst>
          <pc:docMk/>
          <pc:sldMk cId="3761525368" sldId="273"/>
        </pc:sldMkLst>
        <pc:spChg chg="mod">
          <ac:chgData name="今田 将也" userId="S::psc06fz8@s.okayama-u.ac.jp::5aad9fbc-a0e9-4d72-9d5c-d9c4edbd7212" providerId="AD" clId="Web-{2F2F931C-EDE9-FDB4-3EFF-0CA11335C332}" dt="2020-11-10T06:44:26.369" v="1312" actId="20577"/>
          <ac:spMkLst>
            <pc:docMk/>
            <pc:sldMk cId="3761525368" sldId="273"/>
            <ac:spMk id="2" creationId="{3F5FA2D8-BA48-45D7-946D-B04C49CAB947}"/>
          </ac:spMkLst>
        </pc:spChg>
        <pc:spChg chg="mod">
          <ac:chgData name="今田 将也" userId="S::psc06fz8@s.okayama-u.ac.jp::5aad9fbc-a0e9-4d72-9d5c-d9c4edbd7212" providerId="AD" clId="Web-{2F2F931C-EDE9-FDB4-3EFF-0CA11335C332}" dt="2020-11-10T06:31:12.136" v="1022" actId="14100"/>
          <ac:spMkLst>
            <pc:docMk/>
            <pc:sldMk cId="3761525368" sldId="273"/>
            <ac:spMk id="3" creationId="{30E03FEC-9F17-40D1-8B11-E66024D4CDC8}"/>
          </ac:spMkLst>
        </pc:spChg>
        <pc:picChg chg="add mod">
          <ac:chgData name="今田 将也" userId="S::psc06fz8@s.okayama-u.ac.jp::5aad9fbc-a0e9-4d72-9d5c-d9c4edbd7212" providerId="AD" clId="Web-{2F2F931C-EDE9-FDB4-3EFF-0CA11335C332}" dt="2020-11-10T06:32:02.917" v="1027" actId="1076"/>
          <ac:picMkLst>
            <pc:docMk/>
            <pc:sldMk cId="3761525368" sldId="273"/>
            <ac:picMk id="4" creationId="{71C5453B-51E4-4364-8BD4-D17AAF357AFE}"/>
          </ac:picMkLst>
        </pc:picChg>
      </pc:sldChg>
      <pc:sldChg chg="addSp modSp new">
        <pc:chgData name="今田 将也" userId="S::psc06fz8@s.okayama-u.ac.jp::5aad9fbc-a0e9-4d72-9d5c-d9c4edbd7212" providerId="AD" clId="Web-{2F2F931C-EDE9-FDB4-3EFF-0CA11335C332}" dt="2020-11-10T06:50:28.087" v="1395" actId="1076"/>
        <pc:sldMkLst>
          <pc:docMk/>
          <pc:sldMk cId="220286627" sldId="274"/>
        </pc:sldMkLst>
        <pc:spChg chg="mod">
          <ac:chgData name="今田 将也" userId="S::psc06fz8@s.okayama-u.ac.jp::5aad9fbc-a0e9-4d72-9d5c-d9c4edbd7212" providerId="AD" clId="Web-{2F2F931C-EDE9-FDB4-3EFF-0CA11335C332}" dt="2020-11-10T06:50:00.899" v="1389" actId="20577"/>
          <ac:spMkLst>
            <pc:docMk/>
            <pc:sldMk cId="220286627" sldId="274"/>
            <ac:spMk id="2" creationId="{761D539B-380D-43F3-B77F-55AEE0F20339}"/>
          </ac:spMkLst>
        </pc:spChg>
        <pc:spChg chg="mod">
          <ac:chgData name="今田 将也" userId="S::psc06fz8@s.okayama-u.ac.jp::5aad9fbc-a0e9-4d72-9d5c-d9c4edbd7212" providerId="AD" clId="Web-{2F2F931C-EDE9-FDB4-3EFF-0CA11335C332}" dt="2020-11-10T06:47:46.024" v="1382" actId="20577"/>
          <ac:spMkLst>
            <pc:docMk/>
            <pc:sldMk cId="220286627" sldId="274"/>
            <ac:spMk id="3" creationId="{14072CFD-B579-451F-A40E-B0BE5FEF1C77}"/>
          </ac:spMkLst>
        </pc:spChg>
        <pc:picChg chg="add mod">
          <ac:chgData name="今田 将也" userId="S::psc06fz8@s.okayama-u.ac.jp::5aad9fbc-a0e9-4d72-9d5c-d9c4edbd7212" providerId="AD" clId="Web-{2F2F931C-EDE9-FDB4-3EFF-0CA11335C332}" dt="2020-11-10T06:46:07.494" v="1346" actId="1076"/>
          <ac:picMkLst>
            <pc:docMk/>
            <pc:sldMk cId="220286627" sldId="274"/>
            <ac:picMk id="4" creationId="{679E632E-D1EC-4D2C-9AEA-CC4AB626E087}"/>
          </ac:picMkLst>
        </pc:picChg>
        <pc:picChg chg="add mod">
          <ac:chgData name="今田 将也" userId="S::psc06fz8@s.okayama-u.ac.jp::5aad9fbc-a0e9-4d72-9d5c-d9c4edbd7212" providerId="AD" clId="Web-{2F2F931C-EDE9-FDB4-3EFF-0CA11335C332}" dt="2020-11-10T06:50:28.087" v="1395" actId="1076"/>
          <ac:picMkLst>
            <pc:docMk/>
            <pc:sldMk cId="220286627" sldId="274"/>
            <ac:picMk id="5" creationId="{5AFE228F-18CD-48B6-90B8-33F66F312E7A}"/>
          </ac:picMkLst>
        </pc:picChg>
      </pc:sldChg>
      <pc:sldChg chg="addSp delSp modSp new">
        <pc:chgData name="今田 将也" userId="S::psc06fz8@s.okayama-u.ac.jp::5aad9fbc-a0e9-4d72-9d5c-d9c4edbd7212" providerId="AD" clId="Web-{2F2F931C-EDE9-FDB4-3EFF-0CA11335C332}" dt="2020-11-10T06:59:35.663" v="1614" actId="1076"/>
        <pc:sldMkLst>
          <pc:docMk/>
          <pc:sldMk cId="696555312" sldId="275"/>
        </pc:sldMkLst>
        <pc:spChg chg="mod">
          <ac:chgData name="今田 将也" userId="S::psc06fz8@s.okayama-u.ac.jp::5aad9fbc-a0e9-4d72-9d5c-d9c4edbd7212" providerId="AD" clId="Web-{2F2F931C-EDE9-FDB4-3EFF-0CA11335C332}" dt="2020-11-10T06:59:09.757" v="1606" actId="20577"/>
          <ac:spMkLst>
            <pc:docMk/>
            <pc:sldMk cId="696555312" sldId="275"/>
            <ac:spMk id="2" creationId="{3B1F41C6-FD4E-4082-B127-7314938A4C0D}"/>
          </ac:spMkLst>
        </pc:spChg>
        <pc:spChg chg="mod">
          <ac:chgData name="今田 将也" userId="S::psc06fz8@s.okayama-u.ac.jp::5aad9fbc-a0e9-4d72-9d5c-d9c4edbd7212" providerId="AD" clId="Web-{2F2F931C-EDE9-FDB4-3EFF-0CA11335C332}" dt="2020-11-10T06:55:09.726" v="1562" actId="1076"/>
          <ac:spMkLst>
            <pc:docMk/>
            <pc:sldMk cId="696555312" sldId="275"/>
            <ac:spMk id="3" creationId="{98197A38-16D1-4181-BEF5-3FB6C773167D}"/>
          </ac:spMkLst>
        </pc:spChg>
        <pc:spChg chg="add mod">
          <ac:chgData name="今田 将也" userId="S::psc06fz8@s.okayama-u.ac.jp::5aad9fbc-a0e9-4d72-9d5c-d9c4edbd7212" providerId="AD" clId="Web-{2F2F931C-EDE9-FDB4-3EFF-0CA11335C332}" dt="2020-11-10T06:59:35.663" v="1614" actId="1076"/>
          <ac:spMkLst>
            <pc:docMk/>
            <pc:sldMk cId="696555312" sldId="275"/>
            <ac:spMk id="5" creationId="{06B4A436-71D2-429D-AAB0-CD7A41126A70}"/>
          </ac:spMkLst>
        </pc:spChg>
        <pc:picChg chg="add mod">
          <ac:chgData name="今田 将也" userId="S::psc06fz8@s.okayama-u.ac.jp::5aad9fbc-a0e9-4d72-9d5c-d9c4edbd7212" providerId="AD" clId="Web-{2F2F931C-EDE9-FDB4-3EFF-0CA11335C332}" dt="2020-11-10T06:59:23.179" v="1613" actId="1076"/>
          <ac:picMkLst>
            <pc:docMk/>
            <pc:sldMk cId="696555312" sldId="275"/>
            <ac:picMk id="4" creationId="{A650EDDE-BB7E-40D1-A927-4E2376DAEFD4}"/>
          </ac:picMkLst>
        </pc:picChg>
        <pc:picChg chg="add del mod">
          <ac:chgData name="今田 将也" userId="S::psc06fz8@s.okayama-u.ac.jp::5aad9fbc-a0e9-4d72-9d5c-d9c4edbd7212" providerId="AD" clId="Web-{2F2F931C-EDE9-FDB4-3EFF-0CA11335C332}" dt="2020-11-10T06:59:14.445" v="1610"/>
          <ac:picMkLst>
            <pc:docMk/>
            <pc:sldMk cId="696555312" sldId="275"/>
            <ac:picMk id="6" creationId="{BA67E1B8-391D-46CB-BB07-6EB264D71DE5}"/>
          </ac:picMkLst>
        </pc:picChg>
        <pc:picChg chg="add del mod">
          <ac:chgData name="今田 将也" userId="S::psc06fz8@s.okayama-u.ac.jp::5aad9fbc-a0e9-4d72-9d5c-d9c4edbd7212" providerId="AD" clId="Web-{2F2F931C-EDE9-FDB4-3EFF-0CA11335C332}" dt="2020-11-10T06:59:12.976" v="1609"/>
          <ac:picMkLst>
            <pc:docMk/>
            <pc:sldMk cId="696555312" sldId="275"/>
            <ac:picMk id="7" creationId="{FF15925F-6282-4530-83A0-0F0C8E040401}"/>
          </ac:picMkLst>
        </pc:picChg>
      </pc:sldChg>
      <pc:sldChg chg="addSp modSp new">
        <pc:chgData name="今田 将也" userId="S::psc06fz8@s.okayama-u.ac.jp::5aad9fbc-a0e9-4d72-9d5c-d9c4edbd7212" providerId="AD" clId="Web-{2F2F931C-EDE9-FDB4-3EFF-0CA11335C332}" dt="2020-11-10T07:05:24.928" v="1840" actId="14100"/>
        <pc:sldMkLst>
          <pc:docMk/>
          <pc:sldMk cId="1666028338" sldId="276"/>
        </pc:sldMkLst>
        <pc:spChg chg="mod">
          <ac:chgData name="今田 将也" userId="S::psc06fz8@s.okayama-u.ac.jp::5aad9fbc-a0e9-4d72-9d5c-d9c4edbd7212" providerId="AD" clId="Web-{2F2F931C-EDE9-FDB4-3EFF-0CA11335C332}" dt="2020-11-10T06:59:56.601" v="1633" actId="20577"/>
          <ac:spMkLst>
            <pc:docMk/>
            <pc:sldMk cId="1666028338" sldId="276"/>
            <ac:spMk id="2" creationId="{A9154FE2-175F-452D-8633-6B145629A697}"/>
          </ac:spMkLst>
        </pc:spChg>
        <pc:spChg chg="mod">
          <ac:chgData name="今田 将也" userId="S::psc06fz8@s.okayama-u.ac.jp::5aad9fbc-a0e9-4d72-9d5c-d9c4edbd7212" providerId="AD" clId="Web-{2F2F931C-EDE9-FDB4-3EFF-0CA11335C332}" dt="2020-11-10T07:05:05.975" v="1834" actId="20577"/>
          <ac:spMkLst>
            <pc:docMk/>
            <pc:sldMk cId="1666028338" sldId="276"/>
            <ac:spMk id="3" creationId="{44548C7F-F8C5-44C5-8180-7D343ABFA35C}"/>
          </ac:spMkLst>
        </pc:spChg>
        <pc:picChg chg="add mod">
          <ac:chgData name="今田 将也" userId="S::psc06fz8@s.okayama-u.ac.jp::5aad9fbc-a0e9-4d72-9d5c-d9c4edbd7212" providerId="AD" clId="Web-{2F2F931C-EDE9-FDB4-3EFF-0CA11335C332}" dt="2020-11-10T07:05:24.928" v="1840" actId="14100"/>
          <ac:picMkLst>
            <pc:docMk/>
            <pc:sldMk cId="1666028338" sldId="276"/>
            <ac:picMk id="5" creationId="{5FD4718C-4A06-4AA7-8497-809DEDFD0E52}"/>
          </ac:picMkLst>
        </pc:picChg>
        <pc:picChg chg="add mod">
          <ac:chgData name="今田 将也" userId="S::psc06fz8@s.okayama-u.ac.jp::5aad9fbc-a0e9-4d72-9d5c-d9c4edbd7212" providerId="AD" clId="Web-{2F2F931C-EDE9-FDB4-3EFF-0CA11335C332}" dt="2020-11-10T07:05:12.209" v="1838" actId="14100"/>
          <ac:picMkLst>
            <pc:docMk/>
            <pc:sldMk cId="1666028338" sldId="276"/>
            <ac:picMk id="7" creationId="{10B8D9CD-874E-43F9-B422-3F02C1DB2DE3}"/>
          </ac:picMkLst>
        </pc:picChg>
      </pc:sldChg>
    </pc:docChg>
  </pc:docChgLst>
  <pc:docChgLst>
    <pc:chgData name="今田 将也" userId="S::psc06fz8@s.okayama-u.ac.jp::5aad9fbc-a0e9-4d72-9d5c-d9c4edbd7212" providerId="AD" clId="Web-{F63E24BF-5965-3759-6589-9FA594928F94}"/>
    <pc:docChg chg="addSld modSld sldOrd">
      <pc:chgData name="今田 将也" userId="S::psc06fz8@s.okayama-u.ac.jp::5aad9fbc-a0e9-4d72-9d5c-d9c4edbd7212" providerId="AD" clId="Web-{F63E24BF-5965-3759-6589-9FA594928F94}" dt="2020-11-10T05:54:57.909" v="1426" actId="20577"/>
      <pc:docMkLst>
        <pc:docMk/>
      </pc:docMkLst>
      <pc:sldChg chg="modSp">
        <pc:chgData name="今田 将也" userId="S::psc06fz8@s.okayama-u.ac.jp::5aad9fbc-a0e9-4d72-9d5c-d9c4edbd7212" providerId="AD" clId="Web-{F63E24BF-5965-3759-6589-9FA594928F94}" dt="2020-11-10T05:50:32.615" v="1196" actId="20577"/>
        <pc:sldMkLst>
          <pc:docMk/>
          <pc:sldMk cId="1508085468" sldId="257"/>
        </pc:sldMkLst>
        <pc:spChg chg="mod">
          <ac:chgData name="今田 将也" userId="S::psc06fz8@s.okayama-u.ac.jp::5aad9fbc-a0e9-4d72-9d5c-d9c4edbd7212" providerId="AD" clId="Web-{F63E24BF-5965-3759-6589-9FA594928F94}" dt="2020-11-10T05:50:32.615" v="1196" actId="20577"/>
          <ac:spMkLst>
            <pc:docMk/>
            <pc:sldMk cId="1508085468" sldId="257"/>
            <ac:spMk id="3" creationId="{25D0C0EA-55D5-4D66-903D-F7B6825800C8}"/>
          </ac:spMkLst>
        </pc:spChg>
      </pc:sldChg>
      <pc:sldChg chg="modSp new">
        <pc:chgData name="今田 将也" userId="S::psc06fz8@s.okayama-u.ac.jp::5aad9fbc-a0e9-4d72-9d5c-d9c4edbd7212" providerId="AD" clId="Web-{F63E24BF-5965-3759-6589-9FA594928F94}" dt="2020-11-10T04:04:17.808" v="185" actId="20577"/>
        <pc:sldMkLst>
          <pc:docMk/>
          <pc:sldMk cId="440362749" sldId="258"/>
        </pc:sldMkLst>
        <pc:spChg chg="mod">
          <ac:chgData name="今田 将也" userId="S::psc06fz8@s.okayama-u.ac.jp::5aad9fbc-a0e9-4d72-9d5c-d9c4edbd7212" providerId="AD" clId="Web-{F63E24BF-5965-3759-6589-9FA594928F94}" dt="2020-11-10T04:04:07.792" v="182" actId="20577"/>
          <ac:spMkLst>
            <pc:docMk/>
            <pc:sldMk cId="440362749" sldId="258"/>
            <ac:spMk id="2" creationId="{7BB08161-A290-4F9D-9505-AB2BAD0B1739}"/>
          </ac:spMkLst>
        </pc:spChg>
        <pc:spChg chg="mod">
          <ac:chgData name="今田 将也" userId="S::psc06fz8@s.okayama-u.ac.jp::5aad9fbc-a0e9-4d72-9d5c-d9c4edbd7212" providerId="AD" clId="Web-{F63E24BF-5965-3759-6589-9FA594928F94}" dt="2020-11-10T04:04:17.808" v="185" actId="20577"/>
          <ac:spMkLst>
            <pc:docMk/>
            <pc:sldMk cId="440362749" sldId="258"/>
            <ac:spMk id="3" creationId="{B3A01E7E-1209-4CE0-ADCD-83627F7CC92F}"/>
          </ac:spMkLst>
        </pc:spChg>
      </pc:sldChg>
      <pc:sldChg chg="modSp new">
        <pc:chgData name="今田 将也" userId="S::psc06fz8@s.okayama-u.ac.jp::5aad9fbc-a0e9-4d72-9d5c-d9c4edbd7212" providerId="AD" clId="Web-{F63E24BF-5965-3759-6589-9FA594928F94}" dt="2020-11-10T04:24:41.607" v="245" actId="20577"/>
        <pc:sldMkLst>
          <pc:docMk/>
          <pc:sldMk cId="1602566365" sldId="259"/>
        </pc:sldMkLst>
        <pc:spChg chg="mod">
          <ac:chgData name="今田 将也" userId="S::psc06fz8@s.okayama-u.ac.jp::5aad9fbc-a0e9-4d72-9d5c-d9c4edbd7212" providerId="AD" clId="Web-{F63E24BF-5965-3759-6589-9FA594928F94}" dt="2020-11-10T04:23:43.466" v="221" actId="20577"/>
          <ac:spMkLst>
            <pc:docMk/>
            <pc:sldMk cId="1602566365" sldId="259"/>
            <ac:spMk id="2" creationId="{220831BF-F0A5-4918-A586-310B8D0D54FD}"/>
          </ac:spMkLst>
        </pc:spChg>
        <pc:spChg chg="mod">
          <ac:chgData name="今田 将也" userId="S::psc06fz8@s.okayama-u.ac.jp::5aad9fbc-a0e9-4d72-9d5c-d9c4edbd7212" providerId="AD" clId="Web-{F63E24BF-5965-3759-6589-9FA594928F94}" dt="2020-11-10T04:24:41.607" v="245" actId="20577"/>
          <ac:spMkLst>
            <pc:docMk/>
            <pc:sldMk cId="1602566365" sldId="259"/>
            <ac:spMk id="3" creationId="{A12BFC24-DECB-4394-8264-F7A71A8555F4}"/>
          </ac:spMkLst>
        </pc:spChg>
      </pc:sldChg>
      <pc:sldChg chg="addSp modSp new">
        <pc:chgData name="今田 将也" userId="S::psc06fz8@s.okayama-u.ac.jp::5aad9fbc-a0e9-4d72-9d5c-d9c4edbd7212" providerId="AD" clId="Web-{F63E24BF-5965-3759-6589-9FA594928F94}" dt="2020-11-10T05:20:03.788" v="1116" actId="1076"/>
        <pc:sldMkLst>
          <pc:docMk/>
          <pc:sldMk cId="457920813" sldId="260"/>
        </pc:sldMkLst>
        <pc:spChg chg="mod">
          <ac:chgData name="今田 将也" userId="S::psc06fz8@s.okayama-u.ac.jp::5aad9fbc-a0e9-4d72-9d5c-d9c4edbd7212" providerId="AD" clId="Web-{F63E24BF-5965-3759-6589-9FA594928F94}" dt="2020-11-10T04:26:32.481" v="326" actId="20577"/>
          <ac:spMkLst>
            <pc:docMk/>
            <pc:sldMk cId="457920813" sldId="260"/>
            <ac:spMk id="2" creationId="{5F7CF48B-B1AE-48F5-8FD0-F2D4B08DB6A2}"/>
          </ac:spMkLst>
        </pc:spChg>
        <pc:spChg chg="mod">
          <ac:chgData name="今田 将也" userId="S::psc06fz8@s.okayama-u.ac.jp::5aad9fbc-a0e9-4d72-9d5c-d9c4edbd7212" providerId="AD" clId="Web-{F63E24BF-5965-3759-6589-9FA594928F94}" dt="2020-11-10T04:50:20.399" v="946" actId="20577"/>
          <ac:spMkLst>
            <pc:docMk/>
            <pc:sldMk cId="457920813" sldId="260"/>
            <ac:spMk id="3" creationId="{E555C3B9-D090-487F-AF47-29D9B2655584}"/>
          </ac:spMkLst>
        </pc:spChg>
        <pc:spChg chg="add mod">
          <ac:chgData name="今田 将也" userId="S::psc06fz8@s.okayama-u.ac.jp::5aad9fbc-a0e9-4d72-9d5c-d9c4edbd7212" providerId="AD" clId="Web-{F63E24BF-5965-3759-6589-9FA594928F94}" dt="2020-11-10T04:50:08.290" v="943" actId="20577"/>
          <ac:spMkLst>
            <pc:docMk/>
            <pc:sldMk cId="457920813" sldId="260"/>
            <ac:spMk id="5" creationId="{0AD8ACA5-2A76-46DB-BDA8-C234304842A5}"/>
          </ac:spMkLst>
        </pc:spChg>
        <pc:picChg chg="add mod">
          <ac:chgData name="今田 将也" userId="S::psc06fz8@s.okayama-u.ac.jp::5aad9fbc-a0e9-4d72-9d5c-d9c4edbd7212" providerId="AD" clId="Web-{F63E24BF-5965-3759-6589-9FA594928F94}" dt="2020-11-10T05:20:03.788" v="1116" actId="1076"/>
          <ac:picMkLst>
            <pc:docMk/>
            <pc:sldMk cId="457920813" sldId="260"/>
            <ac:picMk id="4" creationId="{C8CD096F-C10E-4269-AE50-63163DA2EDA5}"/>
          </ac:picMkLst>
        </pc:picChg>
      </pc:sldChg>
      <pc:sldChg chg="addSp modSp new">
        <pc:chgData name="今田 将也" userId="S::psc06fz8@s.okayama-u.ac.jp::5aad9fbc-a0e9-4d72-9d5c-d9c4edbd7212" providerId="AD" clId="Web-{F63E24BF-5965-3759-6589-9FA594928F94}" dt="2020-11-10T05:19:17.726" v="1110" actId="14100"/>
        <pc:sldMkLst>
          <pc:docMk/>
          <pc:sldMk cId="1116610306" sldId="261"/>
        </pc:sldMkLst>
        <pc:spChg chg="mod">
          <ac:chgData name="今田 将也" userId="S::psc06fz8@s.okayama-u.ac.jp::5aad9fbc-a0e9-4d72-9d5c-d9c4edbd7212" providerId="AD" clId="Web-{F63E24BF-5965-3759-6589-9FA594928F94}" dt="2020-11-10T04:26:38.497" v="335" actId="20577"/>
          <ac:spMkLst>
            <pc:docMk/>
            <pc:sldMk cId="1116610306" sldId="261"/>
            <ac:spMk id="2" creationId="{0771A4FC-B56A-4CDD-A957-B7CBD93EEBC5}"/>
          </ac:spMkLst>
        </pc:spChg>
        <pc:spChg chg="mod">
          <ac:chgData name="今田 将也" userId="S::psc06fz8@s.okayama-u.ac.jp::5aad9fbc-a0e9-4d72-9d5c-d9c4edbd7212" providerId="AD" clId="Web-{F63E24BF-5965-3759-6589-9FA594928F94}" dt="2020-11-10T04:42:45.838" v="711" actId="20577"/>
          <ac:spMkLst>
            <pc:docMk/>
            <pc:sldMk cId="1116610306" sldId="261"/>
            <ac:spMk id="3" creationId="{E0477389-56CF-4B65-A06F-EC0033A9E816}"/>
          </ac:spMkLst>
        </pc:spChg>
        <pc:spChg chg="add mod">
          <ac:chgData name="今田 将也" userId="S::psc06fz8@s.okayama-u.ac.jp::5aad9fbc-a0e9-4d72-9d5c-d9c4edbd7212" providerId="AD" clId="Web-{F63E24BF-5965-3759-6589-9FA594928F94}" dt="2020-11-10T04:42:37.994" v="710" actId="1076"/>
          <ac:spMkLst>
            <pc:docMk/>
            <pc:sldMk cId="1116610306" sldId="261"/>
            <ac:spMk id="5" creationId="{7104219C-4093-4E66-9E9B-5D31591769D3}"/>
          </ac:spMkLst>
        </pc:spChg>
        <pc:picChg chg="add mod">
          <ac:chgData name="今田 将也" userId="S::psc06fz8@s.okayama-u.ac.jp::5aad9fbc-a0e9-4d72-9d5c-d9c4edbd7212" providerId="AD" clId="Web-{F63E24BF-5965-3759-6589-9FA594928F94}" dt="2020-11-10T05:19:17.726" v="1110" actId="14100"/>
          <ac:picMkLst>
            <pc:docMk/>
            <pc:sldMk cId="1116610306" sldId="261"/>
            <ac:picMk id="4" creationId="{36FF6C85-122E-447C-AC90-E922BA4CB4BC}"/>
          </ac:picMkLst>
        </pc:picChg>
      </pc:sldChg>
      <pc:sldChg chg="addSp modSp new">
        <pc:chgData name="今田 将也" userId="S::psc06fz8@s.okayama-u.ac.jp::5aad9fbc-a0e9-4d72-9d5c-d9c4edbd7212" providerId="AD" clId="Web-{F63E24BF-5965-3759-6589-9FA594928F94}" dt="2020-11-10T05:17:03.680" v="1105" actId="20577"/>
        <pc:sldMkLst>
          <pc:docMk/>
          <pc:sldMk cId="512651968" sldId="262"/>
        </pc:sldMkLst>
        <pc:spChg chg="mod">
          <ac:chgData name="今田 将也" userId="S::psc06fz8@s.okayama-u.ac.jp::5aad9fbc-a0e9-4d72-9d5c-d9c4edbd7212" providerId="AD" clId="Web-{F63E24BF-5965-3759-6589-9FA594928F94}" dt="2020-11-10T04:27:07.434" v="382" actId="20577"/>
          <ac:spMkLst>
            <pc:docMk/>
            <pc:sldMk cId="512651968" sldId="262"/>
            <ac:spMk id="2" creationId="{3A2ABFE2-EB6C-4C83-A7B3-8EFC9569C96B}"/>
          </ac:spMkLst>
        </pc:spChg>
        <pc:spChg chg="mod">
          <ac:chgData name="今田 将也" userId="S::psc06fz8@s.okayama-u.ac.jp::5aad9fbc-a0e9-4d72-9d5c-d9c4edbd7212" providerId="AD" clId="Web-{F63E24BF-5965-3759-6589-9FA594928F94}" dt="2020-11-10T05:17:03.680" v="1105" actId="20577"/>
          <ac:spMkLst>
            <pc:docMk/>
            <pc:sldMk cId="512651968" sldId="262"/>
            <ac:spMk id="3" creationId="{24F310C8-5D6D-44D9-A11E-7F73D4B467DF}"/>
          </ac:spMkLst>
        </pc:spChg>
        <pc:picChg chg="add mod">
          <ac:chgData name="今田 将也" userId="S::psc06fz8@s.okayama-u.ac.jp::5aad9fbc-a0e9-4d72-9d5c-d9c4edbd7212" providerId="AD" clId="Web-{F63E24BF-5965-3759-6589-9FA594928F94}" dt="2020-11-10T05:16:24.852" v="1084" actId="1076"/>
          <ac:picMkLst>
            <pc:docMk/>
            <pc:sldMk cId="512651968" sldId="262"/>
            <ac:picMk id="4" creationId="{BCC08854-74AB-45B5-A40C-F6ECAF056B21}"/>
          </ac:picMkLst>
        </pc:picChg>
      </pc:sldChg>
      <pc:sldChg chg="modSp add ord replId">
        <pc:chgData name="今田 将也" userId="S::psc06fz8@s.okayama-u.ac.jp::5aad9fbc-a0e9-4d72-9d5c-d9c4edbd7212" providerId="AD" clId="Web-{F63E24BF-5965-3759-6589-9FA594928F94}" dt="2020-11-10T04:27:32.622" v="390" actId="20577"/>
        <pc:sldMkLst>
          <pc:docMk/>
          <pc:sldMk cId="2431369295" sldId="263"/>
        </pc:sldMkLst>
        <pc:spChg chg="mod">
          <ac:chgData name="今田 将也" userId="S::psc06fz8@s.okayama-u.ac.jp::5aad9fbc-a0e9-4d72-9d5c-d9c4edbd7212" providerId="AD" clId="Web-{F63E24BF-5965-3759-6589-9FA594928F94}" dt="2020-11-10T04:27:20.950" v="387" actId="20577"/>
          <ac:spMkLst>
            <pc:docMk/>
            <pc:sldMk cId="2431369295" sldId="263"/>
            <ac:spMk id="2" creationId="{7BB08161-A290-4F9D-9505-AB2BAD0B1739}"/>
          </ac:spMkLst>
        </pc:spChg>
        <pc:spChg chg="mod">
          <ac:chgData name="今田 将也" userId="S::psc06fz8@s.okayama-u.ac.jp::5aad9fbc-a0e9-4d72-9d5c-d9c4edbd7212" providerId="AD" clId="Web-{F63E24BF-5965-3759-6589-9FA594928F94}" dt="2020-11-10T04:27:32.622" v="390" actId="20577"/>
          <ac:spMkLst>
            <pc:docMk/>
            <pc:sldMk cId="2431369295" sldId="263"/>
            <ac:spMk id="3" creationId="{B3A01E7E-1209-4CE0-ADCD-83627F7CC92F}"/>
          </ac:spMkLst>
        </pc:spChg>
      </pc:sldChg>
      <pc:sldChg chg="modSp add ord replId">
        <pc:chgData name="今田 将也" userId="S::psc06fz8@s.okayama-u.ac.jp::5aad9fbc-a0e9-4d72-9d5c-d9c4edbd7212" providerId="AD" clId="Web-{F63E24BF-5965-3759-6589-9FA594928F94}" dt="2020-11-10T04:28:43.278" v="432" actId="20577"/>
        <pc:sldMkLst>
          <pc:docMk/>
          <pc:sldMk cId="324185698" sldId="264"/>
        </pc:sldMkLst>
        <pc:spChg chg="mod">
          <ac:chgData name="今田 将也" userId="S::psc06fz8@s.okayama-u.ac.jp::5aad9fbc-a0e9-4d72-9d5c-d9c4edbd7212" providerId="AD" clId="Web-{F63E24BF-5965-3759-6589-9FA594928F94}" dt="2020-11-10T04:27:46.762" v="397" actId="20577"/>
          <ac:spMkLst>
            <pc:docMk/>
            <pc:sldMk cId="324185698" sldId="264"/>
            <ac:spMk id="2" creationId="{220831BF-F0A5-4918-A586-310B8D0D54FD}"/>
          </ac:spMkLst>
        </pc:spChg>
        <pc:spChg chg="mod">
          <ac:chgData name="今田 将也" userId="S::psc06fz8@s.okayama-u.ac.jp::5aad9fbc-a0e9-4d72-9d5c-d9c4edbd7212" providerId="AD" clId="Web-{F63E24BF-5965-3759-6589-9FA594928F94}" dt="2020-11-10T04:28:43.278" v="432" actId="20577"/>
          <ac:spMkLst>
            <pc:docMk/>
            <pc:sldMk cId="324185698" sldId="264"/>
            <ac:spMk id="3" creationId="{A12BFC24-DECB-4394-8264-F7A71A8555F4}"/>
          </ac:spMkLst>
        </pc:spChg>
      </pc:sldChg>
      <pc:sldChg chg="modSp new ord">
        <pc:chgData name="今田 将也" userId="S::psc06fz8@s.okayama-u.ac.jp::5aad9fbc-a0e9-4d72-9d5c-d9c4edbd7212" providerId="AD" clId="Web-{F63E24BF-5965-3759-6589-9FA594928F94}" dt="2020-11-10T04:30:17.293" v="452" actId="20577"/>
        <pc:sldMkLst>
          <pc:docMk/>
          <pc:sldMk cId="2093063666" sldId="265"/>
        </pc:sldMkLst>
        <pc:spChg chg="mod">
          <ac:chgData name="今田 将也" userId="S::psc06fz8@s.okayama-u.ac.jp::5aad9fbc-a0e9-4d72-9d5c-d9c4edbd7212" providerId="AD" clId="Web-{F63E24BF-5965-3759-6589-9FA594928F94}" dt="2020-11-10T04:30:17.293" v="452" actId="20577"/>
          <ac:spMkLst>
            <pc:docMk/>
            <pc:sldMk cId="2093063666" sldId="265"/>
            <ac:spMk id="2" creationId="{1503B177-374B-42F7-B103-13152F04C28D}"/>
          </ac:spMkLst>
        </pc:spChg>
      </pc:sldChg>
      <pc:sldChg chg="modSp new">
        <pc:chgData name="今田 将也" userId="S::psc06fz8@s.okayama-u.ac.jp::5aad9fbc-a0e9-4d72-9d5c-d9c4edbd7212" providerId="AD" clId="Web-{F63E24BF-5965-3759-6589-9FA594928F94}" dt="2020-11-10T04:30:27.606" v="464" actId="20577"/>
        <pc:sldMkLst>
          <pc:docMk/>
          <pc:sldMk cId="1742121413" sldId="266"/>
        </pc:sldMkLst>
        <pc:spChg chg="mod">
          <ac:chgData name="今田 将也" userId="S::psc06fz8@s.okayama-u.ac.jp::5aad9fbc-a0e9-4d72-9d5c-d9c4edbd7212" providerId="AD" clId="Web-{F63E24BF-5965-3759-6589-9FA594928F94}" dt="2020-11-10T04:30:27.606" v="464" actId="20577"/>
          <ac:spMkLst>
            <pc:docMk/>
            <pc:sldMk cId="1742121413" sldId="266"/>
            <ac:spMk id="2" creationId="{AD6F2A03-E14D-499B-9A41-18473F5BC6A7}"/>
          </ac:spMkLst>
        </pc:spChg>
      </pc:sldChg>
      <pc:sldChg chg="modSp new">
        <pc:chgData name="今田 将也" userId="S::psc06fz8@s.okayama-u.ac.jp::5aad9fbc-a0e9-4d72-9d5c-d9c4edbd7212" providerId="AD" clId="Web-{F63E24BF-5965-3759-6589-9FA594928F94}" dt="2020-11-10T05:50:47.536" v="1205" actId="20577"/>
        <pc:sldMkLst>
          <pc:docMk/>
          <pc:sldMk cId="2538432271" sldId="267"/>
        </pc:sldMkLst>
        <pc:spChg chg="mod">
          <ac:chgData name="今田 将也" userId="S::psc06fz8@s.okayama-u.ac.jp::5aad9fbc-a0e9-4d72-9d5c-d9c4edbd7212" providerId="AD" clId="Web-{F63E24BF-5965-3759-6589-9FA594928F94}" dt="2020-11-10T05:50:09.709" v="1153" actId="20577"/>
          <ac:spMkLst>
            <pc:docMk/>
            <pc:sldMk cId="2538432271" sldId="267"/>
            <ac:spMk id="2" creationId="{AE3891FC-0345-48C8-8CB5-9342BD0ECD88}"/>
          </ac:spMkLst>
        </pc:spChg>
        <pc:spChg chg="mod">
          <ac:chgData name="今田 将也" userId="S::psc06fz8@s.okayama-u.ac.jp::5aad9fbc-a0e9-4d72-9d5c-d9c4edbd7212" providerId="AD" clId="Web-{F63E24BF-5965-3759-6589-9FA594928F94}" dt="2020-11-10T05:50:47.536" v="1205" actId="20577"/>
          <ac:spMkLst>
            <pc:docMk/>
            <pc:sldMk cId="2538432271" sldId="267"/>
            <ac:spMk id="3" creationId="{220BBBBD-7F54-4CBD-B536-660E83B5B36D}"/>
          </ac:spMkLst>
        </pc:spChg>
      </pc:sldChg>
      <pc:sldChg chg="modSp new">
        <pc:chgData name="今田 将也" userId="S::psc06fz8@s.okayama-u.ac.jp::5aad9fbc-a0e9-4d72-9d5c-d9c4edbd7212" providerId="AD" clId="Web-{F63E24BF-5965-3759-6589-9FA594928F94}" dt="2020-11-10T05:51:41.286" v="1231" actId="20577"/>
        <pc:sldMkLst>
          <pc:docMk/>
          <pc:sldMk cId="2880831476" sldId="268"/>
        </pc:sldMkLst>
        <pc:spChg chg="mod">
          <ac:chgData name="今田 将也" userId="S::psc06fz8@s.okayama-u.ac.jp::5aad9fbc-a0e9-4d72-9d5c-d9c4edbd7212" providerId="AD" clId="Web-{F63E24BF-5965-3759-6589-9FA594928F94}" dt="2020-11-10T05:51:01.161" v="1212" actId="20577"/>
          <ac:spMkLst>
            <pc:docMk/>
            <pc:sldMk cId="2880831476" sldId="268"/>
            <ac:spMk id="2" creationId="{E0DE8036-7555-45D3-8881-5EE3F26756EB}"/>
          </ac:spMkLst>
        </pc:spChg>
        <pc:spChg chg="mod">
          <ac:chgData name="今田 将也" userId="S::psc06fz8@s.okayama-u.ac.jp::5aad9fbc-a0e9-4d72-9d5c-d9c4edbd7212" providerId="AD" clId="Web-{F63E24BF-5965-3759-6589-9FA594928F94}" dt="2020-11-10T05:51:41.286" v="1231" actId="20577"/>
          <ac:spMkLst>
            <pc:docMk/>
            <pc:sldMk cId="2880831476" sldId="268"/>
            <ac:spMk id="3" creationId="{77F03A69-8606-4E75-8ECA-9D53BFCC6351}"/>
          </ac:spMkLst>
        </pc:spChg>
      </pc:sldChg>
      <pc:sldChg chg="modSp new">
        <pc:chgData name="今田 将也" userId="S::psc06fz8@s.okayama-u.ac.jp::5aad9fbc-a0e9-4d72-9d5c-d9c4edbd7212" providerId="AD" clId="Web-{F63E24BF-5965-3759-6589-9FA594928F94}" dt="2020-11-10T05:54:57.550" v="1424" actId="20577"/>
        <pc:sldMkLst>
          <pc:docMk/>
          <pc:sldMk cId="858784903" sldId="269"/>
        </pc:sldMkLst>
        <pc:spChg chg="mod">
          <ac:chgData name="今田 将也" userId="S::psc06fz8@s.okayama-u.ac.jp::5aad9fbc-a0e9-4d72-9d5c-d9c4edbd7212" providerId="AD" clId="Web-{F63E24BF-5965-3759-6589-9FA594928F94}" dt="2020-11-10T05:54:57.550" v="1424" actId="20577"/>
          <ac:spMkLst>
            <pc:docMk/>
            <pc:sldMk cId="858784903" sldId="269"/>
            <ac:spMk id="2" creationId="{71DF312B-79A4-4226-B897-85D61E1B0022}"/>
          </ac:spMkLst>
        </pc:spChg>
        <pc:spChg chg="mod">
          <ac:chgData name="今田 将也" userId="S::psc06fz8@s.okayama-u.ac.jp::5aad9fbc-a0e9-4d72-9d5c-d9c4edbd7212" providerId="AD" clId="Web-{F63E24BF-5965-3759-6589-9FA594928F94}" dt="2020-11-10T05:54:52.128" v="1421" actId="20577"/>
          <ac:spMkLst>
            <pc:docMk/>
            <pc:sldMk cId="858784903" sldId="269"/>
            <ac:spMk id="3" creationId="{F3F5EB4E-82EB-47EE-B650-8377C9C081C6}"/>
          </ac:spMkLst>
        </pc:spChg>
      </pc:sldChg>
    </pc:docChg>
  </pc:docChgLst>
  <pc:docChgLst>
    <pc:chgData name="今田 将也" userId="S::psc06fz8@s.okayama-u.ac.jp::5aad9fbc-a0e9-4d72-9d5c-d9c4edbd7212" providerId="AD" clId="Web-{A6125AE2-EDCB-4CDF-B411-0AA318033191}"/>
    <pc:docChg chg="addSld modSld addMainMaster delMainMaster">
      <pc:chgData name="今田 将也" userId="S::psc06fz8@s.okayama-u.ac.jp::5aad9fbc-a0e9-4d72-9d5c-d9c4edbd7212" providerId="AD" clId="Web-{A6125AE2-EDCB-4CDF-B411-0AA318033191}" dt="2020-11-10T03:59:39.547" v="166" actId="20577"/>
      <pc:docMkLst>
        <pc:docMk/>
      </pc:docMkLst>
      <pc:sldChg chg="modSp mod modClrScheme chgLayout">
        <pc:chgData name="今田 将也" userId="S::psc06fz8@s.okayama-u.ac.jp::5aad9fbc-a0e9-4d72-9d5c-d9c4edbd7212" providerId="AD" clId="Web-{A6125AE2-EDCB-4CDF-B411-0AA318033191}" dt="2020-11-10T03:57:32.140" v="94" actId="20577"/>
        <pc:sldMkLst>
          <pc:docMk/>
          <pc:sldMk cId="2128380218" sldId="256"/>
        </pc:sldMkLst>
        <pc:spChg chg="mod ord">
          <ac:chgData name="今田 将也" userId="S::psc06fz8@s.okayama-u.ac.jp::5aad9fbc-a0e9-4d72-9d5c-d9c4edbd7212" providerId="AD" clId="Web-{A6125AE2-EDCB-4CDF-B411-0AA318033191}" dt="2020-11-10T03:56:58.718" v="41" actId="20577"/>
          <ac:spMkLst>
            <pc:docMk/>
            <pc:sldMk cId="2128380218" sldId="256"/>
            <ac:spMk id="2" creationId="{00000000-0000-0000-0000-000000000000}"/>
          </ac:spMkLst>
        </pc:spChg>
        <pc:spChg chg="mod ord">
          <ac:chgData name="今田 将也" userId="S::psc06fz8@s.okayama-u.ac.jp::5aad9fbc-a0e9-4d72-9d5c-d9c4edbd7212" providerId="AD" clId="Web-{A6125AE2-EDCB-4CDF-B411-0AA318033191}" dt="2020-11-10T03:57:32.140" v="94" actId="20577"/>
          <ac:spMkLst>
            <pc:docMk/>
            <pc:sldMk cId="2128380218" sldId="256"/>
            <ac:spMk id="3" creationId="{00000000-0000-0000-0000-000000000000}"/>
          </ac:spMkLst>
        </pc:spChg>
      </pc:sldChg>
      <pc:sldChg chg="modSp new">
        <pc:chgData name="今田 将也" userId="S::psc06fz8@s.okayama-u.ac.jp::5aad9fbc-a0e9-4d72-9d5c-d9c4edbd7212" providerId="AD" clId="Web-{A6125AE2-EDCB-4CDF-B411-0AA318033191}" dt="2020-11-10T03:59:39.547" v="165" actId="20577"/>
        <pc:sldMkLst>
          <pc:docMk/>
          <pc:sldMk cId="1508085468" sldId="257"/>
        </pc:sldMkLst>
        <pc:spChg chg="mod">
          <ac:chgData name="今田 将也" userId="S::psc06fz8@s.okayama-u.ac.jp::5aad9fbc-a0e9-4d72-9d5c-d9c4edbd7212" providerId="AD" clId="Web-{A6125AE2-EDCB-4CDF-B411-0AA318033191}" dt="2020-11-10T03:58:42.187" v="110" actId="20577"/>
          <ac:spMkLst>
            <pc:docMk/>
            <pc:sldMk cId="1508085468" sldId="257"/>
            <ac:spMk id="2" creationId="{DED8FCDB-EAB5-4FE0-8754-2DA1B88D0D39}"/>
          </ac:spMkLst>
        </pc:spChg>
        <pc:spChg chg="mod">
          <ac:chgData name="今田 将也" userId="S::psc06fz8@s.okayama-u.ac.jp::5aad9fbc-a0e9-4d72-9d5c-d9c4edbd7212" providerId="AD" clId="Web-{A6125AE2-EDCB-4CDF-B411-0AA318033191}" dt="2020-11-10T03:59:39.547" v="165" actId="20577"/>
          <ac:spMkLst>
            <pc:docMk/>
            <pc:sldMk cId="1508085468" sldId="257"/>
            <ac:spMk id="3" creationId="{25D0C0EA-55D5-4D66-903D-F7B6825800C8}"/>
          </ac:spMkLst>
        </pc:spChg>
      </pc:sldChg>
      <pc:sldMasterChg chg="del delSldLayout">
        <pc:chgData name="今田 将也" userId="S::psc06fz8@s.okayama-u.ac.jp::5aad9fbc-a0e9-4d72-9d5c-d9c4edbd7212" providerId="AD" clId="Web-{A6125AE2-EDCB-4CDF-B411-0AA318033191}" dt="2020-11-10T03:53:48.889" v="0"/>
        <pc:sldMasterMkLst>
          <pc:docMk/>
          <pc:sldMasterMk cId="2907289730" sldId="2147483648"/>
        </pc:sldMasterMkLst>
        <pc:sldLayoutChg chg="del">
          <pc:chgData name="今田 将也" userId="S::psc06fz8@s.okayama-u.ac.jp::5aad9fbc-a0e9-4d72-9d5c-d9c4edbd7212" providerId="AD" clId="Web-{A6125AE2-EDCB-4CDF-B411-0AA318033191}" dt="2020-11-10T03:53:48.889" v="0"/>
          <pc:sldLayoutMkLst>
            <pc:docMk/>
            <pc:sldMasterMk cId="2907289730" sldId="2147483648"/>
            <pc:sldLayoutMk cId="3849106771" sldId="2147483649"/>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040515858" sldId="2147483650"/>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4083904788" sldId="2147483651"/>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1395402986" sldId="2147483652"/>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797884901" sldId="2147483653"/>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539588861" sldId="2147483654"/>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042860812" sldId="2147483655"/>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3888451093" sldId="2147483656"/>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189387916" sldId="2147483657"/>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575747102" sldId="2147483658"/>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950866720" sldId="2147483659"/>
          </pc:sldLayoutMkLst>
        </pc:sldLayoutChg>
      </pc:sldMasterChg>
      <pc:sldMasterChg chg="add addSldLayout modSldLayout">
        <pc:chgData name="今田 将也" userId="S::psc06fz8@s.okayama-u.ac.jp::5aad9fbc-a0e9-4d72-9d5c-d9c4edbd7212" providerId="AD" clId="Web-{A6125AE2-EDCB-4CDF-B411-0AA318033191}" dt="2020-11-10T03:53:48.889" v="0"/>
        <pc:sldMasterMkLst>
          <pc:docMk/>
          <pc:sldMasterMk cId="396930906" sldId="2147483660"/>
        </pc:sldMasterMkLst>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134895101" sldId="2147483661"/>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3624211296" sldId="2147483662"/>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195757764" sldId="2147483663"/>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700728157" sldId="2147483664"/>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4274464278" sldId="2147483665"/>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866931212" sldId="2147483666"/>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862674571" sldId="2147483667"/>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65449567" sldId="2147483668"/>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4172560644" sldId="2147483669"/>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1302548923" sldId="2147483670"/>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1587064413"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1E77C-1753-4273-8760-6883E1FBD1AB}" type="datetimeFigureOut">
              <a:rPr kumimoji="1" lang="ja-JP" altLang="en-US" smtClean="0"/>
              <a:t>2020/11/20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4477F-2B6A-42FD-AF7C-ED29289B6852}" type="slidenum">
              <a:rPr kumimoji="1" lang="ja-JP" altLang="en-US" smtClean="0"/>
              <a:t>‹#›</a:t>
            </a:fld>
            <a:endParaRPr kumimoji="1" lang="ja-JP" altLang="en-US"/>
          </a:p>
        </p:txBody>
      </p:sp>
    </p:spTree>
    <p:extLst>
      <p:ext uri="{BB962C8B-B14F-4D97-AF65-F5344CB8AC3E}">
        <p14:creationId xmlns:p14="http://schemas.microsoft.com/office/powerpoint/2010/main" val="9085382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54477F-2B6A-42FD-AF7C-ED29289B6852}" type="slidenum">
              <a:rPr kumimoji="1" lang="ja-JP" altLang="en-US" smtClean="0"/>
              <a:t>1</a:t>
            </a:fld>
            <a:endParaRPr kumimoji="1" lang="ja-JP" altLang="en-US"/>
          </a:p>
        </p:txBody>
      </p:sp>
    </p:spTree>
    <p:extLst>
      <p:ext uri="{BB962C8B-B14F-4D97-AF65-F5344CB8AC3E}">
        <p14:creationId xmlns:p14="http://schemas.microsoft.com/office/powerpoint/2010/main" val="372506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F9F077BC-6148-408F-81FB-EFD9B93F0CEB}" type="datetime1">
              <a:rPr lang="en-US" altLang="ja-JP"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89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8D1F5BF-54A3-4EC9-9DA8-F40308519695}" type="datetime1">
              <a:rPr lang="en-US" altLang="ja-JP"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0254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7773F5F-6FFD-4040-8404-7A430F16F9C4}" type="datetime1">
              <a:rPr lang="en-US" altLang="ja-JP"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8706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3121AC-836F-488B-ADC0-C3BA62078220}" type="datetime1">
              <a:rPr lang="en-US" altLang="ja-JP"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62421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554FE44-3C39-44B7-978A-109035446B3C}" type="datetime1">
              <a:rPr lang="en-US" altLang="ja-JP" smtClean="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75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9D7940C-9890-4F9D-B553-D56B4D557663}" type="datetime1">
              <a:rPr lang="en-US" altLang="ja-JP" smtClean="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0072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2220571-5C29-4CC7-86EA-13E02AFFD17E}" type="datetime1">
              <a:rPr lang="en-US" altLang="ja-JP" smtClean="0"/>
              <a:t>11/20/2020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7446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05F710B-DFFD-4F9F-832A-87E5FBD47776}" type="datetime1">
              <a:rPr lang="en-US" altLang="ja-JP" smtClean="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6693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365935-254B-4DCE-850B-5C512DC00647}" type="datetime1">
              <a:rPr lang="en-US" altLang="ja-JP" smtClean="0"/>
              <a:t>11/20/2020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6267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37E9E1-F66B-4DF9-8875-866B636F95D5}" type="datetime1">
              <a:rPr lang="en-US" altLang="ja-JP" smtClean="0"/>
              <a:t>11/20/2020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544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0CC3785-03F7-40B2-BFF8-3914E8FA0CA8}" type="datetime1">
              <a:rPr lang="en-US" altLang="ja-JP" smtClean="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7256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2F95ED-7559-4FEB-9B42-276B658F3FB1}" type="datetime1">
              <a:rPr lang="en-US" altLang="ja-JP" smtClean="0"/>
              <a:t>11/20/2020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0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修正</a:t>
            </a:r>
            <a:r>
              <a:rPr kumimoji="1" lang="ja-JP" altLang="en-US" dirty="0"/>
              <a:t>内容</a:t>
            </a:r>
          </a:p>
        </p:txBody>
      </p:sp>
      <p:sp>
        <p:nvSpPr>
          <p:cNvPr id="3" name="コンテンツ プレースホルダー 2"/>
          <p:cNvSpPr>
            <a:spLocks noGrp="1"/>
          </p:cNvSpPr>
          <p:nvPr>
            <p:ph idx="1"/>
          </p:nvPr>
        </p:nvSpPr>
        <p:spPr/>
        <p:txBody>
          <a:bodyPr/>
          <a:lstStyle/>
          <a:p>
            <a:r>
              <a:rPr kumimoji="1" lang="ja-JP" altLang="en-US" dirty="0" smtClean="0"/>
              <a:t>スライドの各ページに番号を振っていなかったものを修正</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79777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03B177-374B-42F7-B103-13152F04C28D}"/>
              </a:ext>
            </a:extLst>
          </p:cNvPr>
          <p:cNvSpPr>
            <a:spLocks noGrp="1"/>
          </p:cNvSpPr>
          <p:nvPr>
            <p:ph type="title"/>
          </p:nvPr>
        </p:nvSpPr>
        <p:spPr/>
        <p:txBody>
          <a:bodyPr/>
          <a:lstStyle/>
          <a:p>
            <a:r>
              <a:rPr lang="ja-JP" altLang="en-US">
                <a:ea typeface="ＭＳ Ｐゴシック"/>
                <a:cs typeface="Calibri Light"/>
              </a:rPr>
              <a:t>問題１のまとめ</a:t>
            </a:r>
            <a:endParaRPr kumimoji="1" lang="ja-JP" altLang="en-US"/>
          </a:p>
        </p:txBody>
      </p:sp>
      <p:sp>
        <p:nvSpPr>
          <p:cNvPr id="3" name="Content Placeholder 2">
            <a:extLst>
              <a:ext uri="{FF2B5EF4-FFF2-40B4-BE49-F238E27FC236}">
                <a16:creationId xmlns="" xmlns:a16="http://schemas.microsoft.com/office/drawing/2014/main" id="{4D0CC491-07B7-4A51-94D5-FFA347E38DB1}"/>
              </a:ext>
            </a:extLst>
          </p:cNvPr>
          <p:cNvSpPr>
            <a:spLocks noGrp="1"/>
          </p:cNvSpPr>
          <p:nvPr>
            <p:ph idx="1"/>
          </p:nvPr>
        </p:nvSpPr>
        <p:spPr/>
        <p:txBody>
          <a:bodyPr vert="horz" lIns="0" tIns="45720" rIns="0" bIns="45720" rtlCol="0" anchor="t">
            <a:normAutofit/>
          </a:bodyPr>
          <a:lstStyle/>
          <a:p>
            <a:r>
              <a:rPr lang="ja-JP" dirty="0">
                <a:ea typeface="ＭＳ Ｐゴシック"/>
                <a:cs typeface="+mn-lt"/>
              </a:rPr>
              <a:t>問題</a:t>
            </a:r>
          </a:p>
          <a:p>
            <a:r>
              <a:rPr lang="en-US" altLang="ja-JP" dirty="0">
                <a:ea typeface="ＭＳ Ｐゴシック"/>
                <a:cs typeface="+mn-lt"/>
              </a:rPr>
              <a:t>MATLAB/Octave</a:t>
            </a:r>
            <a:r>
              <a:rPr lang="ja-JP" dirty="0">
                <a:ea typeface="ＭＳ Ｐゴシック"/>
                <a:cs typeface="+mn-lt"/>
              </a:rPr>
              <a:t>上で音や音声を扱うための基礎知識を，簡潔に説明せよ．</a:t>
            </a:r>
            <a:endParaRPr lang="ja-JP" dirty="0">
              <a:ea typeface="+mn-lt"/>
              <a:cs typeface="+mn-lt"/>
            </a:endParaRPr>
          </a:p>
          <a:p>
            <a:endParaRPr lang="ja-JP" dirty="0">
              <a:ea typeface="ＭＳ Ｐゴシック"/>
              <a:cs typeface="+mn-lt"/>
            </a:endParaRPr>
          </a:p>
          <a:p>
            <a:r>
              <a:rPr lang="ja-JP" dirty="0">
                <a:ea typeface="ＭＳ Ｐゴシック"/>
                <a:cs typeface="+mn-lt"/>
              </a:rPr>
              <a:t>まと</a:t>
            </a:r>
            <a:r>
              <a:rPr lang="ja-JP" altLang="en-US" dirty="0">
                <a:ea typeface="ＭＳ Ｐゴシック"/>
                <a:cs typeface="+mn-lt"/>
              </a:rPr>
              <a:t>め</a:t>
            </a:r>
          </a:p>
          <a:p>
            <a:r>
              <a:rPr lang="ja-JP" altLang="en-US" dirty="0" smtClean="0">
                <a:ea typeface="ＭＳ Ｐゴシック"/>
                <a:cs typeface="+mn-lt"/>
              </a:rPr>
              <a:t>音声合成のようなサンプル</a:t>
            </a:r>
            <a:r>
              <a:rPr lang="ja-JP" altLang="en-US" dirty="0">
                <a:ea typeface="ＭＳ Ｐゴシック"/>
                <a:cs typeface="+mn-lt"/>
              </a:rPr>
              <a:t>音声を用いて，音の再生をした</a:t>
            </a:r>
          </a:p>
          <a:p>
            <a:r>
              <a:rPr lang="ja-JP" altLang="en-US" dirty="0">
                <a:ea typeface="ＭＳ Ｐゴシック"/>
                <a:cs typeface="+mn-lt"/>
              </a:rPr>
              <a:t>実際に録音を行い，ファイルへの保存，読み出しまでの一連の流れを示した．</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209306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B08161-A290-4F9D-9505-AB2BAD0B1739}"/>
              </a:ext>
            </a:extLst>
          </p:cNvPr>
          <p:cNvSpPr>
            <a:spLocks noGrp="1"/>
          </p:cNvSpPr>
          <p:nvPr>
            <p:ph type="title"/>
          </p:nvPr>
        </p:nvSpPr>
        <p:spPr/>
        <p:txBody>
          <a:bodyPr/>
          <a:lstStyle/>
          <a:p>
            <a:r>
              <a:rPr lang="ja-JP" altLang="en-US">
                <a:ea typeface="ＭＳ Ｐゴシック"/>
                <a:cs typeface="Calibri Light"/>
              </a:rPr>
              <a:t>問題２</a:t>
            </a:r>
            <a:endParaRPr kumimoji="1" lang="ja-JP" altLang="en-US"/>
          </a:p>
        </p:txBody>
      </p:sp>
      <p:sp>
        <p:nvSpPr>
          <p:cNvPr id="3" name="Content Placeholder 2">
            <a:extLst>
              <a:ext uri="{FF2B5EF4-FFF2-40B4-BE49-F238E27FC236}">
                <a16:creationId xmlns="" xmlns:a16="http://schemas.microsoft.com/office/drawing/2014/main" id="{B3A01E7E-1209-4CE0-ADCD-83627F7CC92F}"/>
              </a:ext>
            </a:extLst>
          </p:cNvPr>
          <p:cNvSpPr>
            <a:spLocks noGrp="1"/>
          </p:cNvSpPr>
          <p:nvPr>
            <p:ph idx="1"/>
          </p:nvPr>
        </p:nvSpPr>
        <p:spPr/>
        <p:txBody>
          <a:bodyPr vert="horz" lIns="0" tIns="45720" rIns="0" bIns="45720" rtlCol="0" anchor="t">
            <a:normAutofit/>
          </a:bodyPr>
          <a:lstStyle/>
          <a:p>
            <a:r>
              <a:rPr lang="ja-JP" altLang="en-US" b="1">
                <a:ea typeface="+mn-lt"/>
                <a:cs typeface="+mn-lt"/>
              </a:rPr>
              <a:t>純</a:t>
            </a:r>
            <a:r>
              <a:rPr lang="ja-JP" b="1">
                <a:ea typeface="+mn-lt"/>
                <a:cs typeface="+mn-lt"/>
              </a:rPr>
              <a:t>音</a:t>
            </a:r>
            <a:r>
              <a:rPr lang="ja-JP" altLang="en-US" b="1">
                <a:ea typeface="+mn-lt"/>
                <a:cs typeface="+mn-lt"/>
              </a:rPr>
              <a:t>（正弦波）</a:t>
            </a:r>
            <a:r>
              <a:rPr lang="ja-JP" b="1">
                <a:ea typeface="+mn-lt"/>
                <a:cs typeface="+mn-lt"/>
              </a:rPr>
              <a:t>の</a:t>
            </a:r>
            <a:r>
              <a:rPr lang="ja-JP" altLang="en-US" b="1">
                <a:ea typeface="+mn-lt"/>
                <a:cs typeface="+mn-lt"/>
              </a:rPr>
              <a:t>パワースペクトル</a:t>
            </a:r>
            <a:r>
              <a:rPr lang="ja-JP" b="1">
                <a:ea typeface="+mn-lt"/>
                <a:cs typeface="+mn-lt"/>
              </a:rPr>
              <a:t>を</a:t>
            </a:r>
            <a:r>
              <a:rPr lang="ja-JP" altLang="en-US" b="1">
                <a:ea typeface="+mn-lt"/>
                <a:cs typeface="+mn-lt"/>
              </a:rPr>
              <a:t>観察し</a:t>
            </a:r>
            <a:r>
              <a:rPr lang="ja-JP" b="1">
                <a:ea typeface="+mn-lt"/>
                <a:cs typeface="+mn-lt"/>
              </a:rPr>
              <a:t>，</a:t>
            </a:r>
            <a:r>
              <a:rPr lang="ja-JP" altLang="en-US" b="1">
                <a:ea typeface="+mn-lt"/>
                <a:cs typeface="+mn-lt"/>
              </a:rPr>
              <a:t>パワースペクトルから得られる情報と聴感的な印象の関係</a:t>
            </a:r>
            <a:r>
              <a:rPr lang="ja-JP" b="1">
                <a:ea typeface="+mn-lt"/>
                <a:cs typeface="+mn-lt"/>
              </a:rPr>
              <a:t>に</a:t>
            </a:r>
            <a:r>
              <a:rPr lang="ja-JP" altLang="en-US" b="1">
                <a:ea typeface="+mn-lt"/>
                <a:cs typeface="+mn-lt"/>
              </a:rPr>
              <a:t>ついて考察</a:t>
            </a:r>
            <a:r>
              <a:rPr lang="ja-JP" b="1">
                <a:ea typeface="+mn-lt"/>
                <a:cs typeface="+mn-lt"/>
              </a:rPr>
              <a:t>せよ．</a:t>
            </a:r>
            <a:endParaRPr kumimoji="1" lang="ja-JP" altLang="en-US">
              <a:ea typeface="+mn-lt"/>
              <a:cs typeface="+mn-l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43136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0831BF-F0A5-4918-A586-310B8D0D54FD}"/>
              </a:ext>
            </a:extLst>
          </p:cNvPr>
          <p:cNvSpPr>
            <a:spLocks noGrp="1"/>
          </p:cNvSpPr>
          <p:nvPr>
            <p:ph type="title"/>
          </p:nvPr>
        </p:nvSpPr>
        <p:spPr/>
        <p:txBody>
          <a:bodyPr/>
          <a:lstStyle/>
          <a:p>
            <a:r>
              <a:rPr lang="ja-JP" altLang="en-US">
                <a:ea typeface="ＭＳ Ｐゴシック"/>
                <a:cs typeface="Calibri Light"/>
              </a:rPr>
              <a:t>問題２の小問題</a:t>
            </a:r>
            <a:endParaRPr kumimoji="1" lang="ja-JP" altLang="en-US"/>
          </a:p>
        </p:txBody>
      </p:sp>
      <p:sp>
        <p:nvSpPr>
          <p:cNvPr id="3" name="Content Placeholder 2">
            <a:extLst>
              <a:ext uri="{FF2B5EF4-FFF2-40B4-BE49-F238E27FC236}">
                <a16:creationId xmlns="" xmlns:a16="http://schemas.microsoft.com/office/drawing/2014/main" id="{A12BFC24-DECB-4394-8264-F7A71A8555F4}"/>
              </a:ext>
            </a:extLst>
          </p:cNvPr>
          <p:cNvSpPr>
            <a:spLocks noGrp="1"/>
          </p:cNvSpPr>
          <p:nvPr>
            <p:ph idx="1"/>
          </p:nvPr>
        </p:nvSpPr>
        <p:spPr/>
        <p:txBody>
          <a:bodyPr vert="horz" lIns="0" tIns="45720" rIns="0" bIns="45720" rtlCol="0" anchor="t">
            <a:normAutofit/>
          </a:bodyPr>
          <a:lstStyle/>
          <a:p>
            <a:pPr marL="457200" indent="-457200">
              <a:buAutoNum type="arabicPeriod"/>
            </a:pPr>
            <a:r>
              <a:rPr lang="en-US" altLang="ja-JP" dirty="0">
                <a:ea typeface="+mn-lt"/>
                <a:cs typeface="+mn-lt"/>
              </a:rPr>
              <a:t>MATLAB</a:t>
            </a:r>
            <a:r>
              <a:rPr lang="ja-JP" dirty="0">
                <a:ea typeface="+mn-lt"/>
                <a:cs typeface="+mn-lt"/>
              </a:rPr>
              <a:t>のソースコードを示しながら，純音の生成から，</a:t>
            </a:r>
            <a:r>
              <a:rPr lang="en-US" altLang="ja-JP" dirty="0">
                <a:ea typeface="+mn-lt"/>
                <a:cs typeface="+mn-lt"/>
              </a:rPr>
              <a:t>DFT</a:t>
            </a:r>
            <a:r>
              <a:rPr lang="ja-JP" dirty="0">
                <a:ea typeface="+mn-lt"/>
                <a:cs typeface="+mn-lt"/>
              </a:rPr>
              <a:t> </a:t>
            </a:r>
            <a:r>
              <a:rPr lang="en-US" altLang="ja-JP" dirty="0">
                <a:ea typeface="+mn-lt"/>
                <a:cs typeface="+mn-lt"/>
              </a:rPr>
              <a:t>(FFT)</a:t>
            </a:r>
            <a:r>
              <a:rPr lang="ja-JP" dirty="0">
                <a:ea typeface="+mn-lt"/>
                <a:cs typeface="+mn-lt"/>
              </a:rPr>
              <a:t>を用いたパワースペクトルの表示までの手順を説明しなさい．</a:t>
            </a:r>
          </a:p>
          <a:p>
            <a:pPr marL="457200" indent="-457200">
              <a:buAutoNum type="arabicPeriod"/>
            </a:pPr>
            <a:r>
              <a:rPr lang="ja-JP" dirty="0">
                <a:ea typeface="+mn-lt"/>
                <a:cs typeface="+mn-lt"/>
              </a:rPr>
              <a:t>純音の時間波形とパワースペクトルを図示しなさい．作成に関わるパラメータを明記すること．</a:t>
            </a:r>
            <a:r>
              <a:rPr lang="ja-JP" altLang="en-US" dirty="0">
                <a:ea typeface="+mn-lt"/>
                <a:cs typeface="+mn-lt"/>
              </a:rPr>
              <a:t> </a:t>
            </a:r>
            <a:endParaRPr lang="ja-JP" dirty="0">
              <a:ea typeface="+mn-lt"/>
              <a:cs typeface="+mn-lt"/>
            </a:endParaRPr>
          </a:p>
          <a:p>
            <a:pPr marL="457200" indent="-457200">
              <a:buAutoNum type="arabicPeriod"/>
            </a:pPr>
            <a:r>
              <a:rPr lang="ja-JP" dirty="0">
                <a:ea typeface="+mn-lt"/>
                <a:cs typeface="+mn-lt"/>
              </a:rPr>
              <a:t>MATLABのソースコードを示しながら，DFT (FFT)を活用して，実世界尺度を考慮したパワースペクトルを表示するための手順を説明しなさい．</a:t>
            </a:r>
            <a:r>
              <a:rPr lang="ja-JP" altLang="en-US" dirty="0">
                <a:ea typeface="+mn-lt"/>
                <a:cs typeface="+mn-lt"/>
              </a:rPr>
              <a:t> </a:t>
            </a:r>
            <a:endParaRPr lang="ja-JP" dirty="0">
              <a:ea typeface="+mn-lt"/>
              <a:cs typeface="+mn-lt"/>
            </a:endParaRPr>
          </a:p>
          <a:p>
            <a:pPr marL="457200" indent="-457200">
              <a:buAutoNum type="arabicPeriod"/>
            </a:pPr>
            <a:r>
              <a:rPr lang="ja-JP" altLang="en-US" dirty="0">
                <a:ea typeface="+mn-lt"/>
                <a:cs typeface="+mn-lt"/>
              </a:rPr>
              <a:t>波数を変えた純音のパワースペクトルをいくつか並べて図示して，以下の観点から考察しなさい． </a:t>
            </a:r>
          </a:p>
          <a:p>
            <a:pPr marL="543560" lvl="1" indent="-342900">
              <a:buAutoNum type="arabicPeriod"/>
            </a:pPr>
            <a:r>
              <a:rPr lang="ja-JP" altLang="en-US" dirty="0">
                <a:ea typeface="+mn-lt"/>
                <a:cs typeface="+mn-lt"/>
              </a:rPr>
              <a:t>正弦波信号の周波数と図示された正弦波のパワースペクトルの形状にはどのような関係があるか？</a:t>
            </a:r>
            <a:endParaRPr lang="ja-JP" altLang="en-US" dirty="0">
              <a:ea typeface="ＭＳ Ｐゴシック"/>
              <a:cs typeface="Calibri"/>
            </a:endParaRPr>
          </a:p>
          <a:p>
            <a:pPr marL="543560" lvl="1" indent="-342900">
              <a:buAutoNum type="arabicPeriod"/>
            </a:pPr>
            <a:r>
              <a:rPr lang="ja-JP" altLang="en-US" dirty="0">
                <a:ea typeface="+mn-lt"/>
                <a:cs typeface="+mn-lt"/>
              </a:rPr>
              <a:t>正弦波信号の周波数と聴感的な印象（「高い音」や「低い音」）にはどのような関係があるか？ </a:t>
            </a:r>
            <a:endParaRPr lang="ja-JP" altLang="en-US" dirty="0">
              <a:ea typeface="ＭＳ Ｐゴシック"/>
              <a:cs typeface="Calibri"/>
            </a:endParaRPr>
          </a:p>
          <a:p>
            <a:endParaRPr lang="ja-JP" dirty="0">
              <a:ea typeface="+mn-lt"/>
              <a:cs typeface="+mn-lt"/>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3241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5FA2D8-BA48-45D7-946D-B04C49CAB947}"/>
              </a:ext>
            </a:extLst>
          </p:cNvPr>
          <p:cNvSpPr>
            <a:spLocks noGrp="1"/>
          </p:cNvSpPr>
          <p:nvPr>
            <p:ph type="title"/>
          </p:nvPr>
        </p:nvSpPr>
        <p:spPr/>
        <p:txBody>
          <a:bodyPr>
            <a:normAutofit/>
          </a:bodyPr>
          <a:lstStyle/>
          <a:p>
            <a:r>
              <a:rPr lang="ja-JP" altLang="en-US" sz="4000">
                <a:ea typeface="ＭＳ Ｐゴシック"/>
                <a:cs typeface="Calibri Light"/>
              </a:rPr>
              <a:t>2-1.</a:t>
            </a:r>
            <a:r>
              <a:rPr lang="ja-JP" sz="4000" b="1">
                <a:latin typeface="Calibri"/>
                <a:ea typeface="ＭＳ Ｐゴシック"/>
                <a:cs typeface="Calibri"/>
              </a:rPr>
              <a:t>純音の生成から，</a:t>
            </a:r>
            <a:r>
              <a:rPr lang="en-US" altLang="ja-JP" sz="4000" b="1" dirty="0">
                <a:latin typeface="Calibri"/>
                <a:ea typeface="+mj-lt"/>
                <a:cs typeface="Calibri"/>
              </a:rPr>
              <a:t>DFT</a:t>
            </a:r>
            <a:r>
              <a:rPr lang="ja-JP" sz="4000" b="1" dirty="0">
                <a:latin typeface="Calibri"/>
                <a:ea typeface="ＭＳ Ｐゴシック"/>
                <a:cs typeface="Calibri"/>
              </a:rPr>
              <a:t> </a:t>
            </a:r>
            <a:r>
              <a:rPr lang="en-US" altLang="ja-JP" sz="4000" b="1" dirty="0">
                <a:latin typeface="Calibri"/>
                <a:ea typeface="+mj-lt"/>
                <a:cs typeface="Calibri"/>
              </a:rPr>
              <a:t>(FFT)</a:t>
            </a:r>
            <a:r>
              <a:rPr lang="ja-JP" sz="4000" b="1">
                <a:latin typeface="Calibri"/>
                <a:ea typeface="ＭＳ Ｐゴシック"/>
                <a:cs typeface="Calibri"/>
              </a:rPr>
              <a:t>を用いたパワースペクトルの表示までの手順</a:t>
            </a:r>
            <a:r>
              <a:rPr lang="en-US" altLang="ja-JP" sz="4000" b="1" dirty="0">
                <a:latin typeface="Calibri"/>
                <a:ea typeface="ＭＳ Ｐゴシック"/>
                <a:cs typeface="Calibri"/>
              </a:rPr>
              <a:t>(1/2)</a:t>
            </a:r>
            <a:endParaRPr lang="ja-JP" altLang="en-US" sz="4400" dirty="0">
              <a:cs typeface="Calibri Light" panose="020F0302020204030204"/>
            </a:endParaRPr>
          </a:p>
        </p:txBody>
      </p:sp>
      <p:sp>
        <p:nvSpPr>
          <p:cNvPr id="3" name="Content Placeholder 2">
            <a:extLst>
              <a:ext uri="{FF2B5EF4-FFF2-40B4-BE49-F238E27FC236}">
                <a16:creationId xmlns="" xmlns:a16="http://schemas.microsoft.com/office/drawing/2014/main" id="{30E03FEC-9F17-40D1-8B11-E66024D4CDC8}"/>
              </a:ext>
            </a:extLst>
          </p:cNvPr>
          <p:cNvSpPr>
            <a:spLocks noGrp="1"/>
          </p:cNvSpPr>
          <p:nvPr>
            <p:ph idx="1"/>
          </p:nvPr>
        </p:nvSpPr>
        <p:spPr>
          <a:xfrm>
            <a:off x="1097280" y="1845734"/>
            <a:ext cx="6176514" cy="4411548"/>
          </a:xfrm>
        </p:spPr>
        <p:txBody>
          <a:bodyPr vert="horz" lIns="0" tIns="45720" rIns="0" bIns="45720" rtlCol="0" anchor="t">
            <a:normAutofit/>
          </a:bodyPr>
          <a:lstStyle/>
          <a:p>
            <a:r>
              <a:rPr lang="ja-JP" b="1">
                <a:ea typeface="ＭＳ Ｐゴシック"/>
              </a:rPr>
              <a:t>正弦波信号の生成</a:t>
            </a:r>
            <a:endParaRPr lang="ja-JP" altLang="en-US" b="1">
              <a:ea typeface="ＭＳ Ｐゴシック"/>
              <a:cs typeface="Calibri" panose="020F0502020204030204"/>
            </a:endParaRPr>
          </a:p>
          <a:p>
            <a:pPr marL="383540" lvl="1"/>
            <a:r>
              <a:rPr lang="ja-JP" altLang="en-US">
                <a:ea typeface="ＭＳ Ｐゴシック"/>
                <a:cs typeface="Calibri"/>
              </a:rPr>
              <a:t>アナログ信号の信号長[sec]をデジタル信号の点数に換算する．ここでは9600個の点</a:t>
            </a:r>
          </a:p>
          <a:p>
            <a:pPr marL="383540" lvl="1"/>
            <a:r>
              <a:rPr lang="ja-JP">
                <a:ea typeface="+mn-lt"/>
                <a:cs typeface="+mn-lt"/>
              </a:rPr>
              <a:t>サンプリング周波数 16,000 Hz で，0.6秒の音を表現するためには，9,600個の数字列が必要</a:t>
            </a:r>
            <a:endParaRPr lang="ja-JP" altLang="en-US" dirty="0">
              <a:ea typeface="ＭＳ Ｐゴシック"/>
              <a:cs typeface="Calibri"/>
            </a:endParaRPr>
          </a:p>
          <a:p>
            <a:r>
              <a:rPr lang="ja-JP" altLang="en-US" b="1">
                <a:ea typeface="ＭＳ Ｐゴシック"/>
                <a:cs typeface="Calibri"/>
              </a:rPr>
              <a:t>sin関数を使い，</a:t>
            </a:r>
            <a:r>
              <a:rPr lang="ja-JP" b="1" i="1">
                <a:ea typeface="+mn-lt"/>
                <a:cs typeface="+mn-lt"/>
              </a:rPr>
              <a:t>x</a:t>
            </a:r>
            <a:r>
              <a:rPr lang="ja-JP" b="1">
                <a:ea typeface="+mn-lt"/>
                <a:cs typeface="+mn-lt"/>
              </a:rPr>
              <a:t>(</a:t>
            </a:r>
            <a:r>
              <a:rPr lang="ja-JP" b="1" i="1">
                <a:ea typeface="+mn-lt"/>
                <a:cs typeface="+mn-lt"/>
              </a:rPr>
              <a:t>t</a:t>
            </a:r>
            <a:r>
              <a:rPr lang="ja-JP" b="1">
                <a:ea typeface="+mn-lt"/>
                <a:cs typeface="+mn-lt"/>
              </a:rPr>
              <a:t>)=</a:t>
            </a:r>
            <a:r>
              <a:rPr lang="ja-JP" b="1" i="1">
                <a:ea typeface="+mn-lt"/>
                <a:cs typeface="+mn-lt"/>
              </a:rPr>
              <a:t>A</a:t>
            </a:r>
            <a:r>
              <a:rPr lang="ja-JP" b="1">
                <a:ea typeface="+mn-lt"/>
                <a:cs typeface="+mn-lt"/>
              </a:rPr>
              <a:t>sin(2</a:t>
            </a:r>
            <a:r>
              <a:rPr lang="ja-JP" b="1" i="1">
                <a:ea typeface="+mn-lt"/>
                <a:cs typeface="+mn-lt"/>
              </a:rPr>
              <a:t>πft</a:t>
            </a:r>
            <a:r>
              <a:rPr lang="ja-JP" b="1">
                <a:ea typeface="+mn-lt"/>
                <a:cs typeface="+mn-lt"/>
              </a:rPr>
              <a:t>)</a:t>
            </a:r>
            <a:r>
              <a:rPr lang="ja-JP" altLang="en-US" b="1">
                <a:ea typeface="+mn-lt"/>
                <a:cs typeface="+mn-lt"/>
              </a:rPr>
              <a:t>を満たす正弦波を生成</a:t>
            </a:r>
          </a:p>
          <a:p>
            <a:pPr marL="383540" lvl="1"/>
            <a:r>
              <a:rPr lang="ja-JP">
                <a:ea typeface="+mn-lt"/>
                <a:cs typeface="+mn-lt"/>
              </a:rPr>
              <a:t>1:9600</a:t>
            </a:r>
            <a:r>
              <a:rPr lang="ja-JP" altLang="en-US">
                <a:ea typeface="+mn-lt"/>
                <a:cs typeface="+mn-lt"/>
              </a:rPr>
              <a:t>で</a:t>
            </a:r>
            <a:r>
              <a:rPr lang="ja-JP">
                <a:ea typeface="+mn-lt"/>
                <a:cs typeface="+mn-lt"/>
              </a:rPr>
              <a:t>1から9600までの数字列（9600個の点）を作</a:t>
            </a:r>
            <a:r>
              <a:rPr lang="ja-JP" altLang="en-US">
                <a:ea typeface="+mn-lt"/>
                <a:cs typeface="+mn-lt"/>
              </a:rPr>
              <a:t>る</a:t>
            </a:r>
            <a:endParaRPr lang="ja-JP" altLang="en-US">
              <a:ea typeface="ＭＳ Ｐゴシック"/>
              <a:cs typeface="+mn-lt"/>
            </a:endParaRPr>
          </a:p>
          <a:p>
            <a:pPr marL="383540" lvl="1"/>
            <a:r>
              <a:rPr lang="ja-JP">
                <a:ea typeface="+mn-lt"/>
                <a:cs typeface="+mn-lt"/>
              </a:rPr>
              <a:t>時刻が0から始まることを考慮し0から9599までの数字列</a:t>
            </a:r>
            <a:r>
              <a:rPr lang="ja-JP" altLang="en-US">
                <a:ea typeface="+mn-lt"/>
                <a:cs typeface="+mn-lt"/>
              </a:rPr>
              <a:t>とする</a:t>
            </a:r>
            <a:endParaRPr lang="ja-JP" baseline="30000">
              <a:ea typeface="ＭＳ Ｐゴシック"/>
              <a:cs typeface="Calibri" panose="020F0502020204030204"/>
            </a:endParaRPr>
          </a:p>
          <a:p>
            <a:pPr marL="383540" lvl="1"/>
            <a:r>
              <a:rPr lang="ja-JP">
                <a:ea typeface="+mn-lt"/>
                <a:cs typeface="+mn-lt"/>
              </a:rPr>
              <a:t>サンプリング周波数 </a:t>
            </a:r>
            <a:r>
              <a:rPr lang="en-US" altLang="ja-JP" dirty="0">
                <a:ea typeface="+mn-lt"/>
                <a:cs typeface="+mn-lt"/>
              </a:rPr>
              <a:t>16,000</a:t>
            </a:r>
            <a:r>
              <a:rPr lang="ja-JP" dirty="0">
                <a:ea typeface="+mn-lt"/>
                <a:cs typeface="+mn-lt"/>
              </a:rPr>
              <a:t> </a:t>
            </a:r>
            <a:r>
              <a:rPr lang="en-US" altLang="ja-JP" dirty="0">
                <a:ea typeface="+mn-lt"/>
                <a:cs typeface="+mn-lt"/>
              </a:rPr>
              <a:t>Hz</a:t>
            </a:r>
            <a:r>
              <a:rPr lang="ja-JP">
                <a:ea typeface="+mn-lt"/>
                <a:cs typeface="+mn-lt"/>
              </a:rPr>
              <a:t>では，点間は秒間にして</a:t>
            </a:r>
            <a:r>
              <a:rPr lang="en-US" altLang="ja-JP" dirty="0">
                <a:ea typeface="+mn-lt"/>
                <a:cs typeface="+mn-lt"/>
              </a:rPr>
              <a:t>1/16000</a:t>
            </a:r>
            <a:r>
              <a:rPr lang="ja-JP">
                <a:ea typeface="+mn-lt"/>
                <a:cs typeface="+mn-lt"/>
              </a:rPr>
              <a:t>秒に相当するため，16000で割</a:t>
            </a:r>
            <a:r>
              <a:rPr lang="ja-JP" altLang="en-US">
                <a:ea typeface="+mn-lt"/>
                <a:cs typeface="+mn-lt"/>
              </a:rPr>
              <a:t>る</a:t>
            </a:r>
            <a:endParaRPr lang="ja-JP" altLang="en-US">
              <a:ea typeface="ＭＳ Ｐゴシック"/>
              <a:cs typeface="+mn-lt"/>
            </a:endParaRPr>
          </a:p>
          <a:p>
            <a:pPr marL="383540" lvl="1"/>
            <a:r>
              <a:rPr lang="en-US" altLang="ja-JP" dirty="0">
                <a:ea typeface="+mn-lt"/>
                <a:cs typeface="+mn-lt"/>
              </a:rPr>
              <a:t>s</a:t>
            </a:r>
            <a:r>
              <a:rPr lang="ja-JP">
                <a:ea typeface="+mn-lt"/>
                <a:cs typeface="+mn-lt"/>
              </a:rPr>
              <a:t>in関数の最後のカッコの後に，シングルクオートをつけて転置し</a:t>
            </a:r>
            <a:r>
              <a:rPr lang="ja-JP" altLang="en-US">
                <a:ea typeface="+mn-lt"/>
                <a:cs typeface="+mn-lt"/>
              </a:rPr>
              <a:t>，</a:t>
            </a:r>
            <a:r>
              <a:rPr lang="ja-JP">
                <a:ea typeface="+mn-lt"/>
                <a:cs typeface="+mn-lt"/>
              </a:rPr>
              <a:t>音データ</a:t>
            </a:r>
            <a:r>
              <a:rPr lang="ja-JP" altLang="en-US">
                <a:ea typeface="+mn-lt"/>
                <a:cs typeface="+mn-lt"/>
              </a:rPr>
              <a:t>と</a:t>
            </a:r>
            <a:r>
              <a:rPr lang="ja-JP">
                <a:ea typeface="+mn-lt"/>
                <a:cs typeface="+mn-lt"/>
              </a:rPr>
              <a:t>縦方向にベクトルの向きを揃える</a:t>
            </a:r>
            <a:endParaRPr lang="ja-JP">
              <a:ea typeface="ＭＳ Ｐゴシック"/>
              <a:cs typeface="Calibri"/>
            </a:endParaRPr>
          </a:p>
          <a:p>
            <a:pPr marL="383540" lvl="1"/>
            <a:endParaRPr lang="ja-JP" altLang="en-US" b="1" dirty="0">
              <a:ea typeface="ＭＳ Ｐゴシック"/>
              <a:cs typeface="Calibri"/>
            </a:endParaRPr>
          </a:p>
        </p:txBody>
      </p:sp>
      <p:pic>
        <p:nvPicPr>
          <p:cNvPr id="4" name="図 4" descr="テキスト&#10;&#10;説明は自動で生成されたものです">
            <a:extLst>
              <a:ext uri="{FF2B5EF4-FFF2-40B4-BE49-F238E27FC236}">
                <a16:creationId xmlns="" xmlns:a16="http://schemas.microsoft.com/office/drawing/2014/main" id="{71C5453B-51E4-4364-8BD4-D17AAF357AFE}"/>
              </a:ext>
            </a:extLst>
          </p:cNvPr>
          <p:cNvPicPr>
            <a:picLocks noChangeAspect="1"/>
          </p:cNvPicPr>
          <p:nvPr/>
        </p:nvPicPr>
        <p:blipFill>
          <a:blip r:embed="rId2"/>
          <a:stretch>
            <a:fillRect/>
          </a:stretch>
        </p:blipFill>
        <p:spPr>
          <a:xfrm>
            <a:off x="7527985" y="2967071"/>
            <a:ext cx="4224067" cy="1959026"/>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3761525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D539B-380D-43F3-B77F-55AEE0F20339}"/>
              </a:ext>
            </a:extLst>
          </p:cNvPr>
          <p:cNvSpPr>
            <a:spLocks noGrp="1"/>
          </p:cNvSpPr>
          <p:nvPr>
            <p:ph type="title"/>
          </p:nvPr>
        </p:nvSpPr>
        <p:spPr/>
        <p:txBody>
          <a:bodyPr>
            <a:normAutofit/>
          </a:bodyPr>
          <a:lstStyle/>
          <a:p>
            <a:r>
              <a:rPr lang="ja-JP" sz="4000">
                <a:ea typeface="+mj-lt"/>
                <a:cs typeface="+mj-lt"/>
              </a:rPr>
              <a:t>2-1.</a:t>
            </a:r>
            <a:r>
              <a:rPr lang="ja-JP" sz="4000" b="1">
                <a:latin typeface="Calibri"/>
                <a:ea typeface="ＭＳ Ｐゴシック"/>
                <a:cs typeface="Calibri"/>
              </a:rPr>
              <a:t>純音の生成から，</a:t>
            </a:r>
            <a:r>
              <a:rPr lang="en-US" altLang="ja-JP" sz="4000" b="1" dirty="0">
                <a:latin typeface="Calibri"/>
                <a:ea typeface="+mj-lt"/>
                <a:cs typeface="Calibri"/>
              </a:rPr>
              <a:t>DFT</a:t>
            </a:r>
            <a:r>
              <a:rPr lang="ja-JP" sz="4000" b="1" dirty="0">
                <a:latin typeface="Calibri"/>
                <a:ea typeface="ＭＳ Ｐゴシック"/>
                <a:cs typeface="Calibri"/>
              </a:rPr>
              <a:t> </a:t>
            </a:r>
            <a:r>
              <a:rPr lang="en-US" altLang="ja-JP" sz="4000" b="1" dirty="0">
                <a:latin typeface="Calibri"/>
                <a:ea typeface="+mj-lt"/>
                <a:cs typeface="Calibri"/>
              </a:rPr>
              <a:t>(FFT)</a:t>
            </a:r>
            <a:r>
              <a:rPr lang="ja-JP" sz="4000" b="1">
                <a:latin typeface="Calibri"/>
                <a:ea typeface="ＭＳ Ｐゴシック"/>
                <a:cs typeface="Calibri"/>
              </a:rPr>
              <a:t>を用いたパワースペクトルの表示までの手順</a:t>
            </a:r>
            <a:r>
              <a:rPr lang="en-US" altLang="ja-JP" sz="4000" b="1" dirty="0">
                <a:latin typeface="Calibri"/>
                <a:ea typeface="+mj-lt"/>
                <a:cs typeface="Calibri"/>
              </a:rPr>
              <a:t>(2/2)</a:t>
            </a:r>
            <a:endParaRPr lang="ja-JP" sz="4400" dirty="0">
              <a:cs typeface="Calibri Light" panose="020F0302020204030204"/>
            </a:endParaRPr>
          </a:p>
        </p:txBody>
      </p:sp>
      <p:sp>
        <p:nvSpPr>
          <p:cNvPr id="3" name="Content Placeholder 2">
            <a:extLst>
              <a:ext uri="{FF2B5EF4-FFF2-40B4-BE49-F238E27FC236}">
                <a16:creationId xmlns="" xmlns:a16="http://schemas.microsoft.com/office/drawing/2014/main" id="{14072CFD-B579-451F-A40E-B0BE5FEF1C77}"/>
              </a:ext>
            </a:extLst>
          </p:cNvPr>
          <p:cNvSpPr>
            <a:spLocks noGrp="1"/>
          </p:cNvSpPr>
          <p:nvPr>
            <p:ph idx="1"/>
          </p:nvPr>
        </p:nvSpPr>
        <p:spPr>
          <a:xfrm>
            <a:off x="1097280" y="1845734"/>
            <a:ext cx="4997571" cy="4282152"/>
          </a:xfrm>
        </p:spPr>
        <p:txBody>
          <a:bodyPr vert="horz" lIns="0" tIns="45720" rIns="0" bIns="45720" rtlCol="0" anchor="t">
            <a:normAutofit/>
          </a:bodyPr>
          <a:lstStyle/>
          <a:p>
            <a:r>
              <a:rPr lang="ja-JP" altLang="en-US" b="1">
                <a:ea typeface="ＭＳ Ｐゴシック"/>
                <a:cs typeface="Calibri"/>
              </a:rPr>
              <a:t>時間波形として出力</a:t>
            </a:r>
          </a:p>
          <a:p>
            <a:pPr marL="383540" lvl="1"/>
            <a:r>
              <a:rPr lang="ja-JP" altLang="en-US">
                <a:ea typeface="ＭＳ Ｐゴシック"/>
                <a:cs typeface="Calibri"/>
              </a:rPr>
              <a:t>Plot関数の第1引数にt，第2引数にxを入れる．</a:t>
            </a:r>
          </a:p>
          <a:p>
            <a:endParaRPr lang="ja-JP" altLang="en-US" b="1" dirty="0">
              <a:ea typeface="ＭＳ Ｐゴシック"/>
              <a:cs typeface="Calibri"/>
            </a:endParaRPr>
          </a:p>
          <a:p>
            <a:r>
              <a:rPr lang="ja-JP" altLang="en-US" b="1">
                <a:ea typeface="ＭＳ Ｐゴシック"/>
                <a:cs typeface="Calibri"/>
              </a:rPr>
              <a:t>DFTでのパワースペクトル出力</a:t>
            </a:r>
            <a:endParaRPr lang="ja-JP" altLang="en-US" b="1" dirty="0">
              <a:ea typeface="ＭＳ Ｐゴシック"/>
              <a:cs typeface="Calibri"/>
            </a:endParaRPr>
          </a:p>
          <a:p>
            <a:pPr marL="383540" lvl="1"/>
            <a:r>
              <a:rPr lang="ja-JP" altLang="en-US">
                <a:ea typeface="ＭＳ Ｐゴシック"/>
                <a:cs typeface="Calibri"/>
              </a:rPr>
              <a:t>MATLABに標準搭載されているFFT関数を使うことでDFTを実装可能</a:t>
            </a:r>
          </a:p>
          <a:p>
            <a:pPr marL="383540" lvl="1"/>
            <a:r>
              <a:rPr lang="ja-JP" altLang="en-US">
                <a:ea typeface="ＭＳ Ｐゴシック"/>
                <a:cs typeface="Calibri"/>
              </a:rPr>
              <a:t>信号をfft関数に適用し，その配列数(length)で割る</a:t>
            </a:r>
          </a:p>
          <a:p>
            <a:pPr marL="383540" lvl="1"/>
            <a:r>
              <a:rPr lang="ja-JP" altLang="en-US">
                <a:ea typeface="ＭＳ Ｐゴシック"/>
                <a:cs typeface="Calibri"/>
              </a:rPr>
              <a:t>結果は複素数のベクトルであるため，絶対値の二乗を行う</a:t>
            </a:r>
          </a:p>
          <a:p>
            <a:pPr marL="383540" lvl="1"/>
            <a:r>
              <a:rPr lang="ja-JP" altLang="en-US">
                <a:ea typeface="ＭＳ Ｐゴシック"/>
                <a:cs typeface="Calibri"/>
              </a:rPr>
              <a:t>上記の結果をplot関数で表示する</a:t>
            </a:r>
            <a:endParaRPr lang="ja-JP" altLang="en-US" dirty="0">
              <a:ea typeface="ＭＳ Ｐゴシック"/>
              <a:cs typeface="Calibri"/>
            </a:endParaRPr>
          </a:p>
        </p:txBody>
      </p:sp>
      <p:pic>
        <p:nvPicPr>
          <p:cNvPr id="4" name="図 4" descr="テキスト&#10;&#10;説明は自動で生成されたものです">
            <a:extLst>
              <a:ext uri="{FF2B5EF4-FFF2-40B4-BE49-F238E27FC236}">
                <a16:creationId xmlns="" xmlns:a16="http://schemas.microsoft.com/office/drawing/2014/main" id="{679E632E-D1EC-4D2C-9AEA-CC4AB626E087}"/>
              </a:ext>
            </a:extLst>
          </p:cNvPr>
          <p:cNvPicPr>
            <a:picLocks noChangeAspect="1"/>
          </p:cNvPicPr>
          <p:nvPr/>
        </p:nvPicPr>
        <p:blipFill>
          <a:blip r:embed="rId2"/>
          <a:stretch>
            <a:fillRect/>
          </a:stretch>
        </p:blipFill>
        <p:spPr>
          <a:xfrm>
            <a:off x="6131314" y="1850725"/>
            <a:ext cx="2862352" cy="1402511"/>
          </a:xfrm>
          <a:prstGeom prst="rect">
            <a:avLst/>
          </a:prstGeom>
        </p:spPr>
      </p:pic>
      <p:pic>
        <p:nvPicPr>
          <p:cNvPr id="5" name="図 5" descr="テキスト&#10;&#10;説明は自動で生成されたものです">
            <a:extLst>
              <a:ext uri="{FF2B5EF4-FFF2-40B4-BE49-F238E27FC236}">
                <a16:creationId xmlns="" xmlns:a16="http://schemas.microsoft.com/office/drawing/2014/main" id="{5AFE228F-18CD-48B6-90B8-33F66F312E7A}"/>
              </a:ext>
            </a:extLst>
          </p:cNvPr>
          <p:cNvPicPr>
            <a:picLocks noChangeAspect="1"/>
          </p:cNvPicPr>
          <p:nvPr/>
        </p:nvPicPr>
        <p:blipFill>
          <a:blip r:embed="rId3"/>
          <a:stretch>
            <a:fillRect/>
          </a:stretch>
        </p:blipFill>
        <p:spPr>
          <a:xfrm>
            <a:off x="6133381" y="3991878"/>
            <a:ext cx="5561162" cy="1620319"/>
          </a:xfrm>
          <a:prstGeom prst="rect">
            <a:avLst/>
          </a:prstGeom>
        </p:spPr>
      </p:pic>
      <p:sp>
        <p:nvSpPr>
          <p:cNvPr id="6" name="スライド番号プレースホルダー 5"/>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20286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1F41C6-FD4E-4082-B127-7314938A4C0D}"/>
              </a:ext>
            </a:extLst>
          </p:cNvPr>
          <p:cNvSpPr>
            <a:spLocks noGrp="1"/>
          </p:cNvSpPr>
          <p:nvPr>
            <p:ph type="title"/>
          </p:nvPr>
        </p:nvSpPr>
        <p:spPr/>
        <p:txBody>
          <a:bodyPr/>
          <a:lstStyle/>
          <a:p>
            <a:r>
              <a:rPr lang="ja-JP" altLang="en-US">
                <a:ea typeface="ＭＳ Ｐゴシック"/>
                <a:cs typeface="Calibri Light"/>
              </a:rPr>
              <a:t>2-2.</a:t>
            </a:r>
            <a:r>
              <a:rPr lang="ja-JP" b="1">
                <a:latin typeface="Calibri"/>
                <a:ea typeface="ＭＳ Ｐゴシック"/>
                <a:cs typeface="Calibri"/>
              </a:rPr>
              <a:t>純音の時間波形と設定</a:t>
            </a:r>
            <a:r>
              <a:rPr lang="ja-JP" altLang="en-US" b="1">
                <a:latin typeface="Calibri"/>
                <a:ea typeface="ＭＳ Ｐゴシック"/>
                <a:cs typeface="Calibri"/>
              </a:rPr>
              <a:t>パラメータ</a:t>
            </a:r>
          </a:p>
        </p:txBody>
      </p:sp>
      <p:sp>
        <p:nvSpPr>
          <p:cNvPr id="3" name="Content Placeholder 2">
            <a:extLst>
              <a:ext uri="{FF2B5EF4-FFF2-40B4-BE49-F238E27FC236}">
                <a16:creationId xmlns="" xmlns:a16="http://schemas.microsoft.com/office/drawing/2014/main" id="{98197A38-16D1-4181-BEF5-3FB6C773167D}"/>
              </a:ext>
            </a:extLst>
          </p:cNvPr>
          <p:cNvSpPr>
            <a:spLocks noGrp="1"/>
          </p:cNvSpPr>
          <p:nvPr>
            <p:ph idx="1"/>
          </p:nvPr>
        </p:nvSpPr>
        <p:spPr>
          <a:xfrm>
            <a:off x="1169167" y="1917621"/>
            <a:ext cx="3761117" cy="1881134"/>
          </a:xfrm>
        </p:spPr>
        <p:txBody>
          <a:bodyPr vert="horz" lIns="0" tIns="45720" rIns="0" bIns="45720" rtlCol="0" anchor="t">
            <a:normAutofit/>
          </a:bodyPr>
          <a:lstStyle/>
          <a:p>
            <a:r>
              <a:rPr lang="ja-JP" altLang="en-US">
                <a:ea typeface="ＭＳ Ｐゴシック"/>
                <a:cs typeface="Calibri"/>
              </a:rPr>
              <a:t>パラメータ設定</a:t>
            </a:r>
            <a:endParaRPr lang="ja-JP" altLang="en-US" dirty="0">
              <a:ea typeface="ＭＳ Ｐゴシック"/>
              <a:cs typeface="Calibri"/>
            </a:endParaRPr>
          </a:p>
          <a:p>
            <a:pPr marL="383540" lvl="1"/>
            <a:r>
              <a:rPr lang="ja-JP" altLang="en-US">
                <a:ea typeface="ＭＳ Ｐゴシック"/>
                <a:cs typeface="Calibri"/>
              </a:rPr>
              <a:t>秒数　　　　　　　：0.6sec</a:t>
            </a:r>
          </a:p>
          <a:p>
            <a:pPr marL="383540" lvl="1"/>
            <a:r>
              <a:rPr lang="ja-JP" altLang="en-US">
                <a:ea typeface="ＭＳ Ｐゴシック"/>
                <a:cs typeface="Calibri"/>
              </a:rPr>
              <a:t>サンプリングレート：16000Hz</a:t>
            </a:r>
          </a:p>
          <a:p>
            <a:pPr marL="383540" lvl="1"/>
            <a:r>
              <a:rPr lang="ja-JP" altLang="en-US">
                <a:ea typeface="ＭＳ Ｐゴシック"/>
                <a:cs typeface="Calibri"/>
              </a:rPr>
              <a:t>振幅Ａ　　　　　　：2</a:t>
            </a:r>
            <a:endParaRPr lang="ja-JP" altLang="en-US" sz="2000" dirty="0">
              <a:ea typeface="ＭＳ Ｐゴシック"/>
              <a:cs typeface="Calibri"/>
            </a:endParaRPr>
          </a:p>
          <a:p>
            <a:pPr marL="383540" lvl="1"/>
            <a:r>
              <a:rPr lang="ja-JP" altLang="en-US">
                <a:ea typeface="ＭＳ Ｐゴシック"/>
                <a:cs typeface="Calibri"/>
              </a:rPr>
              <a:t>振動数　　　　　　：10hz</a:t>
            </a:r>
          </a:p>
        </p:txBody>
      </p:sp>
      <p:pic>
        <p:nvPicPr>
          <p:cNvPr id="4" name="図 4" descr="グラフ, ヒストグラム&#10;&#10;説明は自動で生成されたものです">
            <a:extLst>
              <a:ext uri="{FF2B5EF4-FFF2-40B4-BE49-F238E27FC236}">
                <a16:creationId xmlns="" xmlns:a16="http://schemas.microsoft.com/office/drawing/2014/main" id="{A650EDDE-BB7E-40D1-A927-4E2376DAEFD4}"/>
              </a:ext>
            </a:extLst>
          </p:cNvPr>
          <p:cNvPicPr>
            <a:picLocks noChangeAspect="1"/>
          </p:cNvPicPr>
          <p:nvPr/>
        </p:nvPicPr>
        <p:blipFill>
          <a:blip r:embed="rId2"/>
          <a:stretch>
            <a:fillRect/>
          </a:stretch>
        </p:blipFill>
        <p:spPr>
          <a:xfrm>
            <a:off x="5244197" y="1817151"/>
            <a:ext cx="6143445" cy="4453886"/>
          </a:xfrm>
          <a:prstGeom prst="rect">
            <a:avLst/>
          </a:prstGeom>
        </p:spPr>
      </p:pic>
      <p:sp>
        <p:nvSpPr>
          <p:cNvPr id="5" name="テキスト ボックス 4">
            <a:extLst>
              <a:ext uri="{FF2B5EF4-FFF2-40B4-BE49-F238E27FC236}">
                <a16:creationId xmlns="" xmlns:a16="http://schemas.microsoft.com/office/drawing/2014/main" id="{06B4A436-71D2-429D-AAB0-CD7A41126A70}"/>
              </a:ext>
            </a:extLst>
          </p:cNvPr>
          <p:cNvSpPr txBox="1"/>
          <p:nvPr/>
        </p:nvSpPr>
        <p:spPr>
          <a:xfrm>
            <a:off x="3102707" y="5525476"/>
            <a:ext cx="1834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純音の時間波形</a:t>
            </a:r>
            <a:endParaRPr lang="ja-JP" altLang="en-US"/>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696555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154FE2-175F-452D-8633-6B145629A697}"/>
              </a:ext>
            </a:extLst>
          </p:cNvPr>
          <p:cNvSpPr>
            <a:spLocks noGrp="1"/>
          </p:cNvSpPr>
          <p:nvPr>
            <p:ph type="title"/>
          </p:nvPr>
        </p:nvSpPr>
        <p:spPr/>
        <p:txBody>
          <a:bodyPr/>
          <a:lstStyle/>
          <a:p>
            <a:r>
              <a:rPr lang="ja-JP" altLang="en-US">
                <a:ea typeface="ＭＳ Ｐゴシック"/>
                <a:cs typeface="Calibri Light"/>
              </a:rPr>
              <a:t>2-2.パワースペクトルの図示</a:t>
            </a:r>
            <a:endParaRPr lang="ja-JP" altLang="en-US" dirty="0">
              <a:ea typeface="ＭＳ Ｐゴシック"/>
              <a:cs typeface="Calibri Light"/>
            </a:endParaRPr>
          </a:p>
        </p:txBody>
      </p:sp>
      <p:sp>
        <p:nvSpPr>
          <p:cNvPr id="3" name="Content Placeholder 2">
            <a:extLst>
              <a:ext uri="{FF2B5EF4-FFF2-40B4-BE49-F238E27FC236}">
                <a16:creationId xmlns="" xmlns:a16="http://schemas.microsoft.com/office/drawing/2014/main" id="{44548C7F-F8C5-44C5-8180-7D343ABFA35C}"/>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下の左側の画像は０．６秒分のサンプル数９６００個分すべてのパワースペクトルを図示したものである．始まりと終わりに強い値を持つが，詳細がわからない．</a:t>
            </a:r>
            <a:endParaRPr lang="ja-JP" altLang="en-US" dirty="0">
              <a:ea typeface="ＭＳ Ｐゴシック"/>
              <a:cs typeface="Calibri"/>
            </a:endParaRPr>
          </a:p>
          <a:p>
            <a:r>
              <a:rPr lang="ja-JP" altLang="en-US">
                <a:ea typeface="ＭＳ Ｐゴシック"/>
                <a:cs typeface="Calibri"/>
              </a:rPr>
              <a:t>そこで，先頭の10個分を見てみると7点目におおきな値を得られていることがわかった．</a:t>
            </a:r>
            <a:endParaRPr lang="ja-JP" altLang="en-US" dirty="0">
              <a:ea typeface="ＭＳ Ｐゴシック"/>
              <a:cs typeface="Calibri"/>
            </a:endParaRPr>
          </a:p>
        </p:txBody>
      </p:sp>
      <p:pic>
        <p:nvPicPr>
          <p:cNvPr id="5" name="図 6" descr="グラフ, 折れ線グラフ&#10;&#10;説明は自動で生成されたものです">
            <a:extLst>
              <a:ext uri="{FF2B5EF4-FFF2-40B4-BE49-F238E27FC236}">
                <a16:creationId xmlns="" xmlns:a16="http://schemas.microsoft.com/office/drawing/2014/main" id="{5FD4718C-4A06-4AA7-8497-809DEDFD0E52}"/>
              </a:ext>
            </a:extLst>
          </p:cNvPr>
          <p:cNvPicPr>
            <a:picLocks noChangeAspect="1"/>
          </p:cNvPicPr>
          <p:nvPr/>
        </p:nvPicPr>
        <p:blipFill>
          <a:blip r:embed="rId2"/>
          <a:stretch>
            <a:fillRect/>
          </a:stretch>
        </p:blipFill>
        <p:spPr>
          <a:xfrm>
            <a:off x="7137400" y="3353500"/>
            <a:ext cx="4032738" cy="2896155"/>
          </a:xfrm>
          <a:prstGeom prst="rect">
            <a:avLst/>
          </a:prstGeom>
        </p:spPr>
      </p:pic>
      <p:pic>
        <p:nvPicPr>
          <p:cNvPr id="7" name="図 7" descr="グラフ&#10;&#10;説明は自動で生成されたものです">
            <a:extLst>
              <a:ext uri="{FF2B5EF4-FFF2-40B4-BE49-F238E27FC236}">
                <a16:creationId xmlns="" xmlns:a16="http://schemas.microsoft.com/office/drawing/2014/main" id="{10B8D9CD-874E-43F9-B422-3F02C1DB2DE3}"/>
              </a:ext>
            </a:extLst>
          </p:cNvPr>
          <p:cNvPicPr>
            <a:picLocks noChangeAspect="1"/>
          </p:cNvPicPr>
          <p:nvPr/>
        </p:nvPicPr>
        <p:blipFill>
          <a:blip r:embed="rId3"/>
          <a:stretch>
            <a:fillRect/>
          </a:stretch>
        </p:blipFill>
        <p:spPr>
          <a:xfrm>
            <a:off x="1070707" y="3353500"/>
            <a:ext cx="3993661" cy="2896155"/>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1666028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F41C6-FD4E-4082-B127-7314938A4C0D}"/>
              </a:ext>
            </a:extLst>
          </p:cNvPr>
          <p:cNvSpPr>
            <a:spLocks noGrp="1"/>
          </p:cNvSpPr>
          <p:nvPr>
            <p:ph type="title"/>
          </p:nvPr>
        </p:nvSpPr>
        <p:spPr/>
        <p:txBody>
          <a:bodyPr/>
          <a:lstStyle/>
          <a:p>
            <a:r>
              <a:rPr lang="ja-JP" altLang="en-US" dirty="0" smtClean="0">
                <a:ea typeface="ＭＳ Ｐゴシック"/>
                <a:cs typeface="Calibri Light"/>
              </a:rPr>
              <a:t>2-</a:t>
            </a:r>
            <a:r>
              <a:rPr lang="en-US" altLang="ja-JP" dirty="0" smtClean="0">
                <a:ea typeface="ＭＳ Ｐゴシック"/>
                <a:cs typeface="Calibri Light"/>
              </a:rPr>
              <a:t>3.</a:t>
            </a:r>
            <a:r>
              <a:rPr lang="ja-JP" altLang="ja-JP" dirty="0" smtClean="0">
                <a:ea typeface="+mn-lt"/>
                <a:cs typeface="+mn-lt"/>
              </a:rPr>
              <a:t>実</a:t>
            </a:r>
            <a:r>
              <a:rPr lang="ja-JP" altLang="ja-JP" dirty="0">
                <a:ea typeface="+mn-lt"/>
                <a:cs typeface="+mn-lt"/>
              </a:rPr>
              <a:t>世界尺度を考慮したパワースペクトルを表示するための手順</a:t>
            </a:r>
            <a:endParaRPr lang="ja-JP" altLang="en-US" b="1" dirty="0">
              <a:latin typeface="Calibri"/>
              <a:ea typeface="ＭＳ Ｐゴシック"/>
              <a:cs typeface="Calibri"/>
            </a:endParaRPr>
          </a:p>
        </p:txBody>
      </p:sp>
      <p:sp>
        <p:nvSpPr>
          <p:cNvPr id="6" name="コンテンツ プレースホルダー 5"/>
          <p:cNvSpPr>
            <a:spLocks noGrp="1"/>
          </p:cNvSpPr>
          <p:nvPr>
            <p:ph idx="1"/>
          </p:nvPr>
        </p:nvSpPr>
        <p:spPr>
          <a:xfrm>
            <a:off x="1097280" y="1845734"/>
            <a:ext cx="10058400" cy="3193724"/>
          </a:xfrm>
        </p:spPr>
        <p:txBody>
          <a:bodyPr>
            <a:normAutofit/>
          </a:bodyPr>
          <a:lstStyle/>
          <a:p>
            <a:pPr marL="457200" indent="-457200">
              <a:buFont typeface="+mj-lt"/>
              <a:buAutoNum type="arabicPeriod"/>
            </a:pPr>
            <a:r>
              <a:rPr kumimoji="1" lang="ja-JP" altLang="en-US" dirty="0"/>
              <a:t>周波数軸（</a:t>
            </a:r>
            <a:r>
              <a:rPr kumimoji="1" lang="en-US" altLang="ja-JP" dirty="0"/>
              <a:t>X</a:t>
            </a:r>
            <a:r>
              <a:rPr kumimoji="1" lang="ja-JP" altLang="en-US" dirty="0"/>
              <a:t>軸）の</a:t>
            </a:r>
            <a:r>
              <a:rPr kumimoji="1" lang="ja-JP" altLang="en-US" dirty="0" smtClean="0"/>
              <a:t>換算</a:t>
            </a:r>
            <a:endParaRPr kumimoji="1" lang="en-US" altLang="ja-JP" dirty="0" smtClean="0"/>
          </a:p>
          <a:p>
            <a:pPr marL="749808" lvl="1" indent="-457200">
              <a:buFont typeface="+mj-lt"/>
              <a:buAutoNum type="arabicPeriod"/>
            </a:pPr>
            <a:r>
              <a:rPr kumimoji="1" lang="ja-JP" altLang="en-US" dirty="0" smtClean="0"/>
              <a:t>周波</a:t>
            </a:r>
            <a:r>
              <a:rPr kumimoji="1" lang="ja-JP" altLang="en-US" dirty="0"/>
              <a:t>数番号</a:t>
            </a:r>
            <a:r>
              <a:rPr kumimoji="1" lang="en-US" altLang="ja-JP" dirty="0"/>
              <a:t>k</a:t>
            </a:r>
            <a:r>
              <a:rPr kumimoji="1" lang="ja-JP" altLang="en-US" dirty="0"/>
              <a:t>に対応した周波数を持つベクトル</a:t>
            </a:r>
            <a:r>
              <a:rPr kumimoji="1" lang="en-US" altLang="ja-JP" dirty="0" err="1"/>
              <a:t>f_k</a:t>
            </a:r>
            <a:r>
              <a:rPr kumimoji="1" lang="ja-JP" altLang="en-US" dirty="0"/>
              <a:t>を</a:t>
            </a:r>
            <a:r>
              <a:rPr kumimoji="1" lang="ja-JP" altLang="en-US" dirty="0" smtClean="0"/>
              <a:t>用意する．</a:t>
            </a:r>
            <a:endParaRPr kumimoji="1" lang="en-US" altLang="ja-JP" dirty="0"/>
          </a:p>
          <a:p>
            <a:pPr marL="749808" lvl="1" indent="-457200">
              <a:buFont typeface="+mj-lt"/>
              <a:buAutoNum type="arabicPeriod"/>
            </a:pPr>
            <a:r>
              <a:rPr kumimoji="1" lang="en-US" altLang="ja-JP" dirty="0" smtClean="0"/>
              <a:t>MATLAB</a:t>
            </a:r>
            <a:r>
              <a:rPr kumimoji="1" lang="ja-JP" altLang="en-US" dirty="0" smtClean="0"/>
              <a:t>の配列は１から始まるため，</a:t>
            </a:r>
            <a:r>
              <a:rPr kumimoji="1" lang="en-US" altLang="ja-JP" dirty="0" smtClean="0"/>
              <a:t>k=1+k’</a:t>
            </a:r>
            <a:r>
              <a:rPr kumimoji="1" lang="ja-JP" altLang="en-US" dirty="0" smtClean="0"/>
              <a:t>として用意する．</a:t>
            </a:r>
            <a:endParaRPr kumimoji="1" lang="en-US" altLang="ja-JP" dirty="0" smtClean="0"/>
          </a:p>
          <a:p>
            <a:pPr marL="457200" indent="-457200">
              <a:buFont typeface="+mj-lt"/>
              <a:buAutoNum type="arabicPeriod"/>
            </a:pPr>
            <a:r>
              <a:rPr kumimoji="1" lang="ja-JP" altLang="en-US" dirty="0" smtClean="0"/>
              <a:t>片側化</a:t>
            </a:r>
            <a:endParaRPr kumimoji="1" lang="en-US" altLang="ja-JP" dirty="0" smtClean="0"/>
          </a:p>
          <a:p>
            <a:pPr marL="749808" lvl="1" indent="-457200">
              <a:buFont typeface="+mj-lt"/>
              <a:buAutoNum type="arabicPeriod"/>
            </a:pPr>
            <a:r>
              <a:rPr kumimoji="1" lang="ja-JP" altLang="en-US" dirty="0"/>
              <a:t>サンプリング定理に従えば，サンプリング</a:t>
            </a:r>
            <a:r>
              <a:rPr kumimoji="1" lang="ja-JP" altLang="en-US" dirty="0" smtClean="0"/>
              <a:t>周波数</a:t>
            </a:r>
            <a:r>
              <a:rPr kumimoji="1" lang="en-US" altLang="ja-JP" dirty="0" smtClean="0"/>
              <a:t>A Hz</a:t>
            </a:r>
            <a:r>
              <a:rPr kumimoji="1" lang="ja-JP" altLang="en-US" dirty="0"/>
              <a:t>においては</a:t>
            </a:r>
            <a:r>
              <a:rPr kumimoji="1" lang="ja-JP" altLang="en-US" dirty="0" smtClean="0"/>
              <a:t>，</a:t>
            </a:r>
            <a:r>
              <a:rPr kumimoji="1" lang="en-US" altLang="ja-JP" dirty="0" smtClean="0"/>
              <a:t>2/A Hz</a:t>
            </a:r>
            <a:r>
              <a:rPr kumimoji="1" lang="ja-JP" altLang="en-US" dirty="0"/>
              <a:t>より大きい周波数成分は存在しない</a:t>
            </a:r>
            <a:endParaRPr kumimoji="1" lang="en-US" altLang="ja-JP" dirty="0"/>
          </a:p>
          <a:p>
            <a:pPr marL="457200" indent="-457200">
              <a:buFont typeface="+mj-lt"/>
              <a:buAutoNum type="arabicPeriod"/>
            </a:pPr>
            <a:r>
              <a:rPr kumimoji="1" lang="ja-JP" altLang="en-US" dirty="0" smtClean="0"/>
              <a:t>対数化</a:t>
            </a:r>
            <a:endParaRPr kumimoji="1" lang="en-US" altLang="ja-JP" dirty="0" smtClean="0"/>
          </a:p>
          <a:p>
            <a:pPr marL="749808" lvl="1" indent="-457200">
              <a:buFont typeface="+mj-lt"/>
              <a:buAutoNum type="arabicPeriod"/>
            </a:pPr>
            <a:r>
              <a:rPr kumimoji="1" lang="ja-JP" altLang="en-US" dirty="0"/>
              <a:t>パワースペクトルは縦軸の数値を対数スケールに換算</a:t>
            </a:r>
            <a:r>
              <a:rPr kumimoji="1" lang="ja-JP" altLang="en-US" dirty="0" smtClean="0"/>
              <a:t>して</a:t>
            </a:r>
            <a:r>
              <a:rPr kumimoji="1" lang="en-US" altLang="ja-JP" dirty="0" smtClean="0"/>
              <a:t>dB</a:t>
            </a:r>
            <a:r>
              <a:rPr kumimoji="1" lang="ja-JP" altLang="en-US" dirty="0"/>
              <a:t>（デシベル</a:t>
            </a:r>
            <a:r>
              <a:rPr kumimoji="1" lang="ja-JP" altLang="en-US" dirty="0" smtClean="0"/>
              <a:t>）と</a:t>
            </a:r>
            <a:r>
              <a:rPr kumimoji="1" lang="ja-JP" altLang="en-US" dirty="0"/>
              <a:t>いう単位で</a:t>
            </a:r>
            <a:r>
              <a:rPr kumimoji="1" lang="ja-JP" altLang="en-US" dirty="0" smtClean="0"/>
              <a:t>示す</a:t>
            </a:r>
            <a:endParaRPr kumimoji="1" lang="en-US" altLang="ja-JP" dirty="0" smtClean="0"/>
          </a:p>
          <a:p>
            <a:pPr marL="749808" lvl="1" indent="-457200">
              <a:buFont typeface="+mj-lt"/>
              <a:buAutoNum type="arabicPeriod"/>
            </a:pPr>
            <a:r>
              <a:rPr kumimoji="1" lang="en-US" altLang="ja-JP" dirty="0" err="1"/>
              <a:t>XPow_dB</a:t>
            </a:r>
            <a:r>
              <a:rPr kumimoji="1" lang="en-US" altLang="ja-JP" dirty="0"/>
              <a:t> = 10 * log10(</a:t>
            </a:r>
            <a:r>
              <a:rPr kumimoji="1" lang="en-US" altLang="ja-JP" dirty="0" err="1"/>
              <a:t>XPow</a:t>
            </a:r>
            <a:r>
              <a:rPr kumimoji="1" lang="en-US" altLang="ja-JP" dirty="0" smtClean="0"/>
              <a:t>)</a:t>
            </a:r>
            <a:r>
              <a:rPr kumimoji="1" lang="ja-JP" altLang="en-US" dirty="0" smtClean="0"/>
              <a:t>という変換式を用いる</a:t>
            </a:r>
            <a:endParaRPr kumimoji="1" lang="en-US" altLang="ja-JP" dirty="0" smtClean="0"/>
          </a:p>
          <a:p>
            <a:pPr lvl="1"/>
            <a:endParaRPr kumimoji="1" lang="en-US" altLang="ja-JP" dirty="0" smtClean="0"/>
          </a:p>
          <a:p>
            <a:endParaRPr kumimoji="1" lang="ja-JP" altLang="en-US" dirty="0"/>
          </a:p>
        </p:txBody>
      </p:sp>
      <p:pic>
        <p:nvPicPr>
          <p:cNvPr id="12" name="図 11"/>
          <p:cNvPicPr>
            <a:picLocks noChangeAspect="1"/>
          </p:cNvPicPr>
          <p:nvPr/>
        </p:nvPicPr>
        <p:blipFill>
          <a:blip r:embed="rId2"/>
          <a:stretch>
            <a:fillRect/>
          </a:stretch>
        </p:blipFill>
        <p:spPr>
          <a:xfrm>
            <a:off x="1097280" y="4933950"/>
            <a:ext cx="6067425" cy="1162050"/>
          </a:xfrm>
          <a:prstGeom prst="rect">
            <a:avLst/>
          </a:prstGeom>
        </p:spPr>
      </p:pic>
      <p:sp>
        <p:nvSpPr>
          <p:cNvPr id="3" name="スライド番号プレースホルダー 2"/>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360312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a:t>
            </a:r>
            <a:r>
              <a:rPr lang="ja-JP" altLang="en-US" dirty="0" smtClean="0">
                <a:ea typeface="+mn-lt"/>
                <a:cs typeface="+mn-lt"/>
              </a:rPr>
              <a:t>正弦波</a:t>
            </a:r>
            <a:r>
              <a:rPr lang="ja-JP" altLang="en-US" dirty="0">
                <a:ea typeface="+mn-lt"/>
                <a:cs typeface="+mn-lt"/>
              </a:rPr>
              <a:t>信号の周波数と図示された正弦波のパワースペクトルの形状</a:t>
            </a:r>
            <a:endParaRPr kumimoji="1" lang="ja-JP" altLang="en-US" dirty="0"/>
          </a:p>
        </p:txBody>
      </p:sp>
      <p:sp>
        <p:nvSpPr>
          <p:cNvPr id="3" name="コンテンツ プレースホルダー 2"/>
          <p:cNvSpPr>
            <a:spLocks noGrp="1"/>
          </p:cNvSpPr>
          <p:nvPr>
            <p:ph idx="1"/>
          </p:nvPr>
        </p:nvSpPr>
        <p:spPr>
          <a:xfrm>
            <a:off x="1097280" y="1845734"/>
            <a:ext cx="10058400" cy="2495606"/>
          </a:xfrm>
        </p:spPr>
        <p:txBody>
          <a:bodyPr/>
          <a:lstStyle/>
          <a:p>
            <a:r>
              <a:rPr kumimoji="1" lang="ja-JP" altLang="en-US" dirty="0" smtClean="0"/>
              <a:t>下図に示したのは左から</a:t>
            </a:r>
            <a:r>
              <a:rPr kumimoji="1" lang="en-US" altLang="ja-JP" dirty="0" smtClean="0"/>
              <a:t>100hz,1000hz,5000hz</a:t>
            </a:r>
            <a:r>
              <a:rPr kumimoji="1" lang="ja-JP" altLang="en-US" dirty="0" smtClean="0"/>
              <a:t>の正弦波のパワースペクトルの図である．</a:t>
            </a:r>
            <a:endParaRPr kumimoji="1" lang="en-US" altLang="ja-JP" dirty="0" smtClean="0"/>
          </a:p>
          <a:p>
            <a:pPr lvl="1"/>
            <a:r>
              <a:rPr kumimoji="1" lang="ja-JP" altLang="en-US" dirty="0" smtClean="0"/>
              <a:t>サンプリングレートは</a:t>
            </a:r>
            <a:r>
              <a:rPr kumimoji="1" lang="en-US" altLang="ja-JP" dirty="0" smtClean="0"/>
              <a:t>16000h</a:t>
            </a:r>
            <a:r>
              <a:rPr kumimoji="1" lang="en-US" altLang="ja-JP" dirty="0"/>
              <a:t>z</a:t>
            </a:r>
            <a:endParaRPr kumimoji="1" lang="en-US" altLang="ja-JP" dirty="0" smtClean="0"/>
          </a:p>
          <a:p>
            <a:pPr lvl="1"/>
            <a:r>
              <a:rPr kumimoji="1" lang="ja-JP" altLang="en-US" dirty="0" smtClean="0"/>
              <a:t>周波数が高くなるにつれ，パワースペクトルの特徴点の位置はナイキスト周波数である</a:t>
            </a:r>
            <a:r>
              <a:rPr kumimoji="1" lang="en-US" altLang="ja-JP" dirty="0" smtClean="0"/>
              <a:t>8000hz</a:t>
            </a:r>
            <a:r>
              <a:rPr kumimoji="1" lang="ja-JP" altLang="en-US" dirty="0" smtClean="0"/>
              <a:t>に集まっていくように見える</a:t>
            </a:r>
            <a:endParaRPr kumimoji="1" lang="en-US" altLang="ja-JP" dirty="0" smtClean="0"/>
          </a:p>
          <a:p>
            <a:pPr lvl="1"/>
            <a:endParaRPr kumimoji="1" lang="en-US" altLang="ja-JP" dirty="0" smtClean="0"/>
          </a:p>
        </p:txBody>
      </p:sp>
      <p:pic>
        <p:nvPicPr>
          <p:cNvPr id="4" name="図 3"/>
          <p:cNvPicPr>
            <a:picLocks noChangeAspect="1"/>
          </p:cNvPicPr>
          <p:nvPr/>
        </p:nvPicPr>
        <p:blipFill>
          <a:blip r:embed="rId2"/>
          <a:stretch>
            <a:fillRect/>
          </a:stretch>
        </p:blipFill>
        <p:spPr>
          <a:xfrm>
            <a:off x="2385514" y="3802497"/>
            <a:ext cx="2488923" cy="1876265"/>
          </a:xfrm>
          <a:prstGeom prst="rect">
            <a:avLst/>
          </a:prstGeom>
        </p:spPr>
      </p:pic>
      <p:pic>
        <p:nvPicPr>
          <p:cNvPr id="5" name="図 4"/>
          <p:cNvPicPr>
            <a:picLocks noChangeAspect="1"/>
          </p:cNvPicPr>
          <p:nvPr/>
        </p:nvPicPr>
        <p:blipFill>
          <a:blip r:embed="rId3"/>
          <a:stretch>
            <a:fillRect/>
          </a:stretch>
        </p:blipFill>
        <p:spPr>
          <a:xfrm>
            <a:off x="4874437" y="3819482"/>
            <a:ext cx="2442220" cy="1842294"/>
          </a:xfrm>
          <a:prstGeom prst="rect">
            <a:avLst/>
          </a:prstGeom>
        </p:spPr>
      </p:pic>
      <p:pic>
        <p:nvPicPr>
          <p:cNvPr id="6" name="図 5"/>
          <p:cNvPicPr>
            <a:picLocks noChangeAspect="1"/>
          </p:cNvPicPr>
          <p:nvPr/>
        </p:nvPicPr>
        <p:blipFill>
          <a:blip r:embed="rId4"/>
          <a:stretch>
            <a:fillRect/>
          </a:stretch>
        </p:blipFill>
        <p:spPr>
          <a:xfrm>
            <a:off x="7316657" y="3819482"/>
            <a:ext cx="2443763" cy="1842294"/>
          </a:xfrm>
          <a:prstGeom prst="rect">
            <a:avLst/>
          </a:prstGeom>
        </p:spPr>
      </p:pic>
      <p:sp>
        <p:nvSpPr>
          <p:cNvPr id="7" name="スライド番号プレースホルダー 6"/>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3785489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a:t>
            </a:r>
            <a:r>
              <a:rPr lang="ja-JP" altLang="en-US" dirty="0"/>
              <a:t>正弦波信号の周波数と聴感的な印象</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実験に用いた</a:t>
            </a:r>
            <a:r>
              <a:rPr kumimoji="1" lang="en-US" altLang="ja-JP" dirty="0" smtClean="0"/>
              <a:t>16000hz</a:t>
            </a:r>
            <a:r>
              <a:rPr kumimoji="1" lang="ja-JP" altLang="en-US" dirty="0" smtClean="0"/>
              <a:t>のサンプリングレートのナイキスト周波数である</a:t>
            </a:r>
            <a:r>
              <a:rPr kumimoji="1" lang="en-US" altLang="ja-JP" dirty="0" smtClean="0"/>
              <a:t>8000hz</a:t>
            </a:r>
            <a:r>
              <a:rPr kumimoji="1" lang="ja-JP" altLang="en-US" dirty="0" smtClean="0"/>
              <a:t>では音が聞こえなくなった</a:t>
            </a:r>
            <a:endParaRPr kumimoji="1" lang="en-US" altLang="ja-JP" dirty="0" smtClean="0"/>
          </a:p>
          <a:p>
            <a:pPr marL="457200" indent="-457200">
              <a:buFont typeface="+mj-lt"/>
              <a:buAutoNum type="arabicPeriod"/>
            </a:pPr>
            <a:r>
              <a:rPr kumimoji="1" lang="ja-JP" altLang="en-US" dirty="0"/>
              <a:t>周波数が</a:t>
            </a:r>
            <a:r>
              <a:rPr kumimoji="1" lang="ja-JP" altLang="en-US" dirty="0" smtClean="0"/>
              <a:t>高いと耳を劈くようなきつい音がなる</a:t>
            </a:r>
            <a:endParaRPr kumimoji="1" lang="en-US" altLang="ja-JP" dirty="0" smtClean="0"/>
          </a:p>
          <a:p>
            <a:pPr marL="457200" indent="-457200">
              <a:buFont typeface="+mj-lt"/>
              <a:buAutoNum type="arabicPeriod"/>
            </a:pPr>
            <a:r>
              <a:rPr kumimoji="1" lang="ja-JP" altLang="en-US" dirty="0"/>
              <a:t>周波数</a:t>
            </a:r>
            <a:r>
              <a:rPr kumimoji="1" lang="ja-JP" altLang="en-US" dirty="0" smtClean="0"/>
              <a:t>が低いとボーッというようなこもった感じの音がなる</a:t>
            </a:r>
            <a:endParaRPr kumimoji="1" lang="en-US" altLang="ja-JP" dirty="0" smtClean="0"/>
          </a:p>
          <a:p>
            <a:pPr marL="457200" indent="-457200">
              <a:buFont typeface="+mj-lt"/>
              <a:buAutoNum type="arabicPeriod"/>
            </a:pPr>
            <a:r>
              <a:rPr kumimoji="1" lang="ja-JP" altLang="en-US" dirty="0"/>
              <a:t>周波数が低いとは</a:t>
            </a:r>
            <a:r>
              <a:rPr kumimoji="1" lang="ja-JP" altLang="en-US" dirty="0" smtClean="0"/>
              <a:t>いえ，１秒間に２００回もなっていると波形は見ずらい</a:t>
            </a:r>
            <a:endParaRPr kumimoji="1" lang="en-US" altLang="ja-JP" dirty="0" smtClean="0"/>
          </a:p>
          <a:p>
            <a:pPr marL="457200" indent="-457200">
              <a:buFont typeface="+mj-lt"/>
              <a:buAutoNum type="arabicPeriod"/>
            </a:pPr>
            <a:r>
              <a:rPr kumimoji="1" lang="ja-JP" altLang="en-US" dirty="0" smtClean="0"/>
              <a:t>周波数１０００ｈｚとかになると青いただの四角のグラフに見えた</a:t>
            </a:r>
            <a:endParaRPr kumimoji="1"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8896865" y="3948102"/>
            <a:ext cx="2489243" cy="1920992"/>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566246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5400" dirty="0" smtClean="0"/>
              <a:t>情報工学実験</a:t>
            </a:r>
            <a:r>
              <a:rPr kumimoji="1" lang="en-US" altLang="ja-JP" sz="5400" dirty="0" smtClean="0"/>
              <a:t>B</a:t>
            </a:r>
            <a:r>
              <a:rPr kumimoji="1" lang="en-US" altLang="ja-JP" sz="5400" dirty="0"/>
              <a:t/>
            </a:r>
            <a:br>
              <a:rPr kumimoji="1" lang="en-US" altLang="ja-JP" sz="5400" dirty="0"/>
            </a:br>
            <a:r>
              <a:rPr kumimoji="1" lang="ja-JP" altLang="en-US" sz="5400" dirty="0" smtClean="0"/>
              <a:t>（メディア処理）</a:t>
            </a:r>
            <a:r>
              <a:rPr kumimoji="1" lang="en-US" altLang="ja-JP" sz="5400" dirty="0" smtClean="0"/>
              <a:t/>
            </a:r>
            <a:br>
              <a:rPr kumimoji="1" lang="en-US" altLang="ja-JP" sz="5400" dirty="0" smtClean="0"/>
            </a:br>
            <a:r>
              <a:rPr kumimoji="1" lang="en-US" altLang="ja-JP" sz="5400" dirty="0"/>
              <a:t/>
            </a:r>
            <a:br>
              <a:rPr kumimoji="1" lang="en-US" altLang="ja-JP" sz="5400" dirty="0"/>
            </a:br>
            <a:r>
              <a:rPr kumimoji="1" lang="ja-JP" altLang="en-US" sz="5400" dirty="0" smtClean="0"/>
              <a:t>音声処理実験</a:t>
            </a:r>
            <a:r>
              <a:rPr kumimoji="1" lang="en-US" altLang="ja-JP" sz="5400" dirty="0" smtClean="0"/>
              <a:t>2020 </a:t>
            </a:r>
            <a:r>
              <a:rPr kumimoji="1" lang="ja-JP" altLang="en-US" sz="5400" dirty="0" smtClean="0"/>
              <a:t>ミニレポート</a:t>
            </a:r>
            <a:endParaRPr kumimoji="1" lang="ja-JP" altLang="en-US" sz="5400" dirty="0"/>
          </a:p>
        </p:txBody>
      </p:sp>
      <p:sp>
        <p:nvSpPr>
          <p:cNvPr id="3" name="サブタイトル 2"/>
          <p:cNvSpPr>
            <a:spLocks noGrp="1"/>
          </p:cNvSpPr>
          <p:nvPr>
            <p:ph type="subTitle" idx="1"/>
          </p:nvPr>
        </p:nvSpPr>
        <p:spPr>
          <a:xfrm>
            <a:off x="1097280" y="4505047"/>
            <a:ext cx="10058400" cy="1879866"/>
          </a:xfrm>
        </p:spPr>
        <p:txBody>
          <a:bodyPr>
            <a:normAutofit lnSpcReduction="10000"/>
          </a:bodyPr>
          <a:lstStyle/>
          <a:p>
            <a:r>
              <a:rPr kumimoji="1" lang="ja-JP" altLang="en-US" dirty="0" smtClean="0"/>
              <a:t>学生番号：０９４３０５０９</a:t>
            </a:r>
            <a:endParaRPr kumimoji="1" lang="en-US" altLang="ja-JP" dirty="0" smtClean="0"/>
          </a:p>
          <a:p>
            <a:r>
              <a:rPr kumimoji="1" lang="ja-JP" altLang="en-US" dirty="0" smtClean="0"/>
              <a:t>氏名：今田将也</a:t>
            </a:r>
            <a:endParaRPr kumimoji="1" lang="en-US" altLang="ja-JP" dirty="0" smtClean="0"/>
          </a:p>
          <a:p>
            <a:r>
              <a:rPr kumimoji="1" lang="ja-JP" altLang="en-US" dirty="0"/>
              <a:t>提出</a:t>
            </a:r>
            <a:r>
              <a:rPr kumimoji="1" lang="ja-JP" altLang="en-US" dirty="0" smtClean="0"/>
              <a:t>日：２０２０年１１月１９日</a:t>
            </a:r>
            <a:endParaRPr kumimoji="1" lang="en-US" altLang="ja-JP" dirty="0" smtClean="0"/>
          </a:p>
          <a:p>
            <a:r>
              <a:rPr kumimoji="1" lang="ja-JP" altLang="en-US" dirty="0" smtClean="0"/>
              <a:t>締切日：２０２０年１１月１９日</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774072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F2A03-E14D-499B-9A41-18473F5BC6A7}"/>
              </a:ext>
            </a:extLst>
          </p:cNvPr>
          <p:cNvSpPr>
            <a:spLocks noGrp="1"/>
          </p:cNvSpPr>
          <p:nvPr>
            <p:ph type="title"/>
          </p:nvPr>
        </p:nvSpPr>
        <p:spPr/>
        <p:txBody>
          <a:bodyPr/>
          <a:lstStyle/>
          <a:p>
            <a:r>
              <a:rPr lang="ja-JP" altLang="en-US">
                <a:ea typeface="ＭＳ Ｐゴシック"/>
                <a:cs typeface="Calibri Light"/>
              </a:rPr>
              <a:t>問題２のまとめ</a:t>
            </a:r>
            <a:endParaRPr kumimoji="1" lang="ja-JP" altLang="en-US"/>
          </a:p>
        </p:txBody>
      </p:sp>
      <p:sp>
        <p:nvSpPr>
          <p:cNvPr id="3" name="Content Placeholder 2">
            <a:extLst>
              <a:ext uri="{FF2B5EF4-FFF2-40B4-BE49-F238E27FC236}">
                <a16:creationId xmlns="" xmlns:a16="http://schemas.microsoft.com/office/drawing/2014/main" id="{E31FED77-DFF4-48BF-8F32-8319DF2144ED}"/>
              </a:ext>
            </a:extLst>
          </p:cNvPr>
          <p:cNvSpPr>
            <a:spLocks noGrp="1"/>
          </p:cNvSpPr>
          <p:nvPr>
            <p:ph idx="1"/>
          </p:nvPr>
        </p:nvSpPr>
        <p:spPr>
          <a:xfrm>
            <a:off x="1097280" y="1845734"/>
            <a:ext cx="10058400" cy="4433667"/>
          </a:xfrm>
        </p:spPr>
        <p:txBody>
          <a:bodyPr vert="horz" lIns="0" tIns="45720" rIns="0" bIns="45720" rtlCol="0" anchor="t">
            <a:normAutofit/>
          </a:bodyPr>
          <a:lstStyle/>
          <a:p>
            <a:r>
              <a:rPr lang="ja-JP" altLang="en-US" dirty="0">
                <a:ea typeface="ＭＳ Ｐゴシック"/>
                <a:cs typeface="Calibri"/>
              </a:rPr>
              <a:t>問題</a:t>
            </a:r>
          </a:p>
          <a:p>
            <a:r>
              <a:rPr lang="ja-JP" dirty="0">
                <a:ea typeface="ＭＳ Ｐゴシック"/>
                <a:cs typeface="Calibri"/>
              </a:rPr>
              <a:t>純音（正弦波）のパワースペクトルを観察し，パワースペクトルから得られる情報と聴感的な印象の関係について考察せよ．</a:t>
            </a:r>
            <a:endParaRPr lang="ja-JP" altLang="en-US" dirty="0">
              <a:ea typeface="ＭＳ Ｐゴシック"/>
              <a:cs typeface="Calibri"/>
            </a:endParaRPr>
          </a:p>
          <a:p>
            <a:endParaRPr lang="ja-JP" dirty="0">
              <a:ea typeface="ＭＳ Ｐゴシック"/>
              <a:cs typeface="Calibri"/>
            </a:endParaRPr>
          </a:p>
          <a:p>
            <a:r>
              <a:rPr lang="ja-JP" altLang="en-US" dirty="0">
                <a:ea typeface="ＭＳ Ｐゴシック"/>
                <a:cs typeface="Calibri"/>
              </a:rPr>
              <a:t>まとめ</a:t>
            </a:r>
            <a:endParaRPr lang="ja-JP" dirty="0">
              <a:ea typeface="ＭＳ Ｐゴシック"/>
              <a:cs typeface="Calibri"/>
            </a:endParaRPr>
          </a:p>
          <a:p>
            <a:pPr marL="383540" lvl="1"/>
            <a:r>
              <a:rPr lang="ja-JP" altLang="en-US" dirty="0">
                <a:ea typeface="ＭＳ Ｐゴシック"/>
                <a:cs typeface="Calibri"/>
              </a:rPr>
              <a:t>ソースコードを示しながら，</a:t>
            </a:r>
            <a:r>
              <a:rPr lang="ja-JP" dirty="0">
                <a:ea typeface="ＭＳ Ｐゴシック"/>
                <a:cs typeface="Calibri"/>
              </a:rPr>
              <a:t>純音の生成から，</a:t>
            </a:r>
            <a:r>
              <a:rPr lang="en-US" altLang="ja-JP" dirty="0">
                <a:ea typeface="+mn-lt"/>
                <a:cs typeface="Calibri"/>
              </a:rPr>
              <a:t>DFT</a:t>
            </a:r>
            <a:r>
              <a:rPr lang="ja-JP" dirty="0">
                <a:ea typeface="ＭＳ Ｐゴシック"/>
                <a:cs typeface="Calibri"/>
              </a:rPr>
              <a:t> </a:t>
            </a:r>
            <a:r>
              <a:rPr lang="en-US" altLang="ja-JP" dirty="0">
                <a:ea typeface="+mn-lt"/>
                <a:cs typeface="Calibri"/>
              </a:rPr>
              <a:t>(FFT)</a:t>
            </a:r>
            <a:r>
              <a:rPr lang="ja-JP" dirty="0">
                <a:ea typeface="ＭＳ Ｐゴシック"/>
                <a:cs typeface="Calibri"/>
              </a:rPr>
              <a:t>を用いたパワースペクトルの表示までの手順を説明</a:t>
            </a:r>
            <a:r>
              <a:rPr lang="ja-JP" altLang="en-US" dirty="0">
                <a:ea typeface="ＭＳ Ｐゴシック"/>
                <a:cs typeface="Calibri"/>
              </a:rPr>
              <a:t>した．関数一つでパワースペクトルは表示できた</a:t>
            </a:r>
          </a:p>
          <a:p>
            <a:pPr marL="383540" lvl="1"/>
            <a:r>
              <a:rPr lang="ja-JP" altLang="en-US" dirty="0">
                <a:ea typeface="ＭＳ Ｐゴシック"/>
                <a:cs typeface="Calibri"/>
              </a:rPr>
              <a:t>パワースペクトルの強い点を示しているところを拡大して図示</a:t>
            </a:r>
            <a:r>
              <a:rPr lang="ja-JP" altLang="en-US" dirty="0" smtClean="0">
                <a:ea typeface="ＭＳ Ｐゴシック"/>
                <a:cs typeface="Calibri"/>
              </a:rPr>
              <a:t>した</a:t>
            </a:r>
            <a:endParaRPr lang="en-US" altLang="ja-JP" dirty="0" smtClean="0">
              <a:ea typeface="ＭＳ Ｐゴシック"/>
              <a:cs typeface="Calibri"/>
            </a:endParaRPr>
          </a:p>
          <a:p>
            <a:pPr marL="383540" lvl="1"/>
            <a:r>
              <a:rPr lang="en-US" altLang="ja-JP" dirty="0">
                <a:ea typeface="ＭＳ Ｐゴシック"/>
                <a:cs typeface="Calibri"/>
              </a:rPr>
              <a:t>MATLAB</a:t>
            </a:r>
            <a:r>
              <a:rPr lang="ja-JP" altLang="en-US" dirty="0">
                <a:ea typeface="ＭＳ Ｐゴシック"/>
                <a:cs typeface="Calibri"/>
              </a:rPr>
              <a:t>のソースコードを示しながら，</a:t>
            </a:r>
            <a:r>
              <a:rPr lang="en-US" altLang="ja-JP" dirty="0">
                <a:ea typeface="ＭＳ Ｐゴシック"/>
                <a:cs typeface="Calibri"/>
              </a:rPr>
              <a:t>DFT (FFT)</a:t>
            </a:r>
            <a:r>
              <a:rPr lang="ja-JP" altLang="en-US" dirty="0">
                <a:ea typeface="ＭＳ Ｐゴシック"/>
                <a:cs typeface="Calibri"/>
              </a:rPr>
              <a:t>を活用して，実世界尺度を考慮したパワースペクトルを表示するための手順を説明できた</a:t>
            </a:r>
          </a:p>
          <a:p>
            <a:pPr marL="383540" lvl="1"/>
            <a:r>
              <a:rPr lang="ja-JP" altLang="en-US" dirty="0"/>
              <a:t>周波数を変えた純音のパワースペクトルをいくつか並べて図示して，周波数の高い時，低いときについて考察</a:t>
            </a:r>
            <a:r>
              <a:rPr lang="ja-JP" altLang="en-US" dirty="0" smtClean="0"/>
              <a:t>した</a:t>
            </a:r>
            <a:endParaRPr lang="ja-JP" altLang="en-US" dirty="0" smtClean="0">
              <a:ea typeface="ＭＳ Ｐゴシック"/>
              <a:cs typeface="Calibri"/>
            </a:endParaRPr>
          </a:p>
          <a:p>
            <a:pPr marL="200660" lvl="1" indent="0">
              <a:buNone/>
            </a:pPr>
            <a:endParaRPr lang="ja-JP" altLang="en-US" dirty="0">
              <a:ea typeface="ＭＳ Ｐゴシック"/>
              <a:cs typeface="Calibri"/>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1742121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891FC-0345-48C8-8CB5-9342BD0ECD88}"/>
              </a:ext>
            </a:extLst>
          </p:cNvPr>
          <p:cNvSpPr>
            <a:spLocks noGrp="1"/>
          </p:cNvSpPr>
          <p:nvPr>
            <p:ph type="title"/>
          </p:nvPr>
        </p:nvSpPr>
        <p:spPr/>
        <p:txBody>
          <a:bodyPr/>
          <a:lstStyle/>
          <a:p>
            <a:r>
              <a:rPr lang="ja-JP" altLang="en-US" dirty="0" smtClean="0">
                <a:ea typeface="ＭＳ Ｐゴシック"/>
                <a:cs typeface="Calibri Light"/>
              </a:rPr>
              <a:t>問題３</a:t>
            </a:r>
            <a:endParaRPr kumimoji="1" lang="ja-JP" altLang="en-US" dirty="0"/>
          </a:p>
        </p:txBody>
      </p:sp>
      <p:sp>
        <p:nvSpPr>
          <p:cNvPr id="3" name="Content Placeholder 2">
            <a:extLst>
              <a:ext uri="{FF2B5EF4-FFF2-40B4-BE49-F238E27FC236}">
                <a16:creationId xmlns:a16="http://schemas.microsoft.com/office/drawing/2014/main" xmlns="" id="{220BBBBD-7F54-4CBD-B536-660E83B5B36D}"/>
              </a:ext>
            </a:extLst>
          </p:cNvPr>
          <p:cNvSpPr>
            <a:spLocks noGrp="1"/>
          </p:cNvSpPr>
          <p:nvPr>
            <p:ph idx="1"/>
          </p:nvPr>
        </p:nvSpPr>
        <p:spPr/>
        <p:txBody>
          <a:bodyPr vert="horz" lIns="0" tIns="45720" rIns="0" bIns="45720" rtlCol="0" anchor="t">
            <a:normAutofit/>
          </a:bodyPr>
          <a:lstStyle/>
          <a:p>
            <a:r>
              <a:rPr lang="ja-JP" altLang="en-US" b="1" dirty="0"/>
              <a:t>適当な信号のスペクトログラムを表示して，その算出過程や結果について考察せよ．</a:t>
            </a:r>
            <a:endParaRPr lang="ja-JP" altLang="en-US" dirty="0">
              <a:ea typeface="ＭＳ Ｐゴシック"/>
              <a:cs typeface="Calibri"/>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18636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E8036-7555-45D3-8881-5EE3F26756EB}"/>
              </a:ext>
            </a:extLst>
          </p:cNvPr>
          <p:cNvSpPr>
            <a:spLocks noGrp="1"/>
          </p:cNvSpPr>
          <p:nvPr>
            <p:ph type="title"/>
          </p:nvPr>
        </p:nvSpPr>
        <p:spPr/>
        <p:txBody>
          <a:bodyPr/>
          <a:lstStyle/>
          <a:p>
            <a:r>
              <a:rPr lang="ja-JP" altLang="en-US" dirty="0" smtClean="0">
                <a:ea typeface="ＭＳ Ｐゴシック"/>
                <a:cs typeface="Calibri Light"/>
              </a:rPr>
              <a:t>問題３の</a:t>
            </a:r>
            <a:r>
              <a:rPr lang="ja-JP" altLang="en-US" dirty="0">
                <a:ea typeface="ＭＳ Ｐゴシック"/>
                <a:cs typeface="Calibri Light"/>
              </a:rPr>
              <a:t>小問題</a:t>
            </a:r>
            <a:endParaRPr kumimoji="1" lang="ja-JP" altLang="en-US" dirty="0"/>
          </a:p>
        </p:txBody>
      </p:sp>
      <p:sp>
        <p:nvSpPr>
          <p:cNvPr id="3" name="Content Placeholder 2">
            <a:extLst>
              <a:ext uri="{FF2B5EF4-FFF2-40B4-BE49-F238E27FC236}">
                <a16:creationId xmlns:a16="http://schemas.microsoft.com/office/drawing/2014/main" xmlns="" id="{77F03A69-8606-4E75-8ECA-9D53BFCC6351}"/>
              </a:ext>
            </a:extLst>
          </p:cNvPr>
          <p:cNvSpPr>
            <a:spLocks noGrp="1"/>
          </p:cNvSpPr>
          <p:nvPr>
            <p:ph idx="1"/>
          </p:nvPr>
        </p:nvSpPr>
        <p:spPr/>
        <p:txBody>
          <a:bodyPr vert="horz" lIns="0" tIns="45720" rIns="0" bIns="45720" rtlCol="0" anchor="t">
            <a:normAutofit/>
          </a:bodyPr>
          <a:lstStyle/>
          <a:p>
            <a:pPr marL="457200" indent="-457200">
              <a:buAutoNum type="arabicPeriod"/>
            </a:pPr>
            <a:r>
              <a:rPr lang="ja-JP" altLang="en-US" dirty="0">
                <a:ea typeface="ＭＳ Ｐゴシック"/>
                <a:cs typeface="Calibri"/>
              </a:rPr>
              <a:t>本問題の設定における番号（データ番号および周波数番号）と実尺度（時刻および周波数）の換算式を書きなさい．</a:t>
            </a:r>
          </a:p>
          <a:p>
            <a:pPr marL="749808" lvl="1" indent="-457200">
              <a:buAutoNum type="arabicPeriod"/>
            </a:pPr>
            <a:r>
              <a:rPr lang="ja-JP" altLang="en-US" dirty="0">
                <a:ea typeface="ＭＳ Ｐゴシック"/>
                <a:cs typeface="Calibri"/>
              </a:rPr>
              <a:t>換算表，あるいは，</a:t>
            </a:r>
            <a:r>
              <a:rPr lang="en-US" altLang="ja-JP" dirty="0">
                <a:ea typeface="ＭＳ Ｐゴシック"/>
                <a:cs typeface="Calibri"/>
              </a:rPr>
              <a:t>MATLAB</a:t>
            </a:r>
            <a:r>
              <a:rPr lang="ja-JP" altLang="en-US" dirty="0">
                <a:ea typeface="ＭＳ Ｐゴシック"/>
                <a:cs typeface="Calibri"/>
              </a:rPr>
              <a:t>のコードとして書いても良い．</a:t>
            </a:r>
          </a:p>
          <a:p>
            <a:pPr marL="749808" lvl="1" indent="-457200">
              <a:buAutoNum type="arabicPeriod"/>
            </a:pPr>
            <a:r>
              <a:rPr lang="ja-JP" altLang="en-US" dirty="0" smtClean="0">
                <a:ea typeface="ＭＳ Ｐゴシック"/>
                <a:cs typeface="Calibri"/>
              </a:rPr>
              <a:t>時刻</a:t>
            </a:r>
            <a:r>
              <a:rPr lang="ja-JP" altLang="en-US" dirty="0">
                <a:ea typeface="ＭＳ Ｐゴシック"/>
                <a:cs typeface="Calibri"/>
              </a:rPr>
              <a:t>を測る実尺度は </a:t>
            </a:r>
            <a:r>
              <a:rPr lang="en-US" altLang="ja-JP" dirty="0">
                <a:ea typeface="ＭＳ Ｐゴシック"/>
                <a:cs typeface="Calibri"/>
              </a:rPr>
              <a:t>s </a:t>
            </a:r>
            <a:r>
              <a:rPr lang="ja-JP" altLang="en-US" dirty="0">
                <a:ea typeface="ＭＳ Ｐゴシック"/>
                <a:cs typeface="Calibri"/>
              </a:rPr>
              <a:t>単位（秒単位），または，</a:t>
            </a:r>
            <a:r>
              <a:rPr lang="en-US" altLang="ja-JP" dirty="0" err="1">
                <a:ea typeface="ＭＳ Ｐゴシック"/>
                <a:cs typeface="Calibri"/>
              </a:rPr>
              <a:t>ms</a:t>
            </a:r>
            <a:r>
              <a:rPr lang="en-US" altLang="ja-JP" dirty="0">
                <a:ea typeface="ＭＳ Ｐゴシック"/>
                <a:cs typeface="Calibri"/>
              </a:rPr>
              <a:t> </a:t>
            </a:r>
            <a:r>
              <a:rPr lang="ja-JP" altLang="en-US" dirty="0">
                <a:ea typeface="ＭＳ Ｐゴシック"/>
                <a:cs typeface="Calibri"/>
              </a:rPr>
              <a:t>単位（ミリ秒単位）とすること．</a:t>
            </a:r>
          </a:p>
          <a:p>
            <a:pPr marL="749808" lvl="1" indent="-457200">
              <a:buAutoNum type="arabicPeriod"/>
            </a:pPr>
            <a:r>
              <a:rPr lang="ja-JP" altLang="en-US" dirty="0" smtClean="0">
                <a:ea typeface="ＭＳ Ｐゴシック"/>
                <a:cs typeface="Calibri"/>
              </a:rPr>
              <a:t>周波数</a:t>
            </a:r>
            <a:r>
              <a:rPr lang="ja-JP" altLang="en-US" dirty="0">
                <a:ea typeface="ＭＳ Ｐゴシック"/>
                <a:cs typeface="Calibri"/>
              </a:rPr>
              <a:t>を測る実尺度は </a:t>
            </a:r>
            <a:r>
              <a:rPr lang="en-US" altLang="ja-JP" dirty="0">
                <a:ea typeface="ＭＳ Ｐゴシック"/>
                <a:cs typeface="Calibri"/>
              </a:rPr>
              <a:t>Hz </a:t>
            </a:r>
            <a:r>
              <a:rPr lang="ja-JP" altLang="en-US" dirty="0">
                <a:ea typeface="ＭＳ Ｐゴシック"/>
                <a:cs typeface="Calibri"/>
              </a:rPr>
              <a:t>単位，または，</a:t>
            </a:r>
            <a:r>
              <a:rPr lang="en-US" altLang="ja-JP" dirty="0">
                <a:ea typeface="ＭＳ Ｐゴシック"/>
                <a:cs typeface="Calibri"/>
              </a:rPr>
              <a:t>kHz </a:t>
            </a:r>
            <a:r>
              <a:rPr lang="ja-JP" altLang="en-US" dirty="0">
                <a:ea typeface="ＭＳ Ｐゴシック"/>
                <a:cs typeface="Calibri"/>
              </a:rPr>
              <a:t>単位とすること．（</a:t>
            </a:r>
            <a:r>
              <a:rPr lang="en-US" altLang="ja-JP" dirty="0">
                <a:ea typeface="ＭＳ Ｐゴシック"/>
                <a:cs typeface="Calibri"/>
              </a:rPr>
              <a:t>※</a:t>
            </a:r>
            <a:r>
              <a:rPr lang="ja-JP" altLang="en-US" dirty="0">
                <a:ea typeface="ＭＳ Ｐゴシック"/>
                <a:cs typeface="Calibri"/>
              </a:rPr>
              <a:t>角周波数ではない）</a:t>
            </a:r>
          </a:p>
          <a:p>
            <a:pPr marL="457200" indent="-457200">
              <a:buAutoNum type="arabicPeriod"/>
            </a:pPr>
            <a:r>
              <a:rPr lang="ja-JP" altLang="en-US" dirty="0" smtClean="0">
                <a:ea typeface="ＭＳ Ｐゴシック"/>
                <a:cs typeface="Calibri"/>
              </a:rPr>
              <a:t>適当</a:t>
            </a:r>
            <a:r>
              <a:rPr lang="ja-JP" altLang="en-US" dirty="0">
                <a:ea typeface="ＭＳ Ｐゴシック"/>
                <a:cs typeface="Calibri"/>
              </a:rPr>
              <a:t>な正弦波信号を作成し，その信号のスペクトログラムを表示し，考察しなさい</a:t>
            </a:r>
            <a:r>
              <a:rPr lang="ja-JP" altLang="en-US" dirty="0" smtClean="0">
                <a:ea typeface="ＭＳ Ｐゴシック"/>
                <a:cs typeface="Calibri"/>
              </a:rPr>
              <a:t>．</a:t>
            </a:r>
            <a:endParaRPr lang="ja-JP" altLang="en-US" dirty="0">
              <a:ea typeface="ＭＳ Ｐゴシック"/>
              <a:cs typeface="Calibri"/>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3433886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kumimoji="1" lang="ja-JP" altLang="en-US" dirty="0" smtClean="0"/>
              <a:t>変換式</a:t>
            </a:r>
            <a:endParaRPr kumimoji="1" lang="ja-JP" altLang="en-US" dirty="0"/>
          </a:p>
        </p:txBody>
      </p:sp>
      <p:sp>
        <p:nvSpPr>
          <p:cNvPr id="3" name="コンテンツ プレースホルダー 2"/>
          <p:cNvSpPr>
            <a:spLocks noGrp="1"/>
          </p:cNvSpPr>
          <p:nvPr>
            <p:ph idx="1"/>
          </p:nvPr>
        </p:nvSpPr>
        <p:spPr>
          <a:xfrm>
            <a:off x="1097280" y="1845734"/>
            <a:ext cx="10058400" cy="1108481"/>
          </a:xfrm>
        </p:spPr>
        <p:txBody>
          <a:bodyPr/>
          <a:lstStyle/>
          <a:p>
            <a:r>
              <a:rPr kumimoji="1" lang="ja-JP" altLang="en-US" dirty="0" smtClean="0"/>
              <a:t>横軸が時刻</a:t>
            </a:r>
            <a:r>
              <a:rPr kumimoji="1" lang="en-US" altLang="ja-JP" dirty="0" smtClean="0"/>
              <a:t>t</a:t>
            </a:r>
            <a:r>
              <a:rPr kumimoji="1" lang="ja-JP" altLang="en-US" dirty="0" smtClean="0"/>
              <a:t>に応じて変わる信号</a:t>
            </a:r>
            <a:r>
              <a:rPr kumimoji="1" lang="en-US" altLang="ja-JP" dirty="0" smtClean="0"/>
              <a:t>f(t)</a:t>
            </a:r>
            <a:r>
              <a:rPr kumimoji="1" lang="ja-JP" altLang="en-US" dirty="0" smtClean="0"/>
              <a:t>を，</a:t>
            </a:r>
            <a:r>
              <a:rPr kumimoji="1" lang="en-US" altLang="ja-JP" dirty="0" smtClean="0"/>
              <a:t>DFT</a:t>
            </a:r>
            <a:r>
              <a:rPr kumimoji="1" lang="ja-JP" altLang="en-US" dirty="0" smtClean="0"/>
              <a:t>を用いてパワースペクトルにすると，横軸は周波数番号というものに変わる</a:t>
            </a:r>
            <a:endParaRPr kumimoji="1" lang="en-US" altLang="ja-JP" dirty="0" smtClean="0"/>
          </a:p>
          <a:p>
            <a:r>
              <a:rPr kumimoji="1" lang="ja-JP" altLang="en-US" dirty="0"/>
              <a:t>そのとき</a:t>
            </a:r>
            <a:r>
              <a:rPr kumimoji="1" lang="ja-JP" altLang="en-US" dirty="0" smtClean="0"/>
              <a:t>の関係式を以下に示す</a:t>
            </a:r>
            <a:endParaRPr kumimoji="1" lang="en-US" altLang="ja-JP" dirty="0" smtClean="0"/>
          </a:p>
        </p:txBody>
      </p:sp>
      <mc:AlternateContent xmlns:mc="http://schemas.openxmlformats.org/markup-compatibility/2006" xmlns:a14="http://schemas.microsoft.com/office/drawing/2010/main">
        <mc:Choice Requires="a14">
          <p:sp>
            <p:nvSpPr>
              <p:cNvPr id="5" name="テキスト ボックス 4"/>
              <p:cNvSpPr txBox="1"/>
              <p:nvPr/>
            </p:nvSpPr>
            <p:spPr>
              <a:xfrm>
                <a:off x="1249679" y="3310841"/>
                <a:ext cx="10039644" cy="392608"/>
              </a:xfrm>
              <a:prstGeom prst="rect">
                <a:avLst/>
              </a:prstGeom>
              <a:noFill/>
            </p:spPr>
            <p:txBody>
              <a:bodyPr wrap="square" lIns="0" tIns="0" rIns="0" bIns="0" rtlCol="0">
                <a:spAutoFit/>
              </a:bodyPr>
              <a:lstStyle/>
              <a:p>
                <a14:m>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𝑝𝑡</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1</m:t>
                        </m:r>
                      </m:num>
                      <m:den>
                        <m:r>
                          <a:rPr kumimoji="1" lang="en-US" altLang="ja-JP" b="0" i="1" smtClean="0">
                            <a:latin typeface="Cambria Math" panose="02040503050406030204" pitchFamily="18" charset="0"/>
                            <a:ea typeface="Cambria Math" panose="02040503050406030204" pitchFamily="18" charset="0"/>
                          </a:rPr>
                          <m:t>𝐹𝑠</m:t>
                        </m:r>
                      </m:den>
                    </m:f>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𝑠𝑒𝑐</m:t>
                    </m:r>
                    <m:r>
                      <a:rPr kumimoji="1" lang="en-US" altLang="ja-JP" b="0" i="1" smtClean="0">
                        <a:latin typeface="Cambria Math" panose="02040503050406030204" pitchFamily="18" charset="0"/>
                        <a:ea typeface="Cambria Math" panose="02040503050406030204" pitchFamily="18" charset="0"/>
                      </a:rPr>
                      <m:t>]　</m:t>
                    </m:r>
                    <m:r>
                      <a:rPr kumimoji="1" lang="ja-JP" altLang="en-US" i="1" smtClean="0">
                        <a:latin typeface="Cambria Math" panose="02040503050406030204" pitchFamily="18" charset="0"/>
                      </a:rPr>
                      <m:t>１個あたりの</m:t>
                    </m:r>
                    <m:r>
                      <a:rPr lang="ja-JP" altLang="en-US" i="1">
                        <a:latin typeface="Cambria Math" panose="02040503050406030204" pitchFamily="18" charset="0"/>
                      </a:rPr>
                      <m:t>データ番号</m:t>
                    </m:r>
                    <m:r>
                      <a:rPr kumimoji="1" lang="ja-JP" altLang="en-US" i="1" dirty="0" smtClean="0">
                        <a:latin typeface="Cambria Math" panose="02040503050406030204" pitchFamily="18" charset="0"/>
                      </a:rPr>
                      <m:t>は</m:t>
                    </m:r>
                  </m:oMath>
                </a14:m>
                <a:r>
                  <a:rPr kumimoji="1" lang="ja-JP" altLang="en-US" dirty="0" smtClean="0"/>
                  <a:t>サンプリング周波数の逆数の大きさになっている </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249679" y="3310841"/>
                <a:ext cx="10039644" cy="392608"/>
              </a:xfrm>
              <a:prstGeom prst="rect">
                <a:avLst/>
              </a:prstGeom>
              <a:blipFill rotWithShape="0">
                <a:blip r:embed="rId2"/>
                <a:stretch>
                  <a:fillRect l="-789" t="-10769" r="-1396"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1249679" y="4141154"/>
                <a:ext cx="9906001" cy="391839"/>
              </a:xfrm>
              <a:prstGeom prst="rect">
                <a:avLst/>
              </a:prstGeom>
              <a:noFill/>
            </p:spPr>
            <p:txBody>
              <a:bodyPr wrap="square" lIns="0" tIns="0" rIns="0" bIns="0" rtlCol="0">
                <a:spAutoFit/>
              </a:bodyPr>
              <a:lstStyle/>
              <a:p>
                <a14:m>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𝑝𝑡</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𝑓</m:t>
                    </m:r>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𝐹𝑠</m:t>
                        </m:r>
                      </m:num>
                      <m:den>
                        <m:r>
                          <a:rPr kumimoji="1" lang="en-US" altLang="ja-JP" b="0" i="1" smtClean="0">
                            <a:latin typeface="Cambria Math" panose="02040503050406030204" pitchFamily="18" charset="0"/>
                            <a:ea typeface="Cambria Math" panose="02040503050406030204" pitchFamily="18" charset="0"/>
                          </a:rPr>
                          <m:t>𝑁</m:t>
                        </m:r>
                      </m:den>
                    </m:f>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𝐻𝑧</m:t>
                        </m:r>
                      </m:e>
                    </m:d>
                  </m:oMath>
                </a14:m>
                <a:r>
                  <a:rPr kumimoji="1" lang="ja-JP" altLang="en-US" dirty="0" smtClean="0"/>
                  <a:t>　</a:t>
                </a:r>
                <a:r>
                  <a:rPr kumimoji="1" lang="ja-JP" altLang="en-US" sz="1600" dirty="0" smtClean="0"/>
                  <a:t>周波数番号の１個あたりはサンプリング周波数を</a:t>
                </a:r>
                <a:r>
                  <a:rPr lang="ja-JP" altLang="en-US" sz="1600" dirty="0" smtClean="0"/>
                  <a:t>データの長さの個数で割ったもの</a:t>
                </a:r>
                <a:endParaRPr kumimoji="1" lang="ja-JP" altLang="en-US" sz="16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249679" y="4141154"/>
                <a:ext cx="9906001" cy="391839"/>
              </a:xfrm>
              <a:prstGeom prst="rect">
                <a:avLst/>
              </a:prstGeom>
              <a:blipFill rotWithShape="0">
                <a:blip r:embed="rId3"/>
                <a:stretch>
                  <a:fillRect l="-800" b="-13846"/>
                </a:stretch>
              </a:blipFill>
            </p:spPr>
            <p:txBody>
              <a:bodyPr/>
              <a:lstStyle/>
              <a:p>
                <a:r>
                  <a:rPr lang="ja-JP" altLang="en-US">
                    <a:noFill/>
                  </a:rPr>
                  <a:t> </a:t>
                </a:r>
              </a:p>
            </p:txBody>
          </p:sp>
        </mc:Fallback>
      </mc:AlternateContent>
      <p:pic>
        <p:nvPicPr>
          <p:cNvPr id="7" name="図 6"/>
          <p:cNvPicPr>
            <a:picLocks noChangeAspect="1"/>
          </p:cNvPicPr>
          <p:nvPr/>
        </p:nvPicPr>
        <p:blipFill>
          <a:blip r:embed="rId4"/>
          <a:stretch>
            <a:fillRect/>
          </a:stretch>
        </p:blipFill>
        <p:spPr>
          <a:xfrm>
            <a:off x="1249679" y="4868415"/>
            <a:ext cx="5276626" cy="480786"/>
          </a:xfrm>
          <a:prstGeom prst="rect">
            <a:avLst/>
          </a:prstGeom>
        </p:spPr>
      </p:pic>
      <p:pic>
        <p:nvPicPr>
          <p:cNvPr id="8" name="図 7"/>
          <p:cNvPicPr>
            <a:picLocks noChangeAspect="1"/>
          </p:cNvPicPr>
          <p:nvPr/>
        </p:nvPicPr>
        <p:blipFill>
          <a:blip r:embed="rId5"/>
          <a:stretch>
            <a:fillRect/>
          </a:stretch>
        </p:blipFill>
        <p:spPr>
          <a:xfrm>
            <a:off x="1249679" y="5594200"/>
            <a:ext cx="5974905" cy="602583"/>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23</a:t>
            </a:fld>
            <a:endParaRPr lang="en-US" dirty="0"/>
          </a:p>
        </p:txBody>
      </p:sp>
    </p:spTree>
    <p:extLst>
      <p:ext uri="{BB962C8B-B14F-4D97-AF65-F5344CB8AC3E}">
        <p14:creationId xmlns:p14="http://schemas.microsoft.com/office/powerpoint/2010/main" val="2142003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kumimoji="1" lang="ja-JP" altLang="en-US" dirty="0" smtClean="0"/>
              <a:t>用いた尺度とスペクトログラム</a:t>
            </a:r>
            <a:endParaRPr kumimoji="1" lang="ja-JP" altLang="en-US" dirty="0"/>
          </a:p>
        </p:txBody>
      </p:sp>
      <p:sp>
        <p:nvSpPr>
          <p:cNvPr id="3" name="コンテンツ プレースホルダー 2"/>
          <p:cNvSpPr>
            <a:spLocks noGrp="1"/>
          </p:cNvSpPr>
          <p:nvPr>
            <p:ph idx="1"/>
          </p:nvPr>
        </p:nvSpPr>
        <p:spPr>
          <a:xfrm>
            <a:off x="1097280" y="2108543"/>
            <a:ext cx="4941055" cy="3895608"/>
          </a:xfrm>
        </p:spPr>
        <p:txBody>
          <a:bodyPr/>
          <a:lstStyle/>
          <a:p>
            <a:pPr>
              <a:buFont typeface="Wingdings" panose="05000000000000000000" pitchFamily="2" charset="2"/>
              <a:buChar char="ü"/>
            </a:pPr>
            <a:r>
              <a:rPr lang="ja-JP" altLang="en-US" dirty="0"/>
              <a:t>サンプリング周波数は </a:t>
            </a:r>
            <a:r>
              <a:rPr lang="en-US" altLang="ja-JP" dirty="0"/>
              <a:t>16 kHz (16,000 Hz</a:t>
            </a:r>
            <a:r>
              <a:rPr lang="en-US" altLang="ja-JP" dirty="0" smtClean="0"/>
              <a:t>)</a:t>
            </a:r>
          </a:p>
          <a:p>
            <a:pPr>
              <a:buFont typeface="Wingdings" panose="05000000000000000000" pitchFamily="2" charset="2"/>
              <a:buChar char="ü"/>
            </a:pPr>
            <a:r>
              <a:rPr lang="ja-JP" altLang="en-US" dirty="0"/>
              <a:t>信号長</a:t>
            </a:r>
            <a:r>
              <a:rPr lang="en-US" altLang="ja-JP" dirty="0"/>
              <a:t>1</a:t>
            </a:r>
            <a:r>
              <a:rPr lang="ja-JP" altLang="en-US" dirty="0" smtClean="0"/>
              <a:t>秒</a:t>
            </a:r>
            <a:endParaRPr lang="en-US" altLang="ja-JP" dirty="0" smtClean="0"/>
          </a:p>
          <a:p>
            <a:pPr>
              <a:buFont typeface="Wingdings" panose="05000000000000000000" pitchFamily="2" charset="2"/>
              <a:buChar char="ü"/>
            </a:pPr>
            <a:r>
              <a:rPr lang="ja-JP" altLang="en-US" dirty="0" smtClean="0"/>
              <a:t>周波</a:t>
            </a:r>
            <a:r>
              <a:rPr lang="ja-JP" altLang="en-US" dirty="0"/>
              <a:t>数</a:t>
            </a:r>
            <a:r>
              <a:rPr lang="en-US" altLang="ja-JP" dirty="0"/>
              <a:t>1,000 Hz</a:t>
            </a:r>
            <a:r>
              <a:rPr lang="ja-JP" altLang="en-US" dirty="0"/>
              <a:t>の</a:t>
            </a:r>
            <a:r>
              <a:rPr lang="ja-JP" altLang="en-US" dirty="0" smtClean="0"/>
              <a:t>純音</a:t>
            </a:r>
            <a:endParaRPr lang="en-US" altLang="ja-JP" dirty="0" smtClean="0"/>
          </a:p>
          <a:p>
            <a:pPr>
              <a:buFont typeface="Wingdings" panose="05000000000000000000" pitchFamily="2" charset="2"/>
              <a:buChar char="ü"/>
            </a:pPr>
            <a:r>
              <a:rPr kumimoji="1" lang="ja-JP" altLang="en-US" dirty="0"/>
              <a:t>信号長が</a:t>
            </a:r>
            <a:r>
              <a:rPr kumimoji="1" lang="en-US" altLang="ja-JP" dirty="0"/>
              <a:t>16000</a:t>
            </a:r>
            <a:r>
              <a:rPr kumimoji="1" lang="ja-JP" altLang="en-US" dirty="0" smtClean="0"/>
              <a:t>点</a:t>
            </a:r>
            <a:endParaRPr kumimoji="1" lang="en-US" altLang="ja-JP" dirty="0"/>
          </a:p>
          <a:p>
            <a:pPr>
              <a:buFont typeface="Wingdings" panose="05000000000000000000" pitchFamily="2" charset="2"/>
              <a:buChar char="ü"/>
            </a:pPr>
            <a:r>
              <a:rPr kumimoji="1" lang="en-US" altLang="ja-JP" dirty="0" smtClean="0"/>
              <a:t>800</a:t>
            </a:r>
            <a:r>
              <a:rPr kumimoji="1" lang="ja-JP" altLang="en-US" dirty="0"/>
              <a:t>点</a:t>
            </a:r>
            <a:r>
              <a:rPr kumimoji="1" lang="ja-JP" altLang="en-US" dirty="0" smtClean="0"/>
              <a:t>ずつに分割</a:t>
            </a:r>
            <a:endParaRPr kumimoji="1" lang="en-US" altLang="ja-JP" dirty="0" smtClean="0"/>
          </a:p>
          <a:p>
            <a:pPr>
              <a:buFont typeface="Wingdings" panose="05000000000000000000" pitchFamily="2" charset="2"/>
              <a:buChar char="ü"/>
            </a:pPr>
            <a:r>
              <a:rPr kumimoji="1" lang="ja-JP" altLang="en-US" dirty="0" smtClean="0"/>
              <a:t>フレーム数は２０個</a:t>
            </a:r>
            <a:endParaRPr kumimoji="1" lang="en-US" altLang="ja-JP" dirty="0" smtClean="0"/>
          </a:p>
          <a:p>
            <a:pPr>
              <a:buFont typeface="Wingdings" panose="05000000000000000000" pitchFamily="2" charset="2"/>
              <a:buChar char="ü"/>
            </a:pPr>
            <a:r>
              <a:rPr kumimoji="1" lang="ja-JP" altLang="en-US" dirty="0" smtClean="0"/>
              <a:t>秒数は１秒</a:t>
            </a:r>
            <a:endParaRPr kumimoji="1" lang="ja-JP" altLang="en-US" dirty="0"/>
          </a:p>
        </p:txBody>
      </p:sp>
      <p:pic>
        <p:nvPicPr>
          <p:cNvPr id="4" name="図 3"/>
          <p:cNvPicPr>
            <a:picLocks noChangeAspect="1"/>
          </p:cNvPicPr>
          <p:nvPr/>
        </p:nvPicPr>
        <p:blipFill>
          <a:blip r:embed="rId2"/>
          <a:stretch>
            <a:fillRect/>
          </a:stretch>
        </p:blipFill>
        <p:spPr>
          <a:xfrm>
            <a:off x="6296373" y="2049235"/>
            <a:ext cx="4859307" cy="3954916"/>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754593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ＭＳ Ｐゴシック"/>
                <a:cs typeface="Calibri"/>
              </a:rPr>
              <a:t>3-2.</a:t>
            </a:r>
            <a:r>
              <a:rPr lang="ja-JP" altLang="en-US" dirty="0" smtClean="0">
                <a:ea typeface="ＭＳ Ｐゴシック"/>
                <a:cs typeface="Calibri"/>
              </a:rPr>
              <a:t> スペクトログラムの考察</a:t>
            </a:r>
            <a:endParaRPr kumimoji="1" lang="ja-JP" altLang="en-US" dirty="0"/>
          </a:p>
        </p:txBody>
      </p:sp>
      <p:sp>
        <p:nvSpPr>
          <p:cNvPr id="3" name="コンテンツ プレースホルダー 2"/>
          <p:cNvSpPr>
            <a:spLocks noGrp="1"/>
          </p:cNvSpPr>
          <p:nvPr>
            <p:ph idx="1"/>
          </p:nvPr>
        </p:nvSpPr>
        <p:spPr>
          <a:xfrm>
            <a:off x="1097280" y="1845734"/>
            <a:ext cx="5095875" cy="4023360"/>
          </a:xfrm>
        </p:spPr>
        <p:txBody>
          <a:bodyPr/>
          <a:lstStyle/>
          <a:p>
            <a:pPr>
              <a:buFont typeface="Wingdings" panose="05000000000000000000" pitchFamily="2" charset="2"/>
              <a:buChar char="ü"/>
            </a:pPr>
            <a:r>
              <a:rPr kumimoji="1" lang="en-US" altLang="ja-JP" dirty="0" smtClean="0"/>
              <a:t>1000hz</a:t>
            </a:r>
            <a:r>
              <a:rPr kumimoji="1" lang="ja-JP" altLang="en-US" dirty="0" smtClean="0"/>
              <a:t>の正弦波を生成し，スペクトログラムを表示した．</a:t>
            </a:r>
            <a:endParaRPr kumimoji="1" lang="en-US" altLang="ja-JP" dirty="0" smtClean="0"/>
          </a:p>
          <a:p>
            <a:pPr>
              <a:buFont typeface="Wingdings" panose="05000000000000000000" pitchFamily="2" charset="2"/>
              <a:buChar char="ü"/>
            </a:pPr>
            <a:r>
              <a:rPr kumimoji="1" lang="ja-JP" altLang="en-US" dirty="0"/>
              <a:t>純音</a:t>
            </a:r>
            <a:r>
              <a:rPr kumimoji="1" lang="ja-JP" altLang="en-US" dirty="0" smtClean="0"/>
              <a:t>で</a:t>
            </a:r>
            <a:r>
              <a:rPr kumimoji="1" lang="ja-JP" altLang="en-US" dirty="0"/>
              <a:t>あるため</a:t>
            </a:r>
            <a:r>
              <a:rPr kumimoji="1" lang="ja-JP" altLang="en-US" dirty="0" smtClean="0"/>
              <a:t>，ある一定の値の</a:t>
            </a:r>
            <a:r>
              <a:rPr kumimoji="1" lang="en-US" altLang="ja-JP" dirty="0" smtClean="0"/>
              <a:t>Power</a:t>
            </a:r>
            <a:r>
              <a:rPr kumimoji="1" lang="ja-JP" altLang="en-US" dirty="0" smtClean="0"/>
              <a:t>が強く反応していることが見て取れる．</a:t>
            </a:r>
            <a:endParaRPr kumimoji="1" lang="en-US" altLang="ja-JP" dirty="0" smtClean="0"/>
          </a:p>
          <a:p>
            <a:pPr>
              <a:buFont typeface="Wingdings" panose="05000000000000000000" pitchFamily="2" charset="2"/>
              <a:buChar char="ü"/>
            </a:pPr>
            <a:r>
              <a:rPr kumimoji="1" lang="ja-JP" altLang="en-US" dirty="0"/>
              <a:t>おそらく</a:t>
            </a:r>
            <a:r>
              <a:rPr kumimoji="1" lang="ja-JP" altLang="en-US" dirty="0" smtClean="0"/>
              <a:t>，</a:t>
            </a:r>
            <a:r>
              <a:rPr kumimoji="1" lang="en-US" altLang="ja-JP" dirty="0" smtClean="0"/>
              <a:t>1000hz</a:t>
            </a:r>
            <a:r>
              <a:rPr kumimoji="1" lang="ja-JP" altLang="en-US" dirty="0" smtClean="0"/>
              <a:t>の周波数番号が黄緑に近い色の部分に格納されている</a:t>
            </a:r>
            <a:endParaRPr kumimoji="1" lang="en-US" altLang="ja-JP" dirty="0"/>
          </a:p>
          <a:p>
            <a:pPr>
              <a:buFont typeface="Wingdings" panose="05000000000000000000" pitchFamily="2" charset="2"/>
              <a:buChar char="ü"/>
            </a:pPr>
            <a:r>
              <a:rPr kumimoji="1" lang="ja-JP" altLang="en-US" dirty="0" smtClean="0"/>
              <a:t>時間経過しても周波数のデータは損なわれない</a:t>
            </a:r>
            <a:endParaRPr kumimoji="1" lang="en-US" altLang="ja-JP" dirty="0" smtClean="0"/>
          </a:p>
          <a:p>
            <a:endParaRPr kumimoji="1" lang="en-US" altLang="ja-JP" dirty="0" smtClean="0"/>
          </a:p>
          <a:p>
            <a:endParaRPr kumimoji="1" lang="en-US" altLang="ja-JP" dirty="0" smtClean="0"/>
          </a:p>
        </p:txBody>
      </p:sp>
      <p:pic>
        <p:nvPicPr>
          <p:cNvPr id="4" name="図 3"/>
          <p:cNvPicPr>
            <a:picLocks noChangeAspect="1"/>
          </p:cNvPicPr>
          <p:nvPr/>
        </p:nvPicPr>
        <p:blipFill>
          <a:blip r:embed="rId2"/>
          <a:stretch>
            <a:fillRect/>
          </a:stretch>
        </p:blipFill>
        <p:spPr>
          <a:xfrm>
            <a:off x="6306406" y="1922343"/>
            <a:ext cx="4849274" cy="3946751"/>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25</a:t>
            </a:fld>
            <a:endParaRPr lang="en-US" dirty="0"/>
          </a:p>
        </p:txBody>
      </p:sp>
    </p:spTree>
    <p:extLst>
      <p:ext uri="{BB962C8B-B14F-4D97-AF65-F5344CB8AC3E}">
        <p14:creationId xmlns:p14="http://schemas.microsoft.com/office/powerpoint/2010/main" val="3483874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問題３のまとめ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a:t>
            </a:r>
            <a:endParaRPr kumimoji="1" lang="en-US" altLang="ja-JP" dirty="0" smtClean="0"/>
          </a:p>
          <a:p>
            <a:r>
              <a:rPr lang="ja-JP" altLang="en-US" b="1" dirty="0"/>
              <a:t>適当な信号のスペクトログラムを表示して，その算出過程や結果について考察せよ．</a:t>
            </a:r>
            <a:endParaRPr lang="ja-JP" altLang="en-US" dirty="0">
              <a:ea typeface="ＭＳ Ｐゴシック"/>
              <a:cs typeface="Calibri"/>
            </a:endParaRPr>
          </a:p>
          <a:p>
            <a:endParaRPr kumimoji="1" lang="en-US" altLang="ja-JP" dirty="0" smtClean="0"/>
          </a:p>
          <a:p>
            <a:r>
              <a:rPr kumimoji="1" lang="ja-JP" altLang="en-US" dirty="0" smtClean="0"/>
              <a:t>まとめ</a:t>
            </a:r>
            <a:endParaRPr kumimoji="1" lang="en-US" altLang="ja-JP" dirty="0" smtClean="0"/>
          </a:p>
          <a:p>
            <a:pPr lvl="1"/>
            <a:r>
              <a:rPr kumimoji="1" lang="ja-JP" altLang="en-US" dirty="0" smtClean="0"/>
              <a:t>正弦波の実データ（時間，周波数）を講義の設定された番号への変換を行うための式を示し，変換の算出過程のコードも示した</a:t>
            </a:r>
            <a:endParaRPr kumimoji="1" lang="en-US" altLang="ja-JP" dirty="0" smtClean="0"/>
          </a:p>
          <a:p>
            <a:pPr lvl="1"/>
            <a:r>
              <a:rPr kumimoji="1" lang="ja-JP" altLang="en-US" dirty="0" smtClean="0"/>
              <a:t>スペクトログラムを示し，時間と周波数の強さの特徴について考察した</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26</a:t>
            </a:fld>
            <a:endParaRPr lang="en-US" dirty="0"/>
          </a:p>
        </p:txBody>
      </p:sp>
    </p:spTree>
    <p:extLst>
      <p:ext uri="{BB962C8B-B14F-4D97-AF65-F5344CB8AC3E}">
        <p14:creationId xmlns:p14="http://schemas.microsoft.com/office/powerpoint/2010/main" val="2835391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3891FC-0345-48C8-8CB5-9342BD0ECD88}"/>
              </a:ext>
            </a:extLst>
          </p:cNvPr>
          <p:cNvSpPr>
            <a:spLocks noGrp="1"/>
          </p:cNvSpPr>
          <p:nvPr>
            <p:ph type="title"/>
          </p:nvPr>
        </p:nvSpPr>
        <p:spPr/>
        <p:txBody>
          <a:bodyPr/>
          <a:lstStyle/>
          <a:p>
            <a:r>
              <a:rPr lang="ja-JP" altLang="en-US">
                <a:ea typeface="ＭＳ Ｐゴシック"/>
                <a:cs typeface="Calibri Light"/>
              </a:rPr>
              <a:t>問題４</a:t>
            </a:r>
            <a:endParaRPr kumimoji="1" lang="ja-JP" altLang="en-US"/>
          </a:p>
        </p:txBody>
      </p:sp>
      <p:sp>
        <p:nvSpPr>
          <p:cNvPr id="3" name="Content Placeholder 2">
            <a:extLst>
              <a:ext uri="{FF2B5EF4-FFF2-40B4-BE49-F238E27FC236}">
                <a16:creationId xmlns="" xmlns:a16="http://schemas.microsoft.com/office/drawing/2014/main" id="{220BBBBD-7F54-4CBD-B536-660E83B5B36D}"/>
              </a:ext>
            </a:extLst>
          </p:cNvPr>
          <p:cNvSpPr>
            <a:spLocks noGrp="1"/>
          </p:cNvSpPr>
          <p:nvPr>
            <p:ph idx="1"/>
          </p:nvPr>
        </p:nvSpPr>
        <p:spPr/>
        <p:txBody>
          <a:bodyPr vert="horz" lIns="0" tIns="45720" rIns="0" bIns="45720" rtlCol="0" anchor="t">
            <a:normAutofit/>
          </a:bodyPr>
          <a:lstStyle/>
          <a:p>
            <a:r>
              <a:rPr lang="ja-JP">
                <a:ea typeface="+mn-lt"/>
                <a:cs typeface="+mn-lt"/>
              </a:rPr>
              <a:t>じゃんけんの3手（「グー」「チョキ」「パー」）の単語発声を音声ファイルとして録音し，今後の音声認識の実験で利用できるよう準備せよ．</a:t>
            </a:r>
            <a:endParaRPr lang="ja-JP" altLang="en-US">
              <a:cs typeface="Calibri" panose="020F0502020204030204"/>
            </a:endParaRPr>
          </a:p>
          <a:p>
            <a:pPr marL="383540" lvl="1"/>
            <a:r>
              <a:rPr lang="ja-JP">
                <a:ea typeface="+mn-lt"/>
                <a:cs typeface="+mn-lt"/>
              </a:rPr>
              <a:t>いずれの音声ファイルも，サンプリング周波数 16 kHz，信号長 600 ms とすること．</a:t>
            </a:r>
            <a:endParaRPr lang="ja-JP">
              <a:ea typeface="ＭＳ Ｐゴシック"/>
              <a:cs typeface="Calibri"/>
            </a:endParaRPr>
          </a:p>
          <a:p>
            <a:pPr marL="383540" lvl="1"/>
            <a:r>
              <a:rPr lang="ja-JP">
                <a:ea typeface="+mn-lt"/>
                <a:cs typeface="+mn-lt"/>
              </a:rPr>
              <a:t>各パターンにつき，少なくとも2つは収録すること．</a:t>
            </a:r>
            <a:endParaRPr lang="ja-JP">
              <a:ea typeface="ＭＳ Ｐゴシック"/>
              <a:cs typeface="Calibri"/>
            </a:endParaRPr>
          </a:p>
          <a:p>
            <a:endParaRPr lang="ja-JP" altLang="en-US" dirty="0">
              <a:ea typeface="ＭＳ Ｐゴシック"/>
              <a:cs typeface="Calibri"/>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2538432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DE8036-7555-45D3-8881-5EE3F26756EB}"/>
              </a:ext>
            </a:extLst>
          </p:cNvPr>
          <p:cNvSpPr>
            <a:spLocks noGrp="1"/>
          </p:cNvSpPr>
          <p:nvPr>
            <p:ph type="title"/>
          </p:nvPr>
        </p:nvSpPr>
        <p:spPr/>
        <p:txBody>
          <a:bodyPr/>
          <a:lstStyle/>
          <a:p>
            <a:r>
              <a:rPr lang="ja-JP" altLang="en-US">
                <a:ea typeface="ＭＳ Ｐゴシック"/>
                <a:cs typeface="Calibri Light"/>
              </a:rPr>
              <a:t>問題４の小問題</a:t>
            </a:r>
            <a:endParaRPr kumimoji="1" lang="ja-JP" altLang="en-US"/>
          </a:p>
        </p:txBody>
      </p:sp>
      <p:sp>
        <p:nvSpPr>
          <p:cNvPr id="3" name="Content Placeholder 2">
            <a:extLst>
              <a:ext uri="{FF2B5EF4-FFF2-40B4-BE49-F238E27FC236}">
                <a16:creationId xmlns="" xmlns:a16="http://schemas.microsoft.com/office/drawing/2014/main" id="{77F03A69-8606-4E75-8ECA-9D53BFCC6351}"/>
              </a:ext>
            </a:extLst>
          </p:cNvPr>
          <p:cNvSpPr>
            <a:spLocks noGrp="1"/>
          </p:cNvSpPr>
          <p:nvPr>
            <p:ph idx="1"/>
          </p:nvPr>
        </p:nvSpPr>
        <p:spPr/>
        <p:txBody>
          <a:bodyPr vert="horz" lIns="0" tIns="45720" rIns="0" bIns="45720" rtlCol="0" anchor="t">
            <a:normAutofit/>
          </a:bodyPr>
          <a:lstStyle/>
          <a:p>
            <a:pPr marL="457200" indent="-457200">
              <a:buAutoNum type="arabicPeriod"/>
            </a:pPr>
            <a:r>
              <a:rPr lang="ja-JP" dirty="0">
                <a:ea typeface="+mn-lt"/>
                <a:cs typeface="+mn-lt"/>
              </a:rPr>
              <a:t>音声収録の際に，注意したことや心がけたことがあれば，説明しなさい．</a:t>
            </a:r>
            <a:endParaRPr lang="ja-JP" altLang="en-US" dirty="0">
              <a:cs typeface="Calibri" panose="020F0502020204030204"/>
            </a:endParaRPr>
          </a:p>
          <a:p>
            <a:pPr marL="457200" indent="-457200">
              <a:buAutoNum type="arabicPeriod"/>
            </a:pPr>
            <a:r>
              <a:rPr lang="ja-JP" dirty="0">
                <a:ea typeface="+mn-lt"/>
                <a:cs typeface="+mn-lt"/>
              </a:rPr>
              <a:t>記録した6つの音声（グー，チョキ，パーそれぞれ2つ）の時間波形を図示しなさい．</a:t>
            </a:r>
            <a:endParaRPr lang="ja-JP" dirty="0">
              <a:cs typeface="Calibri" panose="020F0502020204030204"/>
            </a:endParaRPr>
          </a:p>
          <a:p>
            <a:pPr marL="457200" indent="-457200">
              <a:buAutoNum type="arabicPeriod"/>
            </a:pPr>
            <a:r>
              <a:rPr lang="ja-JP" dirty="0">
                <a:ea typeface="+mn-lt"/>
                <a:cs typeface="+mn-lt"/>
              </a:rPr>
              <a:t>記録した6つの音声（グー，チョキ，パーそれぞれ2つ）の対数パワースペクトルを図示</a:t>
            </a:r>
            <a:r>
              <a:rPr lang="ja-JP" dirty="0" smtClean="0">
                <a:ea typeface="+mn-lt"/>
                <a:cs typeface="+mn-lt"/>
              </a:rPr>
              <a:t>しなさい</a:t>
            </a:r>
            <a:r>
              <a:rPr lang="en-US" altLang="ja-JP" dirty="0">
                <a:ea typeface="+mn-lt"/>
                <a:cs typeface="+mn-lt"/>
              </a:rPr>
              <a:t>.</a:t>
            </a:r>
            <a:endParaRPr lang="ja-JP" altLang="en-US" dirty="0">
              <a:ea typeface="ＭＳ Ｐゴシック"/>
              <a:cs typeface="+mn-lt"/>
            </a:endParaRPr>
          </a:p>
          <a:p>
            <a:pPr marL="457200" indent="-457200">
              <a:buAutoNum type="arabicPeriod"/>
            </a:pPr>
            <a:r>
              <a:rPr lang="ja-JP" dirty="0">
                <a:ea typeface="+mn-lt"/>
                <a:cs typeface="+mn-lt"/>
              </a:rPr>
              <a:t>時間波形や対数パワースペクトル等の「観察結果」や「考察」を示しなさい</a:t>
            </a:r>
            <a:r>
              <a:rPr lang="ja-JP" dirty="0" smtClean="0">
                <a:ea typeface="+mn-lt"/>
                <a:cs typeface="+mn-lt"/>
              </a:rPr>
              <a:t>．</a:t>
            </a:r>
            <a:endParaRPr lang="en-US" altLang="ja-JP" dirty="0" smtClean="0">
              <a:ea typeface="+mn-lt"/>
              <a:cs typeface="+mn-lt"/>
            </a:endParaRPr>
          </a:p>
          <a:p>
            <a:pPr marL="457200" indent="-457200">
              <a:buFont typeface="Calibri" panose="020F0502020204030204" pitchFamily="34" charset="0"/>
              <a:buAutoNum type="arabicPeriod"/>
            </a:pPr>
            <a:r>
              <a:rPr lang="ja-JP" altLang="en-US" dirty="0"/>
              <a:t>記録した</a:t>
            </a:r>
            <a:r>
              <a:rPr lang="en-US" altLang="ja-JP" dirty="0"/>
              <a:t>6</a:t>
            </a:r>
            <a:r>
              <a:rPr lang="ja-JP" altLang="en-US" dirty="0" err="1"/>
              <a:t>つの</a:t>
            </a:r>
            <a:r>
              <a:rPr lang="ja-JP" altLang="en-US" dirty="0"/>
              <a:t>音声（グー，チョキ，パーそれぞれ</a:t>
            </a:r>
            <a:r>
              <a:rPr lang="en-US" altLang="ja-JP" dirty="0"/>
              <a:t>2</a:t>
            </a:r>
            <a:r>
              <a:rPr lang="ja-JP" altLang="en-US" dirty="0"/>
              <a:t>つ）のスペクトログラムを図示しなさい</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2880831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DF312B-79A4-4226-B897-85D61E1B0022}"/>
              </a:ext>
            </a:extLst>
          </p:cNvPr>
          <p:cNvSpPr>
            <a:spLocks noGrp="1"/>
          </p:cNvSpPr>
          <p:nvPr>
            <p:ph type="title"/>
          </p:nvPr>
        </p:nvSpPr>
        <p:spPr/>
        <p:txBody>
          <a:bodyPr/>
          <a:lstStyle/>
          <a:p>
            <a:pPr>
              <a:lnSpc>
                <a:spcPct val="90000"/>
              </a:lnSpc>
              <a:spcBef>
                <a:spcPts val="1200"/>
              </a:spcBef>
              <a:spcAft>
                <a:spcPts val="200"/>
              </a:spcAft>
            </a:pPr>
            <a:r>
              <a:rPr lang="ja-JP" altLang="en-US" sz="4400">
                <a:ea typeface="ＭＳ Ｐゴシック"/>
                <a:cs typeface="Calibri Light"/>
              </a:rPr>
              <a:t>4-1.</a:t>
            </a:r>
            <a:r>
              <a:rPr lang="ja-JP" sz="4400">
                <a:latin typeface="Calibri"/>
                <a:ea typeface="ＭＳ Ｐゴシック"/>
                <a:cs typeface="Calibri"/>
              </a:rPr>
              <a:t>音声収録の際に，注意したことや心がけたことがあれば，説明しなさい．</a:t>
            </a:r>
            <a:endParaRPr lang="ja-JP" sz="4400">
              <a:ea typeface="+mj-lt"/>
              <a:cs typeface="+mj-lt"/>
            </a:endParaRPr>
          </a:p>
        </p:txBody>
      </p:sp>
      <p:sp>
        <p:nvSpPr>
          <p:cNvPr id="3" name="Content Placeholder 2">
            <a:extLst>
              <a:ext uri="{FF2B5EF4-FFF2-40B4-BE49-F238E27FC236}">
                <a16:creationId xmlns="" xmlns:a16="http://schemas.microsoft.com/office/drawing/2014/main" id="{F3F5EB4E-82EB-47EE-B650-8377C9C081C6}"/>
              </a:ext>
            </a:extLst>
          </p:cNvPr>
          <p:cNvSpPr>
            <a:spLocks noGrp="1"/>
          </p:cNvSpPr>
          <p:nvPr>
            <p:ph idx="1"/>
          </p:nvPr>
        </p:nvSpPr>
        <p:spPr/>
        <p:txBody>
          <a:bodyPr vert="horz" lIns="0" tIns="45720" rIns="0" bIns="45720" rtlCol="0" anchor="t">
            <a:normAutofit/>
          </a:bodyPr>
          <a:lstStyle/>
          <a:p>
            <a:pPr marL="457200" indent="-457200">
              <a:buAutoNum type="arabicPeriod"/>
            </a:pPr>
            <a:r>
              <a:rPr lang="ja-JP" altLang="en-US">
                <a:ea typeface="ＭＳ Ｐゴシック"/>
                <a:cs typeface="Calibri"/>
              </a:rPr>
              <a:t>該当コードに到達するとすぐに録音が開始されるので，はじまるまえにpause(1)を挟んで録音待機をさせた</a:t>
            </a:r>
            <a:endParaRPr lang="ja-JP"/>
          </a:p>
          <a:p>
            <a:pPr marL="457200" indent="-457200">
              <a:buAutoNum type="arabicPeriod"/>
            </a:pPr>
            <a:r>
              <a:rPr lang="ja-JP" altLang="en-US">
                <a:ea typeface="ＭＳ Ｐゴシック"/>
                <a:cs typeface="Calibri"/>
              </a:rPr>
              <a:t>０．６秒に収まるように発話タイミングを調整した</a:t>
            </a:r>
          </a:p>
          <a:p>
            <a:pPr marL="457200" indent="-457200">
              <a:buAutoNum type="arabicPeriod"/>
            </a:pPr>
            <a:r>
              <a:rPr lang="ja-JP" altLang="en-US">
                <a:ea typeface="ＭＳ Ｐゴシック"/>
                <a:cs typeface="Calibri"/>
              </a:rPr>
              <a:t>音の大きさが振りきれて俗に言う音割れを起こさないように録音する音量を調整した</a:t>
            </a:r>
            <a:endParaRPr lang="ja-JP" altLang="en-US" dirty="0">
              <a:ea typeface="ＭＳ Ｐゴシック"/>
              <a:cs typeface="Calibri"/>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29</a:t>
            </a:fld>
            <a:endParaRPr lang="en-US" dirty="0"/>
          </a:p>
        </p:txBody>
      </p:sp>
    </p:spTree>
    <p:extLst>
      <p:ext uri="{BB962C8B-B14F-4D97-AF65-F5344CB8AC3E}">
        <p14:creationId xmlns:p14="http://schemas.microsoft.com/office/powerpoint/2010/main" val="85878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じゃんけんの三手を認識できるような，単語音声認識器を構築することを目指す</a:t>
            </a:r>
            <a:r>
              <a:rPr kumimoji="1" lang="ja-JP" altLang="en-US" dirty="0" smtClean="0"/>
              <a:t>．音声</a:t>
            </a:r>
            <a:r>
              <a:rPr kumimoji="1" lang="ja-JP" altLang="en-US" dirty="0"/>
              <a:t>認識器を作るため</a:t>
            </a:r>
            <a:r>
              <a:rPr kumimoji="1" lang="ja-JP" altLang="en-US" dirty="0" smtClean="0"/>
              <a:t>に音声</a:t>
            </a:r>
            <a:r>
              <a:rPr kumimoji="1" lang="ja-JP" altLang="en-US" dirty="0"/>
              <a:t>（メディア情報）</a:t>
            </a:r>
            <a:r>
              <a:rPr kumimoji="1" lang="ja-JP" altLang="en-US" dirty="0" smtClean="0"/>
              <a:t>をディジタルデータ</a:t>
            </a:r>
            <a:r>
              <a:rPr kumimoji="1" lang="ja-JP" altLang="en-US" dirty="0"/>
              <a:t>として処理</a:t>
            </a:r>
            <a:r>
              <a:rPr kumimoji="1" lang="ja-JP" altLang="en-US" dirty="0" smtClean="0"/>
              <a:t>する方法，ディジタルデータから所望</a:t>
            </a:r>
            <a:r>
              <a:rPr kumimoji="1" lang="ja-JP" altLang="en-US" dirty="0"/>
              <a:t>の情報を表現しうる特徴量ベクトル（行列）に変換</a:t>
            </a:r>
            <a:r>
              <a:rPr kumimoji="1" lang="ja-JP" altLang="en-US" dirty="0" smtClean="0"/>
              <a:t>する手法，また，特徴量</a:t>
            </a:r>
            <a:r>
              <a:rPr kumimoji="1" lang="ja-JP" altLang="en-US" dirty="0"/>
              <a:t>ベクトル（行列）を用いた識別器を構成</a:t>
            </a:r>
            <a:r>
              <a:rPr kumimoji="1" lang="ja-JP" altLang="en-US" dirty="0" smtClean="0"/>
              <a:t>すると</a:t>
            </a:r>
            <a:r>
              <a:rPr kumimoji="1" lang="ja-JP" altLang="en-US" dirty="0"/>
              <a:t>いう操作を，それぞれ理解</a:t>
            </a:r>
            <a:r>
              <a:rPr kumimoji="1" lang="ja-JP" altLang="en-US" dirty="0" smtClean="0"/>
              <a:t>する．そして，</a:t>
            </a:r>
            <a:r>
              <a:rPr lang="ja-JP" altLang="en-US" dirty="0"/>
              <a:t>簡単な音声の特徴量を用いて，基本的な識別器を構築することで，単語音声認識器の可能性を検討</a:t>
            </a:r>
            <a:r>
              <a:rPr lang="ja-JP" altLang="en-US" dirty="0" smtClean="0"/>
              <a:t>する．</a:t>
            </a:r>
            <a:endParaRPr lang="en-US" altLang="ja-JP" dirty="0" smtClean="0"/>
          </a:p>
          <a:p>
            <a:r>
              <a:rPr kumimoji="1" lang="ja-JP" altLang="en-US" dirty="0"/>
              <a:t>まず</a:t>
            </a:r>
            <a:r>
              <a:rPr kumimoji="1" lang="ja-JP" altLang="en-US" dirty="0" smtClean="0"/>
              <a:t>，</a:t>
            </a:r>
            <a:r>
              <a:rPr kumimoji="1" lang="en-US" altLang="ja-JP" dirty="0" smtClean="0"/>
              <a:t>MATLAB</a:t>
            </a:r>
            <a:r>
              <a:rPr kumimoji="1" lang="ja-JP" altLang="en-US" dirty="0" smtClean="0"/>
              <a:t>　</a:t>
            </a:r>
            <a:r>
              <a:rPr kumimoji="1" lang="en-US" altLang="ja-JP" dirty="0" smtClean="0"/>
              <a:t>Octave</a:t>
            </a:r>
            <a:r>
              <a:rPr kumimoji="1" lang="ja-JP" altLang="en-US" dirty="0" err="1" smtClean="0"/>
              <a:t>での</a:t>
            </a:r>
            <a:r>
              <a:rPr kumimoji="1" lang="ja-JP" altLang="en-US" dirty="0" smtClean="0"/>
              <a:t>音の録音，再生，保存，読み出しについてデモ音を用いてその音声波形を表示し，音をデータとして扱う方法について学ぶ．</a:t>
            </a:r>
            <a:endParaRPr kumimoji="1" lang="en-US" altLang="ja-JP" dirty="0" smtClean="0"/>
          </a:p>
          <a:p>
            <a:r>
              <a:rPr kumimoji="1" lang="ja-JP" altLang="en-US" dirty="0" smtClean="0"/>
              <a:t>そして，得られた音のデータを</a:t>
            </a:r>
            <a:r>
              <a:rPr lang="ja-JP" altLang="en-US" dirty="0"/>
              <a:t>離散フーリエ</a:t>
            </a:r>
            <a:r>
              <a:rPr lang="ja-JP" altLang="en-US" dirty="0" smtClean="0"/>
              <a:t>変換により，音声の周波数的な特徴をパワースペクトルというもので目視するための手法を正弦波を用いて出力する．</a:t>
            </a:r>
            <a:endParaRPr lang="en-US" altLang="ja-JP" dirty="0" smtClean="0"/>
          </a:p>
          <a:p>
            <a:r>
              <a:rPr kumimoji="1" lang="ja-JP" altLang="en-US" dirty="0"/>
              <a:t>次</a:t>
            </a:r>
            <a:r>
              <a:rPr kumimoji="1" lang="ja-JP" altLang="en-US" dirty="0" smtClean="0"/>
              <a:t>に，スペクトログラムというものを用いて，時間経過による周波数の特徴の変化についても目視できるようにする．</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828544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512C31-B1EA-4973-B9BD-1739C9BEAC56}"/>
              </a:ext>
            </a:extLst>
          </p:cNvPr>
          <p:cNvSpPr>
            <a:spLocks noGrp="1"/>
          </p:cNvSpPr>
          <p:nvPr>
            <p:ph type="title"/>
          </p:nvPr>
        </p:nvSpPr>
        <p:spPr/>
        <p:txBody>
          <a:bodyPr/>
          <a:lstStyle/>
          <a:p>
            <a:r>
              <a:rPr lang="ja-JP" altLang="en-US">
                <a:ea typeface="ＭＳ Ｐゴシック"/>
                <a:cs typeface="Calibri Light"/>
              </a:rPr>
              <a:t>4-2.６つの音声の時間波形</a:t>
            </a:r>
            <a:endParaRPr kumimoji="1" lang="ja-JP" altLang="en-US"/>
          </a:p>
        </p:txBody>
      </p:sp>
      <p:sp>
        <p:nvSpPr>
          <p:cNvPr id="3" name="Content Placeholder 2">
            <a:extLst>
              <a:ext uri="{FF2B5EF4-FFF2-40B4-BE49-F238E27FC236}">
                <a16:creationId xmlns="" xmlns:a16="http://schemas.microsoft.com/office/drawing/2014/main" id="{5EBA4A52-DDC3-4905-912C-CF2BC921DD80}"/>
              </a:ext>
            </a:extLst>
          </p:cNvPr>
          <p:cNvSpPr>
            <a:spLocks noGrp="1"/>
          </p:cNvSpPr>
          <p:nvPr>
            <p:ph idx="1"/>
          </p:nvPr>
        </p:nvSpPr>
        <p:spPr>
          <a:xfrm>
            <a:off x="1097280" y="1845734"/>
            <a:ext cx="10058400" cy="1571284"/>
          </a:xfrm>
        </p:spPr>
        <p:txBody>
          <a:bodyPr vert="horz" lIns="0" tIns="45720" rIns="0" bIns="45720" rtlCol="0" anchor="t">
            <a:normAutofit/>
          </a:bodyPr>
          <a:lstStyle/>
          <a:p>
            <a:r>
              <a:rPr lang="ja-JP" altLang="en-US">
                <a:ea typeface="ＭＳ Ｐゴシック"/>
                <a:cs typeface="Calibri"/>
              </a:rPr>
              <a:t>MATLABのsubplot関数を使い，一度に６つの波形を表示させた</a:t>
            </a:r>
            <a:endParaRPr kumimoji="1" lang="ja-JP" altLang="en-US"/>
          </a:p>
        </p:txBody>
      </p:sp>
      <p:pic>
        <p:nvPicPr>
          <p:cNvPr id="5" name="図 4"/>
          <p:cNvPicPr>
            <a:picLocks noChangeAspect="1"/>
          </p:cNvPicPr>
          <p:nvPr/>
        </p:nvPicPr>
        <p:blipFill>
          <a:blip r:embed="rId2"/>
          <a:stretch>
            <a:fillRect/>
          </a:stretch>
        </p:blipFill>
        <p:spPr>
          <a:xfrm>
            <a:off x="3566432" y="2367048"/>
            <a:ext cx="4997904" cy="3790184"/>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978979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ea typeface="+mn-lt"/>
                <a:cs typeface="+mn-lt"/>
              </a:rPr>
              <a:t>4-3.</a:t>
            </a:r>
            <a:r>
              <a:rPr lang="ja-JP" altLang="ja-JP" sz="4000" dirty="0" smtClean="0">
                <a:ea typeface="+mn-lt"/>
                <a:cs typeface="+mn-lt"/>
              </a:rPr>
              <a:t>記録</a:t>
            </a:r>
            <a:r>
              <a:rPr lang="ja-JP" altLang="ja-JP" sz="4000" dirty="0">
                <a:ea typeface="+mn-lt"/>
                <a:cs typeface="+mn-lt"/>
              </a:rPr>
              <a:t>した6つの音声（グー，チョキ，パーそれぞれ2つ）の対数パワースペクトル</a:t>
            </a:r>
            <a:endParaRPr kumimoji="1" lang="ja-JP" altLang="en-US" sz="4000" dirty="0"/>
          </a:p>
        </p:txBody>
      </p:sp>
      <p:sp>
        <p:nvSpPr>
          <p:cNvPr id="3" name="コンテンツ プレースホルダー 2"/>
          <p:cNvSpPr>
            <a:spLocks noGrp="1"/>
          </p:cNvSpPr>
          <p:nvPr>
            <p:ph idx="1"/>
          </p:nvPr>
        </p:nvSpPr>
        <p:spPr>
          <a:xfrm>
            <a:off x="1097280" y="2502077"/>
            <a:ext cx="4586828" cy="2609016"/>
          </a:xfrm>
        </p:spPr>
        <p:txBody>
          <a:bodyPr/>
          <a:lstStyle/>
          <a:p>
            <a:r>
              <a:rPr kumimoji="1" lang="ja-JP" altLang="en-US" dirty="0" smtClean="0"/>
              <a:t>右図に示す．</a:t>
            </a:r>
            <a:endParaRPr kumimoji="1" lang="en-US" altLang="ja-JP" dirty="0" smtClean="0"/>
          </a:p>
          <a:p>
            <a:pPr>
              <a:buFont typeface="Wingdings" panose="05000000000000000000" pitchFamily="2" charset="2"/>
              <a:buChar char="ü"/>
            </a:pPr>
            <a:r>
              <a:rPr kumimoji="1" lang="ja-JP" altLang="en-US" dirty="0" smtClean="0"/>
              <a:t>一番上がグーという発音２つの音の対数パワースペクトル</a:t>
            </a:r>
            <a:endParaRPr kumimoji="1" lang="en-US" altLang="ja-JP" dirty="0" smtClean="0"/>
          </a:p>
          <a:p>
            <a:pPr>
              <a:buFont typeface="Wingdings" panose="05000000000000000000" pitchFamily="2" charset="2"/>
              <a:buChar char="ü"/>
            </a:pPr>
            <a:r>
              <a:rPr kumimoji="1" lang="ja-JP" altLang="en-US" dirty="0" smtClean="0"/>
              <a:t>真ん中がチョキ</a:t>
            </a:r>
            <a:r>
              <a:rPr kumimoji="1" lang="ja-JP" altLang="en-US" dirty="0"/>
              <a:t>という発音２つの音の対数パワースペクトル</a:t>
            </a:r>
            <a:endParaRPr kumimoji="1" lang="en-US" altLang="ja-JP" dirty="0"/>
          </a:p>
          <a:p>
            <a:pPr>
              <a:buFont typeface="Wingdings" panose="05000000000000000000" pitchFamily="2" charset="2"/>
              <a:buChar char="ü"/>
            </a:pPr>
            <a:r>
              <a:rPr kumimoji="1" lang="ja-JP" altLang="en-US" dirty="0" smtClean="0"/>
              <a:t>一番下がパー</a:t>
            </a:r>
            <a:r>
              <a:rPr kumimoji="1" lang="ja-JP" altLang="en-US" dirty="0"/>
              <a:t>という発音２つの音の対数パワースペクトル</a:t>
            </a:r>
            <a:endParaRPr kumimoji="1" lang="en-US" altLang="ja-JP" dirty="0"/>
          </a:p>
          <a:p>
            <a:endParaRPr kumimoji="1" lang="ja-JP" altLang="en-US" dirty="0"/>
          </a:p>
        </p:txBody>
      </p:sp>
      <p:pic>
        <p:nvPicPr>
          <p:cNvPr id="5" name="図 4"/>
          <p:cNvPicPr>
            <a:picLocks noChangeAspect="1"/>
          </p:cNvPicPr>
          <p:nvPr/>
        </p:nvPicPr>
        <p:blipFill>
          <a:blip r:embed="rId2"/>
          <a:stretch>
            <a:fillRect/>
          </a:stretch>
        </p:blipFill>
        <p:spPr>
          <a:xfrm>
            <a:off x="5774925" y="2073709"/>
            <a:ext cx="5752384" cy="3636785"/>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230967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a:t>
            </a:r>
            <a:r>
              <a:rPr lang="ja-JP" altLang="ja-JP" dirty="0">
                <a:ea typeface="+mn-lt"/>
                <a:cs typeface="+mn-lt"/>
              </a:rPr>
              <a:t> 「観察結果」や「考察」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観察結果</a:t>
            </a:r>
            <a:endParaRPr kumimoji="1" lang="en-US" altLang="ja-JP" dirty="0" smtClean="0"/>
          </a:p>
          <a:p>
            <a:pPr lvl="1"/>
            <a:r>
              <a:rPr kumimoji="1" lang="ja-JP" altLang="en-US" dirty="0" smtClean="0"/>
              <a:t>グーとパーを見てみると，殆どの周波数の部分で２つの音声のパワースペクトルに一致している</a:t>
            </a:r>
            <a:endParaRPr kumimoji="1" lang="en-US" altLang="ja-JP" dirty="0" smtClean="0"/>
          </a:p>
          <a:p>
            <a:pPr lvl="1"/>
            <a:r>
              <a:rPr kumimoji="1" lang="ja-JP" altLang="en-US" dirty="0" smtClean="0"/>
              <a:t>チョキはずっと反応が起きている</a:t>
            </a:r>
            <a:endParaRPr kumimoji="1" lang="en-US" altLang="ja-JP" dirty="0" smtClean="0"/>
          </a:p>
          <a:p>
            <a:pPr lvl="1"/>
            <a:r>
              <a:rPr kumimoji="1" lang="ja-JP" altLang="en-US" dirty="0" smtClean="0"/>
              <a:t>２０００ｈｚ以下の部分でのパワーが大きい</a:t>
            </a:r>
            <a:endParaRPr kumimoji="1" lang="en-US" altLang="ja-JP" dirty="0" smtClean="0"/>
          </a:p>
          <a:p>
            <a:pPr lvl="1"/>
            <a:endParaRPr kumimoji="1" lang="en-US" altLang="ja-JP" dirty="0"/>
          </a:p>
          <a:p>
            <a:r>
              <a:rPr kumimoji="1" lang="ja-JP" altLang="en-US" dirty="0" smtClean="0"/>
              <a:t>考察</a:t>
            </a:r>
            <a:endParaRPr kumimoji="1" lang="en-US" altLang="ja-JP" dirty="0" smtClean="0"/>
          </a:p>
          <a:p>
            <a:pPr lvl="1"/>
            <a:r>
              <a:rPr kumimoji="1" lang="ja-JP" altLang="en-US" dirty="0"/>
              <a:t>発</a:t>
            </a:r>
            <a:r>
              <a:rPr kumimoji="1" lang="ja-JP" altLang="en-US" dirty="0" smtClean="0"/>
              <a:t>話者の声が低いため，低周波数域のパワーが強くなっていると思う</a:t>
            </a:r>
            <a:endParaRPr kumimoji="1" lang="en-US" altLang="ja-JP" dirty="0" smtClean="0"/>
          </a:p>
          <a:p>
            <a:pPr lvl="1"/>
            <a:r>
              <a:rPr kumimoji="1" lang="ja-JP" altLang="en-US" dirty="0" smtClean="0"/>
              <a:t>チョキがずれている理由は恐らく発音の問題だろう．もしくは同じ周波数域でのノイズが混在している可能性がある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2559306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4-5.</a:t>
            </a:r>
            <a:r>
              <a:rPr lang="ja-JP" altLang="en-US" dirty="0" smtClean="0"/>
              <a:t>記録</a:t>
            </a:r>
            <a:r>
              <a:rPr lang="ja-JP" altLang="en-US" dirty="0"/>
              <a:t>した</a:t>
            </a:r>
            <a:r>
              <a:rPr lang="en-US" altLang="ja-JP" dirty="0"/>
              <a:t>6</a:t>
            </a:r>
            <a:r>
              <a:rPr lang="ja-JP" altLang="en-US" dirty="0" err="1"/>
              <a:t>つの</a:t>
            </a:r>
            <a:r>
              <a:rPr lang="ja-JP" altLang="en-US" dirty="0"/>
              <a:t>音声（グー，チョキ，パーそれぞれ</a:t>
            </a:r>
            <a:r>
              <a:rPr lang="en-US" altLang="ja-JP" dirty="0"/>
              <a:t>2</a:t>
            </a:r>
            <a:r>
              <a:rPr lang="ja-JP" altLang="en-US" dirty="0"/>
              <a:t>つ）のスペクトログラムを図示</a:t>
            </a:r>
            <a:endParaRPr kumimoji="1" lang="ja-JP" altLang="en-US" dirty="0"/>
          </a:p>
        </p:txBody>
      </p:sp>
      <p:sp>
        <p:nvSpPr>
          <p:cNvPr id="8" name="コンテンツ プレースホルダー 2"/>
          <p:cNvSpPr txBox="1">
            <a:spLocks/>
          </p:cNvSpPr>
          <p:nvPr/>
        </p:nvSpPr>
        <p:spPr>
          <a:xfrm>
            <a:off x="1097280" y="3423138"/>
            <a:ext cx="4091037" cy="11681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ja-JP" altLang="en-US" dirty="0" smtClean="0"/>
              <a:t>グー，チョキ，パー，それぞれ２個ずつのスペクトログラムを表示した．</a:t>
            </a:r>
            <a:endParaRPr lang="en-US" altLang="ja-JP" dirty="0" smtClean="0"/>
          </a:p>
          <a:p>
            <a:r>
              <a:rPr kumimoji="1" lang="ja-JP" altLang="en-US" dirty="0" smtClean="0"/>
              <a:t>それぞれ縦は</a:t>
            </a:r>
            <a:r>
              <a:rPr kumimoji="1" lang="en-US" altLang="ja-JP" dirty="0" smtClean="0"/>
              <a:t>Hz</a:t>
            </a:r>
            <a:r>
              <a:rPr lang="ja-JP" altLang="en-US" dirty="0" smtClean="0"/>
              <a:t>で，</a:t>
            </a:r>
            <a:r>
              <a:rPr kumimoji="1" lang="ja-JP" altLang="en-US" dirty="0" smtClean="0"/>
              <a:t>横は時間である．</a:t>
            </a:r>
            <a:endParaRPr kumimoji="1" lang="ja-JP" altLang="en-US" dirty="0"/>
          </a:p>
        </p:txBody>
      </p:sp>
      <p:pic>
        <p:nvPicPr>
          <p:cNvPr id="10" name="図 9"/>
          <p:cNvPicPr>
            <a:picLocks noChangeAspect="1"/>
          </p:cNvPicPr>
          <p:nvPr/>
        </p:nvPicPr>
        <p:blipFill>
          <a:blip r:embed="rId2"/>
          <a:stretch>
            <a:fillRect/>
          </a:stretch>
        </p:blipFill>
        <p:spPr>
          <a:xfrm>
            <a:off x="5188317" y="2072109"/>
            <a:ext cx="6091311" cy="3863305"/>
          </a:xfrm>
          <a:prstGeom prst="rect">
            <a:avLst/>
          </a:prstGeom>
        </p:spPr>
      </p:pic>
      <p:sp>
        <p:nvSpPr>
          <p:cNvPr id="3" name="スライド番号プレースホルダー 2"/>
          <p:cNvSpPr>
            <a:spLocks noGrp="1"/>
          </p:cNvSpPr>
          <p:nvPr>
            <p:ph type="sldNum" sz="quarter" idx="12"/>
          </p:nvPr>
        </p:nvSpPr>
        <p:spPr/>
        <p:txBody>
          <a:bodyPr/>
          <a:lstStyle/>
          <a:p>
            <a:fld id="{6113E31D-E2AB-40D1-8B51-AFA5AFEF393A}" type="slidenum">
              <a:rPr lang="en-US" smtClean="0"/>
              <a:t>33</a:t>
            </a:fld>
            <a:endParaRPr lang="en-US" dirty="0"/>
          </a:p>
        </p:txBody>
      </p:sp>
    </p:spTree>
    <p:extLst>
      <p:ext uri="{BB962C8B-B14F-4D97-AF65-F5344CB8AC3E}">
        <p14:creationId xmlns:p14="http://schemas.microsoft.com/office/powerpoint/2010/main" val="2469254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4A4A78-257C-44BA-8391-B8B4AB45965A}"/>
              </a:ext>
            </a:extLst>
          </p:cNvPr>
          <p:cNvSpPr>
            <a:spLocks noGrp="1"/>
          </p:cNvSpPr>
          <p:nvPr>
            <p:ph type="title"/>
          </p:nvPr>
        </p:nvSpPr>
        <p:spPr/>
        <p:txBody>
          <a:bodyPr/>
          <a:lstStyle/>
          <a:p>
            <a:r>
              <a:rPr lang="ja-JP" altLang="en-US">
                <a:ea typeface="ＭＳ Ｐゴシック"/>
                <a:cs typeface="Calibri Light"/>
              </a:rPr>
              <a:t>問題４のまとめ</a:t>
            </a:r>
            <a:endParaRPr lang="ja-JP" altLang="en-US" dirty="0">
              <a:ea typeface="ＭＳ Ｐゴシック"/>
              <a:cs typeface="Calibri Light"/>
            </a:endParaRPr>
          </a:p>
        </p:txBody>
      </p:sp>
      <p:sp>
        <p:nvSpPr>
          <p:cNvPr id="3" name="Content Placeholder 2">
            <a:extLst>
              <a:ext uri="{FF2B5EF4-FFF2-40B4-BE49-F238E27FC236}">
                <a16:creationId xmlns="" xmlns:a16="http://schemas.microsoft.com/office/drawing/2014/main" id="{9468AEC4-79DC-4127-AE27-99C0115673EC}"/>
              </a:ext>
            </a:extLst>
          </p:cNvPr>
          <p:cNvSpPr>
            <a:spLocks noGrp="1"/>
          </p:cNvSpPr>
          <p:nvPr>
            <p:ph idx="1"/>
          </p:nvPr>
        </p:nvSpPr>
        <p:spPr/>
        <p:txBody>
          <a:bodyPr vert="horz" lIns="0" tIns="45720" rIns="0" bIns="45720" rtlCol="0" anchor="t">
            <a:normAutofit/>
          </a:bodyPr>
          <a:lstStyle/>
          <a:p>
            <a:r>
              <a:rPr lang="ja-JP" altLang="en-US" dirty="0">
                <a:ea typeface="ＭＳ Ｐゴシック"/>
                <a:cs typeface="Calibri"/>
              </a:rPr>
              <a:t>問題</a:t>
            </a:r>
          </a:p>
          <a:p>
            <a:r>
              <a:rPr lang="ja-JP" dirty="0">
                <a:ea typeface="ＭＳ Ｐゴシック"/>
                <a:cs typeface="Calibri"/>
              </a:rPr>
              <a:t>じゃんけんの3手（「グー」「チョキ」「パー」）の単語発声を音声ファイルとして録音し，今後の音声認識の実験で利用できるよう準備せよ．</a:t>
            </a:r>
            <a:endParaRPr lang="ja-JP" altLang="en-US" dirty="0">
              <a:ea typeface="ＭＳ Ｐゴシック"/>
              <a:cs typeface="Calibri"/>
            </a:endParaRPr>
          </a:p>
          <a:p>
            <a:endParaRPr lang="ja-JP" dirty="0">
              <a:ea typeface="ＭＳ Ｐゴシック"/>
              <a:cs typeface="Calibri"/>
            </a:endParaRPr>
          </a:p>
          <a:p>
            <a:r>
              <a:rPr lang="ja-JP" dirty="0">
                <a:ea typeface="ＭＳ Ｐゴシック"/>
                <a:cs typeface="Calibri"/>
              </a:rPr>
              <a:t>まとめ</a:t>
            </a:r>
          </a:p>
          <a:p>
            <a:pPr lvl="1"/>
            <a:r>
              <a:rPr lang="en-US" altLang="ja-JP" dirty="0">
                <a:ea typeface="ＭＳ Ｐゴシック"/>
                <a:cs typeface="Calibri"/>
              </a:rPr>
              <a:t>MATLAB</a:t>
            </a:r>
            <a:r>
              <a:rPr lang="ja-JP" dirty="0">
                <a:ea typeface="ＭＳ Ｐゴシック"/>
                <a:cs typeface="Calibri"/>
              </a:rPr>
              <a:t>を使いじゃんけんの</a:t>
            </a:r>
            <a:r>
              <a:rPr lang="en-US" altLang="ja-JP" dirty="0">
                <a:ea typeface="ＭＳ Ｐゴシック"/>
                <a:cs typeface="Calibri"/>
              </a:rPr>
              <a:t>3</a:t>
            </a:r>
            <a:r>
              <a:rPr lang="ja-JP" dirty="0">
                <a:ea typeface="ＭＳ Ｐゴシック"/>
                <a:cs typeface="Calibri"/>
              </a:rPr>
              <a:t>手それぞれ</a:t>
            </a:r>
            <a:r>
              <a:rPr lang="en-US" altLang="ja-JP" dirty="0">
                <a:ea typeface="ＭＳ Ｐゴシック"/>
                <a:cs typeface="Calibri"/>
              </a:rPr>
              <a:t>2</a:t>
            </a:r>
            <a:r>
              <a:rPr lang="ja-JP" dirty="0" err="1">
                <a:ea typeface="ＭＳ Ｐゴシック"/>
                <a:cs typeface="Calibri"/>
              </a:rPr>
              <a:t>つずつの</a:t>
            </a:r>
            <a:r>
              <a:rPr lang="ja-JP" dirty="0">
                <a:ea typeface="ＭＳ Ｐゴシック"/>
                <a:cs typeface="Calibri"/>
              </a:rPr>
              <a:t>サンプルを録音し，保存した</a:t>
            </a:r>
          </a:p>
          <a:p>
            <a:pPr lvl="1"/>
            <a:r>
              <a:rPr lang="ja-JP" dirty="0">
                <a:ea typeface="ＭＳ Ｐゴシック"/>
                <a:cs typeface="Calibri"/>
              </a:rPr>
              <a:t>それぞれの時間波形を</a:t>
            </a:r>
            <a:r>
              <a:rPr lang="ja-JP" dirty="0" smtClean="0">
                <a:ea typeface="ＭＳ Ｐゴシック"/>
                <a:cs typeface="Calibri"/>
              </a:rPr>
              <a:t>示した</a:t>
            </a:r>
            <a:endParaRPr lang="en-US" altLang="ja-JP" dirty="0" smtClean="0">
              <a:ea typeface="ＭＳ Ｐゴシック"/>
              <a:cs typeface="Calibri"/>
            </a:endParaRPr>
          </a:p>
          <a:p>
            <a:pPr lvl="1"/>
            <a:r>
              <a:rPr lang="ja-JP" altLang="ja-JP" dirty="0">
                <a:ea typeface="+mn-lt"/>
                <a:cs typeface="+mn-lt"/>
              </a:rPr>
              <a:t>記録した6つの音声（グー，チョキ，パーそれぞれ2つ）の対数パワースペクトル</a:t>
            </a:r>
            <a:r>
              <a:rPr lang="ja-JP" altLang="en-US" dirty="0">
                <a:ea typeface="+mn-lt"/>
                <a:cs typeface="+mn-lt"/>
              </a:rPr>
              <a:t>をしめし，</a:t>
            </a:r>
            <a:r>
              <a:rPr lang="ja-JP" altLang="ja-JP" dirty="0">
                <a:ea typeface="ＭＳ Ｐゴシック"/>
                <a:cs typeface="Calibri"/>
              </a:rPr>
              <a:t>それぞれの</a:t>
            </a:r>
            <a:r>
              <a:rPr lang="ja-JP" altLang="en-US" dirty="0">
                <a:ea typeface="ＭＳ Ｐゴシック"/>
                <a:cs typeface="Calibri"/>
              </a:rPr>
              <a:t>観察結果および考察について</a:t>
            </a:r>
            <a:r>
              <a:rPr lang="ja-JP" altLang="en-US" dirty="0" smtClean="0">
                <a:ea typeface="ＭＳ Ｐゴシック"/>
                <a:cs typeface="Calibri"/>
              </a:rPr>
              <a:t>述べた</a:t>
            </a:r>
            <a:endParaRPr lang="en-US" altLang="ja-JP" dirty="0" smtClean="0">
              <a:ea typeface="ＭＳ Ｐゴシック"/>
              <a:cs typeface="Calibri"/>
            </a:endParaRPr>
          </a:p>
          <a:p>
            <a:pPr lvl="1"/>
            <a:r>
              <a:rPr lang="ja-JP" altLang="en-US" dirty="0">
                <a:ea typeface="ＭＳ Ｐゴシック"/>
                <a:cs typeface="Calibri"/>
              </a:rPr>
              <a:t>スペクトログラムを図示，スペクトログラムの表示手順を確認した．</a:t>
            </a:r>
            <a:endParaRPr lang="en-US" altLang="ja-JP" dirty="0">
              <a:ea typeface="ＭＳ Ｐゴシック"/>
              <a:cs typeface="Calibri"/>
            </a:endParaRPr>
          </a:p>
          <a:p>
            <a:pPr lvl="1"/>
            <a:endParaRPr lang="en-US" altLang="ja-JP" dirty="0" smtClean="0">
              <a:ea typeface="ＭＳ Ｐゴシック"/>
              <a:cs typeface="Calibri"/>
            </a:endParaRPr>
          </a:p>
          <a:p>
            <a:endParaRPr lang="ja-JP" dirty="0">
              <a:ea typeface="ＭＳ Ｐゴシック"/>
              <a:cs typeface="Calibri"/>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245148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 </a:t>
            </a:r>
            <a:r>
              <a:rPr lang="en-US" altLang="ja-JP" dirty="0"/>
              <a:t>5</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参照パターンと入力音声のスペクトル距離の比較に基づく単語音声認識について，考察せよ．</a:t>
            </a:r>
            <a:endParaRPr lang="en-US" altLang="ja-JP"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35</a:t>
            </a:fld>
            <a:endParaRPr lang="en-US" dirty="0"/>
          </a:p>
        </p:txBody>
      </p:sp>
    </p:spTree>
    <p:extLst>
      <p:ext uri="{BB962C8B-B14F-4D97-AF65-F5344CB8AC3E}">
        <p14:creationId xmlns:p14="http://schemas.microsoft.com/office/powerpoint/2010/main" val="891536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問題５の小問題</a:t>
            </a:r>
            <a:endParaRPr kumimoji="1" lang="ja-JP" altLang="en-US" dirty="0"/>
          </a:p>
        </p:txBody>
      </p:sp>
      <p:sp>
        <p:nvSpPr>
          <p:cNvPr id="3" name="コンテンツ プレースホルダー 2"/>
          <p:cNvSpPr>
            <a:spLocks noGrp="1"/>
          </p:cNvSpPr>
          <p:nvPr>
            <p:ph idx="1"/>
          </p:nvPr>
        </p:nvSpPr>
        <p:spPr/>
        <p:txBody>
          <a:bodyPr/>
          <a:lstStyle/>
          <a:p>
            <a:pPr marL="544068" lvl="1" indent="-342900">
              <a:buFont typeface="+mj-lt"/>
              <a:buAutoNum type="arabicPeriod"/>
            </a:pPr>
            <a:r>
              <a:rPr kumimoji="1" lang="ja-JP" altLang="en-US" dirty="0"/>
              <a:t>どのようなアプローチで音声認識を実現するのか，簡単に説明しなさい</a:t>
            </a:r>
            <a:r>
              <a:rPr kumimoji="1" lang="ja-JP" altLang="en-US" dirty="0" smtClean="0"/>
              <a:t>．</a:t>
            </a:r>
            <a:endParaRPr kumimoji="1" lang="en-US" altLang="ja-JP" dirty="0" smtClean="0"/>
          </a:p>
          <a:p>
            <a:pPr marL="544068" lvl="1" indent="-342900">
              <a:buFont typeface="+mj-lt"/>
              <a:buAutoNum type="arabicPeriod"/>
            </a:pPr>
            <a:r>
              <a:rPr kumimoji="1" lang="ja-JP" altLang="en-US" dirty="0" smtClean="0"/>
              <a:t>問題</a:t>
            </a:r>
            <a:r>
              <a:rPr kumimoji="1" lang="en-US" altLang="ja-JP" dirty="0"/>
              <a:t>4</a:t>
            </a:r>
            <a:r>
              <a:rPr kumimoji="1" lang="ja-JP" altLang="en-US" dirty="0" err="1"/>
              <a:t>で収</a:t>
            </a:r>
            <a:r>
              <a:rPr kumimoji="1" lang="ja-JP" altLang="en-US" dirty="0"/>
              <a:t>録した</a:t>
            </a:r>
            <a:r>
              <a:rPr kumimoji="1" lang="en-US" altLang="ja-JP" dirty="0"/>
              <a:t>3+3=6</a:t>
            </a:r>
            <a:r>
              <a:rPr kumimoji="1" lang="ja-JP" altLang="en-US" dirty="0" err="1"/>
              <a:t>つの</a:t>
            </a:r>
            <a:r>
              <a:rPr kumimoji="1" lang="ja-JP" altLang="en-US" dirty="0"/>
              <a:t>音声の（対数）パワースペクトルを用いて，</a:t>
            </a:r>
            <a:r>
              <a:rPr kumimoji="1" lang="en-US" altLang="ja-JP" dirty="0"/>
              <a:t>3x3=9</a:t>
            </a:r>
            <a:r>
              <a:rPr kumimoji="1" lang="ja-JP" altLang="en-US" dirty="0"/>
              <a:t>種類の組み合わせで距離を計算し，その結果を表としてまとめなさい．</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36</a:t>
            </a:fld>
            <a:endParaRPr lang="en-US" dirty="0"/>
          </a:p>
        </p:txBody>
      </p:sp>
    </p:spTree>
    <p:extLst>
      <p:ext uri="{BB962C8B-B14F-4D97-AF65-F5344CB8AC3E}">
        <p14:creationId xmlns:p14="http://schemas.microsoft.com/office/powerpoint/2010/main" val="3133383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kumimoji="1" lang="ja-JP" altLang="en-US" dirty="0"/>
              <a:t>どのようなアプローチで音声認識を実現するのか，簡単に説明しなさい</a:t>
            </a:r>
            <a:r>
              <a:rPr kumimoji="1" lang="ja-JP" altLang="en-US"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097280" y="1845734"/>
                <a:ext cx="10058400" cy="1592791"/>
              </a:xfrm>
            </p:spPr>
            <p:txBody>
              <a:bodyPr/>
              <a:lstStyle/>
              <a:p>
                <a:r>
                  <a:rPr kumimoji="1" lang="ja-JP" altLang="en-US" dirty="0" smtClean="0"/>
                  <a:t>元となる</a:t>
                </a:r>
                <a:r>
                  <a:rPr kumimoji="1" lang="ja-JP" altLang="en-US" dirty="0"/>
                  <a:t>参照</a:t>
                </a:r>
                <a:r>
                  <a:rPr kumimoji="1" lang="ja-JP" altLang="en-US" dirty="0" smtClean="0"/>
                  <a:t>データと，識別したい入力データがどれだけ似ているか</a:t>
                </a:r>
                <a:r>
                  <a:rPr lang="en-US" altLang="ja-JP" dirty="0"/>
                  <a:t>2</a:t>
                </a:r>
                <a:r>
                  <a:rPr lang="ja-JP" altLang="en-US" dirty="0"/>
                  <a:t>音声の距離計算にスペクトル距離を</a:t>
                </a:r>
                <a:r>
                  <a:rPr lang="ja-JP" altLang="en-US" dirty="0" smtClean="0"/>
                  <a:t>用いる</a:t>
                </a:r>
                <a:endParaRPr lang="en-US" altLang="ja-JP" dirty="0" smtClean="0"/>
              </a:p>
              <a:p>
                <a:r>
                  <a:rPr kumimoji="1" lang="ja-JP" altLang="en-US" dirty="0" smtClean="0"/>
                  <a:t>ベクトル</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up/>
                        </m:sSubSup>
                        <m:sSubSup>
                          <m:sSubSupPr>
                            <m:ctrlPr>
                              <a:rPr kumimoji="1" lang="en-US" altLang="ja-JP" i="1">
                                <a:latin typeface="Cambria Math" panose="02040503050406030204" pitchFamily="18" charset="0"/>
                              </a:rPr>
                            </m:ctrlPr>
                          </m:sSubSupPr>
                          <m:e>
                            <m:r>
                              <a:rPr kumimoji="1" lang="en-US" altLang="ja-JP" i="1">
                                <a:latin typeface="Cambria Math" panose="02040503050406030204" pitchFamily="18" charset="0"/>
                              </a:rPr>
                              <m:t>𝑥</m:t>
                            </m:r>
                          </m:e>
                          <m:sub>
                            <m:r>
                              <a:rPr kumimoji="1" lang="en-US" altLang="ja-JP" b="0" i="1" smtClean="0">
                                <a:latin typeface="Cambria Math" panose="02040503050406030204" pitchFamily="18" charset="0"/>
                              </a:rPr>
                              <m:t>2</m:t>
                            </m:r>
                          </m:sub>
                          <m:sup/>
                        </m:sSubSup>
                        <m:r>
                          <a:rPr kumimoji="1" lang="en-US" altLang="ja-JP" i="1" smtClean="0">
                            <a:latin typeface="Cambria Math" panose="02040503050406030204" pitchFamily="18" charset="0"/>
                            <a:ea typeface="Cambria Math" panose="02040503050406030204" pitchFamily="18" charset="0"/>
                          </a:rPr>
                          <m:t>⋯</m:t>
                        </m:r>
                        <m:sSubSup>
                          <m:sSubSupPr>
                            <m:ctrlPr>
                              <a:rPr kumimoji="1" lang="en-US" altLang="ja-JP" i="1" smtClean="0">
                                <a:latin typeface="Cambria Math" panose="02040503050406030204" pitchFamily="18" charset="0"/>
                              </a:rPr>
                            </m:ctrlPr>
                          </m:sSubSupPr>
                          <m:e>
                            <m:r>
                              <a:rPr kumimoji="1" lang="en-US" altLang="ja-JP" i="1">
                                <a:latin typeface="Cambria Math" panose="02040503050406030204" pitchFamily="18" charset="0"/>
                              </a:rPr>
                              <m:t>𝑥</m:t>
                            </m:r>
                          </m:e>
                          <m:sub>
                            <m:r>
                              <a:rPr kumimoji="1" lang="en-US" altLang="ja-JP" b="0" i="1" smtClean="0">
                                <a:latin typeface="Cambria Math" panose="02040503050406030204" pitchFamily="18" charset="0"/>
                              </a:rPr>
                              <m:t>𝑁</m:t>
                            </m:r>
                          </m:sub>
                          <m:sup/>
                        </m:sSubSup>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𝑇</m:t>
                        </m:r>
                      </m:sup>
                    </m:sSup>
                  </m:oMath>
                </a14:m>
                <a:r>
                  <a:rPr kumimoji="1" lang="ja-JP" altLang="en-US" dirty="0" smtClean="0"/>
                  <a:t>とベクトル</a:t>
                </a:r>
                <a14:m>
                  <m:oMath xmlns:m="http://schemas.openxmlformats.org/officeDocument/2006/math">
                    <m:r>
                      <m:rPr>
                        <m:sty m:val="p"/>
                      </m:rPr>
                      <a:rPr kumimoji="1" lang="en-US" altLang="ja-JP" b="0" i="0" smtClean="0">
                        <a:latin typeface="Cambria Math" panose="02040503050406030204" pitchFamily="18" charset="0"/>
                      </a:rPr>
                      <m:t>y</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i="1">
                                <a:latin typeface="Cambria Math" panose="02040503050406030204" pitchFamily="18" charset="0"/>
                              </a:rPr>
                              <m:t>1</m:t>
                            </m:r>
                          </m:sub>
                          <m:sup/>
                        </m:sSubSup>
                        <m:sSubSup>
                          <m:sSubSupPr>
                            <m:ctrlPr>
                              <a:rPr kumimoji="1" lang="en-US" altLang="ja-JP" i="1">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i="1">
                                <a:latin typeface="Cambria Math" panose="02040503050406030204" pitchFamily="18" charset="0"/>
                              </a:rPr>
                              <m:t>2</m:t>
                            </m:r>
                          </m:sub>
                          <m:sup/>
                        </m:sSubSup>
                        <m:r>
                          <a:rPr kumimoji="1" lang="en-US" altLang="ja-JP" i="1">
                            <a:latin typeface="Cambria Math" panose="02040503050406030204" pitchFamily="18" charset="0"/>
                            <a:ea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i="1">
                                <a:latin typeface="Cambria Math" panose="02040503050406030204" pitchFamily="18" charset="0"/>
                              </a:rPr>
                              <m:t>𝑁</m:t>
                            </m:r>
                          </m:sub>
                          <m:sup/>
                        </m:sSubSup>
                        <m:r>
                          <a:rPr kumimoji="1" lang="en-US" altLang="ja-JP" i="1">
                            <a:latin typeface="Cambria Math" panose="02040503050406030204" pitchFamily="18" charset="0"/>
                          </a:rPr>
                          <m:t>]</m:t>
                        </m:r>
                      </m:e>
                      <m:sup>
                        <m:r>
                          <a:rPr kumimoji="1" lang="en-US" altLang="ja-JP" i="1">
                            <a:latin typeface="Cambria Math" panose="02040503050406030204" pitchFamily="18" charset="0"/>
                          </a:rPr>
                          <m:t>𝑇</m:t>
                        </m:r>
                      </m:sup>
                    </m:sSup>
                    <m:r>
                      <a:rPr kumimoji="1" lang="ja-JP" altLang="en-US" i="1" dirty="0" smtClean="0">
                        <a:latin typeface="Cambria Math" panose="02040503050406030204" pitchFamily="18" charset="0"/>
                      </a:rPr>
                      <m:t>の</m:t>
                    </m:r>
                  </m:oMath>
                </a14:m>
                <a:r>
                  <a:rPr kumimoji="1" lang="ja-JP" altLang="en-US" dirty="0" smtClean="0"/>
                  <a:t>距離</a:t>
                </a:r>
                <a14:m>
                  <m:oMath xmlns:m="http://schemas.openxmlformats.org/officeDocument/2006/math">
                    <m:r>
                      <a:rPr kumimoji="1" lang="en-US" altLang="ja-JP" b="0" i="1" dirty="0" smtClean="0">
                        <a:latin typeface="Cambria Math" panose="02040503050406030204" pitchFamily="18" charset="0"/>
                      </a:rPr>
                      <m:t>𝐷</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𝑦</m:t>
                        </m:r>
                      </m:e>
                    </m:d>
                  </m:oMath>
                </a14:m>
                <a:r>
                  <a:rPr kumimoji="1" lang="ja-JP" altLang="en-US" dirty="0" smtClean="0"/>
                  <a:t>を以下のように計算する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097280" y="1845734"/>
                <a:ext cx="10058400" cy="1592791"/>
              </a:xfrm>
              <a:blipFill rotWithShape="0">
                <a:blip r:embed="rId2"/>
                <a:stretch>
                  <a:fillRect l="-606" t="-5364" r="-4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3927021" y="3605893"/>
                <a:ext cx="3233058" cy="11130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𝑁</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𝑛</m:t>
                                      </m:r>
                                    </m:sub>
                                    <m:sup/>
                                  </m:sSubSup>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nary>
                        </m:e>
                      </m:rad>
                    </m:oMath>
                  </m:oMathPara>
                </a14:m>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3927021" y="3605893"/>
                <a:ext cx="3233058" cy="1113064"/>
              </a:xfrm>
              <a:prstGeom prst="rect">
                <a:avLst/>
              </a:prstGeom>
              <a:blipFill rotWithShape="0">
                <a:blip r:embed="rId3"/>
                <a:stretch>
                  <a:fillRect/>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6604037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5-2.</a:t>
            </a:r>
            <a:r>
              <a:rPr kumimoji="1" lang="ja-JP" altLang="en-US" dirty="0"/>
              <a:t>問題</a:t>
            </a:r>
            <a:r>
              <a:rPr kumimoji="1" lang="en-US" altLang="ja-JP" dirty="0"/>
              <a:t>4</a:t>
            </a:r>
            <a:r>
              <a:rPr kumimoji="1" lang="ja-JP" altLang="en-US" dirty="0" err="1"/>
              <a:t>で収</a:t>
            </a:r>
            <a:r>
              <a:rPr kumimoji="1" lang="ja-JP" altLang="en-US" dirty="0" smtClean="0"/>
              <a:t>録した</a:t>
            </a:r>
            <a:r>
              <a:rPr kumimoji="1" lang="en-US" altLang="ja-JP" dirty="0" smtClean="0"/>
              <a:t>6</a:t>
            </a:r>
            <a:r>
              <a:rPr kumimoji="1" lang="ja-JP" altLang="en-US" dirty="0" err="1"/>
              <a:t>つの</a:t>
            </a:r>
            <a:r>
              <a:rPr kumimoji="1" lang="ja-JP" altLang="en-US" dirty="0"/>
              <a:t>音声</a:t>
            </a:r>
            <a:r>
              <a:rPr kumimoji="1" lang="ja-JP" altLang="en-US" dirty="0" smtClean="0"/>
              <a:t>のパワースペクトル</a:t>
            </a:r>
            <a:r>
              <a:rPr kumimoji="1" lang="ja-JP" altLang="en-US" dirty="0"/>
              <a:t>を</a:t>
            </a:r>
            <a:r>
              <a:rPr kumimoji="1" lang="ja-JP" altLang="en-US" dirty="0" smtClean="0"/>
              <a:t>用いた，</a:t>
            </a:r>
            <a:r>
              <a:rPr kumimoji="1" lang="en-US" altLang="ja-JP" dirty="0" smtClean="0"/>
              <a:t>9</a:t>
            </a:r>
            <a:r>
              <a:rPr kumimoji="1" lang="ja-JP" altLang="en-US" dirty="0"/>
              <a:t>種類</a:t>
            </a:r>
            <a:r>
              <a:rPr kumimoji="1" lang="ja-JP" altLang="en-US" dirty="0" smtClean="0"/>
              <a:t>の距離</a:t>
            </a:r>
            <a:r>
              <a:rPr kumimoji="1" lang="ja-JP" altLang="en-US" dirty="0"/>
              <a:t>の</a:t>
            </a:r>
            <a:r>
              <a:rPr kumimoji="1" lang="ja-JP" altLang="en-US" dirty="0" smtClean="0"/>
              <a:t>結果表</a:t>
            </a:r>
            <a:endParaRPr kumimoji="1" lang="ja-JP" altLang="en-US" dirty="0"/>
          </a:p>
        </p:txBody>
      </p:sp>
      <p:graphicFrame>
        <p:nvGraphicFramePr>
          <p:cNvPr id="4" name="コンテンツ プレースホルダー 3"/>
          <p:cNvGraphicFramePr>
            <a:graphicFrameLocks noGrp="1"/>
          </p:cNvGraphicFramePr>
          <p:nvPr>
            <p:ph idx="1"/>
            <p:extLst/>
          </p:nvPr>
        </p:nvGraphicFramePr>
        <p:xfrm>
          <a:off x="4720711" y="2731283"/>
          <a:ext cx="7195967" cy="2324832"/>
        </p:xfrm>
        <a:graphic>
          <a:graphicData uri="http://schemas.openxmlformats.org/drawingml/2006/table">
            <a:tbl>
              <a:tblPr firstRow="1" bandRow="1">
                <a:tableStyleId>{5C22544A-7EE6-4342-B048-85BDC9FD1C3A}</a:tableStyleId>
              </a:tblPr>
              <a:tblGrid>
                <a:gridCol w="680300"/>
                <a:gridCol w="2017051"/>
                <a:gridCol w="2064752"/>
                <a:gridCol w="2433864"/>
              </a:tblGrid>
              <a:tr h="581208">
                <a:tc>
                  <a:txBody>
                    <a:bodyPr/>
                    <a:lstStyle/>
                    <a:p>
                      <a:endParaRPr kumimoji="1" lang="ja-JP" altLang="en-US" sz="1300" dirty="0"/>
                    </a:p>
                  </a:txBody>
                  <a:tcPr marL="65418" marR="65418" marT="32709" marB="32709"/>
                </a:tc>
                <a:tc>
                  <a:txBody>
                    <a:bodyPr/>
                    <a:lstStyle/>
                    <a:p>
                      <a:pPr lvl="0" algn="ctr"/>
                      <a:r>
                        <a:rPr kumimoji="1" lang="en-US" altLang="ja-JP" sz="1300" dirty="0" smtClean="0"/>
                        <a:t>Goo</a:t>
                      </a:r>
                      <a:r>
                        <a:rPr kumimoji="1" lang="ja-JP" altLang="en-US" sz="1300" dirty="0" smtClean="0"/>
                        <a:t>２</a:t>
                      </a:r>
                      <a:endParaRPr kumimoji="1" lang="ja-JP" altLang="en-US" sz="1300" dirty="0"/>
                    </a:p>
                  </a:txBody>
                  <a:tcPr marL="65418" marR="65418" marT="32709" marB="32709" anchor="ctr"/>
                </a:tc>
                <a:tc>
                  <a:txBody>
                    <a:bodyPr/>
                    <a:lstStyle/>
                    <a:p>
                      <a:pPr lvl="0" algn="ctr"/>
                      <a:r>
                        <a:rPr kumimoji="1" lang="en-US" altLang="ja-JP" sz="1300" dirty="0" smtClean="0"/>
                        <a:t>Chk2</a:t>
                      </a:r>
                      <a:endParaRPr kumimoji="1" lang="ja-JP" altLang="en-US" sz="1300" dirty="0"/>
                    </a:p>
                  </a:txBody>
                  <a:tcPr marL="65418" marR="65418" marT="32709" marB="32709" anchor="ctr"/>
                </a:tc>
                <a:tc>
                  <a:txBody>
                    <a:bodyPr/>
                    <a:lstStyle/>
                    <a:p>
                      <a:pPr lvl="0" algn="ctr"/>
                      <a:r>
                        <a:rPr kumimoji="1" lang="en-US" altLang="ja-JP" sz="1300" dirty="0" smtClean="0"/>
                        <a:t>Par2</a:t>
                      </a:r>
                      <a:endParaRPr kumimoji="1" lang="ja-JP" altLang="en-US" sz="1300" dirty="0"/>
                    </a:p>
                  </a:txBody>
                  <a:tcPr marL="65418" marR="65418" marT="32709" marB="32709" anchor="ctr"/>
                </a:tc>
              </a:tr>
              <a:tr h="581208">
                <a:tc>
                  <a:txBody>
                    <a:bodyPr/>
                    <a:lstStyle/>
                    <a:p>
                      <a:pPr algn="ctr"/>
                      <a:r>
                        <a:rPr kumimoji="1" lang="en-US" altLang="ja-JP" sz="1300" dirty="0" smtClean="0"/>
                        <a:t>Goo1</a:t>
                      </a:r>
                      <a:endParaRPr kumimoji="1" lang="ja-JP" altLang="en-US" sz="1300" dirty="0"/>
                    </a:p>
                  </a:txBody>
                  <a:tcPr marL="65418" marR="65418" marT="32709" marB="32709" anchor="ctr"/>
                </a:tc>
                <a:tc>
                  <a:txBody>
                    <a:bodyPr/>
                    <a:lstStyle/>
                    <a:p>
                      <a:pPr algn="r"/>
                      <a:r>
                        <a:rPr kumimoji="1" lang="en-US" altLang="ja-JP" sz="1300" dirty="0" smtClean="0"/>
                        <a:t>888.69</a:t>
                      </a:r>
                      <a:endParaRPr kumimoji="1" lang="ja-JP" altLang="en-US" sz="1300" dirty="0"/>
                    </a:p>
                  </a:txBody>
                  <a:tcPr marL="65418" marR="65418" marT="32709" marB="32709" anchor="ctr"/>
                </a:tc>
                <a:tc>
                  <a:txBody>
                    <a:bodyPr/>
                    <a:lstStyle/>
                    <a:p>
                      <a:pPr algn="r"/>
                      <a:r>
                        <a:rPr kumimoji="1" lang="ja-JP" altLang="en-US" sz="1300" dirty="0" smtClean="0"/>
                        <a:t> </a:t>
                      </a:r>
                      <a:r>
                        <a:rPr kumimoji="1" lang="en-US" altLang="ja-JP" sz="1300" dirty="0" smtClean="0"/>
                        <a:t>1365.46</a:t>
                      </a:r>
                      <a:endParaRPr kumimoji="1" lang="ja-JP" altLang="en-US" sz="1300" dirty="0"/>
                    </a:p>
                  </a:txBody>
                  <a:tcPr marL="65418" marR="65418" marT="32709" marB="32709" anchor="ctr"/>
                </a:tc>
                <a:tc>
                  <a:txBody>
                    <a:bodyPr/>
                    <a:lstStyle/>
                    <a:p>
                      <a:pPr algn="r"/>
                      <a:r>
                        <a:rPr kumimoji="1" lang="en-US" altLang="ja-JP" sz="1300" dirty="0" smtClean="0"/>
                        <a:t>1148.65</a:t>
                      </a:r>
                      <a:endParaRPr kumimoji="1" lang="ja-JP" altLang="en-US" sz="1300" dirty="0"/>
                    </a:p>
                  </a:txBody>
                  <a:tcPr marL="65418" marR="65418" marT="32709" marB="32709" anchor="ctr"/>
                </a:tc>
              </a:tr>
              <a:tr h="581208">
                <a:tc>
                  <a:txBody>
                    <a:bodyPr/>
                    <a:lstStyle/>
                    <a:p>
                      <a:pPr algn="ctr"/>
                      <a:r>
                        <a:rPr kumimoji="1" lang="en-US" altLang="ja-JP" sz="1300" dirty="0" smtClean="0"/>
                        <a:t>Chk1</a:t>
                      </a:r>
                      <a:endParaRPr kumimoji="1" lang="ja-JP" altLang="en-US" sz="1300" dirty="0"/>
                    </a:p>
                  </a:txBody>
                  <a:tcPr marL="65418" marR="65418" marT="32709" marB="32709" anchor="ctr"/>
                </a:tc>
                <a:tc>
                  <a:txBody>
                    <a:bodyPr/>
                    <a:lstStyle/>
                    <a:p>
                      <a:pPr algn="r"/>
                      <a:r>
                        <a:rPr kumimoji="1" lang="en-US" altLang="ja-JP" sz="1300" dirty="0" smtClean="0"/>
                        <a:t>1313.32</a:t>
                      </a:r>
                      <a:endParaRPr kumimoji="1" lang="ja-JP" altLang="en-US" sz="1300" dirty="0"/>
                    </a:p>
                  </a:txBody>
                  <a:tcPr marL="65418" marR="65418" marT="32709" marB="32709" anchor="ctr"/>
                </a:tc>
                <a:tc>
                  <a:txBody>
                    <a:bodyPr/>
                    <a:lstStyle/>
                    <a:p>
                      <a:pPr algn="r"/>
                      <a:r>
                        <a:rPr kumimoji="1" lang="en-US" altLang="ja-JP" sz="1300" dirty="0" smtClean="0"/>
                        <a:t>737.83</a:t>
                      </a:r>
                      <a:endParaRPr kumimoji="1" lang="ja-JP" altLang="en-US" sz="1300" dirty="0"/>
                    </a:p>
                  </a:txBody>
                  <a:tcPr marL="65418" marR="65418" marT="32709" marB="32709" anchor="ctr"/>
                </a:tc>
                <a:tc>
                  <a:txBody>
                    <a:bodyPr/>
                    <a:lstStyle/>
                    <a:p>
                      <a:pPr algn="r"/>
                      <a:r>
                        <a:rPr kumimoji="1" lang="en-US" altLang="ja-JP" sz="1300" dirty="0" smtClean="0"/>
                        <a:t>1146.56</a:t>
                      </a:r>
                      <a:endParaRPr kumimoji="1" lang="ja-JP" altLang="en-US" sz="1300" dirty="0"/>
                    </a:p>
                  </a:txBody>
                  <a:tcPr marL="65418" marR="65418" marT="32709" marB="32709" anchor="ctr"/>
                </a:tc>
              </a:tr>
              <a:tr h="581208">
                <a:tc>
                  <a:txBody>
                    <a:bodyPr/>
                    <a:lstStyle/>
                    <a:p>
                      <a:pPr algn="ctr"/>
                      <a:r>
                        <a:rPr kumimoji="1" lang="en-US" altLang="ja-JP" sz="1300" dirty="0" smtClean="0"/>
                        <a:t>Par1</a:t>
                      </a:r>
                      <a:endParaRPr kumimoji="1" lang="ja-JP" altLang="en-US" sz="1300" dirty="0"/>
                    </a:p>
                  </a:txBody>
                  <a:tcPr marL="65418" marR="65418" marT="32709" marB="32709" anchor="ctr"/>
                </a:tc>
                <a:tc>
                  <a:txBody>
                    <a:bodyPr/>
                    <a:lstStyle/>
                    <a:p>
                      <a:pPr algn="r"/>
                      <a:r>
                        <a:rPr kumimoji="1" lang="en-US" altLang="ja-JP" sz="1300" dirty="0" smtClean="0"/>
                        <a:t>1263.56</a:t>
                      </a:r>
                      <a:endParaRPr kumimoji="1" lang="ja-JP" altLang="en-US" sz="1300" dirty="0"/>
                    </a:p>
                  </a:txBody>
                  <a:tcPr marL="65418" marR="65418" marT="32709" marB="32709" anchor="ctr"/>
                </a:tc>
                <a:tc>
                  <a:txBody>
                    <a:bodyPr/>
                    <a:lstStyle/>
                    <a:p>
                      <a:pPr algn="r"/>
                      <a:r>
                        <a:rPr kumimoji="1" lang="en-US" altLang="ja-JP" sz="1300" dirty="0" smtClean="0"/>
                        <a:t>1110.19</a:t>
                      </a:r>
                      <a:endParaRPr kumimoji="1" lang="ja-JP" altLang="en-US" sz="1300" dirty="0"/>
                    </a:p>
                  </a:txBody>
                  <a:tcPr marL="65418" marR="65418" marT="32709" marB="32709" anchor="ctr"/>
                </a:tc>
                <a:tc>
                  <a:txBody>
                    <a:bodyPr/>
                    <a:lstStyle/>
                    <a:p>
                      <a:pPr algn="r"/>
                      <a:r>
                        <a:rPr kumimoji="1" lang="en-US" altLang="ja-JP" sz="1300" dirty="0" smtClean="0"/>
                        <a:t>767.11</a:t>
                      </a:r>
                      <a:endParaRPr kumimoji="1" lang="ja-JP" altLang="en-US" sz="1300" dirty="0"/>
                    </a:p>
                  </a:txBody>
                  <a:tcPr marL="65418" marR="65418" marT="32709" marB="32709" anchor="ctr"/>
                </a:tc>
              </a:tr>
            </a:tbl>
          </a:graphicData>
        </a:graphic>
      </p:graphicFrame>
      <p:pic>
        <p:nvPicPr>
          <p:cNvPr id="5" name="図 4"/>
          <p:cNvPicPr>
            <a:picLocks noChangeAspect="1"/>
          </p:cNvPicPr>
          <p:nvPr/>
        </p:nvPicPr>
        <p:blipFill>
          <a:blip r:embed="rId2"/>
          <a:stretch>
            <a:fillRect/>
          </a:stretch>
        </p:blipFill>
        <p:spPr>
          <a:xfrm>
            <a:off x="640080" y="2667862"/>
            <a:ext cx="3877866" cy="2451673"/>
          </a:xfrm>
          <a:prstGeom prst="rect">
            <a:avLst/>
          </a:prstGeom>
        </p:spPr>
      </p:pic>
      <p:sp>
        <p:nvSpPr>
          <p:cNvPr id="3" name="テキスト ボックス 2"/>
          <p:cNvSpPr txBox="1"/>
          <p:nvPr/>
        </p:nvSpPr>
        <p:spPr>
          <a:xfrm>
            <a:off x="640080" y="5056115"/>
            <a:ext cx="4278923" cy="369332"/>
          </a:xfrm>
          <a:prstGeom prst="rect">
            <a:avLst/>
          </a:prstGeom>
          <a:noFill/>
        </p:spPr>
        <p:txBody>
          <a:bodyPr wrap="square" rtlCol="0">
            <a:spAutoFit/>
          </a:bodyPr>
          <a:lstStyle/>
          <a:p>
            <a:r>
              <a:rPr kumimoji="1" lang="ja-JP" altLang="en-US" dirty="0" smtClean="0"/>
              <a:t>同音同士の対数パワースペクトル（再掲）</a:t>
            </a:r>
            <a:endParaRPr kumimoji="1" lang="ja-JP" altLang="en-US"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38</a:t>
            </a:fld>
            <a:endParaRPr lang="en-US" dirty="0"/>
          </a:p>
        </p:txBody>
      </p:sp>
    </p:spTree>
    <p:extLst>
      <p:ext uri="{BB962C8B-B14F-4D97-AF65-F5344CB8AC3E}">
        <p14:creationId xmlns:p14="http://schemas.microsoft.com/office/powerpoint/2010/main" val="448553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5-2.</a:t>
            </a:r>
            <a:r>
              <a:rPr kumimoji="1" lang="ja-JP" altLang="en-US" dirty="0"/>
              <a:t>問題</a:t>
            </a:r>
            <a:r>
              <a:rPr kumimoji="1" lang="en-US" altLang="ja-JP" dirty="0"/>
              <a:t>4</a:t>
            </a:r>
            <a:r>
              <a:rPr kumimoji="1" lang="ja-JP" altLang="en-US" dirty="0" err="1"/>
              <a:t>で収</a:t>
            </a:r>
            <a:r>
              <a:rPr kumimoji="1" lang="ja-JP" altLang="en-US" dirty="0"/>
              <a:t>録した</a:t>
            </a:r>
            <a:r>
              <a:rPr kumimoji="1" lang="en-US" altLang="ja-JP" dirty="0"/>
              <a:t>6</a:t>
            </a:r>
            <a:r>
              <a:rPr kumimoji="1" lang="ja-JP" altLang="en-US" dirty="0" err="1"/>
              <a:t>つの</a:t>
            </a:r>
            <a:r>
              <a:rPr kumimoji="1" lang="ja-JP" altLang="en-US" dirty="0"/>
              <a:t>音声のパワースペクトルを用いた，</a:t>
            </a:r>
            <a:r>
              <a:rPr kumimoji="1" lang="en-US" altLang="ja-JP" dirty="0"/>
              <a:t>9</a:t>
            </a:r>
            <a:r>
              <a:rPr kumimoji="1" lang="ja-JP" altLang="en-US" dirty="0"/>
              <a:t>種類の距離の結果表</a:t>
            </a:r>
          </a:p>
        </p:txBody>
      </p:sp>
      <p:sp>
        <p:nvSpPr>
          <p:cNvPr id="3" name="コンテンツ プレースホルダー 2"/>
          <p:cNvSpPr>
            <a:spLocks noGrp="1"/>
          </p:cNvSpPr>
          <p:nvPr>
            <p:ph idx="1"/>
          </p:nvPr>
        </p:nvSpPr>
        <p:spPr/>
        <p:txBody>
          <a:bodyPr/>
          <a:lstStyle/>
          <a:p>
            <a:r>
              <a:rPr kumimoji="1" lang="en-US" altLang="ja-JP" dirty="0" smtClean="0"/>
              <a:t>【</a:t>
            </a:r>
            <a:r>
              <a:rPr kumimoji="1" lang="ja-JP" altLang="en-US" dirty="0" smtClean="0"/>
              <a:t>表からわかること</a:t>
            </a:r>
            <a:r>
              <a:rPr kumimoji="1" lang="en-US" altLang="ja-JP" dirty="0" smtClean="0"/>
              <a:t>】</a:t>
            </a:r>
          </a:p>
          <a:p>
            <a:r>
              <a:rPr kumimoji="1" lang="ja-JP" altLang="en-US" dirty="0" smtClean="0"/>
              <a:t>グーとグー同士などの同じ音同士の距離は４桁まで大きくならないぐらいの距離になった</a:t>
            </a:r>
            <a:endParaRPr kumimoji="1" lang="en-US" altLang="ja-JP" dirty="0" smtClean="0"/>
          </a:p>
          <a:p>
            <a:r>
              <a:rPr kumimoji="1" lang="ja-JP" altLang="en-US" dirty="0" smtClean="0"/>
              <a:t>異なる音同士では，距離が大きくなっていて，それだけ似ていないということがわかる</a:t>
            </a:r>
            <a:endParaRPr kumimoji="1" lang="en-US" altLang="ja-JP" dirty="0" smtClean="0"/>
          </a:p>
          <a:p>
            <a:r>
              <a:rPr kumimoji="1" lang="ja-JP" altLang="en-US" dirty="0" smtClean="0"/>
              <a:t>同音同士つまり対角要素の距離の大きさが最短であり，距離だけを見た音声比較による認識でも，自分の声なら上手くいきそうである．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39</a:t>
            </a:fld>
            <a:endParaRPr lang="en-US" dirty="0"/>
          </a:p>
        </p:txBody>
      </p:sp>
    </p:spTree>
    <p:extLst>
      <p:ext uri="{BB962C8B-B14F-4D97-AF65-F5344CB8AC3E}">
        <p14:creationId xmlns:p14="http://schemas.microsoft.com/office/powerpoint/2010/main" val="147594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さらに，グーチョキパーという自分の音声を録音し，時間波形やパワースペクトルについて観察したあと，</a:t>
            </a:r>
            <a:r>
              <a:rPr lang="ja-JP" altLang="en-US" dirty="0"/>
              <a:t>参照パターンと入力音声のスペクトル距離の比較に基づく単語音声</a:t>
            </a:r>
            <a:r>
              <a:rPr lang="ja-JP" altLang="en-US" dirty="0" smtClean="0"/>
              <a:t>認識について考察する．その後，自身で自動音声認識器を実装し，声を正しく認識できるか見てみる．</a:t>
            </a:r>
            <a:endParaRPr lang="en-US" altLang="ja-JP" dirty="0" smtClean="0"/>
          </a:p>
          <a:p>
            <a:r>
              <a:rPr kumimoji="1" lang="ja-JP" altLang="en-US" dirty="0"/>
              <a:t>最後</a:t>
            </a:r>
            <a:r>
              <a:rPr kumimoji="1" lang="ja-JP" altLang="en-US" dirty="0" smtClean="0"/>
              <a:t>に</a:t>
            </a:r>
            <a:r>
              <a:rPr lang="ja-JP" altLang="en-US" dirty="0"/>
              <a:t>最適経路探索問題を応用して</a:t>
            </a:r>
            <a:r>
              <a:rPr lang="ja-JP" altLang="en-US" dirty="0" smtClean="0"/>
              <a:t>，</a:t>
            </a:r>
            <a:r>
              <a:rPr lang="en-US" altLang="ja-JP" dirty="0"/>
              <a:t>Dijkstra’s </a:t>
            </a:r>
            <a:r>
              <a:rPr lang="en-US" altLang="ja-JP" dirty="0" smtClean="0"/>
              <a:t>algorithm</a:t>
            </a:r>
            <a:r>
              <a:rPr lang="ja-JP" altLang="en-US" dirty="0" smtClean="0"/>
              <a:t>でスペクトログラム</a:t>
            </a:r>
            <a:r>
              <a:rPr lang="ja-JP" altLang="en-US" dirty="0"/>
              <a:t>による音声間の距離計算を実装</a:t>
            </a:r>
            <a:r>
              <a:rPr lang="ja-JP" altLang="en-US" dirty="0" smtClean="0"/>
              <a:t>し音声認識器の精度向上も行ってみる．</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3540941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問題５のまとめ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ea typeface="ＭＳ Ｐゴシック"/>
                <a:cs typeface="Calibri"/>
              </a:rPr>
              <a:t>問題</a:t>
            </a:r>
          </a:p>
          <a:p>
            <a:r>
              <a:rPr lang="ja-JP" altLang="ja-JP" dirty="0">
                <a:ea typeface="ＭＳ Ｐゴシック"/>
                <a:cs typeface="Calibri"/>
              </a:rPr>
              <a:t>じゃんけんの3手（「グー」「チョキ」「パー」）の単語発声を音声ファイルとして録音し，今後の音声認識の実験で利用できるよう準備せよ．</a:t>
            </a:r>
            <a:endParaRPr lang="ja-JP" altLang="en-US" dirty="0">
              <a:ea typeface="ＭＳ Ｐゴシック"/>
              <a:cs typeface="Calibri"/>
            </a:endParaRPr>
          </a:p>
          <a:p>
            <a:endParaRPr lang="ja-JP" altLang="ja-JP" dirty="0">
              <a:ea typeface="ＭＳ Ｐゴシック"/>
              <a:cs typeface="Calibri"/>
            </a:endParaRPr>
          </a:p>
          <a:p>
            <a:r>
              <a:rPr lang="ja-JP" altLang="ja-JP" dirty="0">
                <a:ea typeface="ＭＳ Ｐゴシック"/>
                <a:cs typeface="Calibri"/>
              </a:rPr>
              <a:t>まとめ</a:t>
            </a:r>
          </a:p>
          <a:p>
            <a:r>
              <a:rPr lang="ja-JP" altLang="en-US" dirty="0">
                <a:ea typeface="ＭＳ Ｐゴシック"/>
                <a:cs typeface="Calibri"/>
              </a:rPr>
              <a:t>どのよう</a:t>
            </a:r>
            <a:r>
              <a:rPr lang="ja-JP" altLang="en-US" dirty="0" smtClean="0">
                <a:ea typeface="ＭＳ Ｐゴシック"/>
                <a:cs typeface="Calibri"/>
              </a:rPr>
              <a:t>に音声認識をするのかのアプローチについて式を提示しつつ，距離について見ることについて説明した</a:t>
            </a:r>
            <a:endParaRPr lang="en-US" altLang="ja-JP" dirty="0" smtClean="0">
              <a:ea typeface="ＭＳ Ｐゴシック"/>
              <a:cs typeface="Calibri"/>
            </a:endParaRPr>
          </a:p>
          <a:p>
            <a:r>
              <a:rPr lang="ja-JP" altLang="en-US" dirty="0">
                <a:ea typeface="ＭＳ Ｐゴシック"/>
                <a:cs typeface="Calibri"/>
              </a:rPr>
              <a:t>９</a:t>
            </a:r>
            <a:r>
              <a:rPr lang="ja-JP" altLang="en-US" dirty="0" smtClean="0">
                <a:ea typeface="ＭＳ Ｐゴシック"/>
                <a:cs typeface="Calibri"/>
              </a:rPr>
              <a:t>種類の音の組み合わせについて距離の大きさを表にした</a:t>
            </a:r>
            <a:endParaRPr lang="en-US" altLang="ja-JP" dirty="0" smtClean="0">
              <a:ea typeface="ＭＳ Ｐゴシック"/>
              <a:cs typeface="Calibri"/>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40</a:t>
            </a:fld>
            <a:endParaRPr lang="en-US" dirty="0"/>
          </a:p>
        </p:txBody>
      </p:sp>
    </p:spTree>
    <p:extLst>
      <p:ext uri="{BB962C8B-B14F-4D97-AF65-F5344CB8AC3E}">
        <p14:creationId xmlns:p14="http://schemas.microsoft.com/office/powerpoint/2010/main" val="3695910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問題６</a:t>
            </a:r>
            <a:endParaRPr kumimoji="1" lang="ja-JP" altLang="en-US" dirty="0"/>
          </a:p>
        </p:txBody>
      </p:sp>
      <p:sp>
        <p:nvSpPr>
          <p:cNvPr id="3" name="コンテンツ プレースホルダー 2"/>
          <p:cNvSpPr>
            <a:spLocks noGrp="1"/>
          </p:cNvSpPr>
          <p:nvPr>
            <p:ph idx="1"/>
          </p:nvPr>
        </p:nvSpPr>
        <p:spPr/>
        <p:txBody>
          <a:bodyPr/>
          <a:lstStyle/>
          <a:p>
            <a:r>
              <a:rPr lang="ja-JP" altLang="en-US" dirty="0"/>
              <a:t>自身で実装した自動音声認識器を用いて，音声インタフェースを作成し，考察せよ．</a:t>
            </a:r>
          </a:p>
          <a:p>
            <a:pPr lvl="1"/>
            <a:r>
              <a:rPr lang="ja-JP" altLang="en-US" dirty="0"/>
              <a:t>単語認識ができればよい．</a:t>
            </a:r>
          </a:p>
          <a:p>
            <a:pPr lvl="1"/>
            <a:r>
              <a:rPr lang="ja-JP" altLang="en-US" dirty="0"/>
              <a:t>マイクから音声を入力して，結果を画面に出力するまでの一連の流れを，</a:t>
            </a:r>
            <a:r>
              <a:rPr lang="en-US" altLang="ja-JP" dirty="0"/>
              <a:t>MATLAB/Octave</a:t>
            </a:r>
            <a:r>
              <a:rPr lang="ja-JP" altLang="en-US" dirty="0"/>
              <a:t>のスクリプト（あるいは，関数）として実行できればよい．</a:t>
            </a:r>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41</a:t>
            </a:fld>
            <a:endParaRPr lang="en-US" dirty="0"/>
          </a:p>
        </p:txBody>
      </p:sp>
    </p:spTree>
    <p:extLst>
      <p:ext uri="{BB962C8B-B14F-4D97-AF65-F5344CB8AC3E}">
        <p14:creationId xmlns:p14="http://schemas.microsoft.com/office/powerpoint/2010/main" val="3114676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問題６の小問題</a:t>
            </a:r>
            <a:endParaRPr kumimoji="1" lang="ja-JP" altLang="en-US" dirty="0"/>
          </a:p>
        </p:txBody>
      </p:sp>
      <p:sp>
        <p:nvSpPr>
          <p:cNvPr id="3" name="コンテンツ プレースホルダー 2"/>
          <p:cNvSpPr>
            <a:spLocks noGrp="1"/>
          </p:cNvSpPr>
          <p:nvPr>
            <p:ph idx="1"/>
          </p:nvPr>
        </p:nvSpPr>
        <p:spPr/>
        <p:txBody>
          <a:bodyPr/>
          <a:lstStyle/>
          <a:p>
            <a:pPr marL="544068" lvl="1" indent="-342900">
              <a:buFont typeface="+mj-lt"/>
              <a:buAutoNum type="arabicPeriod"/>
            </a:pPr>
            <a:r>
              <a:rPr lang="en-US" altLang="ja-JP" dirty="0"/>
              <a:t>MATLAB/Octave</a:t>
            </a:r>
            <a:r>
              <a:rPr lang="ja-JP" altLang="en-US" dirty="0"/>
              <a:t>等のソースコードを用いて，実装と動作例を示しなさい．</a:t>
            </a:r>
          </a:p>
          <a:p>
            <a:pPr marL="544068" lvl="1" indent="-342900">
              <a:buFont typeface="+mj-lt"/>
              <a:buAutoNum type="arabicPeriod"/>
            </a:pPr>
            <a:r>
              <a:rPr lang="ja-JP" altLang="en-US" dirty="0"/>
              <a:t>音声認識器の”良さ”を，何らかの客観的な数値を示すことで，評価しなさい</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42</a:t>
            </a:fld>
            <a:endParaRPr lang="en-US" dirty="0"/>
          </a:p>
        </p:txBody>
      </p:sp>
    </p:spTree>
    <p:extLst>
      <p:ext uri="{BB962C8B-B14F-4D97-AF65-F5344CB8AC3E}">
        <p14:creationId xmlns:p14="http://schemas.microsoft.com/office/powerpoint/2010/main" val="130939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6-1.</a:t>
            </a:r>
            <a:r>
              <a:rPr kumimoji="1" lang="ja-JP" altLang="en-US" dirty="0" smtClean="0"/>
              <a:t>実装手順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以下の流れでコマンド群を実行していく</a:t>
            </a:r>
          </a:p>
          <a:p>
            <a:pPr marL="544068" lvl="1" indent="-342900">
              <a:buFont typeface="+mj-lt"/>
              <a:buAutoNum type="arabicPeriod"/>
            </a:pPr>
            <a:r>
              <a:rPr kumimoji="1" lang="ja-JP" altLang="en-US" dirty="0" smtClean="0"/>
              <a:t>初期化</a:t>
            </a:r>
            <a:endParaRPr kumimoji="1" lang="en-US" altLang="ja-JP" dirty="0" smtClean="0"/>
          </a:p>
          <a:p>
            <a:pPr marL="544068" lvl="1" indent="-342900">
              <a:buFont typeface="+mj-lt"/>
              <a:buAutoNum type="arabicPeriod"/>
            </a:pPr>
            <a:r>
              <a:rPr kumimoji="1" lang="ja-JP" altLang="en-US" dirty="0" smtClean="0"/>
              <a:t>参照</a:t>
            </a:r>
            <a:r>
              <a:rPr kumimoji="1" lang="ja-JP" altLang="en-US" dirty="0"/>
              <a:t>パターン用の音声ファイルを読み込む</a:t>
            </a:r>
          </a:p>
          <a:p>
            <a:pPr marL="544068" lvl="1" indent="-342900">
              <a:buFont typeface="+mj-lt"/>
              <a:buAutoNum type="arabicPeriod"/>
            </a:pPr>
            <a:r>
              <a:rPr kumimoji="1" lang="ja-JP" altLang="en-US" dirty="0" smtClean="0"/>
              <a:t>読み込んだ</a:t>
            </a:r>
            <a:r>
              <a:rPr kumimoji="1" lang="ja-JP" altLang="en-US" dirty="0"/>
              <a:t>音声ファイルのデータを対数パワースペクトルに変換する</a:t>
            </a:r>
          </a:p>
          <a:p>
            <a:pPr marL="544068" lvl="1" indent="-342900">
              <a:buFont typeface="+mj-lt"/>
              <a:buAutoNum type="arabicPeriod"/>
            </a:pPr>
            <a:r>
              <a:rPr kumimoji="1" lang="ja-JP" altLang="en-US" dirty="0" smtClean="0"/>
              <a:t>入力</a:t>
            </a:r>
            <a:r>
              <a:rPr kumimoji="1" lang="ja-JP" altLang="en-US" dirty="0"/>
              <a:t>パターンとして音声を録音する</a:t>
            </a:r>
          </a:p>
          <a:p>
            <a:pPr marL="544068" lvl="1" indent="-342900">
              <a:buFont typeface="+mj-lt"/>
              <a:buAutoNum type="arabicPeriod"/>
            </a:pPr>
            <a:r>
              <a:rPr kumimoji="1" lang="ja-JP" altLang="en-US" dirty="0" smtClean="0"/>
              <a:t>録音</a:t>
            </a:r>
            <a:r>
              <a:rPr kumimoji="1" lang="ja-JP" altLang="en-US" dirty="0"/>
              <a:t>した音声を対数パワースペクトルに変換する</a:t>
            </a:r>
          </a:p>
          <a:p>
            <a:pPr marL="544068" lvl="1" indent="-342900">
              <a:buFont typeface="+mj-lt"/>
              <a:buAutoNum type="arabicPeriod"/>
            </a:pPr>
            <a:r>
              <a:rPr kumimoji="1" lang="ja-JP" altLang="en-US" dirty="0" smtClean="0"/>
              <a:t>入力</a:t>
            </a:r>
            <a:r>
              <a:rPr kumimoji="1" lang="ja-JP" altLang="en-US" dirty="0"/>
              <a:t>パターンと参照パターンそれぞれの距離を計算して，最短の距離を持つ参照パターンを見つける</a:t>
            </a:r>
          </a:p>
          <a:p>
            <a:pPr marL="544068" lvl="1" indent="-342900">
              <a:buFont typeface="+mj-lt"/>
              <a:buAutoNum type="arabicPeriod"/>
            </a:pPr>
            <a:r>
              <a:rPr kumimoji="1" lang="ja-JP" altLang="en-US" dirty="0" smtClean="0"/>
              <a:t>参照</a:t>
            </a:r>
            <a:r>
              <a:rPr kumimoji="1" lang="ja-JP" altLang="en-US" dirty="0"/>
              <a:t>パターンに相当する文字列を表示する</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43</a:t>
            </a:fld>
            <a:endParaRPr lang="en-US" dirty="0"/>
          </a:p>
        </p:txBody>
      </p:sp>
    </p:spTree>
    <p:extLst>
      <p:ext uri="{BB962C8B-B14F-4D97-AF65-F5344CB8AC3E}">
        <p14:creationId xmlns:p14="http://schemas.microsoft.com/office/powerpoint/2010/main" val="1974425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6-1.</a:t>
            </a:r>
            <a:r>
              <a:rPr kumimoji="1" lang="ja-JP" altLang="en-US" dirty="0" smtClean="0"/>
              <a:t>実装</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1097280" y="1845734"/>
            <a:ext cx="4981575" cy="885825"/>
          </a:xfrm>
        </p:spPr>
        <p:txBody>
          <a:bodyPr>
            <a:normAutofit lnSpcReduction="10000"/>
          </a:bodyPr>
          <a:lstStyle/>
          <a:p>
            <a:r>
              <a:rPr kumimoji="1" lang="en-US" altLang="ja-JP" dirty="0" smtClean="0"/>
              <a:t>%0 </a:t>
            </a:r>
            <a:r>
              <a:rPr kumimoji="1" lang="ja-JP" altLang="en-US" dirty="0" smtClean="0"/>
              <a:t>初期化</a:t>
            </a:r>
            <a:endParaRPr kumimoji="1" lang="en-US" altLang="ja-JP" dirty="0" smtClean="0"/>
          </a:p>
          <a:p>
            <a:pPr lvl="1"/>
            <a:r>
              <a:rPr kumimoji="1" lang="ja-JP" altLang="en-US" dirty="0"/>
              <a:t>すべて</a:t>
            </a:r>
            <a:r>
              <a:rPr kumimoji="1" lang="ja-JP" altLang="en-US" dirty="0" smtClean="0"/>
              <a:t>の変数をクリアし，録音のための変数，結果表示用文字列の配列を用意する</a:t>
            </a:r>
            <a:endParaRPr kumimoji="1" lang="ja-JP" altLang="en-US" dirty="0"/>
          </a:p>
        </p:txBody>
      </p:sp>
      <p:pic>
        <p:nvPicPr>
          <p:cNvPr id="4" name="図 3"/>
          <p:cNvPicPr>
            <a:picLocks noChangeAspect="1"/>
          </p:cNvPicPr>
          <p:nvPr/>
        </p:nvPicPr>
        <p:blipFill>
          <a:blip r:embed="rId2"/>
          <a:stretch>
            <a:fillRect/>
          </a:stretch>
        </p:blipFill>
        <p:spPr>
          <a:xfrm>
            <a:off x="6078855" y="1845734"/>
            <a:ext cx="5076825" cy="885825"/>
          </a:xfrm>
          <a:prstGeom prst="rect">
            <a:avLst/>
          </a:prstGeom>
        </p:spPr>
      </p:pic>
      <p:sp>
        <p:nvSpPr>
          <p:cNvPr id="6" name="コンテンツ プレースホルダー 2"/>
          <p:cNvSpPr txBox="1">
            <a:spLocks/>
          </p:cNvSpPr>
          <p:nvPr/>
        </p:nvSpPr>
        <p:spPr>
          <a:xfrm>
            <a:off x="1097279" y="3026834"/>
            <a:ext cx="4981575" cy="88582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ja-JP" dirty="0" smtClean="0"/>
              <a:t>%1 </a:t>
            </a:r>
            <a:r>
              <a:rPr lang="ja-JP" altLang="en-US" dirty="0" smtClean="0"/>
              <a:t>参照</a:t>
            </a:r>
            <a:r>
              <a:rPr lang="ja-JP" altLang="en-US" dirty="0"/>
              <a:t>パターン用の音声ファイルを読み込む</a:t>
            </a:r>
          </a:p>
          <a:p>
            <a:pPr lvl="1"/>
            <a:r>
              <a:rPr kumimoji="1" lang="ja-JP" altLang="en-US" dirty="0" smtClean="0"/>
              <a:t>スクリプト化してあるため簡略的に読める</a:t>
            </a:r>
            <a:endParaRPr kumimoji="1" lang="ja-JP" altLang="en-US" dirty="0"/>
          </a:p>
        </p:txBody>
      </p:sp>
      <p:sp>
        <p:nvSpPr>
          <p:cNvPr id="7" name="コンテンツ プレースホルダー 2"/>
          <p:cNvSpPr txBox="1">
            <a:spLocks/>
          </p:cNvSpPr>
          <p:nvPr/>
        </p:nvSpPr>
        <p:spPr>
          <a:xfrm>
            <a:off x="1097278" y="4207934"/>
            <a:ext cx="4981575" cy="885825"/>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ja-JP" dirty="0" smtClean="0"/>
              <a:t>%2 </a:t>
            </a:r>
            <a:r>
              <a:rPr lang="ja-JP" altLang="en-US" dirty="0" smtClean="0"/>
              <a:t>読み込んだ</a:t>
            </a:r>
            <a:r>
              <a:rPr lang="ja-JP" altLang="en-US" dirty="0"/>
              <a:t>音声ファイルのデータを対数パワースペクトルに</a:t>
            </a:r>
            <a:r>
              <a:rPr lang="ja-JP" altLang="en-US" dirty="0" smtClean="0"/>
              <a:t>変換</a:t>
            </a:r>
            <a:endParaRPr lang="en-US" altLang="ja-JP" dirty="0" smtClean="0"/>
          </a:p>
          <a:p>
            <a:pPr lvl="1"/>
            <a:r>
              <a:rPr lang="ja-JP" altLang="en-US" dirty="0"/>
              <a:t>スクリプト化してあるため簡略的に読める</a:t>
            </a:r>
          </a:p>
          <a:p>
            <a:pPr lvl="1"/>
            <a:endParaRPr lang="ja-JP" altLang="en-US" dirty="0"/>
          </a:p>
        </p:txBody>
      </p:sp>
      <p:pic>
        <p:nvPicPr>
          <p:cNvPr id="8" name="図 7"/>
          <p:cNvPicPr>
            <a:picLocks noChangeAspect="1"/>
          </p:cNvPicPr>
          <p:nvPr/>
        </p:nvPicPr>
        <p:blipFill>
          <a:blip r:embed="rId3"/>
          <a:stretch>
            <a:fillRect/>
          </a:stretch>
        </p:blipFill>
        <p:spPr>
          <a:xfrm>
            <a:off x="6078853" y="3351425"/>
            <a:ext cx="3801904" cy="1122467"/>
          </a:xfrm>
          <a:prstGeom prst="rect">
            <a:avLst/>
          </a:prstGeom>
        </p:spPr>
      </p:pic>
      <p:sp>
        <p:nvSpPr>
          <p:cNvPr id="9" name="コンテンツ プレースホルダー 2"/>
          <p:cNvSpPr txBox="1">
            <a:spLocks/>
          </p:cNvSpPr>
          <p:nvPr/>
        </p:nvSpPr>
        <p:spPr>
          <a:xfrm>
            <a:off x="1097277" y="5389034"/>
            <a:ext cx="4799431" cy="88582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ja-JP" dirty="0" smtClean="0"/>
              <a:t>%3 </a:t>
            </a:r>
            <a:r>
              <a:rPr lang="ja-JP" altLang="en-US" dirty="0" smtClean="0"/>
              <a:t>入力</a:t>
            </a:r>
            <a:r>
              <a:rPr lang="ja-JP" altLang="en-US" dirty="0"/>
              <a:t>パターンとして音声を録音</a:t>
            </a:r>
          </a:p>
          <a:p>
            <a:pPr lvl="1"/>
            <a:r>
              <a:rPr lang="ja-JP" altLang="en-US" dirty="0"/>
              <a:t>マイクから入力された，</a:t>
            </a:r>
            <a:r>
              <a:rPr lang="en-US" altLang="ja-JP" dirty="0"/>
              <a:t>0.6</a:t>
            </a:r>
            <a:r>
              <a:rPr lang="ja-JP" altLang="en-US" dirty="0"/>
              <a:t>秒の音声は，変数</a:t>
            </a:r>
            <a:r>
              <a:rPr lang="en-US" altLang="ja-JP" dirty="0"/>
              <a:t>x</a:t>
            </a:r>
            <a:r>
              <a:rPr lang="ja-JP" altLang="en-US" dirty="0"/>
              <a:t>に格納</a:t>
            </a:r>
          </a:p>
        </p:txBody>
      </p:sp>
      <p:pic>
        <p:nvPicPr>
          <p:cNvPr id="13" name="図 12"/>
          <p:cNvPicPr>
            <a:picLocks noChangeAspect="1"/>
          </p:cNvPicPr>
          <p:nvPr/>
        </p:nvPicPr>
        <p:blipFill>
          <a:blip r:embed="rId4"/>
          <a:stretch>
            <a:fillRect/>
          </a:stretch>
        </p:blipFill>
        <p:spPr>
          <a:xfrm>
            <a:off x="6078853" y="5231767"/>
            <a:ext cx="5198747" cy="579248"/>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44</a:t>
            </a:fld>
            <a:endParaRPr lang="en-US" dirty="0"/>
          </a:p>
        </p:txBody>
      </p:sp>
    </p:spTree>
    <p:extLst>
      <p:ext uri="{BB962C8B-B14F-4D97-AF65-F5344CB8AC3E}">
        <p14:creationId xmlns:p14="http://schemas.microsoft.com/office/powerpoint/2010/main" val="2301285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6-1.</a:t>
            </a:r>
            <a:r>
              <a:rPr kumimoji="1" lang="ja-JP" altLang="en-US" dirty="0"/>
              <a:t>実装</a:t>
            </a:r>
            <a:r>
              <a:rPr kumimoji="1" lang="en-US" altLang="ja-JP" dirty="0" smtClean="0"/>
              <a:t>(2/2</a:t>
            </a:r>
            <a:r>
              <a:rPr kumimoji="1" lang="en-US" altLang="ja-JP" dirty="0"/>
              <a:t>)</a:t>
            </a:r>
            <a:endParaRPr kumimoji="1" lang="ja-JP" altLang="en-US" dirty="0"/>
          </a:p>
        </p:txBody>
      </p:sp>
      <p:sp>
        <p:nvSpPr>
          <p:cNvPr id="4" name="コンテンツ プレースホルダー 2"/>
          <p:cNvSpPr txBox="1">
            <a:spLocks/>
          </p:cNvSpPr>
          <p:nvPr/>
        </p:nvSpPr>
        <p:spPr>
          <a:xfrm>
            <a:off x="1097280" y="1845734"/>
            <a:ext cx="4981575" cy="88582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1" lang="en-US" altLang="ja-JP" dirty="0" smtClean="0"/>
              <a:t>%4</a:t>
            </a:r>
            <a:r>
              <a:rPr kumimoji="1" lang="ja-JP" altLang="en-US" dirty="0" smtClean="0"/>
              <a:t>　</a:t>
            </a:r>
            <a:r>
              <a:rPr lang="ja-JP" altLang="en-US" dirty="0" smtClean="0"/>
              <a:t>録音</a:t>
            </a:r>
            <a:r>
              <a:rPr lang="ja-JP" altLang="en-US" dirty="0"/>
              <a:t>した音声を対数パワースペクトルに変換</a:t>
            </a:r>
          </a:p>
          <a:p>
            <a:pPr lvl="1"/>
            <a:r>
              <a:rPr kumimoji="1" lang="ja-JP" altLang="en-US" dirty="0" smtClean="0"/>
              <a:t>以前作成したスクリプトを利用</a:t>
            </a:r>
            <a:endParaRPr kumimoji="1" lang="ja-JP" altLang="en-US" dirty="0"/>
          </a:p>
        </p:txBody>
      </p:sp>
      <p:pic>
        <p:nvPicPr>
          <p:cNvPr id="5" name="図 4"/>
          <p:cNvPicPr>
            <a:picLocks noChangeAspect="1"/>
          </p:cNvPicPr>
          <p:nvPr/>
        </p:nvPicPr>
        <p:blipFill>
          <a:blip r:embed="rId2"/>
          <a:stretch>
            <a:fillRect/>
          </a:stretch>
        </p:blipFill>
        <p:spPr>
          <a:xfrm>
            <a:off x="6668232" y="1845734"/>
            <a:ext cx="4578215" cy="541866"/>
          </a:xfrm>
          <a:prstGeom prst="rect">
            <a:avLst/>
          </a:prstGeom>
        </p:spPr>
      </p:pic>
      <p:sp>
        <p:nvSpPr>
          <p:cNvPr id="6" name="コンテンツ プレースホルダー 2"/>
          <p:cNvSpPr txBox="1">
            <a:spLocks/>
          </p:cNvSpPr>
          <p:nvPr/>
        </p:nvSpPr>
        <p:spPr>
          <a:xfrm>
            <a:off x="1097279" y="3077635"/>
            <a:ext cx="4981575" cy="465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1" lang="en-US" altLang="ja-JP" dirty="0" smtClean="0"/>
              <a:t>%5-1</a:t>
            </a:r>
            <a:r>
              <a:rPr kumimoji="1" lang="ja-JP" altLang="en-US" dirty="0" smtClean="0"/>
              <a:t>　</a:t>
            </a:r>
            <a:r>
              <a:rPr lang="ja-JP" altLang="en-US" dirty="0" smtClean="0"/>
              <a:t>距離計算</a:t>
            </a:r>
            <a:endParaRPr lang="ja-JP" altLang="en-US" dirty="0"/>
          </a:p>
        </p:txBody>
      </p:sp>
      <p:pic>
        <p:nvPicPr>
          <p:cNvPr id="7" name="図 6"/>
          <p:cNvPicPr>
            <a:picLocks noChangeAspect="1"/>
          </p:cNvPicPr>
          <p:nvPr/>
        </p:nvPicPr>
        <p:blipFill>
          <a:blip r:embed="rId3"/>
          <a:stretch>
            <a:fillRect/>
          </a:stretch>
        </p:blipFill>
        <p:spPr>
          <a:xfrm>
            <a:off x="4969472" y="3186009"/>
            <a:ext cx="6276975" cy="885825"/>
          </a:xfrm>
          <a:prstGeom prst="rect">
            <a:avLst/>
          </a:prstGeom>
        </p:spPr>
      </p:pic>
      <p:sp>
        <p:nvSpPr>
          <p:cNvPr id="8" name="コンテンツ プレースホルダー 2"/>
          <p:cNvSpPr txBox="1">
            <a:spLocks/>
          </p:cNvSpPr>
          <p:nvPr/>
        </p:nvSpPr>
        <p:spPr>
          <a:xfrm>
            <a:off x="1097278" y="4293450"/>
            <a:ext cx="4981575" cy="10405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1" lang="en-US" altLang="ja-JP" dirty="0" smtClean="0"/>
              <a:t>%5-2</a:t>
            </a:r>
            <a:r>
              <a:rPr kumimoji="1" lang="ja-JP" altLang="en-US" dirty="0" smtClean="0"/>
              <a:t>　</a:t>
            </a:r>
            <a:r>
              <a:rPr lang="ja-JP" altLang="en-US" dirty="0"/>
              <a:t>最短距離の参照パターンの</a:t>
            </a:r>
            <a:r>
              <a:rPr lang="ja-JP" altLang="en-US" dirty="0" smtClean="0"/>
              <a:t>探索</a:t>
            </a:r>
            <a:endParaRPr lang="en-US" altLang="ja-JP" dirty="0" smtClean="0"/>
          </a:p>
          <a:p>
            <a:pPr lvl="1"/>
            <a:r>
              <a:rPr lang="ja-JP" altLang="en-US" dirty="0"/>
              <a:t>「配列の中で最小値を持つ配列のインデックスを得る」ことで実現</a:t>
            </a:r>
          </a:p>
        </p:txBody>
      </p:sp>
      <p:pic>
        <p:nvPicPr>
          <p:cNvPr id="9" name="図 8"/>
          <p:cNvPicPr>
            <a:picLocks noChangeAspect="1"/>
          </p:cNvPicPr>
          <p:nvPr/>
        </p:nvPicPr>
        <p:blipFill>
          <a:blip r:embed="rId4"/>
          <a:stretch>
            <a:fillRect/>
          </a:stretch>
        </p:blipFill>
        <p:spPr>
          <a:xfrm>
            <a:off x="6668232" y="4293450"/>
            <a:ext cx="4578216" cy="430773"/>
          </a:xfrm>
          <a:prstGeom prst="rect">
            <a:avLst/>
          </a:prstGeom>
        </p:spPr>
      </p:pic>
      <p:sp>
        <p:nvSpPr>
          <p:cNvPr id="10" name="コンテンツ プレースホルダー 2"/>
          <p:cNvSpPr txBox="1">
            <a:spLocks/>
          </p:cNvSpPr>
          <p:nvPr/>
        </p:nvSpPr>
        <p:spPr>
          <a:xfrm>
            <a:off x="1097278" y="5591392"/>
            <a:ext cx="4981575" cy="465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1" lang="en-US" altLang="ja-JP" dirty="0" smtClean="0"/>
              <a:t>%6</a:t>
            </a:r>
            <a:r>
              <a:rPr kumimoji="1" lang="ja-JP" altLang="en-US" dirty="0" smtClean="0"/>
              <a:t>　</a:t>
            </a:r>
            <a:r>
              <a:rPr lang="ja-JP" altLang="en-US" dirty="0"/>
              <a:t>参照パターンに相当する文字列を</a:t>
            </a:r>
            <a:r>
              <a:rPr lang="ja-JP" altLang="en-US" dirty="0" smtClean="0"/>
              <a:t>表示</a:t>
            </a:r>
            <a:endParaRPr lang="ja-JP" altLang="en-US" dirty="0"/>
          </a:p>
        </p:txBody>
      </p:sp>
      <p:pic>
        <p:nvPicPr>
          <p:cNvPr id="12" name="図 11"/>
          <p:cNvPicPr>
            <a:picLocks noChangeAspect="1"/>
          </p:cNvPicPr>
          <p:nvPr/>
        </p:nvPicPr>
        <p:blipFill>
          <a:blip r:embed="rId5"/>
          <a:stretch>
            <a:fillRect/>
          </a:stretch>
        </p:blipFill>
        <p:spPr>
          <a:xfrm>
            <a:off x="6668232" y="5604086"/>
            <a:ext cx="4649217" cy="747196"/>
          </a:xfrm>
          <a:prstGeom prst="rect">
            <a:avLst/>
          </a:prstGeom>
        </p:spPr>
      </p:pic>
      <p:sp>
        <p:nvSpPr>
          <p:cNvPr id="3" name="スライド番号プレースホルダー 2"/>
          <p:cNvSpPr>
            <a:spLocks noGrp="1"/>
          </p:cNvSpPr>
          <p:nvPr>
            <p:ph type="sldNum" sz="quarter" idx="12"/>
          </p:nvPr>
        </p:nvSpPr>
        <p:spPr/>
        <p:txBody>
          <a:bodyPr/>
          <a:lstStyle/>
          <a:p>
            <a:fld id="{6113E31D-E2AB-40D1-8B51-AFA5AFEF393A}" type="slidenum">
              <a:rPr lang="en-US" smtClean="0"/>
              <a:t>45</a:t>
            </a:fld>
            <a:endParaRPr lang="en-US" dirty="0"/>
          </a:p>
        </p:txBody>
      </p:sp>
    </p:spTree>
    <p:extLst>
      <p:ext uri="{BB962C8B-B14F-4D97-AF65-F5344CB8AC3E}">
        <p14:creationId xmlns:p14="http://schemas.microsoft.com/office/powerpoint/2010/main" val="921000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a:t>
            </a:r>
            <a:r>
              <a:rPr kumimoji="1" lang="ja-JP" altLang="en-US" dirty="0"/>
              <a:t>動作例</a:t>
            </a:r>
          </a:p>
        </p:txBody>
      </p:sp>
      <p:sp>
        <p:nvSpPr>
          <p:cNvPr id="3" name="コンテンツ プレースホルダー 2"/>
          <p:cNvSpPr>
            <a:spLocks noGrp="1"/>
          </p:cNvSpPr>
          <p:nvPr>
            <p:ph idx="1"/>
          </p:nvPr>
        </p:nvSpPr>
        <p:spPr>
          <a:xfrm>
            <a:off x="1097280" y="1845734"/>
            <a:ext cx="4935220" cy="4023360"/>
          </a:xfrm>
        </p:spPr>
        <p:txBody>
          <a:bodyPr/>
          <a:lstStyle/>
          <a:p>
            <a:pPr>
              <a:buFont typeface="Wingdings" panose="05000000000000000000" pitchFamily="2" charset="2"/>
              <a:buChar char="Ø"/>
            </a:pPr>
            <a:r>
              <a:rPr kumimoji="1" lang="en-US" altLang="ja-JP" dirty="0" err="1" smtClean="0"/>
              <a:t>ASR.m</a:t>
            </a:r>
            <a:r>
              <a:rPr kumimoji="1" lang="ja-JP" altLang="en-US" dirty="0" smtClean="0"/>
              <a:t>というファイルで作成をしたため，</a:t>
            </a:r>
            <a:r>
              <a:rPr kumimoji="1" lang="en-US" altLang="ja-JP" dirty="0" smtClean="0"/>
              <a:t>ASR</a:t>
            </a:r>
            <a:r>
              <a:rPr kumimoji="1" lang="ja-JP" altLang="en-US" dirty="0" smtClean="0"/>
              <a:t>というスクリプトで実行する．</a:t>
            </a:r>
            <a:endParaRPr kumimoji="1" lang="en-US" altLang="ja-JP" dirty="0" smtClean="0"/>
          </a:p>
          <a:p>
            <a:pPr>
              <a:buFont typeface="Wingdings" panose="05000000000000000000" pitchFamily="2" charset="2"/>
              <a:buChar char="Ø"/>
            </a:pPr>
            <a:r>
              <a:rPr kumimoji="1" lang="en-US" altLang="ja-JP" dirty="0" smtClean="0"/>
              <a:t>3 2 1 Go! </a:t>
            </a:r>
            <a:r>
              <a:rPr kumimoji="1" lang="ja-JP" altLang="en-US" dirty="0" smtClean="0"/>
              <a:t>という表示のあとに録音をする</a:t>
            </a:r>
            <a:endParaRPr kumimoji="1" lang="en-US" altLang="ja-JP" dirty="0" smtClean="0"/>
          </a:p>
          <a:p>
            <a:pPr>
              <a:buFont typeface="Wingdings" panose="05000000000000000000" pitchFamily="2" charset="2"/>
              <a:buChar char="Ø"/>
            </a:pPr>
            <a:r>
              <a:rPr kumimoji="1" lang="ja-JP" altLang="en-US" dirty="0" smtClean="0"/>
              <a:t>録音されたものが</a:t>
            </a:r>
            <a:r>
              <a:rPr kumimoji="1" lang="ja-JP" altLang="en-US" dirty="0"/>
              <a:t>参照</a:t>
            </a:r>
            <a:r>
              <a:rPr kumimoji="1" lang="ja-JP" altLang="en-US" dirty="0" smtClean="0"/>
              <a:t>パターンとどれだけ似ているか距離を表示する</a:t>
            </a:r>
            <a:endParaRPr kumimoji="1" lang="en-US" altLang="ja-JP" dirty="0" smtClean="0"/>
          </a:p>
          <a:p>
            <a:pPr>
              <a:buFont typeface="Wingdings" panose="05000000000000000000" pitchFamily="2" charset="2"/>
              <a:buChar char="Ø"/>
            </a:pPr>
            <a:r>
              <a:rPr kumimoji="1" lang="ja-JP" altLang="en-US" dirty="0"/>
              <a:t>そのなか</a:t>
            </a:r>
            <a:r>
              <a:rPr kumimoji="1" lang="ja-JP" altLang="en-US" dirty="0" smtClean="0"/>
              <a:t>で最も小さいものを認識結果として表示</a:t>
            </a:r>
            <a:endParaRPr kumimoji="1" lang="en-US" altLang="ja-JP" dirty="0" smtClean="0"/>
          </a:p>
          <a:p>
            <a:pPr>
              <a:buFont typeface="Wingdings" panose="05000000000000000000" pitchFamily="2" charset="2"/>
              <a:buChar char="Ø"/>
            </a:pPr>
            <a:endParaRPr kumimoji="1" lang="en-US" altLang="ja-JP" dirty="0"/>
          </a:p>
          <a:p>
            <a:pPr>
              <a:buFont typeface="Wingdings" panose="05000000000000000000" pitchFamily="2" charset="2"/>
              <a:buChar char="Ø"/>
            </a:pPr>
            <a:r>
              <a:rPr kumimoji="1" lang="ja-JP" altLang="en-US" dirty="0" smtClean="0"/>
              <a:t>認識率は自分の声なので１００％だった</a:t>
            </a:r>
            <a:endParaRPr kumimoji="1" lang="ja-JP" altLang="en-US" dirty="0"/>
          </a:p>
        </p:txBody>
      </p:sp>
      <p:pic>
        <p:nvPicPr>
          <p:cNvPr id="5" name="図 4"/>
          <p:cNvPicPr>
            <a:picLocks noChangeAspect="1"/>
          </p:cNvPicPr>
          <p:nvPr/>
        </p:nvPicPr>
        <p:blipFill>
          <a:blip r:embed="rId2"/>
          <a:stretch>
            <a:fillRect/>
          </a:stretch>
        </p:blipFill>
        <p:spPr>
          <a:xfrm>
            <a:off x="7259955" y="2023851"/>
            <a:ext cx="3895725" cy="3667125"/>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46</a:t>
            </a:fld>
            <a:endParaRPr lang="en-US" dirty="0"/>
          </a:p>
        </p:txBody>
      </p:sp>
    </p:spTree>
    <p:extLst>
      <p:ext uri="{BB962C8B-B14F-4D97-AF65-F5344CB8AC3E}">
        <p14:creationId xmlns:p14="http://schemas.microsoft.com/office/powerpoint/2010/main" val="79052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6-3.</a:t>
            </a:r>
            <a:r>
              <a:rPr kumimoji="1" lang="ja-JP" altLang="en-US" dirty="0" smtClean="0"/>
              <a:t>客観的に良さを示す</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1097280" y="2334468"/>
            <a:ext cx="5029200" cy="3534625"/>
          </a:xfrm>
        </p:spPr>
        <p:txBody>
          <a:bodyPr>
            <a:normAutofit lnSpcReduction="10000"/>
          </a:bodyPr>
          <a:lstStyle/>
          <a:p>
            <a:pPr>
              <a:buFont typeface="Wingdings" panose="05000000000000000000" pitchFamily="2" charset="2"/>
              <a:buChar char="ü"/>
            </a:pPr>
            <a:r>
              <a:rPr kumimoji="1" lang="ja-JP" altLang="en-US" dirty="0" smtClean="0"/>
              <a:t>友人</a:t>
            </a:r>
            <a:r>
              <a:rPr kumimoji="1" lang="ja-JP" altLang="en-US" dirty="0"/>
              <a:t>２</a:t>
            </a:r>
            <a:r>
              <a:rPr kumimoji="1" lang="ja-JP" altLang="en-US" dirty="0" smtClean="0"/>
              <a:t>人に協力してもらって，グー</a:t>
            </a:r>
            <a:r>
              <a:rPr kumimoji="1" lang="ja-JP" altLang="en-US" dirty="0"/>
              <a:t>・</a:t>
            </a:r>
            <a:r>
              <a:rPr kumimoji="1" lang="ja-JP" altLang="en-US" dirty="0" smtClean="0"/>
              <a:t>チョキ・パーそれぞれの音データをもらい，自分以外のデータでも認識できるのか試す．</a:t>
            </a:r>
            <a:endParaRPr kumimoji="1" lang="en-US" altLang="ja-JP" dirty="0" smtClean="0"/>
          </a:p>
          <a:p>
            <a:pPr>
              <a:buFont typeface="Wingdings" panose="05000000000000000000" pitchFamily="2" charset="2"/>
              <a:buChar char="ü"/>
            </a:pPr>
            <a:r>
              <a:rPr kumimoji="1" lang="ja-JP" altLang="en-US" dirty="0" smtClean="0"/>
              <a:t>２ｘ６ファイル分のループを処理するコードを書いて行った．</a:t>
            </a:r>
            <a:endParaRPr kumimoji="1" lang="en-US" altLang="ja-JP" dirty="0" smtClean="0"/>
          </a:p>
          <a:p>
            <a:pPr>
              <a:buFont typeface="Wingdings" panose="05000000000000000000" pitchFamily="2" charset="2"/>
              <a:buChar char="ü"/>
            </a:pPr>
            <a:r>
              <a:rPr kumimoji="1" lang="ja-JP" altLang="en-US" dirty="0" smtClean="0"/>
              <a:t>グー１・２，チョキ１・２，パー１・２の順で読み込んだ</a:t>
            </a:r>
            <a:endParaRPr kumimoji="1" lang="en-US" altLang="ja-JP" dirty="0" smtClean="0"/>
          </a:p>
          <a:p>
            <a:endParaRPr kumimoji="1" lang="en-US" altLang="ja-JP" dirty="0"/>
          </a:p>
          <a:p>
            <a:r>
              <a:rPr kumimoji="1" lang="ja-JP" altLang="en-US" dirty="0" smtClean="0"/>
              <a:t>それぞれの声を正しく認識できていればこの識別器は良いと言えるだろう</a:t>
            </a:r>
            <a:endParaRPr kumimoji="1" lang="ja-JP" altLang="en-US" dirty="0"/>
          </a:p>
        </p:txBody>
      </p:sp>
      <p:pic>
        <p:nvPicPr>
          <p:cNvPr id="4" name="図 3"/>
          <p:cNvPicPr>
            <a:picLocks noChangeAspect="1"/>
          </p:cNvPicPr>
          <p:nvPr/>
        </p:nvPicPr>
        <p:blipFill>
          <a:blip r:embed="rId2"/>
          <a:stretch>
            <a:fillRect/>
          </a:stretch>
        </p:blipFill>
        <p:spPr>
          <a:xfrm>
            <a:off x="6215380" y="2334469"/>
            <a:ext cx="5595937" cy="3045890"/>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47</a:t>
            </a:fld>
            <a:endParaRPr lang="en-US" dirty="0"/>
          </a:p>
        </p:txBody>
      </p:sp>
    </p:spTree>
    <p:extLst>
      <p:ext uri="{BB962C8B-B14F-4D97-AF65-F5344CB8AC3E}">
        <p14:creationId xmlns:p14="http://schemas.microsoft.com/office/powerpoint/2010/main" val="2104948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6-3.</a:t>
            </a:r>
            <a:r>
              <a:rPr kumimoji="1" lang="ja-JP" altLang="en-US" dirty="0"/>
              <a:t>客観的に良さを</a:t>
            </a:r>
            <a:r>
              <a:rPr kumimoji="1" lang="ja-JP" altLang="en-US" dirty="0" smtClean="0"/>
              <a:t>示す</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1097280" y="1845734"/>
            <a:ext cx="6819282" cy="4023360"/>
          </a:xfrm>
        </p:spPr>
        <p:txBody>
          <a:bodyPr/>
          <a:lstStyle/>
          <a:p>
            <a:r>
              <a:rPr kumimoji="1" lang="ja-JP" altLang="en-US" dirty="0" smtClean="0"/>
              <a:t>結果は右図のようになった</a:t>
            </a:r>
            <a:endParaRPr kumimoji="1" lang="en-US" altLang="ja-JP" dirty="0" smtClean="0"/>
          </a:p>
          <a:p>
            <a:pPr>
              <a:buFont typeface="Wingdings" panose="05000000000000000000" pitchFamily="2" charset="2"/>
              <a:buChar char="ü"/>
            </a:pPr>
            <a:r>
              <a:rPr kumimoji="1" lang="ja-JP" altLang="en-US" dirty="0" smtClean="0"/>
              <a:t>一人目の２回</a:t>
            </a:r>
            <a:r>
              <a:rPr kumimoji="1" lang="ja-JP" altLang="en-US" dirty="0"/>
              <a:t>目</a:t>
            </a:r>
            <a:r>
              <a:rPr kumimoji="1" lang="ja-JP" altLang="en-US" dirty="0" smtClean="0"/>
              <a:t>のグーが正しく認識できない</a:t>
            </a:r>
            <a:endParaRPr kumimoji="1" lang="en-US" altLang="ja-JP" dirty="0" smtClean="0"/>
          </a:p>
          <a:p>
            <a:pPr>
              <a:buFont typeface="Wingdings" panose="05000000000000000000" pitchFamily="2" charset="2"/>
              <a:buChar char="ü"/>
            </a:pPr>
            <a:r>
              <a:rPr kumimoji="1" lang="ja-JP" altLang="en-US" dirty="0" smtClean="0"/>
              <a:t>二人目の音声についてはグーのみ正しく認識できていない</a:t>
            </a:r>
            <a:endParaRPr kumimoji="1" lang="en-US" altLang="ja-JP" dirty="0" smtClean="0"/>
          </a:p>
          <a:p>
            <a:endParaRPr kumimoji="1" lang="en-US" altLang="ja-JP" dirty="0"/>
          </a:p>
          <a:p>
            <a:pPr>
              <a:buFont typeface="Wingdings" panose="05000000000000000000" pitchFamily="2" charset="2"/>
              <a:buChar char="Ø"/>
            </a:pPr>
            <a:r>
              <a:rPr kumimoji="1" lang="ja-JP" altLang="en-US" dirty="0" smtClean="0"/>
              <a:t>参照パターンが私のみであるから，ここの学習データを複数人の別々のデータを用いれば精度があがるのだろうと推測した</a:t>
            </a:r>
            <a:endParaRPr kumimoji="1" lang="en-US" altLang="ja-JP" dirty="0" smtClean="0"/>
          </a:p>
          <a:p>
            <a:pPr>
              <a:buFont typeface="Wingdings" panose="05000000000000000000" pitchFamily="2" charset="2"/>
              <a:buChar char="Ø"/>
            </a:pPr>
            <a:r>
              <a:rPr kumimoji="1" lang="ja-JP" altLang="en-US" dirty="0" smtClean="0"/>
              <a:t>時間のずれについて考慮されていないので，参照パターンとのずれがあるため上手く認識できていないのかもしれない</a:t>
            </a:r>
            <a:endParaRPr kumimoji="1" lang="ja-JP" altLang="en-US" dirty="0"/>
          </a:p>
        </p:txBody>
      </p:sp>
      <p:pic>
        <p:nvPicPr>
          <p:cNvPr id="5" name="図 4"/>
          <p:cNvPicPr>
            <a:picLocks noChangeAspect="1"/>
          </p:cNvPicPr>
          <p:nvPr/>
        </p:nvPicPr>
        <p:blipFill>
          <a:blip r:embed="rId2"/>
          <a:stretch>
            <a:fillRect/>
          </a:stretch>
        </p:blipFill>
        <p:spPr>
          <a:xfrm>
            <a:off x="8555097" y="1845734"/>
            <a:ext cx="2600583" cy="4334305"/>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48</a:t>
            </a:fld>
            <a:endParaRPr lang="en-US" dirty="0"/>
          </a:p>
        </p:txBody>
      </p:sp>
    </p:spTree>
    <p:extLst>
      <p:ext uri="{BB962C8B-B14F-4D97-AF65-F5344CB8AC3E}">
        <p14:creationId xmlns:p14="http://schemas.microsoft.com/office/powerpoint/2010/main" val="3642973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問題６のまとめ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a:t>
            </a:r>
            <a:endParaRPr kumimoji="1" lang="en-US" altLang="ja-JP" dirty="0" smtClean="0"/>
          </a:p>
          <a:p>
            <a:r>
              <a:rPr lang="ja-JP" altLang="en-US" dirty="0"/>
              <a:t>自身で実装した自動音声認識器を用いて，音声インタフェースを作成し，考察せよ．</a:t>
            </a:r>
          </a:p>
          <a:p>
            <a:endParaRPr kumimoji="1" lang="en-US" altLang="ja-JP" dirty="0" smtClean="0"/>
          </a:p>
          <a:p>
            <a:r>
              <a:rPr kumimoji="1" lang="ja-JP" altLang="en-US" dirty="0" smtClean="0"/>
              <a:t>まとめ</a:t>
            </a:r>
            <a:endParaRPr kumimoji="1" lang="en-US" altLang="ja-JP" dirty="0" smtClean="0"/>
          </a:p>
          <a:p>
            <a:r>
              <a:rPr kumimoji="1" lang="ja-JP" altLang="en-US" dirty="0" smtClean="0"/>
              <a:t>ソースコードをしめしながら，実装について説明し，実際に動作させて動作例を示した</a:t>
            </a:r>
            <a:endParaRPr kumimoji="1" lang="en-US" altLang="ja-JP" dirty="0" smtClean="0"/>
          </a:p>
          <a:p>
            <a:r>
              <a:rPr kumimoji="1" lang="ja-JP" altLang="en-US" dirty="0"/>
              <a:t>友人</a:t>
            </a:r>
            <a:r>
              <a:rPr kumimoji="1" lang="ja-JP" altLang="en-US" dirty="0" smtClean="0"/>
              <a:t>に協力</a:t>
            </a:r>
            <a:r>
              <a:rPr kumimoji="1" lang="ja-JP" altLang="en-US" dirty="0"/>
              <a:t>してもらい</a:t>
            </a:r>
            <a:r>
              <a:rPr kumimoji="1" lang="ja-JP" altLang="en-US" dirty="0" smtClean="0"/>
              <a:t>，自分以外のデータを識別させて，識別させた数値を示し考察をした</a:t>
            </a:r>
            <a:endParaRPr kumimoji="1" lang="en-US" altLang="ja-JP" dirty="0" smtClean="0"/>
          </a:p>
          <a:p>
            <a:endParaRPr kumimoji="1" lang="en-US" altLang="ja-JP" dirty="0"/>
          </a:p>
          <a:p>
            <a:r>
              <a:rPr kumimoji="1" lang="ja-JP" altLang="en-US" dirty="0" smtClean="0"/>
              <a:t>謝辞</a:t>
            </a:r>
            <a:endParaRPr kumimoji="1" lang="en-US" altLang="ja-JP" dirty="0" smtClean="0"/>
          </a:p>
          <a:p>
            <a:r>
              <a:rPr lang="ja-JP" altLang="en-US" dirty="0" smtClean="0"/>
              <a:t>データ提供していただいた大嶋陵示さん，</a:t>
            </a:r>
            <a:r>
              <a:rPr lang="ja-JP" altLang="en-US" dirty="0"/>
              <a:t>小原</a:t>
            </a:r>
            <a:r>
              <a:rPr lang="ja-JP" altLang="en-US" dirty="0" smtClean="0"/>
              <a:t>俊一さんに感謝申し上げます．</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49</a:t>
            </a:fld>
            <a:endParaRPr lang="en-US" dirty="0"/>
          </a:p>
        </p:txBody>
      </p:sp>
    </p:spTree>
    <p:extLst>
      <p:ext uri="{BB962C8B-B14F-4D97-AF65-F5344CB8AC3E}">
        <p14:creationId xmlns:p14="http://schemas.microsoft.com/office/powerpoint/2010/main" val="320159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B08161-A290-4F9D-9505-AB2BAD0B1739}"/>
              </a:ext>
            </a:extLst>
          </p:cNvPr>
          <p:cNvSpPr>
            <a:spLocks noGrp="1"/>
          </p:cNvSpPr>
          <p:nvPr>
            <p:ph type="title"/>
          </p:nvPr>
        </p:nvSpPr>
        <p:spPr/>
        <p:txBody>
          <a:bodyPr/>
          <a:lstStyle/>
          <a:p>
            <a:r>
              <a:rPr lang="ja-JP" altLang="en-US">
                <a:ea typeface="ＭＳ Ｐゴシック"/>
                <a:cs typeface="Calibri Light"/>
              </a:rPr>
              <a:t>問題１</a:t>
            </a:r>
            <a:endParaRPr kumimoji="1" lang="ja-JP" altLang="en-US"/>
          </a:p>
        </p:txBody>
      </p:sp>
      <p:sp>
        <p:nvSpPr>
          <p:cNvPr id="3" name="Content Placeholder 2">
            <a:extLst>
              <a:ext uri="{FF2B5EF4-FFF2-40B4-BE49-F238E27FC236}">
                <a16:creationId xmlns="" xmlns:a16="http://schemas.microsoft.com/office/drawing/2014/main" id="{B3A01E7E-1209-4CE0-ADCD-83627F7CC92F}"/>
              </a:ext>
            </a:extLst>
          </p:cNvPr>
          <p:cNvSpPr>
            <a:spLocks noGrp="1"/>
          </p:cNvSpPr>
          <p:nvPr>
            <p:ph idx="1"/>
          </p:nvPr>
        </p:nvSpPr>
        <p:spPr/>
        <p:txBody>
          <a:bodyPr vert="horz" lIns="0" tIns="45720" rIns="0" bIns="45720" rtlCol="0" anchor="t">
            <a:normAutofit/>
          </a:bodyPr>
          <a:lstStyle/>
          <a:p>
            <a:r>
              <a:rPr lang="ja-JP" dirty="0">
                <a:ea typeface="+mn-lt"/>
                <a:cs typeface="+mn-lt"/>
              </a:rPr>
              <a:t>MATLAB/Octave上で音や音声を扱うための基礎知識を，簡潔に説明せよ．</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440362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問題７</a:t>
            </a:r>
            <a:endParaRPr kumimoji="1" lang="ja-JP" altLang="en-US" dirty="0"/>
          </a:p>
        </p:txBody>
      </p:sp>
      <p:sp>
        <p:nvSpPr>
          <p:cNvPr id="3" name="コンテンツ プレースホルダー 2"/>
          <p:cNvSpPr>
            <a:spLocks noGrp="1"/>
          </p:cNvSpPr>
          <p:nvPr>
            <p:ph idx="1"/>
          </p:nvPr>
        </p:nvSpPr>
        <p:spPr/>
        <p:txBody>
          <a:bodyPr/>
          <a:lstStyle/>
          <a:p>
            <a:r>
              <a:rPr lang="ja-JP" altLang="en-US" dirty="0"/>
              <a:t>最適経路探索問題を応用して，スペクトログラムによる音声間の距離計算を実装し，考察せよ．</a:t>
            </a:r>
          </a:p>
          <a:p>
            <a:pPr lvl="1"/>
            <a:r>
              <a:rPr lang="ja-JP" altLang="en-US" dirty="0"/>
              <a:t>少なくとも </a:t>
            </a:r>
            <a:r>
              <a:rPr lang="en-US" altLang="ja-JP" dirty="0"/>
              <a:t>Dijkstra’s algorithm </a:t>
            </a:r>
            <a:r>
              <a:rPr lang="ja-JP" altLang="en-US" dirty="0"/>
              <a:t>による実装をおこなうこと．</a:t>
            </a:r>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50</a:t>
            </a:fld>
            <a:endParaRPr lang="en-US" dirty="0"/>
          </a:p>
        </p:txBody>
      </p:sp>
    </p:spTree>
    <p:extLst>
      <p:ext uri="{BB962C8B-B14F-4D97-AF65-F5344CB8AC3E}">
        <p14:creationId xmlns:p14="http://schemas.microsoft.com/office/powerpoint/2010/main" val="1767672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問題７の小問題</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a:t>探索結果をグラフとして図示し，考察しなさい．</a:t>
            </a:r>
          </a:p>
          <a:p>
            <a:pPr marL="544068" lvl="1" indent="-342900">
              <a:buFont typeface="+mj-lt"/>
              <a:buAutoNum type="arabicPeriod"/>
            </a:pPr>
            <a:r>
              <a:rPr kumimoji="1" lang="en-US" altLang="ja-JP" dirty="0"/>
              <a:t>Dijkstra’s algorithm</a:t>
            </a:r>
            <a:r>
              <a:rPr kumimoji="1" lang="ja-JP" altLang="en-US" dirty="0"/>
              <a:t>による探索で何か問題は発生していないか？</a:t>
            </a:r>
          </a:p>
          <a:p>
            <a:pPr marL="544068" lvl="1" indent="-342900">
              <a:buFont typeface="+mj-lt"/>
              <a:buAutoNum type="arabicPeriod"/>
            </a:pPr>
            <a:r>
              <a:rPr kumimoji="1" lang="ja-JP" altLang="en-US" dirty="0"/>
              <a:t>探索効率は良いと言えるだろうか？</a:t>
            </a:r>
          </a:p>
          <a:p>
            <a:pPr marL="457200" indent="-457200">
              <a:buFont typeface="+mj-lt"/>
              <a:buAutoNum type="arabicPeriod"/>
            </a:pPr>
            <a:r>
              <a:rPr kumimoji="1" lang="ja-JP" altLang="en-US" dirty="0"/>
              <a:t>問題</a:t>
            </a:r>
            <a:r>
              <a:rPr kumimoji="1" lang="en-US" altLang="ja-JP" dirty="0"/>
              <a:t>4</a:t>
            </a:r>
            <a:r>
              <a:rPr kumimoji="1" lang="ja-JP" altLang="en-US" dirty="0" err="1"/>
              <a:t>で収</a:t>
            </a:r>
            <a:r>
              <a:rPr kumimoji="1" lang="ja-JP" altLang="en-US" dirty="0"/>
              <a:t>録した</a:t>
            </a:r>
            <a:r>
              <a:rPr kumimoji="1" lang="en-US" altLang="ja-JP" dirty="0"/>
              <a:t>6</a:t>
            </a:r>
            <a:r>
              <a:rPr kumimoji="1" lang="ja-JP" altLang="en-US" dirty="0" err="1"/>
              <a:t>つの</a:t>
            </a:r>
            <a:r>
              <a:rPr kumimoji="1" lang="ja-JP" altLang="en-US" dirty="0"/>
              <a:t>音声を用いて，各組み合わせ間の距離を計算し，その結果を表としてまとめなさい．</a:t>
            </a:r>
          </a:p>
          <a:p>
            <a:pPr marL="457200" indent="-457200">
              <a:buFont typeface="+mj-lt"/>
              <a:buAutoNum type="arabicPeriod"/>
            </a:pPr>
            <a:r>
              <a:rPr kumimoji="1" lang="ja-JP" altLang="en-US" dirty="0" smtClean="0"/>
              <a:t>音声</a:t>
            </a:r>
            <a:r>
              <a:rPr kumimoji="1" lang="ja-JP" altLang="en-US" dirty="0"/>
              <a:t>認識の実現という観点から，距離計算の表について考察しなさい．</a:t>
            </a:r>
          </a:p>
          <a:p>
            <a:pPr marL="544068" lvl="1" indent="-342900">
              <a:buFont typeface="+mj-lt"/>
              <a:buAutoNum type="arabicPeriod"/>
            </a:pPr>
            <a:r>
              <a:rPr kumimoji="1" lang="ja-JP" altLang="en-US" dirty="0"/>
              <a:t>例えば，想定どおりの傾向を示しているか？</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51</a:t>
            </a:fld>
            <a:endParaRPr lang="en-US" dirty="0"/>
          </a:p>
        </p:txBody>
      </p:sp>
    </p:spTree>
    <p:extLst>
      <p:ext uri="{BB962C8B-B14F-4D97-AF65-F5344CB8AC3E}">
        <p14:creationId xmlns:p14="http://schemas.microsoft.com/office/powerpoint/2010/main" val="229206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7-1.</a:t>
            </a:r>
            <a:r>
              <a:rPr kumimoji="1" lang="ja-JP" altLang="en-US" dirty="0"/>
              <a:t>探索結果をグラフとして図示し，考察</a:t>
            </a:r>
          </a:p>
        </p:txBody>
      </p:sp>
      <p:sp>
        <p:nvSpPr>
          <p:cNvPr id="3" name="コンテンツ プレースホルダー 2"/>
          <p:cNvSpPr>
            <a:spLocks noGrp="1"/>
          </p:cNvSpPr>
          <p:nvPr>
            <p:ph idx="1"/>
          </p:nvPr>
        </p:nvSpPr>
        <p:spPr>
          <a:xfrm>
            <a:off x="1097280" y="1845734"/>
            <a:ext cx="4883390" cy="4023360"/>
          </a:xfrm>
        </p:spPr>
        <p:txBody>
          <a:bodyPr/>
          <a:lstStyle/>
          <a:p>
            <a:r>
              <a:rPr kumimoji="1" lang="ja-JP" altLang="en-US" dirty="0" smtClean="0"/>
              <a:t>以前録音した</a:t>
            </a:r>
            <a:r>
              <a:rPr kumimoji="1" lang="en-US" altLang="ja-JP" dirty="0" smtClean="0"/>
              <a:t>Goo1</a:t>
            </a:r>
            <a:r>
              <a:rPr kumimoji="1" lang="ja-JP" altLang="en-US" dirty="0" smtClean="0"/>
              <a:t>と</a:t>
            </a:r>
            <a:r>
              <a:rPr kumimoji="1" lang="en-US" altLang="ja-JP" dirty="0" smtClean="0"/>
              <a:t>Goo2</a:t>
            </a:r>
            <a:r>
              <a:rPr kumimoji="1" lang="ja-JP" altLang="en-US" dirty="0" smtClean="0"/>
              <a:t>で探索をした</a:t>
            </a:r>
            <a:endParaRPr kumimoji="1" lang="en-US" altLang="ja-JP" dirty="0"/>
          </a:p>
          <a:p>
            <a:r>
              <a:rPr kumimoji="1" lang="en-US" altLang="ja-JP" dirty="0" smtClean="0"/>
              <a:t>【</a:t>
            </a:r>
            <a:r>
              <a:rPr kumimoji="1" lang="ja-JP" altLang="en-US" dirty="0" smtClean="0"/>
              <a:t>考察</a:t>
            </a:r>
            <a:r>
              <a:rPr kumimoji="1" lang="en-US" altLang="ja-JP" dirty="0" smtClean="0"/>
              <a:t>】</a:t>
            </a:r>
          </a:p>
          <a:p>
            <a:r>
              <a:rPr kumimoji="1" lang="ja-JP" altLang="en-US" dirty="0" smtClean="0"/>
              <a:t>音声データを１２個のフレームに分割した</a:t>
            </a:r>
            <a:r>
              <a:rPr kumimoji="1" lang="en-US" altLang="ja-JP" dirty="0" smtClean="0"/>
              <a:t>Dijkstra’s </a:t>
            </a:r>
            <a:r>
              <a:rPr kumimoji="1" lang="en-US" altLang="ja-JP" dirty="0"/>
              <a:t>algorithm</a:t>
            </a:r>
            <a:r>
              <a:rPr kumimoji="1" lang="ja-JP" altLang="en-US" dirty="0"/>
              <a:t>による</a:t>
            </a:r>
            <a:r>
              <a:rPr kumimoji="1" lang="ja-JP" altLang="en-US" dirty="0" smtClean="0"/>
              <a:t>探索でも上手く目標ノードまで探索が出来ているように見える</a:t>
            </a:r>
            <a:endParaRPr kumimoji="1" lang="en-US" altLang="ja-JP" dirty="0" smtClean="0"/>
          </a:p>
          <a:p>
            <a:r>
              <a:rPr kumimoji="1" lang="ja-JP" altLang="en-US" dirty="0" smtClean="0"/>
              <a:t>計算過程を見ると，ノードの繋がっているところ（三叉全て）もみて最短距離を通っていたため，総じて最短の経路を探索している</a:t>
            </a:r>
            <a:endParaRPr kumimoji="1" lang="en-US" altLang="ja-JP" dirty="0" smtClean="0"/>
          </a:p>
          <a:p>
            <a:endParaRPr kumimoji="1" lang="en-US" altLang="ja-JP" dirty="0" smtClean="0"/>
          </a:p>
        </p:txBody>
      </p:sp>
      <p:pic>
        <p:nvPicPr>
          <p:cNvPr id="4" name="図 3"/>
          <p:cNvPicPr>
            <a:picLocks noChangeAspect="1"/>
          </p:cNvPicPr>
          <p:nvPr/>
        </p:nvPicPr>
        <p:blipFill>
          <a:blip r:embed="rId2"/>
          <a:stretch>
            <a:fillRect/>
          </a:stretch>
        </p:blipFill>
        <p:spPr>
          <a:xfrm>
            <a:off x="6550674" y="1845733"/>
            <a:ext cx="4605006" cy="3555005"/>
          </a:xfrm>
          <a:prstGeom prst="rect">
            <a:avLst/>
          </a:prstGeom>
        </p:spPr>
      </p:pic>
      <p:pic>
        <p:nvPicPr>
          <p:cNvPr id="5" name="図 4"/>
          <p:cNvPicPr>
            <a:picLocks noChangeAspect="1"/>
          </p:cNvPicPr>
          <p:nvPr/>
        </p:nvPicPr>
        <p:blipFill>
          <a:blip r:embed="rId3"/>
          <a:stretch>
            <a:fillRect/>
          </a:stretch>
        </p:blipFill>
        <p:spPr>
          <a:xfrm>
            <a:off x="6972182" y="5400739"/>
            <a:ext cx="4183498" cy="936709"/>
          </a:xfrm>
          <a:prstGeom prst="rect">
            <a:avLst/>
          </a:prstGeom>
        </p:spPr>
      </p:pic>
      <p:sp>
        <p:nvSpPr>
          <p:cNvPr id="6" name="スライド番号プレースホルダー 5"/>
          <p:cNvSpPr>
            <a:spLocks noGrp="1"/>
          </p:cNvSpPr>
          <p:nvPr>
            <p:ph type="sldNum" sz="quarter" idx="12"/>
          </p:nvPr>
        </p:nvSpPr>
        <p:spPr/>
        <p:txBody>
          <a:bodyPr/>
          <a:lstStyle/>
          <a:p>
            <a:fld id="{6113E31D-E2AB-40D1-8B51-AFA5AFEF393A}" type="slidenum">
              <a:rPr lang="en-US" smtClean="0"/>
              <a:t>52</a:t>
            </a:fld>
            <a:endParaRPr lang="en-US" dirty="0"/>
          </a:p>
        </p:txBody>
      </p:sp>
    </p:spTree>
    <p:extLst>
      <p:ext uri="{BB962C8B-B14F-4D97-AF65-F5344CB8AC3E}">
        <p14:creationId xmlns:p14="http://schemas.microsoft.com/office/powerpoint/2010/main" val="2035293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7-2.</a:t>
            </a:r>
            <a:r>
              <a:rPr kumimoji="1" lang="en-US" altLang="ja-JP" dirty="0"/>
              <a:t> 6</a:t>
            </a:r>
            <a:r>
              <a:rPr kumimoji="1" lang="ja-JP" altLang="en-US" dirty="0" err="1"/>
              <a:t>つの</a:t>
            </a:r>
            <a:r>
              <a:rPr kumimoji="1" lang="ja-JP" altLang="en-US" dirty="0" smtClean="0"/>
              <a:t>音声の各組み合わせ</a:t>
            </a:r>
            <a:r>
              <a:rPr kumimoji="1" lang="ja-JP" altLang="en-US" dirty="0"/>
              <a:t>間の距離</a:t>
            </a:r>
          </a:p>
        </p:txBody>
      </p:sp>
      <p:sp>
        <p:nvSpPr>
          <p:cNvPr id="3" name="コンテンツ プレースホルダー 2"/>
          <p:cNvSpPr>
            <a:spLocks noGrp="1"/>
          </p:cNvSpPr>
          <p:nvPr>
            <p:ph idx="1"/>
          </p:nvPr>
        </p:nvSpPr>
        <p:spPr>
          <a:xfrm>
            <a:off x="1097280" y="2413915"/>
            <a:ext cx="4314979" cy="2886997"/>
          </a:xfrm>
        </p:spPr>
        <p:txBody>
          <a:bodyPr/>
          <a:lstStyle/>
          <a:p>
            <a:r>
              <a:rPr kumimoji="1" lang="ja-JP" altLang="en-US" dirty="0" smtClean="0"/>
              <a:t>グーの１つ目と，グーの２つ目・チョキの２つ目・パーの２つ目</a:t>
            </a:r>
            <a:endParaRPr kumimoji="1" lang="en-US" altLang="ja-JP" dirty="0" smtClean="0"/>
          </a:p>
          <a:p>
            <a:r>
              <a:rPr kumimoji="1" lang="ja-JP" altLang="en-US" dirty="0"/>
              <a:t>チョキ</a:t>
            </a:r>
            <a:r>
              <a:rPr kumimoji="1" lang="ja-JP" altLang="en-US" dirty="0" smtClean="0"/>
              <a:t>の</a:t>
            </a:r>
            <a:r>
              <a:rPr kumimoji="1" lang="ja-JP" altLang="en-US" dirty="0"/>
              <a:t>１つ目と，グーの２つ目・チョキの２つ目・パーの</a:t>
            </a:r>
            <a:r>
              <a:rPr kumimoji="1" lang="ja-JP" altLang="en-US" dirty="0" smtClean="0"/>
              <a:t>２つ目</a:t>
            </a:r>
            <a:endParaRPr kumimoji="1" lang="en-US" altLang="ja-JP" dirty="0" smtClean="0"/>
          </a:p>
          <a:p>
            <a:r>
              <a:rPr kumimoji="1" lang="ja-JP" altLang="en-US" dirty="0"/>
              <a:t>パー</a:t>
            </a:r>
            <a:r>
              <a:rPr kumimoji="1" lang="ja-JP" altLang="en-US" dirty="0" smtClean="0"/>
              <a:t>の</a:t>
            </a:r>
            <a:r>
              <a:rPr kumimoji="1" lang="ja-JP" altLang="en-US" dirty="0"/>
              <a:t>１つ目と，グーの２つ目・チョキの２つ目・パーの</a:t>
            </a:r>
            <a:r>
              <a:rPr kumimoji="1" lang="ja-JP" altLang="en-US" dirty="0" smtClean="0"/>
              <a:t>２つ目</a:t>
            </a:r>
            <a:endParaRPr kumimoji="1" lang="en-US" altLang="ja-JP" dirty="0" smtClean="0"/>
          </a:p>
          <a:p>
            <a:r>
              <a:rPr kumimoji="1" lang="ja-JP" altLang="en-US" dirty="0" smtClean="0"/>
              <a:t>をそれぞれ計算し距離の表にしたのが右表である</a:t>
            </a:r>
            <a:endParaRPr kumimoji="1" lang="ja-JP" altLang="en-US" dirty="0"/>
          </a:p>
        </p:txBody>
      </p:sp>
      <p:graphicFrame>
        <p:nvGraphicFramePr>
          <p:cNvPr id="4" name="表 3"/>
          <p:cNvGraphicFramePr>
            <a:graphicFrameLocks noGrp="1"/>
          </p:cNvGraphicFramePr>
          <p:nvPr>
            <p:extLst/>
          </p:nvPr>
        </p:nvGraphicFramePr>
        <p:xfrm>
          <a:off x="5626441" y="2507896"/>
          <a:ext cx="5743424" cy="2699036"/>
        </p:xfrm>
        <a:graphic>
          <a:graphicData uri="http://schemas.openxmlformats.org/drawingml/2006/table">
            <a:tbl>
              <a:tblPr firstRow="1" bandRow="1">
                <a:tableStyleId>{5C22544A-7EE6-4342-B048-85BDC9FD1C3A}</a:tableStyleId>
              </a:tblPr>
              <a:tblGrid>
                <a:gridCol w="1435856"/>
                <a:gridCol w="1435856"/>
                <a:gridCol w="1435856"/>
                <a:gridCol w="1435856"/>
              </a:tblGrid>
              <a:tr h="674759">
                <a:tc>
                  <a:txBody>
                    <a:bodyPr/>
                    <a:lstStyle/>
                    <a:p>
                      <a:endParaRPr kumimoji="1" lang="ja-JP" altLang="en-US" dirty="0"/>
                    </a:p>
                  </a:txBody>
                  <a:tcPr/>
                </a:tc>
                <a:tc>
                  <a:txBody>
                    <a:bodyPr/>
                    <a:lstStyle/>
                    <a:p>
                      <a:pPr algn="ctr"/>
                      <a:r>
                        <a:rPr kumimoji="1" lang="en-US" altLang="ja-JP" dirty="0" smtClean="0"/>
                        <a:t>Goo2</a:t>
                      </a:r>
                      <a:endParaRPr kumimoji="1" lang="ja-JP" altLang="en-US" dirty="0"/>
                    </a:p>
                  </a:txBody>
                  <a:tcPr anchor="ctr"/>
                </a:tc>
                <a:tc>
                  <a:txBody>
                    <a:bodyPr/>
                    <a:lstStyle/>
                    <a:p>
                      <a:pPr algn="ctr"/>
                      <a:r>
                        <a:rPr kumimoji="1" lang="en-US" altLang="ja-JP" dirty="0" smtClean="0"/>
                        <a:t>Chk2</a:t>
                      </a:r>
                      <a:endParaRPr kumimoji="1" lang="ja-JP" altLang="en-US" dirty="0"/>
                    </a:p>
                  </a:txBody>
                  <a:tcPr anchor="ctr"/>
                </a:tc>
                <a:tc>
                  <a:txBody>
                    <a:bodyPr/>
                    <a:lstStyle/>
                    <a:p>
                      <a:pPr algn="ctr"/>
                      <a:r>
                        <a:rPr kumimoji="1" lang="en-US" altLang="ja-JP" dirty="0" smtClean="0"/>
                        <a:t>Par2</a:t>
                      </a:r>
                      <a:endParaRPr kumimoji="1" lang="ja-JP" altLang="en-US" dirty="0"/>
                    </a:p>
                  </a:txBody>
                  <a:tcPr anchor="ctr"/>
                </a:tc>
              </a:tr>
              <a:tr h="674759">
                <a:tc>
                  <a:txBody>
                    <a:bodyPr/>
                    <a:lstStyle/>
                    <a:p>
                      <a:pPr algn="ctr"/>
                      <a:r>
                        <a:rPr kumimoji="1" lang="en-US" altLang="ja-JP" dirty="0" smtClean="0"/>
                        <a:t>Goo1</a:t>
                      </a:r>
                      <a:endParaRPr kumimoji="1" lang="ja-JP" altLang="en-US" dirty="0"/>
                    </a:p>
                  </a:txBody>
                  <a:tcPr anchor="ctr"/>
                </a:tc>
                <a:tc>
                  <a:txBody>
                    <a:bodyPr/>
                    <a:lstStyle/>
                    <a:p>
                      <a:pPr algn="r"/>
                      <a:r>
                        <a:rPr kumimoji="1" lang="en-US" altLang="ja-JP" dirty="0" smtClean="0"/>
                        <a:t>1760.6</a:t>
                      </a:r>
                      <a:endParaRPr kumimoji="1" lang="ja-JP" altLang="en-US" dirty="0"/>
                    </a:p>
                  </a:txBody>
                  <a:tcPr anchor="ctr"/>
                </a:tc>
                <a:tc>
                  <a:txBody>
                    <a:bodyPr/>
                    <a:lstStyle/>
                    <a:p>
                      <a:pPr algn="r"/>
                      <a:r>
                        <a:rPr kumimoji="1" lang="en-US" altLang="ja-JP" dirty="0" smtClean="0"/>
                        <a:t>2864.8</a:t>
                      </a:r>
                      <a:endParaRPr kumimoji="1" lang="ja-JP" altLang="en-US" dirty="0"/>
                    </a:p>
                  </a:txBody>
                  <a:tcPr anchor="ctr"/>
                </a:tc>
                <a:tc>
                  <a:txBody>
                    <a:bodyPr/>
                    <a:lstStyle/>
                    <a:p>
                      <a:pPr algn="r"/>
                      <a:r>
                        <a:rPr kumimoji="1" lang="en-US" altLang="ja-JP" dirty="0" smtClean="0"/>
                        <a:t>2202.8</a:t>
                      </a:r>
                      <a:endParaRPr kumimoji="1" lang="ja-JP" altLang="en-US" dirty="0"/>
                    </a:p>
                  </a:txBody>
                  <a:tcPr anchor="ctr"/>
                </a:tc>
              </a:tr>
              <a:tr h="674759">
                <a:tc>
                  <a:txBody>
                    <a:bodyPr/>
                    <a:lstStyle/>
                    <a:p>
                      <a:pPr algn="ctr"/>
                      <a:r>
                        <a:rPr kumimoji="1" lang="en-US" altLang="ja-JP" dirty="0" smtClean="0"/>
                        <a:t>Chk1</a:t>
                      </a:r>
                      <a:endParaRPr kumimoji="1" lang="ja-JP" altLang="en-US" dirty="0"/>
                    </a:p>
                  </a:txBody>
                  <a:tcPr anchor="ctr"/>
                </a:tc>
                <a:tc>
                  <a:txBody>
                    <a:bodyPr/>
                    <a:lstStyle/>
                    <a:p>
                      <a:pPr algn="r"/>
                      <a:r>
                        <a:rPr kumimoji="1" lang="en-US" altLang="ja-JP" dirty="0" smtClean="0"/>
                        <a:t>2559.4</a:t>
                      </a:r>
                      <a:endParaRPr kumimoji="1" lang="ja-JP" altLang="en-US" dirty="0"/>
                    </a:p>
                  </a:txBody>
                  <a:tcPr anchor="ctr"/>
                </a:tc>
                <a:tc>
                  <a:txBody>
                    <a:bodyPr/>
                    <a:lstStyle/>
                    <a:p>
                      <a:pPr algn="r"/>
                      <a:r>
                        <a:rPr kumimoji="1" lang="en-US" altLang="ja-JP" dirty="0" smtClean="0"/>
                        <a:t>2259.1</a:t>
                      </a:r>
                      <a:endParaRPr kumimoji="1" lang="ja-JP" altLang="en-US" dirty="0"/>
                    </a:p>
                  </a:txBody>
                  <a:tcPr anchor="ctr"/>
                </a:tc>
                <a:tc>
                  <a:txBody>
                    <a:bodyPr/>
                    <a:lstStyle/>
                    <a:p>
                      <a:pPr algn="r"/>
                      <a:r>
                        <a:rPr kumimoji="1" lang="en-US" altLang="ja-JP" dirty="0" smtClean="0"/>
                        <a:t>2789.3</a:t>
                      </a:r>
                      <a:endParaRPr kumimoji="1" lang="ja-JP" altLang="en-US" dirty="0"/>
                    </a:p>
                  </a:txBody>
                  <a:tcPr anchor="ctr"/>
                </a:tc>
              </a:tr>
              <a:tr h="674759">
                <a:tc>
                  <a:txBody>
                    <a:bodyPr/>
                    <a:lstStyle/>
                    <a:p>
                      <a:pPr algn="ctr"/>
                      <a:r>
                        <a:rPr kumimoji="1" lang="en-US" altLang="ja-JP" dirty="0" smtClean="0"/>
                        <a:t>Par1</a:t>
                      </a:r>
                      <a:endParaRPr kumimoji="1" lang="ja-JP" altLang="en-US" dirty="0"/>
                    </a:p>
                  </a:txBody>
                  <a:tcPr anchor="ctr"/>
                </a:tc>
                <a:tc>
                  <a:txBody>
                    <a:bodyPr/>
                    <a:lstStyle/>
                    <a:p>
                      <a:pPr algn="r"/>
                      <a:r>
                        <a:rPr kumimoji="1" lang="en-US" altLang="ja-JP" dirty="0" smtClean="0"/>
                        <a:t>2182.4</a:t>
                      </a:r>
                      <a:endParaRPr kumimoji="1" lang="ja-JP" altLang="en-US" dirty="0"/>
                    </a:p>
                  </a:txBody>
                  <a:tcPr anchor="ctr"/>
                </a:tc>
                <a:tc>
                  <a:txBody>
                    <a:bodyPr/>
                    <a:lstStyle/>
                    <a:p>
                      <a:pPr algn="r"/>
                      <a:r>
                        <a:rPr kumimoji="1" lang="en-US" altLang="ja-JP" dirty="0" smtClean="0"/>
                        <a:t>2920.9</a:t>
                      </a:r>
                      <a:endParaRPr kumimoji="1" lang="ja-JP" altLang="en-US" dirty="0"/>
                    </a:p>
                  </a:txBody>
                  <a:tcPr anchor="ctr"/>
                </a:tc>
                <a:tc>
                  <a:txBody>
                    <a:bodyPr/>
                    <a:lstStyle/>
                    <a:p>
                      <a:pPr algn="r"/>
                      <a:r>
                        <a:rPr kumimoji="1" lang="en-US" altLang="ja-JP" dirty="0" smtClean="0"/>
                        <a:t>2272.4</a:t>
                      </a:r>
                      <a:endParaRPr kumimoji="1" lang="ja-JP" altLang="en-US" dirty="0"/>
                    </a:p>
                  </a:txBody>
                  <a:tcPr anchor="ctr"/>
                </a:tc>
              </a:tr>
            </a:tbl>
          </a:graphicData>
        </a:graphic>
      </p:graphicFrame>
      <p:sp>
        <p:nvSpPr>
          <p:cNvPr id="5" name="スライド番号プレースホルダー 4"/>
          <p:cNvSpPr>
            <a:spLocks noGrp="1"/>
          </p:cNvSpPr>
          <p:nvPr>
            <p:ph type="sldNum" sz="quarter" idx="12"/>
          </p:nvPr>
        </p:nvSpPr>
        <p:spPr/>
        <p:txBody>
          <a:bodyPr/>
          <a:lstStyle/>
          <a:p>
            <a:fld id="{6113E31D-E2AB-40D1-8B51-AFA5AFEF393A}" type="slidenum">
              <a:rPr lang="en-US" smtClean="0"/>
              <a:t>53</a:t>
            </a:fld>
            <a:endParaRPr lang="en-US" dirty="0"/>
          </a:p>
        </p:txBody>
      </p:sp>
    </p:spTree>
    <p:extLst>
      <p:ext uri="{BB962C8B-B14F-4D97-AF65-F5344CB8AC3E}">
        <p14:creationId xmlns:p14="http://schemas.microsoft.com/office/powerpoint/2010/main" val="1346840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7-3.</a:t>
            </a:r>
            <a:r>
              <a:rPr kumimoji="1" lang="ja-JP" altLang="en-US" dirty="0"/>
              <a:t>音声認識の実現という観点から，距離計算の表について考察</a:t>
            </a:r>
          </a:p>
        </p:txBody>
      </p:sp>
      <p:sp>
        <p:nvSpPr>
          <p:cNvPr id="3" name="コンテンツ プレースホルダー 2"/>
          <p:cNvSpPr>
            <a:spLocks noGrp="1"/>
          </p:cNvSpPr>
          <p:nvPr>
            <p:ph idx="1"/>
          </p:nvPr>
        </p:nvSpPr>
        <p:spPr/>
        <p:txBody>
          <a:bodyPr/>
          <a:lstStyle/>
          <a:p>
            <a:r>
              <a:rPr kumimoji="1" lang="en-US" altLang="ja-JP" dirty="0" smtClean="0"/>
              <a:t>【</a:t>
            </a:r>
            <a:r>
              <a:rPr kumimoji="1" lang="ja-JP" altLang="en-US" dirty="0" smtClean="0"/>
              <a:t>考察</a:t>
            </a:r>
            <a:r>
              <a:rPr kumimoji="1" lang="en-US" altLang="ja-JP" dirty="0" smtClean="0"/>
              <a:t>】</a:t>
            </a:r>
          </a:p>
          <a:p>
            <a:r>
              <a:rPr kumimoji="1" lang="ja-JP" altLang="en-US" dirty="0" smtClean="0"/>
              <a:t>音声認識の観点から見ると，同じ音同士つまり表の対角要素にある値が小さいはずである．しかし，パーの音だけ，グーと１００程度しかコストが違わないため誤認識してしまう可能性がありそうであった．</a:t>
            </a:r>
            <a:endParaRPr kumimoji="1" lang="en-US" altLang="ja-JP" dirty="0" smtClean="0"/>
          </a:p>
          <a:p>
            <a:r>
              <a:rPr kumimoji="1" lang="ja-JP" altLang="en-US" dirty="0" smtClean="0"/>
              <a:t>グーとグー・グーとパーの比較では確実にグーと認識してくれそうだが，パーとグー・パーとパーのコストの差が逆転してしまっていることが不可解．音声波形が途切れていることが原因だと考えられる．</a:t>
            </a:r>
            <a:endParaRPr kumimoji="1" lang="en-US" altLang="ja-JP" dirty="0" smtClean="0"/>
          </a:p>
          <a:p>
            <a:r>
              <a:rPr kumimoji="1" lang="ja-JP" altLang="en-US" dirty="0" smtClean="0"/>
              <a:t>問題４でのスペクトログラムを見ると，割とグーとパーが似ているため，同じ用な音に対して何らかの特徴付けのための要素を考える必要がありそう．または，参照データを多くかき集めた優秀なものを作る必要があると考えた．</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54</a:t>
            </a:fld>
            <a:endParaRPr lang="en-US" dirty="0"/>
          </a:p>
        </p:txBody>
      </p:sp>
    </p:spTree>
    <p:extLst>
      <p:ext uri="{BB962C8B-B14F-4D97-AF65-F5344CB8AC3E}">
        <p14:creationId xmlns:p14="http://schemas.microsoft.com/office/powerpoint/2010/main" val="3158336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問題７のまとめ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a:t>
            </a:r>
            <a:endParaRPr kumimoji="1" lang="en-US" altLang="ja-JP" dirty="0" smtClean="0"/>
          </a:p>
          <a:p>
            <a:r>
              <a:rPr lang="ja-JP" altLang="en-US" dirty="0"/>
              <a:t>最適経路探索問題を応用して，スペクトログラムによる音声間の距離計算を実装し，考察せよ．</a:t>
            </a:r>
          </a:p>
          <a:p>
            <a:pPr lvl="1"/>
            <a:r>
              <a:rPr lang="ja-JP" altLang="en-US" dirty="0"/>
              <a:t>少なくとも </a:t>
            </a:r>
            <a:r>
              <a:rPr lang="en-US" altLang="ja-JP" dirty="0"/>
              <a:t>Dijkstra’s algorithm </a:t>
            </a:r>
            <a:r>
              <a:rPr lang="ja-JP" altLang="en-US" dirty="0"/>
              <a:t>による実装をおこなうこと．</a:t>
            </a:r>
          </a:p>
          <a:p>
            <a:endParaRPr kumimoji="1" lang="en-US" altLang="ja-JP" dirty="0" smtClean="0"/>
          </a:p>
          <a:p>
            <a:r>
              <a:rPr kumimoji="1" lang="ja-JP" altLang="en-US" dirty="0" smtClean="0"/>
              <a:t>まとめ</a:t>
            </a:r>
            <a:endParaRPr kumimoji="1" lang="en-US" altLang="ja-JP" dirty="0" smtClean="0"/>
          </a:p>
          <a:p>
            <a:pPr lvl="1"/>
            <a:r>
              <a:rPr kumimoji="1" lang="en-US" altLang="ja-JP" dirty="0"/>
              <a:t>Dijkstra’s </a:t>
            </a:r>
            <a:r>
              <a:rPr kumimoji="1" lang="en-US" altLang="ja-JP" dirty="0" smtClean="0"/>
              <a:t>algorithm</a:t>
            </a:r>
            <a:r>
              <a:rPr kumimoji="1" lang="ja-JP" altLang="en-US" dirty="0" smtClean="0"/>
              <a:t>による探索を実装し，時間的な音声の違いも認識できるようにした</a:t>
            </a:r>
            <a:endParaRPr kumimoji="1" lang="en-US" altLang="ja-JP" dirty="0" smtClean="0"/>
          </a:p>
          <a:p>
            <a:pPr lvl="1"/>
            <a:r>
              <a:rPr kumimoji="1" lang="ja-JP" altLang="en-US" dirty="0"/>
              <a:t>コスト</a:t>
            </a:r>
            <a:r>
              <a:rPr kumimoji="1" lang="ja-JP" altLang="en-US" dirty="0" smtClean="0"/>
              <a:t>の表を作成し，音声認識の観点から考察を行った</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55</a:t>
            </a:fld>
            <a:endParaRPr lang="en-US" dirty="0"/>
          </a:p>
        </p:txBody>
      </p:sp>
    </p:spTree>
    <p:extLst>
      <p:ext uri="{BB962C8B-B14F-4D97-AF65-F5344CB8AC3E}">
        <p14:creationId xmlns:p14="http://schemas.microsoft.com/office/powerpoint/2010/main" val="2277246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a:xfrm>
            <a:off x="1097280" y="1828800"/>
            <a:ext cx="10058400" cy="4040294"/>
          </a:xfrm>
        </p:spPr>
        <p:txBody>
          <a:bodyPr>
            <a:normAutofit/>
          </a:bodyPr>
          <a:lstStyle/>
          <a:p>
            <a:r>
              <a:rPr kumimoji="1" lang="ja-JP" altLang="en-US" dirty="0"/>
              <a:t>じゃんけんの三手を認識できるような，単語音声認識器を構築することを</a:t>
            </a:r>
            <a:r>
              <a:rPr kumimoji="1" lang="ja-JP" altLang="en-US" dirty="0" smtClean="0"/>
              <a:t>目指し，音声</a:t>
            </a:r>
            <a:r>
              <a:rPr kumimoji="1" lang="ja-JP" altLang="en-US" dirty="0"/>
              <a:t>認識器を作るために音声（メディア情報）をディジタルデータとして処理する</a:t>
            </a:r>
            <a:r>
              <a:rPr kumimoji="1" lang="ja-JP" altLang="en-US" dirty="0" smtClean="0"/>
              <a:t>方法や所望</a:t>
            </a:r>
            <a:r>
              <a:rPr kumimoji="1" lang="ja-JP" altLang="en-US" dirty="0"/>
              <a:t>の情報を表現しうる特徴量ベクトル（行列）に変換する</a:t>
            </a:r>
            <a:r>
              <a:rPr kumimoji="1" lang="ja-JP" altLang="en-US" dirty="0" smtClean="0"/>
              <a:t>手法と，特徴量</a:t>
            </a:r>
            <a:r>
              <a:rPr kumimoji="1" lang="ja-JP" altLang="en-US" dirty="0"/>
              <a:t>ベクトル（行列）を用いた識別器を構成するという操作</a:t>
            </a:r>
            <a:r>
              <a:rPr kumimoji="1" lang="ja-JP" altLang="en-US" dirty="0" smtClean="0"/>
              <a:t>を</a:t>
            </a:r>
            <a:r>
              <a:rPr kumimoji="1" lang="ja-JP" altLang="en-US" dirty="0"/>
              <a:t>理解</a:t>
            </a:r>
            <a:r>
              <a:rPr kumimoji="1" lang="ja-JP" altLang="en-US" dirty="0" smtClean="0"/>
              <a:t>し，簡単</a:t>
            </a:r>
            <a:r>
              <a:rPr kumimoji="1" lang="ja-JP" altLang="en-US" dirty="0"/>
              <a:t>な音声の特徴量を用いて，基本的な識別器を構築することで，単語音声認識器の可能性を</a:t>
            </a:r>
            <a:r>
              <a:rPr kumimoji="1" lang="ja-JP" altLang="en-US" dirty="0" smtClean="0"/>
              <a:t>検討した．</a:t>
            </a:r>
            <a:endParaRPr kumimoji="1" lang="ja-JP" altLang="en-US" dirty="0"/>
          </a:p>
          <a:p>
            <a:r>
              <a:rPr kumimoji="1" lang="ja-JP" altLang="en-US" dirty="0"/>
              <a:t>まず，</a:t>
            </a:r>
            <a:r>
              <a:rPr kumimoji="1" lang="en-US" altLang="ja-JP" dirty="0"/>
              <a:t>MATLAB</a:t>
            </a:r>
            <a:r>
              <a:rPr kumimoji="1" lang="ja-JP" altLang="en-US" dirty="0"/>
              <a:t>　</a:t>
            </a:r>
            <a:r>
              <a:rPr kumimoji="1" lang="en-US" altLang="ja-JP" dirty="0"/>
              <a:t>Octave</a:t>
            </a:r>
            <a:r>
              <a:rPr kumimoji="1" lang="ja-JP" altLang="en-US" dirty="0" err="1"/>
              <a:t>での</a:t>
            </a:r>
            <a:r>
              <a:rPr kumimoji="1" lang="ja-JP" altLang="en-US" dirty="0"/>
              <a:t>音の録音，再生，保存，読み出しについてデモ音を用いてその音声波形を表示し，音をデータとして扱う方法に</a:t>
            </a:r>
            <a:r>
              <a:rPr kumimoji="1" lang="ja-JP" altLang="en-US" dirty="0" smtClean="0"/>
              <a:t>ついて，ソースコードを示すことでそれらについて理解をした．</a:t>
            </a:r>
            <a:endParaRPr kumimoji="1" lang="ja-JP" altLang="en-US" dirty="0"/>
          </a:p>
          <a:p>
            <a:r>
              <a:rPr kumimoji="1" lang="ja-JP" altLang="en-US" dirty="0"/>
              <a:t>そして，得られた音のデータを離散フーリエ変換により，音声の周波数的な特徴を</a:t>
            </a:r>
            <a:r>
              <a:rPr kumimoji="1" lang="ja-JP" altLang="en-US" dirty="0" smtClean="0"/>
              <a:t>パワースペクトルにてグラフ出力することで見られたことをまとめた．</a:t>
            </a:r>
            <a:endParaRPr kumimoji="1" lang="ja-JP" altLang="en-US" dirty="0"/>
          </a:p>
          <a:p>
            <a:r>
              <a:rPr kumimoji="1" lang="ja-JP" altLang="en-US" dirty="0"/>
              <a:t>また，</a:t>
            </a:r>
            <a:r>
              <a:rPr kumimoji="1" lang="ja-JP" altLang="en-US" dirty="0" smtClean="0"/>
              <a:t>スペクトログラム</a:t>
            </a:r>
            <a:r>
              <a:rPr kumimoji="1" lang="ja-JP" altLang="en-US" dirty="0"/>
              <a:t>というものを用いて，時間経過による周波数の特徴の変化についても目視できるよう</a:t>
            </a:r>
            <a:r>
              <a:rPr kumimoji="1" lang="ja-JP" altLang="en-US" dirty="0" smtClean="0"/>
              <a:t>に，実装を行い考察をした．</a:t>
            </a:r>
            <a:endParaRPr kumimoji="1"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56</a:t>
            </a:fld>
            <a:endParaRPr lang="en-US" dirty="0"/>
          </a:p>
        </p:txBody>
      </p:sp>
    </p:spTree>
    <p:extLst>
      <p:ext uri="{BB962C8B-B14F-4D97-AF65-F5344CB8AC3E}">
        <p14:creationId xmlns:p14="http://schemas.microsoft.com/office/powerpoint/2010/main" val="2216434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さらに，グーチョキパーという自分の音声を録音し，時間波形やパワースペクトルについて観察したあとに，参照パターンと入力音声のスペクトル距離の比較に基づく単語音声認識について考察した．その後，自身で自動音声認識器を実装し，声を正しく認識できるか見て，友人のデータも借りてその識別器の精度についても検討を行った．</a:t>
            </a:r>
          </a:p>
          <a:p>
            <a:r>
              <a:rPr kumimoji="1" lang="ja-JP" altLang="en-US" dirty="0"/>
              <a:t>最後に最適経路探索問題を応用して，</a:t>
            </a:r>
            <a:r>
              <a:rPr kumimoji="1" lang="en-US" altLang="ja-JP" dirty="0"/>
              <a:t>Dijkstra’s algorithm</a:t>
            </a:r>
            <a:r>
              <a:rPr kumimoji="1" lang="ja-JP" altLang="en-US" dirty="0"/>
              <a:t>でスペクトログラムによる音声間の距離計算を実装し音声認識器の精度向上も行った．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57</a:t>
            </a:fld>
            <a:endParaRPr lang="en-US" dirty="0"/>
          </a:p>
        </p:txBody>
      </p:sp>
    </p:spTree>
    <p:extLst>
      <p:ext uri="{BB962C8B-B14F-4D97-AF65-F5344CB8AC3E}">
        <p14:creationId xmlns:p14="http://schemas.microsoft.com/office/powerpoint/2010/main" val="209076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0831BF-F0A5-4918-A586-310B8D0D54FD}"/>
              </a:ext>
            </a:extLst>
          </p:cNvPr>
          <p:cNvSpPr>
            <a:spLocks noGrp="1"/>
          </p:cNvSpPr>
          <p:nvPr>
            <p:ph type="title"/>
          </p:nvPr>
        </p:nvSpPr>
        <p:spPr/>
        <p:txBody>
          <a:bodyPr/>
          <a:lstStyle/>
          <a:p>
            <a:r>
              <a:rPr lang="ja-JP" altLang="en-US">
                <a:ea typeface="ＭＳ Ｐゴシック"/>
                <a:cs typeface="Calibri Light"/>
              </a:rPr>
              <a:t>問題１の小問題</a:t>
            </a:r>
            <a:endParaRPr kumimoji="1" lang="ja-JP" altLang="en-US"/>
          </a:p>
        </p:txBody>
      </p:sp>
      <p:sp>
        <p:nvSpPr>
          <p:cNvPr id="3" name="Content Placeholder 2">
            <a:extLst>
              <a:ext uri="{FF2B5EF4-FFF2-40B4-BE49-F238E27FC236}">
                <a16:creationId xmlns="" xmlns:a16="http://schemas.microsoft.com/office/drawing/2014/main" id="{A12BFC24-DECB-4394-8264-F7A71A8555F4}"/>
              </a:ext>
            </a:extLst>
          </p:cNvPr>
          <p:cNvSpPr>
            <a:spLocks noGrp="1"/>
          </p:cNvSpPr>
          <p:nvPr>
            <p:ph idx="1"/>
          </p:nvPr>
        </p:nvSpPr>
        <p:spPr/>
        <p:txBody>
          <a:bodyPr vert="horz" lIns="0" tIns="45720" rIns="0" bIns="45720" rtlCol="0" anchor="t">
            <a:normAutofit/>
          </a:bodyPr>
          <a:lstStyle/>
          <a:p>
            <a:pPr marL="457200" indent="-457200">
              <a:buAutoNum type="arabicPeriod"/>
            </a:pPr>
            <a:r>
              <a:rPr lang="ja-JP" dirty="0">
                <a:ea typeface="+mn-lt"/>
                <a:cs typeface="+mn-lt"/>
              </a:rPr>
              <a:t>MATLAB/Octaveにおける音のI/O処理について，以下の4つの観点に整理して簡潔に説明せよ</a:t>
            </a:r>
            <a:endParaRPr lang="ja-JP" altLang="en-US" dirty="0">
              <a:cs typeface="Calibri" panose="020F0502020204030204"/>
            </a:endParaRPr>
          </a:p>
          <a:p>
            <a:pPr marL="543560" lvl="1" indent="-342900">
              <a:buAutoNum type="arabicPeriod"/>
            </a:pPr>
            <a:r>
              <a:rPr lang="ja-JP" dirty="0">
                <a:ea typeface="+mn-lt"/>
                <a:cs typeface="+mn-lt"/>
              </a:rPr>
              <a:t>音の録音（ToDo: 第4回(4A節)で実施）</a:t>
            </a:r>
            <a:endParaRPr lang="ja-JP" dirty="0">
              <a:ea typeface="ＭＳ Ｐゴシック"/>
              <a:cs typeface="Calibri"/>
            </a:endParaRPr>
          </a:p>
          <a:p>
            <a:pPr marL="543560" lvl="1" indent="-342900">
              <a:buAutoNum type="arabicPeriod"/>
            </a:pPr>
            <a:r>
              <a:rPr lang="ja-JP" dirty="0">
                <a:ea typeface="+mn-lt"/>
                <a:cs typeface="+mn-lt"/>
              </a:rPr>
              <a:t>音の再生</a:t>
            </a:r>
            <a:endParaRPr lang="ja-JP" dirty="0">
              <a:ea typeface="ＭＳ Ｐゴシック"/>
              <a:cs typeface="Calibri"/>
            </a:endParaRPr>
          </a:p>
          <a:p>
            <a:pPr marL="543560" lvl="1" indent="-342900">
              <a:buAutoNum type="arabicPeriod"/>
            </a:pPr>
            <a:r>
              <a:rPr lang="ja-JP" dirty="0">
                <a:ea typeface="+mn-lt"/>
                <a:cs typeface="+mn-lt"/>
              </a:rPr>
              <a:t>音の音声ファイルへの保存</a:t>
            </a:r>
            <a:endParaRPr lang="ja-JP" dirty="0">
              <a:ea typeface="ＭＳ Ｐゴシック"/>
              <a:cs typeface="Calibri"/>
            </a:endParaRPr>
          </a:p>
          <a:p>
            <a:pPr marL="543560" lvl="1" indent="-342900">
              <a:buAutoNum type="arabicPeriod"/>
            </a:pPr>
            <a:r>
              <a:rPr lang="ja-JP" dirty="0">
                <a:ea typeface="+mn-lt"/>
                <a:cs typeface="+mn-lt"/>
              </a:rPr>
              <a:t>音の音声ファイルからの読み出し</a:t>
            </a:r>
            <a:endParaRPr lang="ja-JP" dirty="0">
              <a:cs typeface="Calibri" panose="020F0502020204030204"/>
            </a:endParaRPr>
          </a:p>
          <a:p>
            <a:pPr marL="457200" indent="-457200">
              <a:buAutoNum type="arabicPeriod"/>
            </a:pPr>
            <a:r>
              <a:rPr lang="ja-JP" altLang="en-US" dirty="0">
                <a:ea typeface="+mn-lt"/>
                <a:cs typeface="+mn-lt"/>
              </a:rPr>
              <a:t>デモ音（あるいは，自身の録音音声）を利用して，その音声波形を時間波形として表示せよ．なお，以下</a:t>
            </a:r>
            <a:r>
              <a:rPr lang="en-US" altLang="ja-JP" dirty="0">
                <a:ea typeface="+mn-lt"/>
                <a:cs typeface="+mn-lt"/>
              </a:rPr>
              <a:t>3</a:t>
            </a:r>
            <a:r>
              <a:rPr lang="ja-JP" altLang="en-US" dirty="0" err="1">
                <a:ea typeface="+mn-lt"/>
                <a:cs typeface="+mn-lt"/>
              </a:rPr>
              <a:t>つの</a:t>
            </a:r>
            <a:r>
              <a:rPr lang="ja-JP" altLang="en-US" dirty="0">
                <a:ea typeface="+mn-lt"/>
                <a:cs typeface="+mn-lt"/>
              </a:rPr>
              <a:t>情報を明記すること． </a:t>
            </a:r>
            <a:endParaRPr lang="ja-JP" altLang="en-US" dirty="0">
              <a:ea typeface="ＭＳ Ｐゴシック"/>
              <a:cs typeface="Calibri"/>
            </a:endParaRPr>
          </a:p>
          <a:p>
            <a:pPr marL="543560" lvl="1" indent="-342900">
              <a:buAutoNum type="arabicPeriod"/>
            </a:pPr>
            <a:r>
              <a:rPr lang="ja-JP" altLang="en-US" dirty="0">
                <a:ea typeface="+mn-lt"/>
                <a:cs typeface="+mn-lt"/>
              </a:rPr>
              <a:t>音のサンプリング周波数（単位は </a:t>
            </a:r>
            <a:r>
              <a:rPr lang="en-US" altLang="ja-JP" dirty="0">
                <a:ea typeface="+mn-lt"/>
                <a:cs typeface="+mn-lt"/>
              </a:rPr>
              <a:t>Hz</a:t>
            </a:r>
            <a:r>
              <a:rPr lang="ja-JP" altLang="en-US" dirty="0">
                <a:ea typeface="+mn-lt"/>
                <a:cs typeface="+mn-lt"/>
              </a:rPr>
              <a:t> か </a:t>
            </a:r>
            <a:r>
              <a:rPr lang="en-US" altLang="ja-JP" dirty="0">
                <a:ea typeface="+mn-lt"/>
                <a:cs typeface="+mn-lt"/>
              </a:rPr>
              <a:t>kHz</a:t>
            </a:r>
            <a:r>
              <a:rPr lang="ja-JP" altLang="en-US" dirty="0">
                <a:ea typeface="+mn-lt"/>
                <a:cs typeface="+mn-lt"/>
              </a:rPr>
              <a:t>）</a:t>
            </a:r>
            <a:endParaRPr lang="ja-JP" altLang="en-US" dirty="0">
              <a:ea typeface="ＭＳ Ｐゴシック"/>
              <a:cs typeface="Calibri"/>
            </a:endParaRPr>
          </a:p>
          <a:p>
            <a:pPr marL="543560" lvl="1" indent="-342900">
              <a:buAutoNum type="arabicPeriod"/>
            </a:pPr>
            <a:r>
              <a:rPr lang="ja-JP" altLang="en-US" dirty="0">
                <a:ea typeface="+mn-lt"/>
                <a:cs typeface="+mn-lt"/>
              </a:rPr>
              <a:t>音の長さ（単位は </a:t>
            </a:r>
            <a:r>
              <a:rPr lang="en-US" altLang="ja-JP" dirty="0">
                <a:ea typeface="+mn-lt"/>
                <a:cs typeface="+mn-lt"/>
              </a:rPr>
              <a:t>s</a:t>
            </a:r>
            <a:r>
              <a:rPr lang="ja-JP" altLang="en-US" dirty="0">
                <a:ea typeface="+mn-lt"/>
                <a:cs typeface="+mn-lt"/>
              </a:rPr>
              <a:t> か </a:t>
            </a:r>
            <a:r>
              <a:rPr lang="en-US" altLang="ja-JP" dirty="0" err="1">
                <a:ea typeface="+mn-lt"/>
                <a:cs typeface="+mn-lt"/>
              </a:rPr>
              <a:t>ms</a:t>
            </a:r>
            <a:r>
              <a:rPr lang="ja-JP" altLang="en-US" dirty="0">
                <a:ea typeface="+mn-lt"/>
                <a:cs typeface="+mn-lt"/>
              </a:rPr>
              <a:t>　</a:t>
            </a:r>
            <a:r>
              <a:rPr lang="en-US" altLang="ja-JP" dirty="0">
                <a:ea typeface="+mn-lt"/>
                <a:cs typeface="+mn-lt"/>
              </a:rPr>
              <a:t>※</a:t>
            </a:r>
            <a:r>
              <a:rPr lang="ja-JP" altLang="en-US" dirty="0">
                <a:ea typeface="+mn-lt"/>
                <a:cs typeface="+mn-lt"/>
              </a:rPr>
              <a:t>秒単位かミリ秒単位のどちらかということ）</a:t>
            </a:r>
            <a:endParaRPr lang="ja-JP" altLang="en-US" dirty="0">
              <a:ea typeface="ＭＳ Ｐゴシック"/>
              <a:cs typeface="Calibri"/>
            </a:endParaRPr>
          </a:p>
          <a:p>
            <a:pPr marL="543560" lvl="1" indent="-342900">
              <a:buAutoNum type="arabicPeriod"/>
            </a:pPr>
            <a:r>
              <a:rPr lang="ja-JP" altLang="en-US" dirty="0">
                <a:ea typeface="+mn-lt"/>
                <a:cs typeface="+mn-lt"/>
              </a:rPr>
              <a:t>発話内容（例えば，「漢字と読み仮名」あるいは「ひらがな」などのいずれかで書く．）</a:t>
            </a:r>
            <a:endParaRPr lang="ja-JP" altLang="en-US" dirty="0">
              <a:ea typeface="ＭＳ Ｐゴシック"/>
              <a:cs typeface="Calibri"/>
            </a:endParaRPr>
          </a:p>
          <a:p>
            <a:endParaRPr lang="ja-JP" dirty="0">
              <a:ea typeface="ＭＳ Ｐゴシック"/>
              <a:cs typeface="Calibri"/>
            </a:endParaRPr>
          </a:p>
          <a:p>
            <a:endParaRPr lang="ja-JP" altLang="en-US" dirty="0">
              <a:ea typeface="ＭＳ Ｐゴシック"/>
              <a:cs typeface="Calibri"/>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60256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7CF48B-B1AE-48F5-8FD0-F2D4B08DB6A2}"/>
              </a:ext>
            </a:extLst>
          </p:cNvPr>
          <p:cNvSpPr>
            <a:spLocks noGrp="1"/>
          </p:cNvSpPr>
          <p:nvPr>
            <p:ph type="title"/>
          </p:nvPr>
        </p:nvSpPr>
        <p:spPr/>
        <p:txBody>
          <a:bodyPr/>
          <a:lstStyle/>
          <a:p>
            <a:r>
              <a:rPr lang="ja-JP" altLang="en-US">
                <a:ea typeface="ＭＳ Ｐゴシック"/>
                <a:cs typeface="Calibri Light"/>
              </a:rPr>
              <a:t>1-1．音の録音・再生</a:t>
            </a:r>
            <a:endParaRPr kumimoji="1" lang="ja-JP" altLang="en-US"/>
          </a:p>
        </p:txBody>
      </p:sp>
      <p:sp>
        <p:nvSpPr>
          <p:cNvPr id="3" name="Content Placeholder 2">
            <a:extLst>
              <a:ext uri="{FF2B5EF4-FFF2-40B4-BE49-F238E27FC236}">
                <a16:creationId xmlns="" xmlns:a16="http://schemas.microsoft.com/office/drawing/2014/main" id="{E555C3B9-D090-487F-AF47-29D9B2655584}"/>
              </a:ext>
            </a:extLst>
          </p:cNvPr>
          <p:cNvSpPr>
            <a:spLocks noGrp="1"/>
          </p:cNvSpPr>
          <p:nvPr>
            <p:ph idx="1"/>
          </p:nvPr>
        </p:nvSpPr>
        <p:spPr>
          <a:xfrm>
            <a:off x="1097280" y="3887319"/>
            <a:ext cx="10058400" cy="1579210"/>
          </a:xfrm>
        </p:spPr>
        <p:txBody>
          <a:bodyPr vert="horz" lIns="0" tIns="45720" rIns="0" bIns="45720" rtlCol="0" anchor="t">
            <a:normAutofit fontScale="92500" lnSpcReduction="10000"/>
          </a:bodyPr>
          <a:lstStyle/>
          <a:p>
            <a:r>
              <a:rPr lang="ja-JP" altLang="en-US">
                <a:ea typeface="ＭＳ Ｐゴシック"/>
                <a:cs typeface="Calibri"/>
              </a:rPr>
              <a:t>音の再生</a:t>
            </a:r>
          </a:p>
          <a:p>
            <a:r>
              <a:rPr lang="ja-JP" altLang="en-US">
                <a:ea typeface="ＭＳ Ｐゴシック"/>
                <a:cs typeface="Calibri"/>
              </a:rPr>
              <a:t>Sound関数を用いることで可能．</a:t>
            </a:r>
            <a:endParaRPr lang="ja-JP" altLang="en-US" dirty="0">
              <a:ea typeface="ＭＳ Ｐゴシック"/>
              <a:cs typeface="Calibri"/>
            </a:endParaRPr>
          </a:p>
          <a:p>
            <a:pPr marL="457200" indent="-457200">
              <a:buAutoNum type="arabicPeriod"/>
            </a:pPr>
            <a:r>
              <a:rPr lang="ja-JP" altLang="en-US">
                <a:ea typeface="ＭＳ Ｐゴシック"/>
                <a:cs typeface="Calibri"/>
              </a:rPr>
              <a:t>第1引数：再生するデータの変数</a:t>
            </a:r>
            <a:endParaRPr lang="ja-JP" altLang="en-US" dirty="0">
              <a:ea typeface="ＭＳ Ｐゴシック"/>
              <a:cs typeface="Calibri"/>
            </a:endParaRPr>
          </a:p>
          <a:p>
            <a:pPr marL="457200" indent="-457200">
              <a:buAutoNum type="arabicPeriod"/>
            </a:pPr>
            <a:r>
              <a:rPr lang="ja-JP" altLang="en-US">
                <a:ea typeface="ＭＳ Ｐゴシック"/>
                <a:cs typeface="Calibri"/>
              </a:rPr>
              <a:t>第2引数：再生するときのサンプリングレート</a:t>
            </a:r>
            <a:endParaRPr lang="ja-JP" altLang="en-US" dirty="0">
              <a:ea typeface="ＭＳ Ｐゴシック"/>
              <a:cs typeface="Calibri"/>
            </a:endParaRPr>
          </a:p>
        </p:txBody>
      </p:sp>
      <p:sp>
        <p:nvSpPr>
          <p:cNvPr id="5" name="Content Placeholder 2">
            <a:extLst>
              <a:ext uri="{FF2B5EF4-FFF2-40B4-BE49-F238E27FC236}">
                <a16:creationId xmlns="" xmlns:a16="http://schemas.microsoft.com/office/drawing/2014/main" id="{0AD8ACA5-2A76-46DB-BDA8-C234304842A5}"/>
              </a:ext>
            </a:extLst>
          </p:cNvPr>
          <p:cNvSpPr txBox="1">
            <a:spLocks/>
          </p:cNvSpPr>
          <p:nvPr/>
        </p:nvSpPr>
        <p:spPr>
          <a:xfrm>
            <a:off x="1091529" y="2026889"/>
            <a:ext cx="10058400" cy="1579210"/>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ja-JP" altLang="en-US">
                <a:ea typeface="ＭＳ Ｐゴシック"/>
                <a:cs typeface="Calibri"/>
              </a:rPr>
              <a:t>音の録音(4Aの内容）</a:t>
            </a:r>
          </a:p>
          <a:p>
            <a:pPr marL="457200" indent="-457200">
              <a:buAutoNum type="arabicPeriod"/>
            </a:pPr>
            <a:r>
              <a:rPr lang="ja-JP" altLang="en-US">
                <a:ea typeface="ＭＳ Ｐゴシック"/>
                <a:cs typeface="Calibri"/>
              </a:rPr>
              <a:t>Audiorecorder関数で録音用のオブジェクトを作成</a:t>
            </a:r>
            <a:endParaRPr lang="ja-JP" altLang="en-US" dirty="0">
              <a:ea typeface="ＭＳ Ｐゴシック"/>
              <a:cs typeface="Calibri"/>
            </a:endParaRPr>
          </a:p>
          <a:p>
            <a:pPr marL="457200" indent="-457200">
              <a:buAutoNum type="arabicPeriod"/>
            </a:pPr>
            <a:r>
              <a:rPr lang="ja-JP" altLang="en-US">
                <a:ea typeface="ＭＳ Ｐゴシック"/>
                <a:cs typeface="Calibri"/>
              </a:rPr>
              <a:t>Recordblocking関数を用いて録音</a:t>
            </a:r>
            <a:endParaRPr lang="ja-JP" altLang="en-US" dirty="0">
              <a:ea typeface="ＭＳ Ｐゴシック"/>
              <a:cs typeface="Calibri"/>
            </a:endParaRPr>
          </a:p>
          <a:p>
            <a:pPr marL="457200" indent="-457200">
              <a:buAutoNum type="arabicPeriod"/>
            </a:pPr>
            <a:r>
              <a:rPr lang="ja-JP" altLang="en-US">
                <a:ea typeface="ＭＳ Ｐゴシック"/>
                <a:cs typeface="Calibri"/>
              </a:rPr>
              <a:t>getaudiodata関数を使い，音データを取得</a:t>
            </a:r>
            <a:endParaRPr lang="ja-JP" altLang="en-US" dirty="0">
              <a:ea typeface="ＭＳ Ｐゴシック"/>
              <a:cs typeface="Calibri"/>
            </a:endParaRPr>
          </a:p>
        </p:txBody>
      </p:sp>
      <p:pic>
        <p:nvPicPr>
          <p:cNvPr id="4" name="図 5">
            <a:extLst>
              <a:ext uri="{FF2B5EF4-FFF2-40B4-BE49-F238E27FC236}">
                <a16:creationId xmlns="" xmlns:a16="http://schemas.microsoft.com/office/drawing/2014/main" id="{C8CD096F-C10E-4269-AE50-63163DA2EDA5}"/>
              </a:ext>
            </a:extLst>
          </p:cNvPr>
          <p:cNvPicPr>
            <a:picLocks noChangeAspect="1"/>
          </p:cNvPicPr>
          <p:nvPr/>
        </p:nvPicPr>
        <p:blipFill>
          <a:blip r:embed="rId2"/>
          <a:stretch>
            <a:fillRect/>
          </a:stretch>
        </p:blipFill>
        <p:spPr>
          <a:xfrm>
            <a:off x="1100137" y="5672318"/>
            <a:ext cx="1739121" cy="286648"/>
          </a:xfrm>
          <a:prstGeom prst="rect">
            <a:avLst/>
          </a:prstGeom>
        </p:spPr>
      </p:pic>
      <p:sp>
        <p:nvSpPr>
          <p:cNvPr id="6" name="スライド番号プレースホルダー 5"/>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45792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1A4FC-B56A-4CDD-A957-B7CBD93EEBC5}"/>
              </a:ext>
            </a:extLst>
          </p:cNvPr>
          <p:cNvSpPr>
            <a:spLocks noGrp="1"/>
          </p:cNvSpPr>
          <p:nvPr>
            <p:ph type="title"/>
          </p:nvPr>
        </p:nvSpPr>
        <p:spPr/>
        <p:txBody>
          <a:bodyPr/>
          <a:lstStyle/>
          <a:p>
            <a:r>
              <a:rPr lang="ja-JP" altLang="en-US">
                <a:ea typeface="ＭＳ Ｐゴシック"/>
                <a:cs typeface="Calibri Light"/>
              </a:rPr>
              <a:t>1-1.音声ファイルへの保存・読み出し</a:t>
            </a:r>
            <a:endParaRPr kumimoji="1" lang="ja-JP" altLang="en-US"/>
          </a:p>
        </p:txBody>
      </p:sp>
      <p:sp>
        <p:nvSpPr>
          <p:cNvPr id="3" name="Content Placeholder 2">
            <a:extLst>
              <a:ext uri="{FF2B5EF4-FFF2-40B4-BE49-F238E27FC236}">
                <a16:creationId xmlns="" xmlns:a16="http://schemas.microsoft.com/office/drawing/2014/main" id="{E0477389-56CF-4B65-A06F-EC0033A9E816}"/>
              </a:ext>
            </a:extLst>
          </p:cNvPr>
          <p:cNvSpPr>
            <a:spLocks noGrp="1"/>
          </p:cNvSpPr>
          <p:nvPr>
            <p:ph idx="1"/>
          </p:nvPr>
        </p:nvSpPr>
        <p:spPr>
          <a:xfrm>
            <a:off x="1097280" y="1975130"/>
            <a:ext cx="10058400" cy="1866757"/>
          </a:xfrm>
        </p:spPr>
        <p:txBody>
          <a:bodyPr vert="horz" lIns="0" tIns="45720" rIns="0" bIns="45720" rtlCol="0" anchor="t">
            <a:normAutofit/>
          </a:bodyPr>
          <a:lstStyle/>
          <a:p>
            <a:r>
              <a:rPr lang="ja-JP" altLang="en-US" dirty="0">
                <a:ea typeface="ＭＳ Ｐゴシック"/>
                <a:cs typeface="Calibri"/>
              </a:rPr>
              <a:t>音声ファイルへの保存</a:t>
            </a:r>
          </a:p>
          <a:p>
            <a:r>
              <a:rPr lang="en-US" altLang="ja-JP" dirty="0">
                <a:ea typeface="+mn-lt"/>
                <a:cs typeface="+mn-lt"/>
              </a:rPr>
              <a:t>A</a:t>
            </a:r>
            <a:r>
              <a:rPr lang="ja-JP" dirty="0">
                <a:ea typeface="+mn-lt"/>
                <a:cs typeface="+mn-lt"/>
              </a:rPr>
              <a:t>udiowrite関数を利用すると，音声データを音声ファイルに書き出せる．</a:t>
            </a:r>
            <a:endParaRPr lang="ja-JP" altLang="en-US" dirty="0">
              <a:ea typeface="ＭＳ Ｐゴシック"/>
              <a:cs typeface="+mn-lt"/>
            </a:endParaRPr>
          </a:p>
          <a:p>
            <a:pPr marL="383540" lvl="1"/>
            <a:r>
              <a:rPr lang="ja-JP" altLang="en-US" dirty="0">
                <a:ea typeface="+mn-lt"/>
                <a:cs typeface="+mn-lt"/>
              </a:rPr>
              <a:t>第</a:t>
            </a:r>
            <a:r>
              <a:rPr lang="en-US" altLang="ja-JP" dirty="0">
                <a:ea typeface="+mn-lt"/>
                <a:cs typeface="+mn-lt"/>
              </a:rPr>
              <a:t>1</a:t>
            </a:r>
            <a:r>
              <a:rPr lang="ja-JP" altLang="en-US" dirty="0">
                <a:ea typeface="+mn-lt"/>
                <a:cs typeface="+mn-lt"/>
              </a:rPr>
              <a:t>引数：ファイル名</a:t>
            </a:r>
            <a:endParaRPr lang="ja-JP" altLang="en-US" dirty="0">
              <a:ea typeface="ＭＳ Ｐゴシック"/>
              <a:cs typeface="+mn-lt"/>
            </a:endParaRPr>
          </a:p>
          <a:p>
            <a:pPr marL="383540" lvl="1"/>
            <a:r>
              <a:rPr lang="ja-JP" altLang="en-US" dirty="0">
                <a:ea typeface="+mn-lt"/>
                <a:cs typeface="+mn-lt"/>
              </a:rPr>
              <a:t>第</a:t>
            </a:r>
            <a:r>
              <a:rPr lang="en-US" altLang="ja-JP" dirty="0">
                <a:ea typeface="+mn-lt"/>
                <a:cs typeface="+mn-lt"/>
              </a:rPr>
              <a:t>2</a:t>
            </a:r>
            <a:r>
              <a:rPr lang="ja-JP" altLang="en-US" dirty="0">
                <a:ea typeface="+mn-lt"/>
                <a:cs typeface="+mn-lt"/>
              </a:rPr>
              <a:t>引数：指定した変数のデータ</a:t>
            </a:r>
            <a:endParaRPr lang="en-US" altLang="ja-JP" baseline="30000" dirty="0">
              <a:ea typeface="ＭＳ Ｐゴシック"/>
              <a:cs typeface="Calibri"/>
            </a:endParaRPr>
          </a:p>
          <a:p>
            <a:pPr marL="383540" lvl="1"/>
            <a:r>
              <a:rPr lang="ja-JP" altLang="en-US" dirty="0">
                <a:ea typeface="+mn-lt"/>
                <a:cs typeface="+mn-lt"/>
              </a:rPr>
              <a:t>第</a:t>
            </a:r>
            <a:r>
              <a:rPr lang="en-US" altLang="ja-JP" dirty="0">
                <a:ea typeface="+mn-lt"/>
                <a:cs typeface="+mn-lt"/>
              </a:rPr>
              <a:t>3</a:t>
            </a:r>
            <a:r>
              <a:rPr lang="ja-JP" altLang="en-US" dirty="0">
                <a:ea typeface="+mn-lt"/>
                <a:cs typeface="+mn-lt"/>
              </a:rPr>
              <a:t>引数：サンプリング周波数を</a:t>
            </a:r>
            <a:r>
              <a:rPr lang="en-US" altLang="ja-JP" dirty="0">
                <a:ea typeface="+mn-lt"/>
                <a:cs typeface="+mn-lt"/>
              </a:rPr>
              <a:t>Hz</a:t>
            </a:r>
            <a:r>
              <a:rPr lang="ja-JP" altLang="en-US" dirty="0">
                <a:ea typeface="+mn-lt"/>
                <a:cs typeface="+mn-lt"/>
              </a:rPr>
              <a:t>単位で指定</a:t>
            </a:r>
            <a:endParaRPr lang="ja-JP" altLang="en-US" dirty="0">
              <a:ea typeface="ＭＳ Ｐゴシック"/>
              <a:cs typeface="Calibri"/>
            </a:endParaRPr>
          </a:p>
          <a:p>
            <a:endParaRPr lang="ja-JP" dirty="0">
              <a:ea typeface="ＭＳ Ｐゴシック"/>
              <a:cs typeface="Calibri"/>
            </a:endParaRPr>
          </a:p>
        </p:txBody>
      </p:sp>
      <p:sp>
        <p:nvSpPr>
          <p:cNvPr id="5" name="Content Placeholder 2">
            <a:extLst>
              <a:ext uri="{FF2B5EF4-FFF2-40B4-BE49-F238E27FC236}">
                <a16:creationId xmlns="" xmlns:a16="http://schemas.microsoft.com/office/drawing/2014/main" id="{7104219C-4093-4E66-9E9B-5D31591769D3}"/>
              </a:ext>
            </a:extLst>
          </p:cNvPr>
          <p:cNvSpPr txBox="1">
            <a:spLocks/>
          </p:cNvSpPr>
          <p:nvPr/>
        </p:nvSpPr>
        <p:spPr>
          <a:xfrm>
            <a:off x="1097280" y="4102980"/>
            <a:ext cx="10058400" cy="2168681"/>
          </a:xfrm>
          <a:prstGeom prst="rect">
            <a:avLst/>
          </a:prstGeom>
        </p:spPr>
        <p:txBody>
          <a:bodyPr vert="horz" lIns="0" tIns="45720" rIns="0" bIns="45720" rtlCol="0" anchor="t">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ja-JP" altLang="en-US" dirty="0">
                <a:ea typeface="ＭＳ Ｐゴシック"/>
                <a:cs typeface="Calibri"/>
              </a:rPr>
              <a:t>音声ファイルの読み出し</a:t>
            </a:r>
          </a:p>
          <a:p>
            <a:r>
              <a:rPr lang="ja-JP" dirty="0">
                <a:ea typeface="+mn-lt"/>
                <a:cs typeface="+mn-lt"/>
              </a:rPr>
              <a:t>MATLAB/Octaveでは，コマンド一つで実行でき</a:t>
            </a:r>
            <a:r>
              <a:rPr lang="ja-JP" altLang="en-US" dirty="0">
                <a:ea typeface="+mn-lt"/>
                <a:cs typeface="+mn-lt"/>
              </a:rPr>
              <a:t>る．</a:t>
            </a:r>
          </a:p>
          <a:p>
            <a:pPr marL="383540" lvl="1"/>
            <a:r>
              <a:rPr lang="ja-JP" altLang="en-US" dirty="0">
                <a:ea typeface="+mn-lt"/>
                <a:cs typeface="+mn-lt"/>
              </a:rPr>
              <a:t>audioread第１</a:t>
            </a:r>
            <a:r>
              <a:rPr lang="ja-JP" dirty="0">
                <a:ea typeface="+mn-lt"/>
                <a:cs typeface="+mn-lt"/>
              </a:rPr>
              <a:t>引数</a:t>
            </a:r>
            <a:r>
              <a:rPr lang="ja-JP" altLang="en-US" dirty="0">
                <a:ea typeface="+mn-lt"/>
                <a:cs typeface="+mn-lt"/>
              </a:rPr>
              <a:t>：</a:t>
            </a:r>
            <a:r>
              <a:rPr lang="ja-JP" dirty="0">
                <a:ea typeface="+mn-lt"/>
                <a:cs typeface="+mn-lt"/>
              </a:rPr>
              <a:t>読み込みたい音声ファイル名</a:t>
            </a:r>
            <a:endParaRPr lang="ja-JP" altLang="en-US" dirty="0">
              <a:ea typeface="ＭＳ Ｐゴシック"/>
              <a:cs typeface="Calibri"/>
            </a:endParaRPr>
          </a:p>
          <a:p>
            <a:pPr marL="383540" lvl="1"/>
            <a:r>
              <a:rPr lang="ja-JP" dirty="0">
                <a:ea typeface="+mn-lt"/>
                <a:cs typeface="+mn-lt"/>
              </a:rPr>
              <a:t>1つ目の戻り値</a:t>
            </a:r>
            <a:r>
              <a:rPr lang="ja-JP" dirty="0" err="1">
                <a:ea typeface="+mn-lt"/>
                <a:cs typeface="+mn-lt"/>
              </a:rPr>
              <a:t>y</a:t>
            </a:r>
            <a:r>
              <a:rPr lang="ja-JP" dirty="0">
                <a:ea typeface="+mn-lt"/>
                <a:cs typeface="+mn-lt"/>
              </a:rPr>
              <a:t>には，第1引数で指定したファイル内の音声データが，ベクトルとして読み込ま</a:t>
            </a:r>
            <a:r>
              <a:rPr lang="ja-JP" altLang="en-US" dirty="0">
                <a:ea typeface="+mn-lt"/>
                <a:cs typeface="+mn-lt"/>
              </a:rPr>
              <a:t>れる．</a:t>
            </a:r>
            <a:endParaRPr lang="en-US" altLang="ja-JP" dirty="0">
              <a:ea typeface="ＭＳ Ｐゴシック"/>
              <a:cs typeface="Calibri"/>
            </a:endParaRPr>
          </a:p>
          <a:p>
            <a:pPr marL="383540" lvl="1"/>
            <a:r>
              <a:rPr lang="ja-JP" dirty="0">
                <a:ea typeface="+mn-lt"/>
                <a:cs typeface="+mn-lt"/>
              </a:rPr>
              <a:t>2つ目の戻り値Fsには，同ファイルが保存しているサンプリング周波数が，スカラーとして読み込まれ</a:t>
            </a:r>
            <a:r>
              <a:rPr lang="ja-JP" altLang="en-US" dirty="0">
                <a:ea typeface="+mn-lt"/>
                <a:cs typeface="+mn-lt"/>
              </a:rPr>
              <a:t>る．</a:t>
            </a:r>
            <a:endParaRPr lang="ja-JP" dirty="0">
              <a:ea typeface="ＭＳ Ｐゴシック"/>
              <a:cs typeface="Calibri"/>
            </a:endParaRPr>
          </a:p>
          <a:p>
            <a:endParaRPr lang="ja-JP" altLang="en-US" dirty="0">
              <a:ea typeface="ＭＳ Ｐゴシック"/>
              <a:cs typeface="Calibri"/>
            </a:endParaRPr>
          </a:p>
        </p:txBody>
      </p:sp>
      <p:pic>
        <p:nvPicPr>
          <p:cNvPr id="4" name="図 5">
            <a:extLst>
              <a:ext uri="{FF2B5EF4-FFF2-40B4-BE49-F238E27FC236}">
                <a16:creationId xmlns="" xmlns:a16="http://schemas.microsoft.com/office/drawing/2014/main" id="{36FF6C85-122E-447C-AC90-E922BA4CB4BC}"/>
              </a:ext>
            </a:extLst>
          </p:cNvPr>
          <p:cNvPicPr>
            <a:picLocks noChangeAspect="1"/>
          </p:cNvPicPr>
          <p:nvPr/>
        </p:nvPicPr>
        <p:blipFill>
          <a:blip r:embed="rId2"/>
          <a:stretch>
            <a:fillRect/>
          </a:stretch>
        </p:blipFill>
        <p:spPr>
          <a:xfrm>
            <a:off x="6645755" y="4105455"/>
            <a:ext cx="4507661" cy="386750"/>
          </a:xfrm>
          <a:prstGeom prst="rect">
            <a:avLst/>
          </a:prstGeom>
        </p:spPr>
      </p:pic>
      <p:sp>
        <p:nvSpPr>
          <p:cNvPr id="6" name="スライド番号プレースホルダー 5"/>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111661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2ABFE2-EB6C-4C83-A7B3-8EFC9569C96B}"/>
              </a:ext>
            </a:extLst>
          </p:cNvPr>
          <p:cNvSpPr>
            <a:spLocks noGrp="1"/>
          </p:cNvSpPr>
          <p:nvPr>
            <p:ph type="title"/>
          </p:nvPr>
        </p:nvSpPr>
        <p:spPr/>
        <p:txBody>
          <a:bodyPr/>
          <a:lstStyle/>
          <a:p>
            <a:r>
              <a:rPr lang="ja-JP" altLang="en-US">
                <a:ea typeface="ＭＳ Ｐゴシック"/>
                <a:cs typeface="Calibri Light"/>
              </a:rPr>
              <a:t>1-2.デモ音の音声波形を時間波形として表示</a:t>
            </a:r>
          </a:p>
        </p:txBody>
      </p:sp>
      <p:sp>
        <p:nvSpPr>
          <p:cNvPr id="3" name="Content Placeholder 2">
            <a:extLst>
              <a:ext uri="{FF2B5EF4-FFF2-40B4-BE49-F238E27FC236}">
                <a16:creationId xmlns="" xmlns:a16="http://schemas.microsoft.com/office/drawing/2014/main" id="{24F310C8-5D6D-44D9-A11E-7F73D4B467DF}"/>
              </a:ext>
            </a:extLst>
          </p:cNvPr>
          <p:cNvSpPr>
            <a:spLocks noGrp="1"/>
          </p:cNvSpPr>
          <p:nvPr>
            <p:ph idx="1"/>
          </p:nvPr>
        </p:nvSpPr>
        <p:spPr>
          <a:xfrm>
            <a:off x="1097280" y="2229641"/>
            <a:ext cx="4997571" cy="3304492"/>
          </a:xfrm>
        </p:spPr>
        <p:txBody>
          <a:bodyPr vert="horz" lIns="0" tIns="45720" rIns="0" bIns="45720" rtlCol="0" anchor="t">
            <a:normAutofit/>
          </a:bodyPr>
          <a:lstStyle/>
          <a:p>
            <a:r>
              <a:rPr lang="ja-JP" altLang="en-US" dirty="0">
                <a:ea typeface="ＭＳ Ｐゴシック"/>
                <a:cs typeface="Calibri"/>
              </a:rPr>
              <a:t>サンプリング周波数</a:t>
            </a:r>
            <a:endParaRPr lang="ja-JP" dirty="0"/>
          </a:p>
          <a:p>
            <a:pPr marL="383540" lvl="1"/>
            <a:r>
              <a:rPr lang="ja-JP" altLang="en-US" dirty="0">
                <a:ea typeface="ＭＳ Ｐゴシック"/>
                <a:cs typeface="Calibri"/>
              </a:rPr>
              <a:t>24000Hz</a:t>
            </a:r>
          </a:p>
          <a:p>
            <a:r>
              <a:rPr lang="ja-JP" altLang="en-US" dirty="0">
                <a:ea typeface="ＭＳ Ｐゴシック"/>
                <a:cs typeface="Calibri"/>
              </a:rPr>
              <a:t>音の長さ</a:t>
            </a:r>
          </a:p>
          <a:p>
            <a:pPr marL="383540" lvl="1"/>
            <a:r>
              <a:rPr lang="ja-JP" altLang="en-US" dirty="0">
                <a:ea typeface="ＭＳ Ｐゴシック"/>
                <a:cs typeface="Calibri"/>
              </a:rPr>
              <a:t>2.7994秒</a:t>
            </a:r>
          </a:p>
          <a:p>
            <a:r>
              <a:rPr lang="ja-JP" altLang="en-US" dirty="0">
                <a:ea typeface="ＭＳ Ｐゴシック"/>
                <a:cs typeface="Calibri"/>
              </a:rPr>
              <a:t>発話内容</a:t>
            </a:r>
          </a:p>
          <a:p>
            <a:pPr marL="383540" lvl="1"/>
            <a:r>
              <a:rPr lang="ja-JP" altLang="en-US" dirty="0">
                <a:ea typeface="ＭＳ Ｐゴシック"/>
                <a:cs typeface="Calibri"/>
              </a:rPr>
              <a:t>この</a:t>
            </a:r>
            <a:r>
              <a:rPr lang="ja-JP" altLang="en-US" dirty="0" err="1">
                <a:ea typeface="ＭＳ Ｐゴシック"/>
                <a:cs typeface="Calibri"/>
              </a:rPr>
              <a:t>ば</a:t>
            </a:r>
            <a:r>
              <a:rPr lang="ja-JP" altLang="en-US" dirty="0">
                <a:ea typeface="ＭＳ Ｐゴシック"/>
                <a:cs typeface="Calibri"/>
              </a:rPr>
              <a:t>すていはおかだいひがしもんです</a:t>
            </a:r>
          </a:p>
          <a:p>
            <a:r>
              <a:rPr lang="ja-JP" altLang="en-US" dirty="0">
                <a:ea typeface="ＭＳ Ｐゴシック"/>
                <a:cs typeface="Calibri"/>
              </a:rPr>
              <a:t>サンプル数</a:t>
            </a:r>
          </a:p>
          <a:p>
            <a:pPr marL="383540" lvl="1"/>
            <a:r>
              <a:rPr lang="ja-JP" altLang="en-US" dirty="0">
                <a:ea typeface="ＭＳ Ｐゴシック"/>
                <a:cs typeface="Calibri"/>
              </a:rPr>
              <a:t>67185</a:t>
            </a:r>
          </a:p>
        </p:txBody>
      </p:sp>
      <p:pic>
        <p:nvPicPr>
          <p:cNvPr id="4" name="図 4" descr="グラフ, ヒストグラム&#10;&#10;説明は自動で生成されたものです">
            <a:extLst>
              <a:ext uri="{FF2B5EF4-FFF2-40B4-BE49-F238E27FC236}">
                <a16:creationId xmlns="" xmlns:a16="http://schemas.microsoft.com/office/drawing/2014/main" id="{BCC08854-74AB-45B5-A40C-F6ECAF056B21}"/>
              </a:ext>
            </a:extLst>
          </p:cNvPr>
          <p:cNvPicPr>
            <a:picLocks noChangeAspect="1"/>
          </p:cNvPicPr>
          <p:nvPr/>
        </p:nvPicPr>
        <p:blipFill>
          <a:blip r:embed="rId2"/>
          <a:stretch>
            <a:fillRect/>
          </a:stretch>
        </p:blipFill>
        <p:spPr>
          <a:xfrm>
            <a:off x="6090249" y="1929391"/>
            <a:ext cx="6064369" cy="3904992"/>
          </a:xfrm>
          <a:prstGeom prst="rect">
            <a:avLst/>
          </a:prstGeom>
        </p:spPr>
      </p:pic>
      <p:sp>
        <p:nvSpPr>
          <p:cNvPr id="5" name="スライド番号プレースホルダー 4"/>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5126519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4186</Words>
  <Application>Microsoft Office PowerPoint</Application>
  <PresentationFormat>ワイド画面</PresentationFormat>
  <Paragraphs>417</Paragraphs>
  <Slides>57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57</vt:i4>
      </vt:variant>
    </vt:vector>
  </HeadingPairs>
  <TitlesOfParts>
    <vt:vector size="63" baseType="lpstr">
      <vt:lpstr>ＭＳ Ｐゴシック</vt:lpstr>
      <vt:lpstr>Calibri</vt:lpstr>
      <vt:lpstr>Calibri Light</vt:lpstr>
      <vt:lpstr>Cambria Math</vt:lpstr>
      <vt:lpstr>Wingdings</vt:lpstr>
      <vt:lpstr>Retrospect</vt:lpstr>
      <vt:lpstr>修正内容</vt:lpstr>
      <vt:lpstr>情報工学実験B （メディア処理）  音声処理実験2020 ミニレポート</vt:lpstr>
      <vt:lpstr>概要</vt:lpstr>
      <vt:lpstr>概要</vt:lpstr>
      <vt:lpstr>問題１</vt:lpstr>
      <vt:lpstr>問題１の小問題</vt:lpstr>
      <vt:lpstr>1-1．音の録音・再生</vt:lpstr>
      <vt:lpstr>1-1.音声ファイルへの保存・読み出し</vt:lpstr>
      <vt:lpstr>1-2.デモ音の音声波形を時間波形として表示</vt:lpstr>
      <vt:lpstr>問題１のまとめ</vt:lpstr>
      <vt:lpstr>問題２</vt:lpstr>
      <vt:lpstr>問題２の小問題</vt:lpstr>
      <vt:lpstr>2-1.純音の生成から，DFT (FFT)を用いたパワースペクトルの表示までの手順(1/2)</vt:lpstr>
      <vt:lpstr>2-1.純音の生成から，DFT (FFT)を用いたパワースペクトルの表示までの手順(2/2)</vt:lpstr>
      <vt:lpstr>2-2.純音の時間波形と設定パラメータ</vt:lpstr>
      <vt:lpstr>2-2.パワースペクトルの図示</vt:lpstr>
      <vt:lpstr>2-3.実世界尺度を考慮したパワースペクトルを表示するための手順</vt:lpstr>
      <vt:lpstr>2-4.正弦波信号の周波数と図示された正弦波のパワースペクトルの形状</vt:lpstr>
      <vt:lpstr>2-4.正弦波信号の周波数と聴感的な印象</vt:lpstr>
      <vt:lpstr>問題２のまとめ</vt:lpstr>
      <vt:lpstr>問題３</vt:lpstr>
      <vt:lpstr>問題３の小問題</vt:lpstr>
      <vt:lpstr>3-1.変換式</vt:lpstr>
      <vt:lpstr>3-2.用いた尺度とスペクトログラム</vt:lpstr>
      <vt:lpstr>3-2. スペクトログラムの考察</vt:lpstr>
      <vt:lpstr>問題３のまとめ</vt:lpstr>
      <vt:lpstr>問題４</vt:lpstr>
      <vt:lpstr>問題４の小問題</vt:lpstr>
      <vt:lpstr>4-1.音声収録の際に，注意したことや心がけたことがあれば，説明しなさい．</vt:lpstr>
      <vt:lpstr>4-2.６つの音声の時間波形</vt:lpstr>
      <vt:lpstr>4-3.記録した6つの音声（グー，チョキ，パーそれぞれ2つ）の対数パワースペクトル</vt:lpstr>
      <vt:lpstr>4-4. 「観察結果」や「考察」</vt:lpstr>
      <vt:lpstr>4-5.記録した6つの音声（グー，チョキ，パーそれぞれ2つ）のスペクトログラムを図示</vt:lpstr>
      <vt:lpstr>問題４のまとめ</vt:lpstr>
      <vt:lpstr>問題 5</vt:lpstr>
      <vt:lpstr>問題５の小問題</vt:lpstr>
      <vt:lpstr>5-1.どのようなアプローチで音声認識を実現するのか，簡単に説明しなさい．</vt:lpstr>
      <vt:lpstr>5-2.問題4で収録した6つの音声のパワースペクトルを用いた，9種類の距離の結果表</vt:lpstr>
      <vt:lpstr>5-2.問題4で収録した6つの音声のパワースペクトルを用いた，9種類の距離の結果表</vt:lpstr>
      <vt:lpstr>問題５のまとめ</vt:lpstr>
      <vt:lpstr>問題６</vt:lpstr>
      <vt:lpstr>問題６の小問題</vt:lpstr>
      <vt:lpstr>6-1.実装手順</vt:lpstr>
      <vt:lpstr>6-1.実装(1/2)</vt:lpstr>
      <vt:lpstr>6-1.実装(2/2)</vt:lpstr>
      <vt:lpstr>6-2.動作例</vt:lpstr>
      <vt:lpstr>6-3.客観的に良さを示す(1/2)</vt:lpstr>
      <vt:lpstr>6-3.客観的に良さを示す(2/2)</vt:lpstr>
      <vt:lpstr>問題６のまとめ</vt:lpstr>
      <vt:lpstr>問題７</vt:lpstr>
      <vt:lpstr>問題７の小問題</vt:lpstr>
      <vt:lpstr>7-1.探索結果をグラフとして図示し，考察</vt:lpstr>
      <vt:lpstr>7-2. 6つの音声の各組み合わせ間の距離</vt:lpstr>
      <vt:lpstr>7-3.音声認識の実現という観点から，距離計算の表について考察</vt:lpstr>
      <vt:lpstr>問題７のまとめ</vt:lpstr>
      <vt:lpstr>まとめ</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今田 将也</cp:lastModifiedBy>
  <cp:revision>705</cp:revision>
  <dcterms:created xsi:type="dcterms:W3CDTF">2020-11-10T03:53:31Z</dcterms:created>
  <dcterms:modified xsi:type="dcterms:W3CDTF">2020-11-19T17:43:22Z</dcterms:modified>
</cp:coreProperties>
</file>