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2"/>
  </p:notesMasterIdLst>
  <p:sldIdLst>
    <p:sldId id="256" r:id="rId2"/>
    <p:sldId id="260" r:id="rId3"/>
    <p:sldId id="261" r:id="rId4"/>
    <p:sldId id="264" r:id="rId5"/>
    <p:sldId id="262" r:id="rId6"/>
    <p:sldId id="263" r:id="rId7"/>
    <p:sldId id="266" r:id="rId8"/>
    <p:sldId id="258" r:id="rId9"/>
    <p:sldId id="265" r:id="rId10"/>
    <p:sldId id="259"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3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52043-71B1-4B3D-ABFA-AA50871909CD}" type="datetimeFigureOut">
              <a:rPr kumimoji="1" lang="ja-JP" altLang="en-US" smtClean="0"/>
              <a:t>2020/11/21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BE98A-37E9-4E2C-AC79-07091F0125A4}" type="slidenum">
              <a:rPr kumimoji="1" lang="ja-JP" altLang="en-US" smtClean="0"/>
              <a:t>‹#›</a:t>
            </a:fld>
            <a:endParaRPr kumimoji="1" lang="ja-JP" altLang="en-US"/>
          </a:p>
        </p:txBody>
      </p:sp>
    </p:spTree>
    <p:extLst>
      <p:ext uri="{BB962C8B-B14F-4D97-AF65-F5344CB8AC3E}">
        <p14:creationId xmlns:p14="http://schemas.microsoft.com/office/powerpoint/2010/main" val="33589949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CCBE98A-37E9-4E2C-AC79-07091F0125A4}" type="slidenum">
              <a:rPr kumimoji="1" lang="ja-JP" altLang="en-US" smtClean="0"/>
              <a:t>1</a:t>
            </a:fld>
            <a:endParaRPr kumimoji="1" lang="ja-JP" altLang="en-US"/>
          </a:p>
        </p:txBody>
      </p:sp>
    </p:spTree>
    <p:extLst>
      <p:ext uri="{BB962C8B-B14F-4D97-AF65-F5344CB8AC3E}">
        <p14:creationId xmlns:p14="http://schemas.microsoft.com/office/powerpoint/2010/main" val="662606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EB9D420-DCA8-4259-A5B0-EE378FCB6810}" type="datetime1">
              <a:rPr kumimoji="1" lang="ja-JP" altLang="en-US" smtClean="0"/>
              <a:t>2020/11/21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3F7100-808B-437E-8738-E7FDA9D0BAAD}"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20B0057-94C3-4E1E-BF4B-5EA83A8093D3}" type="datetime1">
              <a:rPr kumimoji="1" lang="ja-JP" altLang="en-US" smtClean="0"/>
              <a:t>2020/11/21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3F7100-808B-437E-8738-E7FDA9D0BAAD}" type="slidenum">
              <a:rPr kumimoji="1" lang="ja-JP" altLang="en-US" smtClean="0"/>
              <a:t>‹#›</a:t>
            </a:fld>
            <a:endParaRPr kumimoji="1" lang="ja-JP" altLang="en-US"/>
          </a:p>
        </p:txBody>
      </p:sp>
    </p:spTree>
    <p:extLst>
      <p:ext uri="{BB962C8B-B14F-4D97-AF65-F5344CB8AC3E}">
        <p14:creationId xmlns:p14="http://schemas.microsoft.com/office/powerpoint/2010/main" val="160070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147ECA9-24F0-4D36-8DFE-3A18933C302C}" type="datetime1">
              <a:rPr kumimoji="1" lang="ja-JP" altLang="en-US" smtClean="0"/>
              <a:t>2020/11/21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3F7100-808B-437E-8738-E7FDA9D0BAAD}" type="slidenum">
              <a:rPr kumimoji="1" lang="ja-JP" altLang="en-US" smtClean="0"/>
              <a:t>‹#›</a:t>
            </a:fld>
            <a:endParaRPr kumimoji="1" lang="ja-JP" altLang="en-US"/>
          </a:p>
        </p:txBody>
      </p:sp>
    </p:spTree>
    <p:extLst>
      <p:ext uri="{BB962C8B-B14F-4D97-AF65-F5344CB8AC3E}">
        <p14:creationId xmlns:p14="http://schemas.microsoft.com/office/powerpoint/2010/main" val="321709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735D39B-A019-4177-8792-1B7D791762EE}" type="datetime1">
              <a:rPr kumimoji="1" lang="ja-JP" altLang="en-US" smtClean="0"/>
              <a:t>2020/11/21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3F7100-808B-437E-8738-E7FDA9D0BAAD}" type="slidenum">
              <a:rPr kumimoji="1" lang="ja-JP" altLang="en-US" smtClean="0"/>
              <a:t>‹#›</a:t>
            </a:fld>
            <a:endParaRPr kumimoji="1" lang="ja-JP" altLang="en-US"/>
          </a:p>
        </p:txBody>
      </p:sp>
    </p:spTree>
    <p:extLst>
      <p:ext uri="{BB962C8B-B14F-4D97-AF65-F5344CB8AC3E}">
        <p14:creationId xmlns:p14="http://schemas.microsoft.com/office/powerpoint/2010/main" val="220321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BBBE0CF-363D-4B7F-9C3C-2D9955A1931F}" type="datetime1">
              <a:rPr kumimoji="1" lang="ja-JP" altLang="en-US" smtClean="0"/>
              <a:t>2020/11/21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3F7100-808B-437E-8738-E7FDA9D0BAAD}"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8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0F7F506-4715-4F96-8CD2-5B21C993B930}" type="datetime1">
              <a:rPr kumimoji="1" lang="ja-JP" altLang="en-US" smtClean="0"/>
              <a:t>2020/11/21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3F7100-808B-437E-8738-E7FDA9D0BAAD}" type="slidenum">
              <a:rPr kumimoji="1" lang="ja-JP" altLang="en-US" smtClean="0"/>
              <a:t>‹#›</a:t>
            </a:fld>
            <a:endParaRPr kumimoji="1" lang="ja-JP" altLang="en-US"/>
          </a:p>
        </p:txBody>
      </p:sp>
    </p:spTree>
    <p:extLst>
      <p:ext uri="{BB962C8B-B14F-4D97-AF65-F5344CB8AC3E}">
        <p14:creationId xmlns:p14="http://schemas.microsoft.com/office/powerpoint/2010/main" val="383815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D0A6C8B-0215-4461-9DBA-702B41C29077}" type="datetime1">
              <a:rPr kumimoji="1" lang="ja-JP" altLang="en-US" smtClean="0"/>
              <a:t>2020/11/21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A3F7100-808B-437E-8738-E7FDA9D0BAAD}" type="slidenum">
              <a:rPr kumimoji="1" lang="ja-JP" altLang="en-US" smtClean="0"/>
              <a:t>‹#›</a:t>
            </a:fld>
            <a:endParaRPr kumimoji="1" lang="ja-JP" altLang="en-US"/>
          </a:p>
        </p:txBody>
      </p:sp>
    </p:spTree>
    <p:extLst>
      <p:ext uri="{BB962C8B-B14F-4D97-AF65-F5344CB8AC3E}">
        <p14:creationId xmlns:p14="http://schemas.microsoft.com/office/powerpoint/2010/main" val="1764392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7468CC4-238D-426B-9DFB-FF5BC0B7FE92}" type="datetime1">
              <a:rPr kumimoji="1" lang="ja-JP" altLang="en-US" smtClean="0"/>
              <a:t>2020/11/21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3F7100-808B-437E-8738-E7FDA9D0BAAD}" type="slidenum">
              <a:rPr kumimoji="1" lang="ja-JP" altLang="en-US" smtClean="0"/>
              <a:t>‹#›</a:t>
            </a:fld>
            <a:endParaRPr kumimoji="1" lang="ja-JP" altLang="en-US"/>
          </a:p>
        </p:txBody>
      </p:sp>
    </p:spTree>
    <p:extLst>
      <p:ext uri="{BB962C8B-B14F-4D97-AF65-F5344CB8AC3E}">
        <p14:creationId xmlns:p14="http://schemas.microsoft.com/office/powerpoint/2010/main" val="88495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CA97EA-2EC7-42C1-AB49-C79F9D8D99C3}" type="datetime1">
              <a:rPr kumimoji="1" lang="ja-JP" altLang="en-US" smtClean="0"/>
              <a:t>2020/11/21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A3F7100-808B-437E-8738-E7FDA9D0BAAD}" type="slidenum">
              <a:rPr kumimoji="1" lang="ja-JP" altLang="en-US" smtClean="0"/>
              <a:t>‹#›</a:t>
            </a:fld>
            <a:endParaRPr kumimoji="1" lang="ja-JP" altLang="en-US"/>
          </a:p>
        </p:txBody>
      </p:sp>
    </p:spTree>
    <p:extLst>
      <p:ext uri="{BB962C8B-B14F-4D97-AF65-F5344CB8AC3E}">
        <p14:creationId xmlns:p14="http://schemas.microsoft.com/office/powerpoint/2010/main" val="304685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CCAE353-F047-4F89-924A-4067605DCC5C}" type="datetime1">
              <a:rPr kumimoji="1" lang="ja-JP" altLang="en-US" smtClean="0"/>
              <a:t>2020/11/21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3F7100-808B-437E-8738-E7FDA9D0BAAD}" type="slidenum">
              <a:rPr kumimoji="1" lang="ja-JP" altLang="en-US" smtClean="0"/>
              <a:t>‹#›</a:t>
            </a:fld>
            <a:endParaRPr kumimoji="1" lang="ja-JP" altLang="en-US"/>
          </a:p>
        </p:txBody>
      </p:sp>
    </p:spTree>
    <p:extLst>
      <p:ext uri="{BB962C8B-B14F-4D97-AF65-F5344CB8AC3E}">
        <p14:creationId xmlns:p14="http://schemas.microsoft.com/office/powerpoint/2010/main" val="260110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8416832-B323-42DE-AD97-F25B281A1767}" type="datetime1">
              <a:rPr kumimoji="1" lang="ja-JP" altLang="en-US" smtClean="0"/>
              <a:t>2020/11/21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3F7100-808B-437E-8738-E7FDA9D0BAAD}" type="slidenum">
              <a:rPr kumimoji="1" lang="ja-JP" altLang="en-US" smtClean="0"/>
              <a:t>‹#›</a:t>
            </a:fld>
            <a:endParaRPr kumimoji="1" lang="ja-JP" altLang="en-US"/>
          </a:p>
        </p:txBody>
      </p:sp>
    </p:spTree>
    <p:extLst>
      <p:ext uri="{BB962C8B-B14F-4D97-AF65-F5344CB8AC3E}">
        <p14:creationId xmlns:p14="http://schemas.microsoft.com/office/powerpoint/2010/main" val="146867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567C278-DA31-4C53-81FB-4452B894E783}" type="datetime1">
              <a:rPr kumimoji="1" lang="ja-JP" altLang="en-US" smtClean="0"/>
              <a:t>2020/11/21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3F7100-808B-437E-8738-E7FDA9D0BAAD}"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43571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3600" dirty="0"/>
              <a:t>人工知能・音声処理実験</a:t>
            </a:r>
            <a:r>
              <a:rPr lang="en-US" altLang="ja-JP" sz="3600" dirty="0"/>
              <a:t>2020 </a:t>
            </a:r>
            <a:r>
              <a:rPr lang="en-US" altLang="ja-JP" sz="3600" dirty="0" smtClean="0"/>
              <a:t/>
            </a:r>
            <a:br>
              <a:rPr lang="en-US" altLang="ja-JP" sz="3600" dirty="0" smtClean="0"/>
            </a:br>
            <a:r>
              <a:rPr lang="ja-JP" altLang="en-US" sz="3600" dirty="0" smtClean="0"/>
              <a:t>口頭</a:t>
            </a:r>
            <a:r>
              <a:rPr lang="ja-JP" altLang="en-US" sz="3600" dirty="0" smtClean="0"/>
              <a:t>試問</a:t>
            </a:r>
            <a:r>
              <a:rPr lang="en-US" altLang="ja-JP" sz="3600" dirty="0" smtClean="0"/>
              <a:t/>
            </a:r>
            <a:br>
              <a:rPr lang="en-US" altLang="ja-JP" sz="3600" dirty="0" smtClean="0"/>
            </a:br>
            <a:r>
              <a:rPr lang="en-US" altLang="ja-JP" sz="4400" dirty="0" smtClean="0"/>
              <a:t/>
            </a:r>
            <a:br>
              <a:rPr lang="en-US" altLang="ja-JP" sz="4400" dirty="0" smtClean="0"/>
            </a:br>
            <a:r>
              <a:rPr lang="ja-JP" altLang="en-US" sz="4400" dirty="0" smtClean="0"/>
              <a:t>音声認識で文字列の生成をする</a:t>
            </a:r>
            <a:endParaRPr kumimoji="1" lang="ja-JP" altLang="en-US" sz="3600" dirty="0"/>
          </a:p>
        </p:txBody>
      </p:sp>
      <p:sp>
        <p:nvSpPr>
          <p:cNvPr id="3" name="サブタイトル 2"/>
          <p:cNvSpPr>
            <a:spLocks noGrp="1"/>
          </p:cNvSpPr>
          <p:nvPr>
            <p:ph type="subTitle" idx="1"/>
          </p:nvPr>
        </p:nvSpPr>
        <p:spPr/>
        <p:txBody>
          <a:bodyPr>
            <a:normAutofit fontScale="85000" lnSpcReduction="20000"/>
          </a:bodyPr>
          <a:lstStyle/>
          <a:p>
            <a:r>
              <a:rPr kumimoji="1" lang="ja-JP" altLang="en-US" dirty="0" smtClean="0"/>
              <a:t>発表者</a:t>
            </a:r>
            <a:r>
              <a:rPr kumimoji="1" lang="en-US" altLang="ja-JP" dirty="0" smtClean="0"/>
              <a:t>		</a:t>
            </a:r>
            <a:r>
              <a:rPr kumimoji="1" lang="ja-JP" altLang="en-US" dirty="0" smtClean="0"/>
              <a:t>：今田将也</a:t>
            </a:r>
            <a:endParaRPr kumimoji="1" lang="en-US" altLang="ja-JP" dirty="0" smtClean="0"/>
          </a:p>
          <a:p>
            <a:r>
              <a:rPr lang="ja-JP" altLang="en-US" dirty="0"/>
              <a:t>学籍</a:t>
            </a:r>
            <a:r>
              <a:rPr lang="ja-JP" altLang="en-US" dirty="0" smtClean="0"/>
              <a:t>番号</a:t>
            </a:r>
            <a:r>
              <a:rPr lang="en-US" altLang="ja-JP" dirty="0" smtClean="0"/>
              <a:t>	</a:t>
            </a:r>
            <a:r>
              <a:rPr lang="ja-JP" altLang="en-US" dirty="0" smtClean="0"/>
              <a:t>：</a:t>
            </a:r>
            <a:r>
              <a:rPr lang="en-US" altLang="ja-JP" dirty="0" smtClean="0"/>
              <a:t>09430509</a:t>
            </a:r>
          </a:p>
          <a:p>
            <a:r>
              <a:rPr kumimoji="1" lang="ja-JP" altLang="en-US" dirty="0"/>
              <a:t>発表</a:t>
            </a:r>
            <a:r>
              <a:rPr kumimoji="1" lang="ja-JP" altLang="en-US" dirty="0" smtClean="0"/>
              <a:t>日</a:t>
            </a:r>
            <a:r>
              <a:rPr kumimoji="1" lang="en-US" altLang="ja-JP" dirty="0" smtClean="0"/>
              <a:t>		</a:t>
            </a:r>
            <a:r>
              <a:rPr kumimoji="1" lang="ja-JP" altLang="en-US" dirty="0" smtClean="0"/>
              <a:t>：２０２０年１１月２４日</a:t>
            </a:r>
            <a:endParaRPr kumimoji="1" lang="ja-JP" altLang="en-US" dirty="0"/>
          </a:p>
        </p:txBody>
      </p:sp>
      <p:sp>
        <p:nvSpPr>
          <p:cNvPr id="4" name="スライド番号プレースホルダー 3"/>
          <p:cNvSpPr>
            <a:spLocks noGrp="1"/>
          </p:cNvSpPr>
          <p:nvPr>
            <p:ph type="sldNum" sz="quarter" idx="12"/>
          </p:nvPr>
        </p:nvSpPr>
        <p:spPr/>
        <p:txBody>
          <a:bodyPr/>
          <a:lstStyle/>
          <a:p>
            <a:fld id="{3A3F7100-808B-437E-8738-E7FDA9D0BAAD}" type="slidenum">
              <a:rPr kumimoji="1" lang="ja-JP" altLang="en-US" smtClean="0"/>
              <a:t>1</a:t>
            </a:fld>
            <a:endParaRPr kumimoji="1" lang="ja-JP" altLang="en-US"/>
          </a:p>
        </p:txBody>
      </p:sp>
    </p:spTree>
    <p:extLst>
      <p:ext uri="{BB962C8B-B14F-4D97-AF65-F5344CB8AC3E}">
        <p14:creationId xmlns:p14="http://schemas.microsoft.com/office/powerpoint/2010/main" val="700979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u"/>
            </a:pPr>
            <a:r>
              <a:rPr kumimoji="1" lang="ja-JP" altLang="en-US" dirty="0" smtClean="0"/>
              <a:t>実験の前提となる，パワースペクトル，スペクトログラム，２音声の認識手法について説明をした</a:t>
            </a:r>
            <a:endParaRPr kumimoji="1" lang="en-US" altLang="ja-JP" dirty="0" smtClean="0"/>
          </a:p>
          <a:p>
            <a:pPr>
              <a:buFont typeface="Wingdings" panose="05000000000000000000" pitchFamily="2" charset="2"/>
              <a:buChar char="u"/>
            </a:pPr>
            <a:r>
              <a:rPr kumimoji="1" lang="ja-JP" altLang="en-US" dirty="0" smtClean="0"/>
              <a:t>“あ”，“い”，“う”，“え”，“お”について，精度はそんなに高くないレベルでの認識をしてくれる音声認識器を作成した</a:t>
            </a:r>
            <a:endParaRPr kumimoji="1" lang="en-US" altLang="ja-JP" dirty="0" smtClean="0"/>
          </a:p>
          <a:p>
            <a:pPr>
              <a:buFont typeface="Wingdings" panose="05000000000000000000" pitchFamily="2" charset="2"/>
              <a:buChar char="u"/>
            </a:pPr>
            <a:r>
              <a:rPr lang="ja-JP" altLang="en-US" dirty="0" smtClean="0"/>
              <a:t>入力するまでに認識した音声を全て画面上に表示させた</a:t>
            </a:r>
            <a:endParaRPr lang="en-US" altLang="ja-JP" dirty="0" smtClean="0"/>
          </a:p>
          <a:p>
            <a:endParaRPr lang="en-US" altLang="ja-JP" dirty="0"/>
          </a:p>
          <a:p>
            <a:r>
              <a:rPr lang="en-US" altLang="ja-JP" dirty="0" smtClean="0"/>
              <a:t>【</a:t>
            </a:r>
            <a:r>
              <a:rPr lang="ja-JP" altLang="en-US" dirty="0" smtClean="0"/>
              <a:t>感想</a:t>
            </a:r>
            <a:r>
              <a:rPr lang="en-US" altLang="ja-JP" dirty="0" smtClean="0"/>
              <a:t>】</a:t>
            </a:r>
          </a:p>
          <a:p>
            <a:r>
              <a:rPr lang="ja-JP" altLang="en-US" dirty="0" smtClean="0"/>
              <a:t>継続的に，時間を区切らなくても音を認識してリアルタイムに文字起こしをするソフトがあったが（</a:t>
            </a:r>
            <a:r>
              <a:rPr lang="en-US" altLang="ja-JP" dirty="0" smtClean="0"/>
              <a:t>Google</a:t>
            </a:r>
            <a:r>
              <a:rPr lang="ja-JP" altLang="en-US" dirty="0" smtClean="0"/>
              <a:t>ドキュメントの文字認識）どうやって日本語や英語まで識別しているのか興味が湧いた</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3A3F7100-808B-437E-8738-E7FDA9D0BAAD}" type="slidenum">
              <a:rPr kumimoji="1" lang="ja-JP" altLang="en-US" smtClean="0"/>
              <a:t>10</a:t>
            </a:fld>
            <a:endParaRPr kumimoji="1" lang="ja-JP" altLang="en-US"/>
          </a:p>
        </p:txBody>
      </p:sp>
    </p:spTree>
    <p:extLst>
      <p:ext uri="{BB962C8B-B14F-4D97-AF65-F5344CB8AC3E}">
        <p14:creationId xmlns:p14="http://schemas.microsoft.com/office/powerpoint/2010/main" val="275900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a:xfrm>
            <a:off x="1097280" y="1845734"/>
            <a:ext cx="10058400" cy="2256004"/>
          </a:xfrm>
        </p:spPr>
        <p:txBody>
          <a:bodyPr/>
          <a:lstStyle/>
          <a:p>
            <a:pPr>
              <a:buFont typeface="Wingdings" panose="05000000000000000000" pitchFamily="2" charset="2"/>
              <a:buChar char="u"/>
            </a:pPr>
            <a:r>
              <a:rPr kumimoji="1" lang="ja-JP" altLang="en-US" dirty="0" smtClean="0"/>
              <a:t>“あ”，“い”，“う”，</a:t>
            </a:r>
            <a:r>
              <a:rPr lang="ja-JP" altLang="en-US" dirty="0" smtClean="0"/>
              <a:t>“え”，“お”</a:t>
            </a:r>
            <a:r>
              <a:rPr kumimoji="1" lang="ja-JP" altLang="en-US" dirty="0" smtClean="0"/>
              <a:t>の５音を認識できる音声認識器を作成</a:t>
            </a:r>
            <a:r>
              <a:rPr lang="ja-JP" altLang="en-US" dirty="0" smtClean="0"/>
              <a:t>する．</a:t>
            </a:r>
            <a:endParaRPr lang="en-US" altLang="ja-JP" dirty="0" smtClean="0"/>
          </a:p>
          <a:p>
            <a:pPr>
              <a:buFont typeface="Wingdings" panose="05000000000000000000" pitchFamily="2" charset="2"/>
              <a:buChar char="u"/>
            </a:pPr>
            <a:r>
              <a:rPr kumimoji="1" lang="ja-JP" altLang="en-US" dirty="0" smtClean="0"/>
              <a:t>なお，認識した音声はリアルタイムで画面上に表示する．</a:t>
            </a:r>
            <a:endParaRPr kumimoji="1" lang="en-US" altLang="ja-JP" dirty="0" smtClean="0"/>
          </a:p>
          <a:p>
            <a:pPr>
              <a:buFont typeface="Wingdings" panose="05000000000000000000" pitchFamily="2" charset="2"/>
              <a:buChar char="u"/>
            </a:pPr>
            <a:endParaRPr lang="en-US" altLang="ja-JP" dirty="0"/>
          </a:p>
          <a:p>
            <a:r>
              <a:rPr lang="ja-JP" altLang="en-US" dirty="0" smtClean="0"/>
              <a:t>（簡単なイメージとしては，下図のような</a:t>
            </a:r>
            <a:r>
              <a:rPr lang="en-US" altLang="ja-JP" dirty="0" smtClean="0"/>
              <a:t>Google</a:t>
            </a:r>
            <a:r>
              <a:rPr lang="ja-JP" altLang="en-US" dirty="0" smtClean="0"/>
              <a:t>ドキュメントでの音声認識　の　５音のみ）</a:t>
            </a:r>
            <a:endParaRPr lang="en-US" altLang="ja-JP" dirty="0" smtClean="0"/>
          </a:p>
        </p:txBody>
      </p:sp>
      <p:sp>
        <p:nvSpPr>
          <p:cNvPr id="4" name="スライド番号プレースホルダー 3"/>
          <p:cNvSpPr>
            <a:spLocks noGrp="1"/>
          </p:cNvSpPr>
          <p:nvPr>
            <p:ph type="sldNum" sz="quarter" idx="12"/>
          </p:nvPr>
        </p:nvSpPr>
        <p:spPr/>
        <p:txBody>
          <a:bodyPr/>
          <a:lstStyle/>
          <a:p>
            <a:fld id="{3A3F7100-808B-437E-8738-E7FDA9D0BAAD}" type="slidenum">
              <a:rPr kumimoji="1" lang="ja-JP" altLang="en-US" smtClean="0"/>
              <a:t>2</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941" y="4101738"/>
            <a:ext cx="3097077" cy="2062702"/>
          </a:xfrm>
          <a:prstGeom prst="rect">
            <a:avLst/>
          </a:prstGeom>
        </p:spPr>
      </p:pic>
    </p:spTree>
    <p:extLst>
      <p:ext uri="{BB962C8B-B14F-4D97-AF65-F5344CB8AC3E}">
        <p14:creationId xmlns:p14="http://schemas.microsoft.com/office/powerpoint/2010/main" val="3846853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a:t>
            </a:r>
            <a:r>
              <a:rPr kumimoji="1" lang="ja-JP" altLang="en-US" dirty="0" smtClean="0"/>
              <a:t>実験で使用する単語について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対数パワースペクトル</a:t>
            </a:r>
            <a:endParaRPr lang="en-US" altLang="ja-JP" dirty="0" smtClean="0"/>
          </a:p>
          <a:p>
            <a:pPr lvl="1"/>
            <a:r>
              <a:rPr lang="ja-JP" altLang="en-US" dirty="0" smtClean="0"/>
              <a:t>ある音声波形の周波数ごとのパワーの大きさを表したもの</a:t>
            </a:r>
            <a:endParaRPr lang="en-US" altLang="ja-JP" dirty="0" smtClean="0"/>
          </a:p>
          <a:p>
            <a:r>
              <a:rPr lang="ja-JP" altLang="en-US" dirty="0" smtClean="0"/>
              <a:t>パワースペクトログラム</a:t>
            </a:r>
            <a:endParaRPr lang="en-US" altLang="ja-JP" dirty="0" smtClean="0"/>
          </a:p>
          <a:p>
            <a:pPr lvl="1"/>
            <a:r>
              <a:rPr lang="ja-JP" altLang="en-US" dirty="0"/>
              <a:t>周波数分析を時間的に連続して行い、色によって強さを表すことで、強さ、周波数、時間の</a:t>
            </a:r>
            <a:r>
              <a:rPr lang="ja-JP" altLang="en-US" dirty="0" smtClean="0"/>
              <a:t>３次元的に表示をしたもの</a:t>
            </a:r>
            <a:endParaRPr lang="en-US" altLang="ja-JP" dirty="0" smtClean="0"/>
          </a:p>
          <a:p>
            <a:pPr lvl="1"/>
            <a:r>
              <a:rPr lang="ja-JP" altLang="en-US" dirty="0"/>
              <a:t>音の時間的な変化、音色、高さ、大きさを同時に読み取ることが</a:t>
            </a:r>
            <a:r>
              <a:rPr lang="ja-JP" altLang="en-US" dirty="0" smtClean="0"/>
              <a:t>できる</a:t>
            </a:r>
            <a:endParaRPr lang="en-US" altLang="ja-JP" dirty="0" smtClean="0"/>
          </a:p>
          <a:p>
            <a:endParaRPr lang="en-US" altLang="ja-JP"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85398" y="3857414"/>
            <a:ext cx="3870282" cy="2389547"/>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966698"/>
            <a:ext cx="3789861" cy="2280263"/>
          </a:xfrm>
          <a:prstGeom prst="rect">
            <a:avLst/>
          </a:prstGeom>
        </p:spPr>
      </p:pic>
      <p:sp>
        <p:nvSpPr>
          <p:cNvPr id="6" name="スライド番号プレースホルダー 5"/>
          <p:cNvSpPr>
            <a:spLocks noGrp="1"/>
          </p:cNvSpPr>
          <p:nvPr>
            <p:ph type="sldNum" sz="quarter" idx="12"/>
          </p:nvPr>
        </p:nvSpPr>
        <p:spPr/>
        <p:txBody>
          <a:bodyPr/>
          <a:lstStyle/>
          <a:p>
            <a:fld id="{3A3F7100-808B-437E-8738-E7FDA9D0BAAD}" type="slidenum">
              <a:rPr kumimoji="1" lang="ja-JP" altLang="en-US" smtClean="0"/>
              <a:t>3</a:t>
            </a:fld>
            <a:endParaRPr kumimoji="1" lang="ja-JP" altLang="en-US"/>
          </a:p>
        </p:txBody>
      </p:sp>
    </p:spTree>
    <p:extLst>
      <p:ext uri="{BB962C8B-B14F-4D97-AF65-F5344CB8AC3E}">
        <p14:creationId xmlns:p14="http://schemas.microsoft.com/office/powerpoint/2010/main" val="1075743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音声の識別方法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２つの音声がどれくらい似ているかをどのように判別するのか？</a:t>
            </a:r>
            <a:endParaRPr lang="en-US" altLang="ja-JP" dirty="0" smtClean="0"/>
          </a:p>
          <a:p>
            <a:pPr lvl="1"/>
            <a:r>
              <a:rPr kumimoji="1" lang="ja-JP" altLang="en-US" dirty="0" smtClean="0"/>
              <a:t>入力音声と参照音声間でパワースペクトルを</a:t>
            </a:r>
            <a:r>
              <a:rPr lang="ja-JP" altLang="en-US" dirty="0" smtClean="0"/>
              <a:t>出し，それぞれの周波数成分についての誤差の二乗和の根を計算する</a:t>
            </a:r>
            <a:endParaRPr kumimoji="1" lang="ja-JP" altLang="en-US" dirty="0"/>
          </a:p>
        </p:txBody>
      </p:sp>
      <mc:AlternateContent xmlns:mc="http://schemas.openxmlformats.org/markup-compatibility/2006" xmlns:a14="http://schemas.microsoft.com/office/drawing/2010/main">
        <mc:Choice Requires="a14">
          <p:sp>
            <p:nvSpPr>
              <p:cNvPr id="4" name="テキスト ボックス 3"/>
              <p:cNvSpPr txBox="1"/>
              <p:nvPr/>
            </p:nvSpPr>
            <p:spPr>
              <a:xfrm>
                <a:off x="4509951" y="3300882"/>
                <a:ext cx="3233058" cy="11130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𝐷</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𝑛</m:t>
                                      </m:r>
                                    </m:sub>
                                    <m:sup/>
                                  </m:sSubSup>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nary>
                        </m:e>
                      </m:rad>
                    </m:oMath>
                  </m:oMathPara>
                </a14:m>
                <a:endParaRPr kumimoji="1" lang="ja-JP" altLang="en-US"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509951" y="3300882"/>
                <a:ext cx="3233058" cy="1113064"/>
              </a:xfrm>
              <a:prstGeom prst="rect">
                <a:avLst/>
              </a:prstGeom>
              <a:blipFill rotWithShape="0">
                <a:blip r:embed="rId2"/>
                <a:stretch>
                  <a:fillRect/>
                </a:stretch>
              </a:blipFill>
            </p:spPr>
            <p:txBody>
              <a:bodyPr/>
              <a:lstStyle/>
              <a:p>
                <a:r>
                  <a:rPr lang="ja-JP" altLang="en-US">
                    <a:noFill/>
                  </a:rPr>
                  <a:t> </a:t>
                </a:r>
              </a:p>
            </p:txBody>
          </p:sp>
        </mc:Fallback>
      </mc:AlternateContent>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7541" y="4413946"/>
            <a:ext cx="2628139" cy="2168215"/>
          </a:xfrm>
          <a:prstGeom prst="rect">
            <a:avLst/>
          </a:prstGeom>
        </p:spPr>
      </p:pic>
      <p:sp>
        <p:nvSpPr>
          <p:cNvPr id="5" name="スライド番号プレースホルダー 4"/>
          <p:cNvSpPr>
            <a:spLocks noGrp="1"/>
          </p:cNvSpPr>
          <p:nvPr>
            <p:ph type="sldNum" sz="quarter" idx="12"/>
          </p:nvPr>
        </p:nvSpPr>
        <p:spPr/>
        <p:txBody>
          <a:bodyPr/>
          <a:lstStyle/>
          <a:p>
            <a:fld id="{3A3F7100-808B-437E-8738-E7FDA9D0BAAD}" type="slidenum">
              <a:rPr kumimoji="1" lang="ja-JP" altLang="en-US" smtClean="0"/>
              <a:t>4</a:t>
            </a:fld>
            <a:endParaRPr kumimoji="1" lang="ja-JP" altLang="en-US"/>
          </a:p>
        </p:txBody>
      </p:sp>
    </p:spTree>
    <p:extLst>
      <p:ext uri="{BB962C8B-B14F-4D97-AF65-F5344CB8AC3E}">
        <p14:creationId xmlns:p14="http://schemas.microsoft.com/office/powerpoint/2010/main" val="3314768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実施した実験</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smtClean="0"/>
              <a:t>あ，い，う，え，おの５音を２個ずつ録音</a:t>
            </a:r>
            <a:endParaRPr kumimoji="1" lang="en-US" altLang="ja-JP" dirty="0" smtClean="0"/>
          </a:p>
          <a:p>
            <a:pPr marL="457200" indent="-457200">
              <a:buFont typeface="+mj-lt"/>
              <a:buAutoNum type="arabicPeriod"/>
            </a:pPr>
            <a:r>
              <a:rPr kumimoji="1" lang="ja-JP" altLang="en-US" dirty="0" smtClean="0"/>
              <a:t>１音ごとに参照パターンを生成し，５音を認識できる音声認識器を作成</a:t>
            </a:r>
            <a:endParaRPr kumimoji="1" lang="en-US" altLang="ja-JP" dirty="0" smtClean="0"/>
          </a:p>
          <a:p>
            <a:pPr marL="457200" indent="-457200">
              <a:buFont typeface="+mj-lt"/>
              <a:buAutoNum type="arabicPeriod"/>
            </a:pPr>
            <a:r>
              <a:rPr lang="ja-JP" altLang="en-US" dirty="0" smtClean="0"/>
              <a:t>１秒ごとに音声を，プログラムを止めるまで入力</a:t>
            </a:r>
            <a:endParaRPr lang="en-US" altLang="ja-JP" dirty="0" smtClean="0"/>
          </a:p>
          <a:p>
            <a:pPr marL="457200" indent="-457200">
              <a:buFont typeface="+mj-lt"/>
              <a:buAutoNum type="arabicPeriod"/>
            </a:pPr>
            <a:r>
              <a:rPr kumimoji="1" lang="ja-JP" altLang="en-US" dirty="0"/>
              <a:t>即座</a:t>
            </a:r>
            <a:r>
              <a:rPr kumimoji="1" lang="ja-JP" altLang="en-US" dirty="0" smtClean="0"/>
              <a:t>に判定結果を画面上に出力</a:t>
            </a:r>
            <a:endParaRPr kumimoji="1" lang="en-US" altLang="ja-JP" dirty="0" smtClean="0"/>
          </a:p>
          <a:p>
            <a:pPr marL="457200" indent="-457200">
              <a:buFont typeface="+mj-lt"/>
              <a:buAutoNum type="arabicPeriod"/>
            </a:pPr>
            <a:r>
              <a:rPr lang="ja-JP" altLang="en-US" dirty="0"/>
              <a:t>どれ</a:t>
            </a:r>
            <a:r>
              <a:rPr lang="ja-JP" altLang="en-US" dirty="0" smtClean="0"/>
              <a:t>くらい正しく認識しているかを見る</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0480" y="4084320"/>
            <a:ext cx="2465200" cy="2477588"/>
          </a:xfrm>
          <a:prstGeom prst="rect">
            <a:avLst/>
          </a:prstGeom>
        </p:spPr>
      </p:pic>
      <p:sp>
        <p:nvSpPr>
          <p:cNvPr id="5" name="スライド番号プレースホルダー 4"/>
          <p:cNvSpPr>
            <a:spLocks noGrp="1"/>
          </p:cNvSpPr>
          <p:nvPr>
            <p:ph type="sldNum" sz="quarter" idx="12"/>
          </p:nvPr>
        </p:nvSpPr>
        <p:spPr/>
        <p:txBody>
          <a:bodyPr/>
          <a:lstStyle/>
          <a:p>
            <a:fld id="{3A3F7100-808B-437E-8738-E7FDA9D0BAAD}" type="slidenum">
              <a:rPr kumimoji="1" lang="ja-JP" altLang="en-US" smtClean="0"/>
              <a:t>5</a:t>
            </a:fld>
            <a:endParaRPr kumimoji="1" lang="ja-JP" altLang="en-US"/>
          </a:p>
        </p:txBody>
      </p:sp>
    </p:spTree>
    <p:extLst>
      <p:ext uri="{BB962C8B-B14F-4D97-AF65-F5344CB8AC3E}">
        <p14:creationId xmlns:p14="http://schemas.microsoft.com/office/powerpoint/2010/main" val="384010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a:t>
            </a:r>
            <a:endParaRPr kumimoji="1" lang="ja-JP" altLang="en-US" dirty="0"/>
          </a:p>
        </p:txBody>
      </p:sp>
      <p:pic>
        <p:nvPicPr>
          <p:cNvPr id="5" name="図 4"/>
          <p:cNvPicPr>
            <a:picLocks noChangeAspect="1"/>
          </p:cNvPicPr>
          <p:nvPr/>
        </p:nvPicPr>
        <p:blipFill>
          <a:blip r:embed="rId2"/>
          <a:stretch>
            <a:fillRect/>
          </a:stretch>
        </p:blipFill>
        <p:spPr>
          <a:xfrm>
            <a:off x="8488370" y="1823432"/>
            <a:ext cx="2667310" cy="4203912"/>
          </a:xfrm>
          <a:prstGeom prst="rect">
            <a:avLst/>
          </a:prstGeom>
        </p:spPr>
      </p:pic>
      <p:sp>
        <p:nvSpPr>
          <p:cNvPr id="6" name="コンテンツ プレースホルダー 2"/>
          <p:cNvSpPr txBox="1">
            <a:spLocks/>
          </p:cNvSpPr>
          <p:nvPr/>
        </p:nvSpPr>
        <p:spPr>
          <a:xfrm>
            <a:off x="1097280" y="3114240"/>
            <a:ext cx="4654582" cy="162229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smtClean="0"/>
              <a:t>入力していった音声</a:t>
            </a:r>
            <a:endParaRPr lang="en-US" altLang="ja-JP" dirty="0" smtClean="0"/>
          </a:p>
          <a:p>
            <a:pPr lvl="1"/>
            <a:r>
              <a:rPr lang="ja-JP" altLang="en-US" dirty="0" smtClean="0"/>
              <a:t>あえいうえ</a:t>
            </a:r>
            <a:r>
              <a:rPr lang="ja-JP" altLang="en-US" dirty="0" err="1" smtClean="0"/>
              <a:t>おあお</a:t>
            </a:r>
            <a:endParaRPr lang="en-US" altLang="ja-JP" dirty="0" smtClean="0"/>
          </a:p>
          <a:p>
            <a:r>
              <a:rPr lang="ja-JP" altLang="en-US" dirty="0" smtClean="0"/>
              <a:t>出力された文字列</a:t>
            </a:r>
            <a:endParaRPr lang="en-US" altLang="ja-JP" dirty="0" smtClean="0"/>
          </a:p>
          <a:p>
            <a:pPr lvl="1"/>
            <a:r>
              <a:rPr lang="ja-JP" altLang="en-US" dirty="0" smtClean="0"/>
              <a:t>あえいうえ</a:t>
            </a:r>
            <a:r>
              <a:rPr lang="ja-JP" altLang="en-US" dirty="0" err="1" smtClean="0"/>
              <a:t>おあお</a:t>
            </a:r>
            <a:endParaRPr lang="en-US" altLang="ja-JP" dirty="0" smtClean="0"/>
          </a:p>
        </p:txBody>
      </p:sp>
      <p:sp>
        <p:nvSpPr>
          <p:cNvPr id="3" name="スライド番号プレースホルダー 2"/>
          <p:cNvSpPr>
            <a:spLocks noGrp="1"/>
          </p:cNvSpPr>
          <p:nvPr>
            <p:ph type="sldNum" sz="quarter" idx="12"/>
          </p:nvPr>
        </p:nvSpPr>
        <p:spPr/>
        <p:txBody>
          <a:bodyPr/>
          <a:lstStyle/>
          <a:p>
            <a:fld id="{3A3F7100-808B-437E-8738-E7FDA9D0BAAD}" type="slidenum">
              <a:rPr kumimoji="1" lang="ja-JP" altLang="en-US" smtClean="0"/>
              <a:t>6</a:t>
            </a:fld>
            <a:endParaRPr kumimoji="1" lang="ja-JP" altLang="en-US"/>
          </a:p>
        </p:txBody>
      </p:sp>
    </p:spTree>
    <p:extLst>
      <p:ext uri="{BB962C8B-B14F-4D97-AF65-F5344CB8AC3E}">
        <p14:creationId xmlns:p14="http://schemas.microsoft.com/office/powerpoint/2010/main" val="3681647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3" name="コンテンツ プレースホルダー 2"/>
          <p:cNvSpPr>
            <a:spLocks noGrp="1"/>
          </p:cNvSpPr>
          <p:nvPr>
            <p:ph idx="1"/>
          </p:nvPr>
        </p:nvSpPr>
        <p:spPr>
          <a:xfrm>
            <a:off x="1097280" y="3122342"/>
            <a:ext cx="5203159" cy="1698538"/>
          </a:xfrm>
        </p:spPr>
        <p:txBody>
          <a:bodyPr/>
          <a:lstStyle/>
          <a:p>
            <a:r>
              <a:rPr lang="ja-JP" altLang="en-US" dirty="0"/>
              <a:t>入力していった音声</a:t>
            </a:r>
            <a:endParaRPr lang="en-US" altLang="ja-JP" dirty="0"/>
          </a:p>
          <a:p>
            <a:pPr lvl="1"/>
            <a:r>
              <a:rPr lang="ja-JP" altLang="en-US" dirty="0"/>
              <a:t>あういえおい</a:t>
            </a:r>
            <a:r>
              <a:rPr lang="ja-JP" altLang="en-US" dirty="0" err="1"/>
              <a:t>う</a:t>
            </a:r>
            <a:r>
              <a:rPr lang="ja-JP" altLang="en-US" dirty="0"/>
              <a:t>あおあおいえ</a:t>
            </a:r>
            <a:endParaRPr lang="en-US" altLang="ja-JP" dirty="0"/>
          </a:p>
          <a:p>
            <a:r>
              <a:rPr lang="ja-JP" altLang="en-US" dirty="0"/>
              <a:t>出力</a:t>
            </a:r>
            <a:r>
              <a:rPr lang="ja-JP" altLang="en-US" dirty="0" smtClean="0"/>
              <a:t>された文字列</a:t>
            </a:r>
            <a:endParaRPr lang="en-US" altLang="ja-JP" dirty="0"/>
          </a:p>
          <a:p>
            <a:pPr lvl="1"/>
            <a:r>
              <a:rPr lang="ja-JP" altLang="en-US" dirty="0"/>
              <a:t>あう</a:t>
            </a:r>
            <a:r>
              <a:rPr lang="ja-JP" altLang="en-US" dirty="0">
                <a:solidFill>
                  <a:srgbClr val="FF0000"/>
                </a:solidFill>
              </a:rPr>
              <a:t>う</a:t>
            </a:r>
            <a:r>
              <a:rPr lang="ja-JP" altLang="en-US" dirty="0"/>
              <a:t>えおい</a:t>
            </a:r>
            <a:r>
              <a:rPr lang="ja-JP" altLang="en-US" dirty="0" err="1"/>
              <a:t>う</a:t>
            </a:r>
            <a:r>
              <a:rPr lang="ja-JP" altLang="en-US" dirty="0"/>
              <a:t>あ</a:t>
            </a:r>
            <a:r>
              <a:rPr lang="ja-JP" altLang="en-US" dirty="0">
                <a:solidFill>
                  <a:srgbClr val="FF0000"/>
                </a:solidFill>
              </a:rPr>
              <a:t>う</a:t>
            </a:r>
            <a:r>
              <a:rPr lang="ja-JP" altLang="en-US" dirty="0"/>
              <a:t>あおいえ</a:t>
            </a:r>
            <a:endParaRPr lang="en-US" altLang="ja-JP" dirty="0"/>
          </a:p>
        </p:txBody>
      </p:sp>
      <p:pic>
        <p:nvPicPr>
          <p:cNvPr id="4" name="図 3"/>
          <p:cNvPicPr>
            <a:picLocks noChangeAspect="1"/>
          </p:cNvPicPr>
          <p:nvPr/>
        </p:nvPicPr>
        <p:blipFill>
          <a:blip r:embed="rId2"/>
          <a:stretch>
            <a:fillRect/>
          </a:stretch>
        </p:blipFill>
        <p:spPr>
          <a:xfrm>
            <a:off x="7301881" y="1845734"/>
            <a:ext cx="2736509" cy="4285652"/>
          </a:xfrm>
          <a:prstGeom prst="rect">
            <a:avLst/>
          </a:prstGeom>
        </p:spPr>
      </p:pic>
      <p:sp>
        <p:nvSpPr>
          <p:cNvPr id="5" name="スライド番号プレースホルダー 4"/>
          <p:cNvSpPr>
            <a:spLocks noGrp="1"/>
          </p:cNvSpPr>
          <p:nvPr>
            <p:ph type="sldNum" sz="quarter" idx="12"/>
          </p:nvPr>
        </p:nvSpPr>
        <p:spPr/>
        <p:txBody>
          <a:bodyPr/>
          <a:lstStyle/>
          <a:p>
            <a:fld id="{3A3F7100-808B-437E-8738-E7FDA9D0BAAD}" type="slidenum">
              <a:rPr kumimoji="1" lang="ja-JP" altLang="en-US" smtClean="0"/>
              <a:t>7</a:t>
            </a:fld>
            <a:endParaRPr kumimoji="1" lang="ja-JP" altLang="en-US"/>
          </a:p>
        </p:txBody>
      </p:sp>
    </p:spTree>
    <p:extLst>
      <p:ext uri="{BB962C8B-B14F-4D97-AF65-F5344CB8AC3E}">
        <p14:creationId xmlns:p14="http://schemas.microsoft.com/office/powerpoint/2010/main" val="2214792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結果に対する</a:t>
            </a:r>
            <a:r>
              <a:rPr lang="ja-JP" altLang="en-US" dirty="0" smtClean="0"/>
              <a:t>考察</a:t>
            </a:r>
            <a:endParaRPr kumimoji="1" lang="ja-JP" altLang="en-US" dirty="0"/>
          </a:p>
        </p:txBody>
      </p:sp>
      <p:sp>
        <p:nvSpPr>
          <p:cNvPr id="3" name="コンテンツ プレースホルダー 2"/>
          <p:cNvSpPr>
            <a:spLocks noGrp="1"/>
          </p:cNvSpPr>
          <p:nvPr>
            <p:ph idx="1"/>
          </p:nvPr>
        </p:nvSpPr>
        <p:spPr>
          <a:xfrm>
            <a:off x="1097280" y="1845734"/>
            <a:ext cx="5169705" cy="4023360"/>
          </a:xfrm>
        </p:spPr>
        <p:txBody>
          <a:bodyPr/>
          <a:lstStyle/>
          <a:p>
            <a:r>
              <a:rPr kumimoji="1" lang="en-US" altLang="ja-JP" dirty="0" smtClean="0"/>
              <a:t>【</a:t>
            </a:r>
            <a:r>
              <a:rPr lang="ja-JP" altLang="en-US" dirty="0"/>
              <a:t>考察</a:t>
            </a:r>
            <a:r>
              <a:rPr kumimoji="1" lang="en-US" altLang="ja-JP" dirty="0" smtClean="0"/>
              <a:t>】</a:t>
            </a:r>
          </a:p>
          <a:p>
            <a:pPr>
              <a:buFont typeface="Wingdings" panose="05000000000000000000" pitchFamily="2" charset="2"/>
              <a:buChar char="u"/>
            </a:pPr>
            <a:r>
              <a:rPr kumimoji="1" lang="ja-JP" altLang="en-US" dirty="0" smtClean="0"/>
              <a:t>い・お　が　う　として認識されてしまっていることについて</a:t>
            </a:r>
            <a:endParaRPr lang="en-US" altLang="ja-JP" dirty="0"/>
          </a:p>
          <a:p>
            <a:pPr lvl="1"/>
            <a:r>
              <a:rPr kumimoji="1" lang="ja-JP" altLang="en-US" dirty="0" smtClean="0"/>
              <a:t>“い”の参照パターンと“う”の参照パターンの２０００</a:t>
            </a:r>
            <a:r>
              <a:rPr kumimoji="1" lang="en-US" altLang="ja-JP" dirty="0" err="1" smtClean="0"/>
              <a:t>hz</a:t>
            </a:r>
            <a:r>
              <a:rPr kumimoji="1" lang="ja-JP" altLang="en-US" dirty="0" smtClean="0"/>
              <a:t>以降の特徴が似通っている．</a:t>
            </a:r>
            <a:endParaRPr kumimoji="1" lang="en-US" altLang="ja-JP" dirty="0" smtClean="0"/>
          </a:p>
          <a:p>
            <a:pPr lvl="1"/>
            <a:r>
              <a:rPr lang="ja-JP" altLang="en-US" dirty="0" smtClean="0"/>
              <a:t>“お”の参照パターンと“う”の参照パターンの</a:t>
            </a:r>
            <a:r>
              <a:rPr lang="en-US" altLang="ja-JP" dirty="0" smtClean="0"/>
              <a:t>500hz</a:t>
            </a:r>
            <a:r>
              <a:rPr lang="ja-JP" altLang="en-US" dirty="0" smtClean="0"/>
              <a:t>以下のパワーの</a:t>
            </a:r>
            <a:r>
              <a:rPr lang="ja-JP" altLang="en-US" dirty="0" smtClean="0"/>
              <a:t>山付近の特徴が似通っている</a:t>
            </a:r>
            <a:endParaRPr lang="en-US" altLang="ja-JP" dirty="0" smtClean="0"/>
          </a:p>
          <a:p>
            <a:r>
              <a:rPr kumimoji="1" lang="ja-JP" altLang="en-US" dirty="0" smtClean="0"/>
              <a:t>どちらかの判別</a:t>
            </a:r>
            <a:r>
              <a:rPr kumimoji="1" lang="ja-JP" altLang="en-US" dirty="0" smtClean="0"/>
              <a:t>がつかなくなり，どちらともとれそうな“う”が結果として判別された可能性</a:t>
            </a:r>
            <a:endParaRPr kumimoji="1" lang="en-US" altLang="ja-JP" dirty="0" smtClean="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2238" y="1845734"/>
            <a:ext cx="5704362" cy="3041392"/>
          </a:xfrm>
          <a:prstGeom prst="rect">
            <a:avLst/>
          </a:prstGeom>
        </p:spPr>
      </p:pic>
      <p:sp>
        <p:nvSpPr>
          <p:cNvPr id="5" name="テキスト ボックス 4"/>
          <p:cNvSpPr txBox="1"/>
          <p:nvPr/>
        </p:nvSpPr>
        <p:spPr>
          <a:xfrm>
            <a:off x="6497536" y="4672334"/>
            <a:ext cx="5609064" cy="646331"/>
          </a:xfrm>
          <a:prstGeom prst="rect">
            <a:avLst/>
          </a:prstGeom>
          <a:noFill/>
        </p:spPr>
        <p:txBody>
          <a:bodyPr wrap="square" rtlCol="0">
            <a:spAutoFit/>
          </a:bodyPr>
          <a:lstStyle/>
          <a:p>
            <a:r>
              <a:rPr lang="ja-JP" altLang="en-US" dirty="0" smtClean="0"/>
              <a:t>上から，“あ”，“い”，“う”，“え”，“お”のそれぞれ２つの対数パワースペクトルの図</a:t>
            </a:r>
            <a:endParaRPr kumimoji="1" lang="ja-JP" altLang="en-US" dirty="0"/>
          </a:p>
        </p:txBody>
      </p:sp>
      <p:sp>
        <p:nvSpPr>
          <p:cNvPr id="6" name="スライド番号プレースホルダー 5"/>
          <p:cNvSpPr>
            <a:spLocks noGrp="1"/>
          </p:cNvSpPr>
          <p:nvPr>
            <p:ph type="sldNum" sz="quarter" idx="12"/>
          </p:nvPr>
        </p:nvSpPr>
        <p:spPr/>
        <p:txBody>
          <a:bodyPr/>
          <a:lstStyle/>
          <a:p>
            <a:fld id="{3A3F7100-808B-437E-8738-E7FDA9D0BAAD}" type="slidenum">
              <a:rPr kumimoji="1" lang="ja-JP" altLang="en-US" smtClean="0"/>
              <a:t>8</a:t>
            </a:fld>
            <a:endParaRPr kumimoji="1" lang="ja-JP" altLang="en-US"/>
          </a:p>
        </p:txBody>
      </p:sp>
    </p:spTree>
    <p:extLst>
      <p:ext uri="{BB962C8B-B14F-4D97-AF65-F5344CB8AC3E}">
        <p14:creationId xmlns:p14="http://schemas.microsoft.com/office/powerpoint/2010/main" val="1004876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結果に</a:t>
            </a:r>
            <a:r>
              <a:rPr lang="ja-JP" altLang="en-US" dirty="0" smtClean="0"/>
              <a:t>対する議論</a:t>
            </a:r>
            <a:endParaRPr kumimoji="1" lang="ja-JP" altLang="en-US" dirty="0"/>
          </a:p>
        </p:txBody>
      </p:sp>
      <p:sp>
        <p:nvSpPr>
          <p:cNvPr id="3" name="コンテンツ プレースホルダー 2"/>
          <p:cNvSpPr>
            <a:spLocks noGrp="1"/>
          </p:cNvSpPr>
          <p:nvPr>
            <p:ph idx="1"/>
          </p:nvPr>
        </p:nvSpPr>
        <p:spPr>
          <a:xfrm>
            <a:off x="1097280" y="1845733"/>
            <a:ext cx="4712505" cy="4421251"/>
          </a:xfrm>
        </p:spPr>
        <p:txBody>
          <a:bodyPr/>
          <a:lstStyle/>
          <a:p>
            <a:r>
              <a:rPr kumimoji="1" lang="en-US" altLang="ja-JP" dirty="0" smtClean="0"/>
              <a:t>【</a:t>
            </a:r>
            <a:r>
              <a:rPr kumimoji="1" lang="ja-JP" altLang="en-US" dirty="0" smtClean="0"/>
              <a:t>議論</a:t>
            </a:r>
            <a:r>
              <a:rPr kumimoji="1" lang="en-US" altLang="ja-JP" dirty="0" smtClean="0"/>
              <a:t>】</a:t>
            </a:r>
          </a:p>
          <a:p>
            <a:pPr>
              <a:buFont typeface="Wingdings" panose="05000000000000000000" pitchFamily="2" charset="2"/>
              <a:buChar char="u"/>
            </a:pPr>
            <a:r>
              <a:rPr lang="ja-JP" altLang="en-US" dirty="0" smtClean="0"/>
              <a:t>精度をあげるにはどうすれば良いのか</a:t>
            </a:r>
            <a:endParaRPr lang="en-US" altLang="ja-JP" dirty="0" smtClean="0"/>
          </a:p>
          <a:p>
            <a:pPr lvl="1"/>
            <a:r>
              <a:rPr lang="ja-JP" altLang="en-US" dirty="0" smtClean="0"/>
              <a:t>５音のそれぞれのスペクトログラムを見て，</a:t>
            </a:r>
            <a:r>
              <a:rPr lang="ja-JP" altLang="en-US" dirty="0"/>
              <a:t>時間</a:t>
            </a:r>
            <a:r>
              <a:rPr lang="ja-JP" altLang="en-US" dirty="0" smtClean="0"/>
              <a:t>を経過</a:t>
            </a:r>
            <a:r>
              <a:rPr lang="ja-JP" altLang="en-US" dirty="0"/>
              <a:t>させて</a:t>
            </a:r>
            <a:r>
              <a:rPr lang="ja-JP" altLang="en-US" dirty="0" smtClean="0"/>
              <a:t>も継続的に特徴が現れていそうな周波数帯で距離を計算させることができれば音の識別も</a:t>
            </a:r>
            <a:r>
              <a:rPr lang="ja-JP" altLang="en-US" dirty="0" smtClean="0"/>
              <a:t>向上</a:t>
            </a:r>
            <a:r>
              <a:rPr lang="ja-JP" altLang="en-US" dirty="0"/>
              <a:t>する</a:t>
            </a:r>
            <a:r>
              <a:rPr lang="ja-JP" altLang="en-US" dirty="0" smtClean="0"/>
              <a:t>と推測</a:t>
            </a:r>
            <a:endParaRPr lang="en-US" altLang="ja-JP" dirty="0" smtClean="0"/>
          </a:p>
          <a:p>
            <a:pPr lvl="1"/>
            <a:endParaRPr lang="en-US" altLang="ja-JP" dirty="0"/>
          </a:p>
          <a:p>
            <a:pPr>
              <a:buFont typeface="Wingdings" panose="05000000000000000000" pitchFamily="2" charset="2"/>
              <a:buChar char="u"/>
            </a:pPr>
            <a:r>
              <a:rPr lang="ja-JP" altLang="en-US" dirty="0" smtClean="0"/>
              <a:t>１秒ごとにタイミングが合わないと認識されない</a:t>
            </a:r>
            <a:endParaRPr lang="en-US" altLang="ja-JP" dirty="0" smtClean="0"/>
          </a:p>
          <a:p>
            <a:pPr lvl="1"/>
            <a:r>
              <a:rPr lang="ja-JP" altLang="en-US" dirty="0" smtClean="0"/>
              <a:t>音と音の途切れ部分を認識させる手法が</a:t>
            </a:r>
            <a:r>
              <a:rPr lang="ja-JP" altLang="en-US" dirty="0" smtClean="0"/>
              <a:t>必要になる（</a:t>
            </a:r>
            <a:r>
              <a:rPr lang="ja-JP" altLang="en-US" dirty="0" smtClean="0"/>
              <a:t>今回は検討していないが・・・）</a:t>
            </a:r>
            <a:endParaRPr lang="en-US" altLang="ja-JP" dirty="0" smtClean="0"/>
          </a:p>
          <a:p>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0341" y="1929162"/>
            <a:ext cx="5609064" cy="3445726"/>
          </a:xfrm>
          <a:prstGeom prst="rect">
            <a:avLst/>
          </a:prstGeom>
        </p:spPr>
      </p:pic>
      <p:sp>
        <p:nvSpPr>
          <p:cNvPr id="5" name="テキスト ボックス 4"/>
          <p:cNvSpPr txBox="1"/>
          <p:nvPr/>
        </p:nvSpPr>
        <p:spPr>
          <a:xfrm>
            <a:off x="6170341" y="5222763"/>
            <a:ext cx="5609064" cy="646331"/>
          </a:xfrm>
          <a:prstGeom prst="rect">
            <a:avLst/>
          </a:prstGeom>
          <a:noFill/>
        </p:spPr>
        <p:txBody>
          <a:bodyPr wrap="square" rtlCol="0">
            <a:spAutoFit/>
          </a:bodyPr>
          <a:lstStyle/>
          <a:p>
            <a:r>
              <a:rPr lang="ja-JP" altLang="en-US" dirty="0" smtClean="0"/>
              <a:t>左上から，“あ”，“い”，“う”，“え”，“お”のそれぞれ２つずつのスペクトログラム</a:t>
            </a:r>
            <a:endParaRPr kumimoji="1" lang="ja-JP" altLang="en-US" dirty="0"/>
          </a:p>
        </p:txBody>
      </p:sp>
      <p:sp>
        <p:nvSpPr>
          <p:cNvPr id="6" name="スライド番号プレースホルダー 5"/>
          <p:cNvSpPr>
            <a:spLocks noGrp="1"/>
          </p:cNvSpPr>
          <p:nvPr>
            <p:ph type="sldNum" sz="quarter" idx="12"/>
          </p:nvPr>
        </p:nvSpPr>
        <p:spPr/>
        <p:txBody>
          <a:bodyPr/>
          <a:lstStyle/>
          <a:p>
            <a:fld id="{3A3F7100-808B-437E-8738-E7FDA9D0BAAD}" type="slidenum">
              <a:rPr kumimoji="1" lang="ja-JP" altLang="en-US" smtClean="0"/>
              <a:t>9</a:t>
            </a:fld>
            <a:endParaRPr kumimoji="1" lang="ja-JP" altLang="en-US"/>
          </a:p>
        </p:txBody>
      </p:sp>
    </p:spTree>
    <p:extLst>
      <p:ext uri="{BB962C8B-B14F-4D97-AF65-F5344CB8AC3E}">
        <p14:creationId xmlns:p14="http://schemas.microsoft.com/office/powerpoint/2010/main" val="1531832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レトロスペクト</Template>
  <TotalTime>88</TotalTime>
  <Words>579</Words>
  <Application>Microsoft Office PowerPoint</Application>
  <PresentationFormat>ワイド画面</PresentationFormat>
  <Paragraphs>68</Paragraphs>
  <Slides>10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ＭＳ Ｐゴシック</vt:lpstr>
      <vt:lpstr>Calibri</vt:lpstr>
      <vt:lpstr>Calibri Light</vt:lpstr>
      <vt:lpstr>Cambria Math</vt:lpstr>
      <vt:lpstr>Wingdings</vt:lpstr>
      <vt:lpstr>レトロスペクト</vt:lpstr>
      <vt:lpstr>人工知能・音声処理実験2020  口頭試問  音声認識で文字列の生成をする</vt:lpstr>
      <vt:lpstr>概要</vt:lpstr>
      <vt:lpstr>本実験で使用する単語について</vt:lpstr>
      <vt:lpstr>音声の識別方法</vt:lpstr>
      <vt:lpstr>実施した実験</vt:lpstr>
      <vt:lpstr>実験結果</vt:lpstr>
      <vt:lpstr>実験結果</vt:lpstr>
      <vt:lpstr>結果に対する考察</vt:lpstr>
      <vt:lpstr>結果に対する議論</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人工知能・音声処理実験2020 口頭試問  音声錬成</dc:title>
  <dc:creator>今田 将也</dc:creator>
  <cp:lastModifiedBy>今田 将也</cp:lastModifiedBy>
  <cp:revision>45</cp:revision>
  <dcterms:created xsi:type="dcterms:W3CDTF">2020-11-19T17:21:42Z</dcterms:created>
  <dcterms:modified xsi:type="dcterms:W3CDTF">2020-11-21T02:06:19Z</dcterms:modified>
</cp:coreProperties>
</file>