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02" d="100"/>
          <a:sy n="102" d="100"/>
        </p:scale>
        <p:origin x="9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2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11/12/22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1578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9E1122A-B763-2281-CAE5-65CE01E4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254" r="18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59" name="Group 38">
            <a:extLst>
              <a:ext uri="{FF2B5EF4-FFF2-40B4-BE49-F238E27FC236}">
                <a16:creationId xmlns:a16="http://schemas.microsoft.com/office/drawing/2014/main" id="{24A5CBF4-323E-4A2D-A9CD-A3CC0050D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60" name="Rectangle 47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48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40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46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42">
              <a:extLst>
                <a:ext uri="{FF2B5EF4-FFF2-40B4-BE49-F238E27FC236}">
                  <a16:creationId xmlns:a16="http://schemas.microsoft.com/office/drawing/2014/main" id="{4A26A215-743C-44FA-BCDF-557D447D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66" name="Rectangle 43">
                <a:extLst>
                  <a:ext uri="{FF2B5EF4-FFF2-40B4-BE49-F238E27FC236}">
                    <a16:creationId xmlns:a16="http://schemas.microsoft.com/office/drawing/2014/main" id="{DDC24E92-BC4D-4062-B4E9-06E64DFC6F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36FDDFC-223B-4390-8055-FA8AA406EF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3FAFEC-5CBD-212E-7F2E-8750FEBA9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424" y="1594643"/>
            <a:ext cx="6520544" cy="1730335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rgbClr val="FFFFFF"/>
                </a:solidFill>
              </a:rPr>
              <a:t>FaceGate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5C663-50E0-D5A6-E674-F7D27716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6076" y="3428996"/>
            <a:ext cx="4925142" cy="13202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Team Double Stuffed Oreo</a:t>
            </a:r>
          </a:p>
        </p:txBody>
      </p:sp>
      <p:pic>
        <p:nvPicPr>
          <p:cNvPr id="5" name="Picture 10" descr="The Most Stuf' Oreos reviewed next to regular Oreos - Insider">
            <a:extLst>
              <a:ext uri="{FF2B5EF4-FFF2-40B4-BE49-F238E27FC236}">
                <a16:creationId xmlns:a16="http://schemas.microsoft.com/office/drawing/2014/main" id="{A3DAA73E-2622-5CE0-036F-2AB11E00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696" y="4380516"/>
            <a:ext cx="1710117" cy="12825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117B97-89D8-BFE4-430B-4FB417E58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3" t="18344" r="32202" b="-2023"/>
          <a:stretch/>
        </p:blipFill>
        <p:spPr bwMode="auto">
          <a:xfrm>
            <a:off x="970534" y="615430"/>
            <a:ext cx="4499038" cy="362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 B Hunt Logo PNG Transparent &amp; SVG Vector - Freebie Supply">
            <a:extLst>
              <a:ext uri="{FF2B5EF4-FFF2-40B4-BE49-F238E27FC236}">
                <a16:creationId xmlns:a16="http://schemas.microsoft.com/office/drawing/2014/main" id="{F0E45447-0AF3-BEC4-342A-712805B8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9" y="5511556"/>
            <a:ext cx="1824037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89F333-FD16-4B3A-8566-55DB34D17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30" y="5348287"/>
            <a:ext cx="1282589" cy="12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pplyPike Status">
            <a:extLst>
              <a:ext uri="{FF2B5EF4-FFF2-40B4-BE49-F238E27FC236}">
                <a16:creationId xmlns:a16="http://schemas.microsoft.com/office/drawing/2014/main" id="{2F4128B9-03AB-FDA4-7BBB-62079304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39" y="6043339"/>
            <a:ext cx="2531611" cy="7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3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F8E0-90E6-F6DC-30B5-0A6430CD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00910"/>
          </a:xfrm>
        </p:spPr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0BA1-A314-99E4-D30B-94DA8172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78696"/>
            <a:ext cx="6449523" cy="4530028"/>
          </a:xfrm>
        </p:spPr>
        <p:txBody>
          <a:bodyPr>
            <a:normAutofit/>
          </a:bodyPr>
          <a:lstStyle/>
          <a:p>
            <a:r>
              <a:rPr lang="en-US" sz="2400" dirty="0"/>
              <a:t>Theft is no joke with an ~267,988 robberies in the US in 2019</a:t>
            </a:r>
          </a:p>
          <a:p>
            <a:endParaRPr lang="en-US" sz="2400" dirty="0"/>
          </a:p>
          <a:p>
            <a:r>
              <a:rPr lang="en-US" sz="2400" dirty="0"/>
              <a:t>A lot of security methods are one-off and lack convenience.</a:t>
            </a:r>
          </a:p>
          <a:p>
            <a:endParaRPr lang="en-US" sz="2400" dirty="0"/>
          </a:p>
          <a:p>
            <a:r>
              <a:rPr lang="en-US" sz="2400" dirty="0"/>
              <a:t>How do we generalize personal safekeeping in a convenient method.</a:t>
            </a:r>
          </a:p>
        </p:txBody>
      </p:sp>
      <p:pic>
        <p:nvPicPr>
          <p:cNvPr id="2054" name="Picture 6" descr="Download HD Custom Interiors - Fort Knox Gun Safe Transparent PNG Image -  NicePNG.com">
            <a:extLst>
              <a:ext uri="{FF2B5EF4-FFF2-40B4-BE49-F238E27FC236}">
                <a16:creationId xmlns:a16="http://schemas.microsoft.com/office/drawing/2014/main" id="{2A1BC6D7-6840-675D-A98D-1C28A97E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603" y="540000"/>
            <a:ext cx="1975234" cy="293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arlton Home® 4.75 qt. Cookie jar &amp; Reviews | Wayfair">
            <a:extLst>
              <a:ext uri="{FF2B5EF4-FFF2-40B4-BE49-F238E27FC236}">
                <a16:creationId xmlns:a16="http://schemas.microsoft.com/office/drawing/2014/main" id="{0211F571-5481-E6DE-1034-3E788ECE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76" b="96954" l="9934" r="89934">
                        <a14:foregroundMark x1="29139" y1="91258" x2="44238" y2="95894"/>
                        <a14:foregroundMark x1="44238" y1="95894" x2="61589" y2="94172"/>
                        <a14:foregroundMark x1="61589" y1="94172" x2="69934" y2="90861"/>
                        <a14:foregroundMark x1="50993" y1="97086" x2="50993" y2="97086"/>
                        <a14:foregroundMark x1="47417" y1="7947" x2="47417" y2="7947"/>
                        <a14:foregroundMark x1="49404" y1="3576" x2="49404" y2="3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74" y="4195978"/>
            <a:ext cx="2112746" cy="21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okie Monster | Middlebury Offices and Services">
            <a:extLst>
              <a:ext uri="{FF2B5EF4-FFF2-40B4-BE49-F238E27FC236}">
                <a16:creationId xmlns:a16="http://schemas.microsoft.com/office/drawing/2014/main" id="{765D2A89-6A87-CAAA-F6B5-AA764CEB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9000" l="2667" r="97000">
                        <a14:foregroundMark x1="15667" y1="92000" x2="34667" y2="97000"/>
                        <a14:foregroundMark x1="34667" y1="97000" x2="64000" y2="97500"/>
                        <a14:foregroundMark x1="64000" y1="97500" x2="90333" y2="96000"/>
                        <a14:foregroundMark x1="90333" y1="96000" x2="90667" y2="91000"/>
                        <a14:foregroundMark x1="4000" y1="99000" x2="2667" y2="96000"/>
                        <a14:foregroundMark x1="97000" y1="95250" x2="96667" y2="91000"/>
                        <a14:foregroundMark x1="57000" y1="25250" x2="47667" y2="23250"/>
                        <a14:foregroundMark x1="59333" y1="23250" x2="55667" y2="21000"/>
                        <a14:foregroundMark x1="51667" y1="29750" x2="46000" y2="23000"/>
                        <a14:foregroundMark x1="46000" y1="23000" x2="53000" y2="19500"/>
                        <a14:foregroundMark x1="47667" y1="20000" x2="55667" y2="19250"/>
                        <a14:foregroundMark x1="45000" y1="22000" x2="54333" y2="18250"/>
                        <a14:foregroundMark x1="54333" y1="18250" x2="56000" y2="20000"/>
                        <a14:foregroundMark x1="49000" y1="19000" x2="47667" y2="20500"/>
                        <a14:foregroundMark x1="40333" y1="26750" x2="30667" y2="23250"/>
                        <a14:foregroundMark x1="30667" y1="23250" x2="30000" y2="26000"/>
                        <a14:foregroundMark x1="30333" y1="33000" x2="27667" y2="25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440" y="4571759"/>
            <a:ext cx="1584560" cy="21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5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A958-8CB7-9B5E-28DA-D517A06F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701"/>
          </a:xfrm>
        </p:spPr>
        <p:txBody>
          <a:bodyPr/>
          <a:lstStyle/>
          <a:p>
            <a:r>
              <a:rPr lang="en-US" b="1" dirty="0" err="1"/>
              <a:t>FaceGate</a:t>
            </a:r>
            <a:r>
              <a:rPr lang="en-US" b="1" dirty="0"/>
              <a:t>…?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01D3-397E-7D92-A328-D98FA2BE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40700"/>
            <a:ext cx="8954729" cy="4885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mobile app that allows users to interact with NFC-enabled devices/locks which uses advanced face recognition to authenticate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Built on Flutter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iOS and Android compatible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Users’ data saved on Firebase backend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Deep Learning face authentication built-in using AWS </a:t>
            </a:r>
            <a:r>
              <a:rPr lang="en-US" sz="2400" dirty="0" err="1"/>
              <a:t>Rekognition’s</a:t>
            </a:r>
            <a:r>
              <a:rPr lang="en-US" sz="2400" dirty="0"/>
              <a:t> face comparison API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3074" name="Picture 2" descr="Amazon RekognitionのImage Moderationを活用してTwitterの不適切な画像を収集する | DevelopersIO">
            <a:extLst>
              <a:ext uri="{FF2B5EF4-FFF2-40B4-BE49-F238E27FC236}">
                <a16:creationId xmlns:a16="http://schemas.microsoft.com/office/drawing/2014/main" id="{633D95A5-B691-E17F-498E-D3CE910FB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0000" r="14954" b="7109"/>
          <a:stretch/>
        </p:blipFill>
        <p:spPr bwMode="auto">
          <a:xfrm>
            <a:off x="10303354" y="4825733"/>
            <a:ext cx="1517040" cy="17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993D287A-81DE-93EB-80E0-60D63C16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08" y="5041289"/>
            <a:ext cx="1517041" cy="15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utter – Medium">
            <a:extLst>
              <a:ext uri="{FF2B5EF4-FFF2-40B4-BE49-F238E27FC236}">
                <a16:creationId xmlns:a16="http://schemas.microsoft.com/office/drawing/2014/main" id="{A3C131ED-9989-6A36-9F4D-8CF8DEF7D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72" y="1408221"/>
            <a:ext cx="2518775" cy="251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3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2F84-018F-CA03-68EE-1A9937BA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058090"/>
            <a:ext cx="11101135" cy="2741819"/>
          </a:xfrm>
        </p:spPr>
        <p:txBody>
          <a:bodyPr>
            <a:normAutofit/>
          </a:bodyPr>
          <a:lstStyle/>
          <a:p>
            <a:pPr algn="ctr"/>
            <a:r>
              <a:rPr lang="en-US" sz="17900" dirty="0"/>
              <a:t>DEMO</a:t>
            </a:r>
          </a:p>
        </p:txBody>
      </p:sp>
      <p:pic>
        <p:nvPicPr>
          <p:cNvPr id="4098" name="Picture 2" descr="Printable Letter N Outline - Print Bubble Letter N | Printable letters,  Alphabet letters to print, Printable alphabet letters">
            <a:extLst>
              <a:ext uri="{FF2B5EF4-FFF2-40B4-BE49-F238E27FC236}">
                <a16:creationId xmlns:a16="http://schemas.microsoft.com/office/drawing/2014/main" id="{AD5CA44F-2DAF-671C-5AEC-F9CF9C81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220" y="2443318"/>
            <a:ext cx="1261736" cy="163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E044-5555-4D02-8C94-1F44A9FE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50597"/>
          </a:xfrm>
        </p:spPr>
        <p:txBody>
          <a:bodyPr/>
          <a:lstStyle/>
          <a:p>
            <a:r>
              <a:rPr lang="en-US" dirty="0"/>
              <a:t>Issues &amp;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0C15-8A08-D405-8715-51A7323D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490597"/>
            <a:ext cx="11101135" cy="4818127"/>
          </a:xfrm>
        </p:spPr>
        <p:txBody>
          <a:bodyPr>
            <a:normAutofit/>
          </a:bodyPr>
          <a:lstStyle/>
          <a:p>
            <a:r>
              <a:rPr lang="en-US" sz="2400" dirty="0"/>
              <a:t>Flutter’s deprecated libraries (due to null safety update in 2021)</a:t>
            </a:r>
          </a:p>
          <a:p>
            <a:pPr lvl="1"/>
            <a:r>
              <a:rPr lang="en-US" sz="2400" b="1" dirty="0" err="1"/>
              <a:t>aws_ai</a:t>
            </a:r>
            <a:r>
              <a:rPr lang="en-US" sz="2400" b="1" dirty="0"/>
              <a:t> </a:t>
            </a:r>
            <a:r>
              <a:rPr lang="en-US" sz="2400" dirty="0"/>
              <a:t>would not work with any other firebase or https dependencies</a:t>
            </a:r>
          </a:p>
          <a:p>
            <a:pPr marL="450000" lvl="1" indent="0">
              <a:buNone/>
            </a:pPr>
            <a:endParaRPr lang="en-US" sz="2400" dirty="0"/>
          </a:p>
          <a:p>
            <a:r>
              <a:rPr lang="en-US" sz="2400" dirty="0"/>
              <a:t>Possible future goals include:</a:t>
            </a:r>
          </a:p>
          <a:p>
            <a:pPr lvl="1"/>
            <a:r>
              <a:rPr lang="en-US" sz="2400" dirty="0"/>
              <a:t>Adding a web-element for an admin permissions</a:t>
            </a:r>
          </a:p>
          <a:p>
            <a:pPr lvl="1"/>
            <a:r>
              <a:rPr lang="en-US" sz="2400" dirty="0"/>
              <a:t>Implementing 2FA for accounts and alternative sign-ins in case of possible camera issues.</a:t>
            </a:r>
          </a:p>
          <a:p>
            <a:pPr lvl="1"/>
            <a:r>
              <a:rPr lang="en-US" sz="2400" dirty="0"/>
              <a:t>More external hardware connections like Raspberry Pi &amp; servos</a:t>
            </a:r>
          </a:p>
        </p:txBody>
      </p:sp>
    </p:spTree>
    <p:extLst>
      <p:ext uri="{BB962C8B-B14F-4D97-AF65-F5344CB8AC3E}">
        <p14:creationId xmlns:p14="http://schemas.microsoft.com/office/powerpoint/2010/main" val="398506936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160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Bell MT</vt:lpstr>
      <vt:lpstr>GlowVTI</vt:lpstr>
      <vt:lpstr>FaceGate</vt:lpstr>
      <vt:lpstr>What is the Problem?</vt:lpstr>
      <vt:lpstr>FaceGate…?</vt:lpstr>
      <vt:lpstr>DEMO</vt:lpstr>
      <vt:lpstr>Issues &amp;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FaceGate</dc:title>
  <dc:creator>Ahmed Moustafa</dc:creator>
  <cp:lastModifiedBy>Ahmed Moustafa</cp:lastModifiedBy>
  <cp:revision>2</cp:revision>
  <dcterms:created xsi:type="dcterms:W3CDTF">2022-11-12T22:18:45Z</dcterms:created>
  <dcterms:modified xsi:type="dcterms:W3CDTF">2022-11-12T23:20:43Z</dcterms:modified>
</cp:coreProperties>
</file>