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4" r:id="rId2"/>
    <p:sldId id="497" r:id="rId3"/>
    <p:sldId id="498" r:id="rId4"/>
    <p:sldId id="495" r:id="rId5"/>
    <p:sldId id="473" r:id="rId6"/>
    <p:sldId id="499" r:id="rId7"/>
    <p:sldId id="500" r:id="rId8"/>
    <p:sldId id="501" r:id="rId9"/>
    <p:sldId id="475" r:id="rId10"/>
    <p:sldId id="482" r:id="rId11"/>
    <p:sldId id="484" r:id="rId12"/>
    <p:sldId id="483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6"/>
    <p:restoredTop sz="95578"/>
  </p:normalViewPr>
  <p:slideViewPr>
    <p:cSldViewPr>
      <p:cViewPr varScale="1">
        <p:scale>
          <a:sx n="122" d="100"/>
          <a:sy n="122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4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B5DE7F2-2C2F-9141-804B-40D912DE3A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EF2EBFE4-3020-D747-8354-9AFA4F19A6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3A152DD5-4472-9549-BBF1-9452D5D8CF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E5A8F6A8-0A77-434A-A0F9-EAF7B79462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F14D062D-0C69-1449-9534-661BC2C3E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5515D8D-68B2-9743-B96C-EA51A13038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47628EF-005A-7E4F-A4DA-3DE8D61FE3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61E13E61-7B43-0248-AF57-B2BB859D78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F42476B-4509-A643-A7E6-104192347C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47994F9F-D173-8F4C-A352-94CA2188DD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A5FF5A8A-D12D-9142-B7EF-EBDE139F4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A25BE52-FF40-C94A-8892-8D9C93E57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690E3DE7-96BE-8041-B97A-1015F74B56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0B3C0B-1841-4B43-B307-2DDCAF95492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F218303-2631-F24B-ACBC-E7833D97C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1EF71A8-2786-B045-82E0-3B89B9D1A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25BE52-FF40-C94A-8892-8D9C93E57B8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39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9976D2-C2BB-3749-AF75-CFEDAA2931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3D9166-28C2-6D46-A751-3103355B4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EFD83A-FDC2-3944-BEB0-467708DAC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62421-6C6F-EB4B-921B-72BAF9BE3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30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CCD7AF-55C0-CB46-8142-7850A2209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98245D-7114-794B-8E05-426A2FDBA9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B2A17-A737-D340-9BAF-D16A494BE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30C8-5AFD-3F4E-B85D-FAD41CDB5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1A9566-4644-2249-B695-1DA239E30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5048C8-6913-6D4D-8290-F3588FEC7D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601C74-1188-FF45-AF3F-1316C8B2CF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ACB36-F196-FC4E-A1F7-2F4BBD32E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8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DF41125-F2C4-B846-9B3E-31C86FCA07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8F8C2AD-2A93-7043-8A55-7D2B9597B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08817F-44BF-C042-8AB7-A1FF7D5B5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728CA-4D83-D442-9E82-6060F1FA2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83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99CA0-F4E9-D54A-87EB-A5E1703AF7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85076-5660-A546-AA76-0EE2313C5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2A55D7-CC4E-BA43-9A7D-0DDE560BE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4D6EC-CE0C-AA45-8533-0681FAE23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81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D3068F-5436-644B-8781-EDEFB41DE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BEB998-E5B8-844E-9CB1-91F77EEBD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854111-6071-024D-8060-A5532F336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BA693-3A09-AB48-9740-B9BC5D091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05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9207C66-3E95-3649-867C-E03196CAB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600337-EB6F-B54F-B90F-CF61346386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6DA0DBE-476F-0141-A267-D0A885285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7C615-9B20-5D41-BAB7-31B5C7D9C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2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BFAA66-AD47-F44A-A580-9DA0BA3AB7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14AB7E-79E1-B248-9EB5-2311C89CC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88ACC3-9935-8A44-8171-3DC866D04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B0ED4-4F7B-EE4B-9F3D-E836829CFA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6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DF976F-D709-9140-B20B-9D107D15A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9E334D-6FE1-EA4B-A14C-F817E88C1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FDFA7E-6B55-A64D-97B5-2D7B466F8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24003-193D-7445-B650-91EB689038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0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239E2-3203-9943-8500-C4EC63BED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FE8E7-D8DB-774C-ABE3-3EF7F57A62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B3D02-4379-024E-80B6-1C1205C0C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48528-8DC6-D043-9248-A09A60FB1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29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F77972-602F-1743-9A2B-0D2FC07AA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DF97FC-6877-984E-A166-625149A723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2C72FD-527F-564D-995E-EA9F671A0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E7E1F-AF46-2341-B656-CA4E282CE3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90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12605D-C070-A74A-814A-EADC87255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AC563B-C64A-6447-BD09-9B4BFC5803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E1B987-E5A2-AA41-85E6-9376126E1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1D468-69C5-104A-A93F-66617195F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2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DCC434-89F8-5241-B387-1DFF7A6B1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C100D47-26FC-6D45-A9F2-C7E9182C9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9CF02E-0BC8-CF45-B592-3F5723FD28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F3AE3-D59A-6A45-ACD4-FDCF55054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60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E8656-1DD2-A64B-85FA-6B71AFCBC8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7DFBD-B240-2C40-A19E-A0C0D5FB47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B285D-58FF-024D-AD43-C04CA226B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CEDE4-58CA-244B-9D96-862D30ACBB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83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BE4CA-051F-7F47-88FB-466672CD09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7C283-0CE9-5B4A-BD2A-8635A2BA2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586E2-C5A1-AA44-A702-56F1476DB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767E0-3EBC-3E4E-87D4-136A2A7F8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6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A32DFC-5447-1E40-A84D-FA66CBE48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69BEA6-560E-9E48-81C9-1279BBA03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5019067-994D-4E4B-80EF-57FD7C875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BA85914-8BEE-774C-8451-290E74D2D9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6F162A3-9F57-E341-A515-7050752212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C2F37A2-1576-2D40-AFC1-5390EF0796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iovamata/airlinedelaycau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iovamata/airlinedelaycau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iovamata/airlinedelaycau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BED74739-11FB-FF40-BA01-556B737F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F19F6-A9FC-E149-8EC5-978CF5B482B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5903E823-8BFD-2D43-908F-1C98C0B89F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Project #1</a:t>
            </a:r>
            <a:br>
              <a:rPr lang="en-US" altLang="en-US" b="1" dirty="0"/>
            </a:br>
            <a:r>
              <a:rPr lang="en-US" altLang="en-US" b="1" dirty="0"/>
              <a:t>Data Processing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B35D0-D33F-FF49-B0D5-F9AFA381EACA}"/>
              </a:ext>
            </a:extLst>
          </p:cNvPr>
          <p:cNvSpPr/>
          <p:nvPr/>
        </p:nvSpPr>
        <p:spPr>
          <a:xfrm>
            <a:off x="2286000" y="1617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NACME-Google AMLI </a:t>
            </a:r>
            <a:b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Summer Bootcamp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C2A17B-F839-8640-8553-E337F0D6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Get the data into a Python object.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Inspect the data for each column's data type and summary statistics.</a:t>
            </a:r>
            <a:r>
              <a:rPr lang="en-US" sz="2300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08326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C2A17B-F839-8640-8553-E337F0D6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Get the data into a Python object.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Inspect the data for each column's data type and summary statistics.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3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2300" dirty="0"/>
              <a:t>Hints: use </a:t>
            </a:r>
            <a:r>
              <a:rPr lang="en-US" sz="2300" i="1" dirty="0" err="1">
                <a:solidFill>
                  <a:srgbClr val="FF0000"/>
                </a:solidFill>
              </a:rPr>
              <a:t>X.describe</a:t>
            </a:r>
            <a:r>
              <a:rPr lang="en-US" sz="2300" i="1" dirty="0">
                <a:solidFill>
                  <a:srgbClr val="FF0000"/>
                </a:solidFill>
              </a:rPr>
              <a:t>(), </a:t>
            </a:r>
            <a:r>
              <a:rPr lang="en-US" sz="2300" i="1" dirty="0" err="1">
                <a:solidFill>
                  <a:srgbClr val="FF0000"/>
                </a:solidFill>
              </a:rPr>
              <a:t>X.columns</a:t>
            </a:r>
            <a:r>
              <a:rPr lang="en-US" sz="2300" i="1" dirty="0">
                <a:solidFill>
                  <a:srgbClr val="FF0000"/>
                </a:solidFill>
              </a:rPr>
              <a:t>, </a:t>
            </a:r>
            <a:r>
              <a:rPr lang="en-US" sz="2300" i="1" dirty="0" err="1">
                <a:solidFill>
                  <a:srgbClr val="FF0000"/>
                </a:solidFill>
              </a:rPr>
              <a:t>X.dtypes</a:t>
            </a:r>
            <a:endParaRPr lang="en-US" sz="2300" i="1" dirty="0">
              <a:solidFill>
                <a:srgbClr val="FF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300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84166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C2A17B-F839-8640-8553-E337F0D6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Get the data into a Python object.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Inspect the data for each column's data type and summary statistics.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Explore the data programmatically and visually.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endParaRPr lang="en-US" sz="23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2300" dirty="0"/>
              <a:t>Hints: use </a:t>
            </a:r>
            <a:r>
              <a:rPr lang="en-US" sz="2300" i="1" dirty="0">
                <a:solidFill>
                  <a:srgbClr val="FF0000"/>
                </a:solidFill>
              </a:rPr>
              <a:t>matplotlib, plot(), show(), </a:t>
            </a:r>
            <a:br>
              <a:rPr lang="en-US" sz="2300" i="1" dirty="0">
                <a:solidFill>
                  <a:srgbClr val="FF0000"/>
                </a:solidFill>
              </a:rPr>
            </a:br>
            <a:r>
              <a:rPr lang="en-US" sz="2300" i="1" dirty="0">
                <a:solidFill>
                  <a:srgbClr val="FF0000"/>
                </a:solidFill>
              </a:rPr>
              <a:t>                 </a:t>
            </a:r>
            <a:r>
              <a:rPr lang="en-US" sz="2300" i="1" dirty="0" err="1">
                <a:solidFill>
                  <a:srgbClr val="FF0000"/>
                </a:solidFill>
              </a:rPr>
              <a:t>groupby</a:t>
            </a:r>
            <a:r>
              <a:rPr lang="en-US" sz="2300" i="1" dirty="0">
                <a:solidFill>
                  <a:srgbClr val="FF0000"/>
                </a:solidFill>
              </a:rPr>
              <a:t>()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8829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C2A17B-F839-8640-8553-E337F0D6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Get the data into a Python object.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Inspect the data for each column's data type and summary statistics.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Explore the data programmatically and visually.</a:t>
            </a:r>
          </a:p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Produce an answer and visualization.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3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2300" dirty="0"/>
              <a:t>Hints: use </a:t>
            </a:r>
            <a:r>
              <a:rPr lang="en-US" sz="2300" i="1" dirty="0">
                <a:solidFill>
                  <a:srgbClr val="FF0000"/>
                </a:solidFill>
              </a:rPr>
              <a:t>matplotlib, plot(), show(), </a:t>
            </a:r>
            <a:br>
              <a:rPr lang="en-US" sz="2300" i="1" dirty="0">
                <a:solidFill>
                  <a:srgbClr val="FF0000"/>
                </a:solidFill>
              </a:rPr>
            </a:br>
            <a:r>
              <a:rPr lang="en-US" sz="2300" i="1" dirty="0">
                <a:solidFill>
                  <a:srgbClr val="FF0000"/>
                </a:solidFill>
              </a:rPr>
              <a:t>                 </a:t>
            </a:r>
            <a:r>
              <a:rPr lang="en-US" sz="2300" i="1" dirty="0" err="1">
                <a:solidFill>
                  <a:srgbClr val="FF0000"/>
                </a:solidFill>
              </a:rPr>
              <a:t>groupby</a:t>
            </a:r>
            <a:r>
              <a:rPr lang="en-US" sz="2300" i="1" dirty="0">
                <a:solidFill>
                  <a:srgbClr val="FF0000"/>
                </a:solidFill>
              </a:rPr>
              <a:t>(), </a:t>
            </a:r>
            <a:r>
              <a:rPr lang="en-US" sz="2300" i="1" dirty="0" err="1">
                <a:solidFill>
                  <a:srgbClr val="FF0000"/>
                </a:solidFill>
              </a:rPr>
              <a:t>sort_values</a:t>
            </a:r>
            <a:r>
              <a:rPr lang="en-US" sz="2300" i="1" dirty="0">
                <a:solidFill>
                  <a:srgbClr val="FF0000"/>
                </a:solidFill>
              </a:rPr>
              <a:t>(), seaborn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9645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876551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2 - Ethical Implications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32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2 - Ethical Implications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300" b="1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Problem: 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Even the most basic of data manipulations has the potential to affect segments of the population in different ways. </a:t>
            </a:r>
            <a:b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It is important to consider how your code might positively and negatively affect different types of users. </a:t>
            </a:r>
          </a:p>
        </p:txBody>
      </p:sp>
    </p:spTree>
    <p:extLst>
      <p:ext uri="{BB962C8B-B14F-4D97-AF65-F5344CB8AC3E}">
        <p14:creationId xmlns:p14="http://schemas.microsoft.com/office/powerpoint/2010/main" val="329752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2 - Ethical Implications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300" b="1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Problem: 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Even the most basic of data manipulations has the potential to affect segments of the population in different ways. </a:t>
            </a:r>
            <a:b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It is important to consider how your code might positively and negatively affect different types of users. </a:t>
            </a:r>
          </a:p>
          <a:p>
            <a:pPr algn="just"/>
            <a:endParaRPr lang="en-US" sz="2300" b="1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en-US" sz="2300" b="1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Goals: 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In this section of the project, you will reflect on the ethical implications of your analysis.</a:t>
            </a:r>
          </a:p>
        </p:txBody>
      </p:sp>
    </p:spTree>
    <p:extLst>
      <p:ext uri="{BB962C8B-B14F-4D97-AF65-F5344CB8AC3E}">
        <p14:creationId xmlns:p14="http://schemas.microsoft.com/office/powerpoint/2010/main" val="144268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2 – Narrative Analysis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Positive Impact</a:t>
            </a:r>
          </a:p>
          <a:p>
            <a:pPr algn="just">
              <a:lnSpc>
                <a:spcPct val="150000"/>
              </a:lnSpc>
            </a:pPr>
            <a:endParaRPr lang="en-US" sz="2300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5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2 – Narrative Analysis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Positive Impact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Negative Impact</a:t>
            </a:r>
          </a:p>
        </p:txBody>
      </p:sp>
    </p:spTree>
    <p:extLst>
      <p:ext uri="{BB962C8B-B14F-4D97-AF65-F5344CB8AC3E}">
        <p14:creationId xmlns:p14="http://schemas.microsoft.com/office/powerpoint/2010/main" val="251287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2 – Narrative Analysis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Positive Impact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Negative Impact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199861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Project 1 – Deliverables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284D4-37D3-F343-B6E5-21E4E9FF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6866"/>
            <a:ext cx="9144000" cy="42912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DE7630-C13E-EF3E-56F0-321C9075F284}"/>
              </a:ext>
            </a:extLst>
          </p:cNvPr>
          <p:cNvCxnSpPr/>
          <p:nvPr/>
        </p:nvCxnSpPr>
        <p:spPr>
          <a:xfrm>
            <a:off x="2819400" y="3810000"/>
            <a:ext cx="624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DF5AE9-AD93-E4E7-5DA5-E09DD49B696C}"/>
              </a:ext>
            </a:extLst>
          </p:cNvPr>
          <p:cNvCxnSpPr/>
          <p:nvPr/>
        </p:nvCxnSpPr>
        <p:spPr>
          <a:xfrm>
            <a:off x="2819400" y="3962400"/>
            <a:ext cx="624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2 – Narrative Analysis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Positive Impact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Negative Impact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Bias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Changing the Dataset to Mitigate Bias</a:t>
            </a:r>
          </a:p>
        </p:txBody>
      </p:sp>
    </p:spTree>
    <p:extLst>
      <p:ext uri="{BB962C8B-B14F-4D97-AF65-F5344CB8AC3E}">
        <p14:creationId xmlns:p14="http://schemas.microsoft.com/office/powerpoint/2010/main" val="286428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2 – Narrative Analysis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Positive Impact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Negative Impact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Bias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Changing the Dataset to Mitigate Bias</a:t>
            </a:r>
          </a:p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Changing the Analysis Questions to Mitigate Bias</a:t>
            </a:r>
          </a:p>
        </p:txBody>
      </p:sp>
    </p:spTree>
    <p:extLst>
      <p:ext uri="{BB962C8B-B14F-4D97-AF65-F5344CB8AC3E}">
        <p14:creationId xmlns:p14="http://schemas.microsoft.com/office/powerpoint/2010/main" val="5204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Project 1 – Team Selection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284D4-37D3-F343-B6E5-21E4E9FF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6866"/>
            <a:ext cx="9144000" cy="42912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F3AEF0D-EF61-3044-830B-97DFCEB4DB42}"/>
              </a:ext>
            </a:extLst>
          </p:cNvPr>
          <p:cNvSpPr/>
          <p:nvPr/>
        </p:nvSpPr>
        <p:spPr>
          <a:xfrm>
            <a:off x="2438400" y="4543894"/>
            <a:ext cx="25146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AA945-710B-5DAD-7DD1-9A74893E842F}"/>
              </a:ext>
            </a:extLst>
          </p:cNvPr>
          <p:cNvSpPr txBox="1"/>
          <p:nvPr/>
        </p:nvSpPr>
        <p:spPr>
          <a:xfrm>
            <a:off x="5334000" y="50292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Teams of no more than 4.  You choose your own teams (this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7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Project 1 – Due Date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Thursday, June 23</a:t>
            </a:r>
            <a:r>
              <a:rPr lang="en-US" sz="2300" kern="0" baseline="30000" dirty="0">
                <a:latin typeface="Arial Narrow" panose="020B0604020202020204" pitchFamily="34" charset="0"/>
                <a:cs typeface="Arial Narrow" panose="020B0604020202020204" pitchFamily="34" charset="0"/>
              </a:rPr>
              <a:t>rd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 at 11:59pm</a:t>
            </a:r>
          </a:p>
        </p:txBody>
      </p:sp>
    </p:spTree>
    <p:extLst>
      <p:ext uri="{BB962C8B-B14F-4D97-AF65-F5344CB8AC3E}">
        <p14:creationId xmlns:p14="http://schemas.microsoft.com/office/powerpoint/2010/main" val="390697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1 - Definition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300" b="1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Dataset: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 US airline on-time statistics and delay data (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Kaggle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) from the US Dept. of Transportation's Bureau of Transportation Statistics (BTS). </a:t>
            </a:r>
          </a:p>
          <a:p>
            <a:pPr marL="0" indent="0">
              <a:buNone/>
            </a:pPr>
            <a:endParaRPr lang="en-US" sz="2300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5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1 - Definition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300" b="1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Dataset: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 US airline on-time statistics and delay data (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Kaggle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) from the US Dept. of Transportation's Bureau of Transportation Statistics (BTS). </a:t>
            </a:r>
          </a:p>
          <a:p>
            <a:endParaRPr lang="en-US" sz="2300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2300" b="1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Goals: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 use flight statistics data to gain insights into US airports' and airlines' flights in 2008</a:t>
            </a:r>
            <a:endParaRPr lang="en-US" sz="2300" b="1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endParaRPr lang="en-US" sz="2300" b="1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2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Problem 1 - Definition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B40997-AF6D-3742-904F-883E939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300" b="1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Dataset: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 US airline on-time statistics and delay data (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Kaggle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) from the US Dept. of Transportation's Bureau of Transportation Statistics (BTS). </a:t>
            </a:r>
          </a:p>
          <a:p>
            <a:endParaRPr lang="en-US" sz="2300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2300" b="1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Goals: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 use flight statistics data to gain insights into US airports' and airlines' flights in 2008</a:t>
            </a:r>
            <a:endParaRPr lang="en-US" sz="2300" b="1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n-US" sz="2300" b="1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2300" b="1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How:</a:t>
            </a:r>
            <a:r>
              <a:rPr lang="en-US" sz="23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 use any toolkit (e.g. Pandas, Matplotlib, Seaborn)</a:t>
            </a:r>
          </a:p>
        </p:txBody>
      </p:sp>
    </p:spTree>
    <p:extLst>
      <p:ext uri="{BB962C8B-B14F-4D97-AF65-F5344CB8AC3E}">
        <p14:creationId xmlns:p14="http://schemas.microsoft.com/office/powerpoint/2010/main" val="356666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Project 1 – Analysis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490E2A-F91A-4B3B-658F-979C726E1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862"/>
            <a:ext cx="9177406" cy="46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7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>
            <a:extLst>
              <a:ext uri="{FF2B5EF4-FFF2-40B4-BE49-F238E27FC236}">
                <a16:creationId xmlns:a16="http://schemas.microsoft.com/office/drawing/2014/main" id="{F9DF8946-12BC-4F41-B177-6781CDA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F083-1958-A24D-BF07-983F8563B3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72A397B-F8D7-6B49-96DB-26CD2F69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4"/>
            <a:ext cx="7391400" cy="715963"/>
          </a:xfrm>
        </p:spPr>
        <p:txBody>
          <a:bodyPr/>
          <a:lstStyle/>
          <a:p>
            <a:pPr algn="l" eaLnBrk="1" hangingPunct="1"/>
            <a:r>
              <a:rPr lang="en-US" altLang="en-US" sz="3500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E2DC99-B796-2A45-B1F7-28075DB0A4F5}"/>
              </a:ext>
            </a:extLst>
          </p:cNvPr>
          <p:cNvSpPr/>
          <p:nvPr/>
        </p:nvSpPr>
        <p:spPr>
          <a:xfrm>
            <a:off x="0" y="838200"/>
            <a:ext cx="9144000" cy="10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AD7057-44D6-BF40-B80E-0C75CC65F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spcAft>
                <a:spcPts val="1000"/>
              </a:spcAft>
              <a:buAutoNum type="arabicPeriod"/>
            </a:pPr>
            <a:r>
              <a:rPr lang="en-US" sz="2300" dirty="0"/>
              <a:t>Get the data into a Python object.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2AE7F-FA6B-0F4B-839D-CFB2E2B6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25200"/>
            <a:ext cx="8382000" cy="27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52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21834</TotalTime>
  <Words>559</Words>
  <Application>Microsoft Macintosh PowerPoint</Application>
  <PresentationFormat>On-screen Show (4:3)</PresentationFormat>
  <Paragraphs>95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Helvetica Neue</vt:lpstr>
      <vt:lpstr>Times New Roman</vt:lpstr>
      <vt:lpstr>Default Design</vt:lpstr>
      <vt:lpstr>Project #1 Data Processing</vt:lpstr>
      <vt:lpstr>Project 1 – Deliverables</vt:lpstr>
      <vt:lpstr>Project 1 – Team Selection</vt:lpstr>
      <vt:lpstr>Project 1 – Due Date</vt:lpstr>
      <vt:lpstr>Problem 1 - Definition</vt:lpstr>
      <vt:lpstr>Problem 1 - Definition</vt:lpstr>
      <vt:lpstr>Problem 1 - Definition</vt:lpstr>
      <vt:lpstr>Project 1 – Analysis</vt:lpstr>
      <vt:lpstr>Dataset</vt:lpstr>
      <vt:lpstr>Dataset</vt:lpstr>
      <vt:lpstr>Dataset</vt:lpstr>
      <vt:lpstr>Dataset</vt:lpstr>
      <vt:lpstr>Dataset</vt:lpstr>
      <vt:lpstr>Problem 2 - Ethical Implications</vt:lpstr>
      <vt:lpstr>Problem 2 - Ethical Implications</vt:lpstr>
      <vt:lpstr>Problem 2 - Ethical Implications</vt:lpstr>
      <vt:lpstr>Problem 2 – Narrative Analysis</vt:lpstr>
      <vt:lpstr>Problem 2 – Narrative Analysis</vt:lpstr>
      <vt:lpstr>Problem 2 – Narrative Analysis</vt:lpstr>
      <vt:lpstr>Problem 2 – Narrative Analysis</vt:lpstr>
      <vt:lpstr>Problem 2 – Narrative Analysis</vt:lpstr>
    </vt:vector>
  </TitlesOfParts>
  <Company>CONCORDIA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in Image Processing</dc:title>
  <dc:creator>ENCS</dc:creator>
  <cp:lastModifiedBy>Chase E. Rainwater</cp:lastModifiedBy>
  <cp:revision>692</cp:revision>
  <dcterms:created xsi:type="dcterms:W3CDTF">2006-06-03T13:08:17Z</dcterms:created>
  <dcterms:modified xsi:type="dcterms:W3CDTF">2022-06-17T15:14:11Z</dcterms:modified>
</cp:coreProperties>
</file>