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71" r:id="rId13"/>
    <p:sldId id="272" r:id="rId14"/>
    <p:sldId id="273" r:id="rId15"/>
    <p:sldId id="274" r:id="rId16"/>
    <p:sldId id="264" r:id="rId17"/>
    <p:sldId id="265" r:id="rId18"/>
    <p:sldId id="275" r:id="rId19"/>
    <p:sldId id="276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3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Decision Tree for Breast Cancer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dirty="0"/>
              <a:t>Wisconsin Breast Cancer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Selection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All 30 features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dirty="0"/>
              <a:t> 94% accuracy</a:t>
            </a:r>
          </a:p>
          <a:p>
            <a:r>
              <a:rPr dirty="0"/>
              <a:t>Reduced set (3 features)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dirty="0"/>
              <a:t>84%</a:t>
            </a:r>
          </a:p>
          <a:p>
            <a:r>
              <a:rPr dirty="0"/>
              <a:t>PCA (5 components)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dirty="0"/>
              <a:t> 91%</a:t>
            </a:r>
          </a:p>
          <a:p>
            <a:pPr marL="0" indent="0">
              <a:buNone/>
            </a:pPr>
            <a:r>
              <a:rPr b="1" i="1" dirty="0"/>
              <a:t>Tradeoff: </a:t>
            </a:r>
            <a:r>
              <a:rPr i="1" dirty="0"/>
              <a:t>Interpretability vs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Decision Tree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Tree rules based on:</a:t>
            </a:r>
          </a:p>
          <a:p>
            <a:r>
              <a:rPr dirty="0"/>
              <a:t>Worst Perimeter</a:t>
            </a:r>
          </a:p>
          <a:p>
            <a:r>
              <a:rPr dirty="0"/>
              <a:t>Worst Concave Points</a:t>
            </a:r>
          </a:p>
          <a:p>
            <a:r>
              <a:rPr dirty="0"/>
              <a:t>Mean Area &amp; Mean Texture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294556F5-1AF2-9DBE-8D20-14AFBC86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/>
          <a:stretch>
            <a:fillRect/>
          </a:stretch>
        </p:blipFill>
        <p:spPr bwMode="auto">
          <a:xfrm>
            <a:off x="939483" y="1295082"/>
            <a:ext cx="7432925" cy="409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F6B9CB-7B7B-4ED5-4952-C325650053C5}"/>
              </a:ext>
            </a:extLst>
          </p:cNvPr>
          <p:cNvSpPr txBox="1"/>
          <p:nvPr/>
        </p:nvSpPr>
        <p:spPr>
          <a:xfrm>
            <a:off x="1346200" y="5512118"/>
            <a:ext cx="685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Decision Tree visualization using all original features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300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59CAFF35-09EF-93D5-9661-3EFFC52D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85" y="1222374"/>
            <a:ext cx="7304710" cy="45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1CBDD1-E9B6-A1F0-8258-48007DF80B33}"/>
              </a:ext>
            </a:extLst>
          </p:cNvPr>
          <p:cNvSpPr txBox="1"/>
          <p:nvPr/>
        </p:nvSpPr>
        <p:spPr>
          <a:xfrm>
            <a:off x="853440" y="5869354"/>
            <a:ext cx="769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Feature importance plot for Decision Tree with all features.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4451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981EAC60-6399-4E23-8DB0-875E606DF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296987"/>
            <a:ext cx="6766878" cy="453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6AC015-D77A-2310-1623-D6CD7E59258A}"/>
              </a:ext>
            </a:extLst>
          </p:cNvPr>
          <p:cNvSpPr txBox="1"/>
          <p:nvPr/>
        </p:nvSpPr>
        <p:spPr>
          <a:xfrm>
            <a:off x="314960" y="5965874"/>
            <a:ext cx="898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Retain only features that were produced through PCA transformation.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395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B41A4071-97DA-273D-01DF-FDAEC821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346041"/>
            <a:ext cx="719704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53E1D-1B93-A23B-89F0-3704CCB95B3D}"/>
              </a:ext>
            </a:extLst>
          </p:cNvPr>
          <p:cNvSpPr txBox="1"/>
          <p:nvPr/>
        </p:nvSpPr>
        <p:spPr>
          <a:xfrm>
            <a:off x="655320" y="5603240"/>
            <a:ext cx="833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Decision Tree visualization using reduced feature set (3 features)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228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Performance:</a:t>
            </a:r>
          </a:p>
          <a:p>
            <a:r>
              <a:rPr dirty="0"/>
              <a:t>All Features: Train=95%, Test=94%</a:t>
            </a:r>
          </a:p>
          <a:p>
            <a:r>
              <a:rPr dirty="0"/>
              <a:t>Reduced Features: Train=91%, Test=84%</a:t>
            </a:r>
          </a:p>
          <a:p>
            <a:r>
              <a:rPr dirty="0"/>
              <a:t>PCA: Train=96%, Test=91%</a:t>
            </a:r>
          </a:p>
          <a:p>
            <a:r>
              <a:rPr dirty="0"/>
              <a:t>Best single tree: All features (94%).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Random Forest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Random Forest (30 features):</a:t>
            </a:r>
          </a:p>
          <a:p>
            <a:r>
              <a:rPr dirty="0"/>
              <a:t>Training Accuracy: 100%</a:t>
            </a:r>
          </a:p>
          <a:p>
            <a:r>
              <a:rPr dirty="0"/>
              <a:t>Test Accuracy: 97%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Advantages:</a:t>
            </a:r>
          </a:p>
          <a:p>
            <a:r>
              <a:rPr dirty="0"/>
              <a:t>Higher accuracy</a:t>
            </a:r>
          </a:p>
          <a:p>
            <a:r>
              <a:rPr dirty="0"/>
              <a:t>More robust</a:t>
            </a:r>
          </a:p>
          <a:p>
            <a:r>
              <a:rPr dirty="0"/>
              <a:t>Reduced overfitting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6EFA2211-C68D-9B50-BF98-42EB5151F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34" y="1179830"/>
            <a:ext cx="5879466" cy="466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A38169-3C11-0E04-7B64-26314C7F5EA0}"/>
              </a:ext>
            </a:extLst>
          </p:cNvPr>
          <p:cNvSpPr txBox="1"/>
          <p:nvPr/>
        </p:nvSpPr>
        <p:spPr>
          <a:xfrm>
            <a:off x="1651000" y="5958840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Learning curve for Random Forest classifier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330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53401A92-5C76-9AE3-D389-99D34D86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683" y="1173164"/>
            <a:ext cx="5227637" cy="475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EC6F8-C7E0-A0E9-8BE8-8C29469A6C3F}"/>
              </a:ext>
            </a:extLst>
          </p:cNvPr>
          <p:cNvSpPr txBox="1"/>
          <p:nvPr/>
        </p:nvSpPr>
        <p:spPr>
          <a:xfrm>
            <a:off x="1264920" y="602878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Confusion matrix for Random Forest test predictions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738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Implemented Decision Tree classifiers for breast cancer diagnosis.</a:t>
            </a:r>
          </a:p>
          <a:p>
            <a:r>
              <a:rPr dirty="0"/>
              <a:t>Compared 3 feature selection approaches:</a:t>
            </a:r>
          </a:p>
          <a:p>
            <a:r>
              <a:rPr dirty="0"/>
              <a:t>All 30 features</a:t>
            </a:r>
          </a:p>
          <a:p>
            <a:r>
              <a:rPr dirty="0"/>
              <a:t>Reduced correlated features</a:t>
            </a:r>
          </a:p>
          <a:p>
            <a:r>
              <a:rPr dirty="0"/>
              <a:t>PCA transformation</a:t>
            </a:r>
          </a:p>
          <a:p>
            <a:r>
              <a:rPr dirty="0"/>
              <a:t>Random Forest used for comparison.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Best single DT: All features (94%)</a:t>
            </a:r>
          </a:p>
          <a:p>
            <a:r>
              <a:rPr dirty="0"/>
              <a:t> Critical features: Worst Perimeter, Worst Concave Points</a:t>
            </a:r>
          </a:p>
          <a:p>
            <a:r>
              <a:rPr dirty="0"/>
              <a:t> PCA balanced reduction &amp; performance</a:t>
            </a:r>
          </a:p>
          <a:p>
            <a:r>
              <a:rPr dirty="0"/>
              <a:t> Random Forest outperformed (97%).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Applications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Applications:</a:t>
            </a:r>
          </a:p>
          <a:p>
            <a:r>
              <a:rPr dirty="0"/>
              <a:t>Diagnostic Support</a:t>
            </a:r>
          </a:p>
          <a:p>
            <a:r>
              <a:rPr dirty="0"/>
              <a:t>Screening Programs</a:t>
            </a:r>
            <a:r>
              <a:rPr lang="en-US" dirty="0"/>
              <a:t>		</a:t>
            </a:r>
            <a:endParaRPr dirty="0"/>
          </a:p>
          <a:p>
            <a:r>
              <a:rPr dirty="0"/>
              <a:t>Research &amp; Education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Advanced ML models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Goal: Predict breast cancer (Malignant vs Benign).</a:t>
            </a:r>
          </a:p>
          <a:p>
            <a:r>
              <a:rPr dirty="0"/>
              <a:t>Build interpretable Decision Tree models.</a:t>
            </a:r>
          </a:p>
          <a:p>
            <a:r>
              <a:rPr dirty="0"/>
              <a:t>Compare feature selection techniques.</a:t>
            </a:r>
          </a:p>
          <a:p>
            <a:r>
              <a:rPr dirty="0"/>
              <a:t>Evaluate performance vs Random Forest.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Source: </a:t>
            </a:r>
            <a:r>
              <a:rPr dirty="0" err="1"/>
              <a:t>sklearn</a:t>
            </a:r>
            <a:r>
              <a:rPr dirty="0"/>
              <a:t> Breast Cancer Dataset</a:t>
            </a:r>
          </a:p>
          <a:p>
            <a:r>
              <a:rPr b="1" dirty="0"/>
              <a:t>Samples: </a:t>
            </a:r>
            <a:r>
              <a:rPr dirty="0"/>
              <a:t>569 cases</a:t>
            </a:r>
          </a:p>
          <a:p>
            <a:r>
              <a:rPr b="1" dirty="0"/>
              <a:t>Classes: </a:t>
            </a:r>
            <a:r>
              <a:rPr dirty="0"/>
              <a:t>Malignant, Benign</a:t>
            </a:r>
          </a:p>
          <a:p>
            <a:r>
              <a:rPr b="1" dirty="0"/>
              <a:t>Features: </a:t>
            </a:r>
            <a:r>
              <a:rPr dirty="0"/>
              <a:t>30 numerical features</a:t>
            </a:r>
          </a:p>
          <a:p>
            <a:r>
              <a:rPr b="1" dirty="0"/>
              <a:t>Each feature: </a:t>
            </a:r>
            <a:r>
              <a:rPr dirty="0"/>
              <a:t>mean, std error, worst value.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Features include:</a:t>
            </a:r>
          </a:p>
          <a:p>
            <a:r>
              <a:rPr dirty="0"/>
              <a:t>Radius, Texture, Perimeter, Area</a:t>
            </a:r>
          </a:p>
          <a:p>
            <a:r>
              <a:rPr dirty="0"/>
              <a:t>Smoothness, Compactness, Concavity</a:t>
            </a:r>
          </a:p>
          <a:p>
            <a:r>
              <a:rPr dirty="0"/>
              <a:t>Concave Points, Symmetry, Fractal Dimension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 (80/20 split)</a:t>
            </a:r>
          </a:p>
          <a:p>
            <a:r>
              <a:t>2. Exploratory Data Analysis</a:t>
            </a:r>
          </a:p>
          <a:p>
            <a:r>
              <a:t>3. Feature Selection (3 approaches)</a:t>
            </a:r>
          </a:p>
          <a:p>
            <a:r>
              <a:t>4. Model Configuration (Decision Tree)</a:t>
            </a:r>
          </a:p>
          <a:p>
            <a:r>
              <a:t>5. Visualization &amp;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648-88F3-E2A0-087A-E6036336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  <a:endParaRPr lang="en-PK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17DBEB-0364-00E7-DFDF-5E082B8C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3" y="2498336"/>
            <a:ext cx="7855547" cy="28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604D9C-4B34-6BA4-B8D0-EAA7D30EEC82}"/>
              </a:ext>
            </a:extLst>
          </p:cNvPr>
          <p:cNvSpPr txBox="1"/>
          <p:nvPr/>
        </p:nvSpPr>
        <p:spPr>
          <a:xfrm>
            <a:off x="902373" y="5499882"/>
            <a:ext cx="785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Kernel Density Estimate plot of 'mean area' distribution for malignant vs benign tumors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77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8AB60C-BAA0-1A68-8FED-4095CFE9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1" y="1906588"/>
            <a:ext cx="7792720" cy="2860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05EB46-C982-3A90-18DD-76E8C45D1231}"/>
              </a:ext>
            </a:extLst>
          </p:cNvPr>
          <p:cNvSpPr txBox="1"/>
          <p:nvPr/>
        </p:nvSpPr>
        <p:spPr>
          <a:xfrm>
            <a:off x="838200" y="4871720"/>
            <a:ext cx="787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KDE plot of 'mean concave points' showing class separation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5006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A41849BD-D2A8-84CE-25FD-BD699647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844" y="1300163"/>
            <a:ext cx="5347352" cy="423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A7410-94B2-F7DE-EEBE-5EF816A98B13}"/>
              </a:ext>
            </a:extLst>
          </p:cNvPr>
          <p:cNvSpPr txBox="1"/>
          <p:nvPr/>
        </p:nvSpPr>
        <p:spPr>
          <a:xfrm>
            <a:off x="1615440" y="5623560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b="1" dirty="0"/>
              <a:t>Figure :</a:t>
            </a:r>
            <a:r>
              <a:rPr lang="en-PK" dirty="0"/>
              <a:t> Correlation heatmap of all 30 original features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45444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464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</vt:lpstr>
      <vt:lpstr>Vapor Trail</vt:lpstr>
      <vt:lpstr>Decision Tree for Breast Cancer Analysis</vt:lpstr>
      <vt:lpstr>Abstract</vt:lpstr>
      <vt:lpstr>Problem Statement</vt:lpstr>
      <vt:lpstr>Dataset Description</vt:lpstr>
      <vt:lpstr>Feature Categories</vt:lpstr>
      <vt:lpstr>Methodology</vt:lpstr>
      <vt:lpstr>Data analysis and visualization</vt:lpstr>
      <vt:lpstr>PowerPoint Presentation</vt:lpstr>
      <vt:lpstr>PowerPoint Presentation</vt:lpstr>
      <vt:lpstr>Feature Selection Approaches</vt:lpstr>
      <vt:lpstr>Decision Tree Models</vt:lpstr>
      <vt:lpstr>PowerPoint Presentation</vt:lpstr>
      <vt:lpstr>PowerPoint Presentation</vt:lpstr>
      <vt:lpstr>PowerPoint Presentation</vt:lpstr>
      <vt:lpstr>PowerPoint Presentation</vt:lpstr>
      <vt:lpstr>Results &amp; Analysis</vt:lpstr>
      <vt:lpstr>Random Forest Comparison</vt:lpstr>
      <vt:lpstr>PowerPoint Presentation</vt:lpstr>
      <vt:lpstr>PowerPoint Presentation</vt:lpstr>
      <vt:lpstr>Conclusion</vt:lpstr>
      <vt:lpstr>Applications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Muizz</cp:lastModifiedBy>
  <cp:revision>6</cp:revision>
  <dcterms:created xsi:type="dcterms:W3CDTF">2013-01-27T09:14:16Z</dcterms:created>
  <dcterms:modified xsi:type="dcterms:W3CDTF">2025-09-27T06:18:50Z</dcterms:modified>
  <cp:category/>
</cp:coreProperties>
</file>