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4" r:id="rId9"/>
    <p:sldId id="26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339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524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43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63248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72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0582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5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6551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09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2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6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50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8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75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7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298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506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K-Nearest Neighbor (KNN) Classification for Diabetes Prediction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3094051"/>
            <a:ext cx="7955280" cy="1736366"/>
          </a:xfrm>
        </p:spPr>
        <p:txBody>
          <a:bodyPr/>
          <a:lstStyle/>
          <a:p>
            <a:pPr marL="0" indent="0">
              <a:buNone/>
            </a:pPr>
            <a:r>
              <a:rPr b="1" dirty="0"/>
              <a:t>By: </a:t>
            </a:r>
            <a:r>
              <a:rPr dirty="0"/>
              <a:t>Abdul Muizz</a:t>
            </a:r>
            <a:r>
              <a:rPr lang="en-US" dirty="0"/>
              <a:t> &amp;</a:t>
            </a:r>
            <a:r>
              <a:rPr dirty="0"/>
              <a:t> Muhammad Abdullah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FA23-BCS-117 &amp; FA23-BCS-108</a:t>
            </a:r>
            <a:endParaRPr dirty="0"/>
          </a:p>
          <a:p>
            <a:pPr marL="0" indent="0">
              <a:buNone/>
            </a:pPr>
            <a:r>
              <a:rPr b="1" dirty="0"/>
              <a:t>Course: </a:t>
            </a:r>
            <a:r>
              <a:rPr lang="en-US" dirty="0"/>
              <a:t>AI354-</a:t>
            </a:r>
            <a:r>
              <a:rPr dirty="0"/>
              <a:t>Machine Learning Fundamentals</a:t>
            </a:r>
          </a:p>
          <a:p>
            <a:pPr marL="0" indent="0">
              <a:buNone/>
            </a:pPr>
            <a:r>
              <a:rPr b="1" dirty="0"/>
              <a:t>Dataset: </a:t>
            </a:r>
            <a:r>
              <a:rPr lang="en-US" dirty="0"/>
              <a:t>Pima Indians Diabetes Dataset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implements the </a:t>
            </a:r>
          </a:p>
          <a:p>
            <a:r>
              <a:rPr lang="en-US" b="1" dirty="0"/>
              <a:t>K-Nearest Neighbor (KNN)</a:t>
            </a:r>
            <a:r>
              <a:rPr lang="en-US" dirty="0"/>
              <a:t> algorithm to predict the onset of diabetes based on medical attributes.</a:t>
            </a:r>
          </a:p>
          <a:p>
            <a:r>
              <a:rPr lang="en-US" dirty="0"/>
              <a:t>The analysis was performed on the well-known </a:t>
            </a:r>
            <a:r>
              <a:rPr lang="en-US" b="1" dirty="0"/>
              <a:t>Pima Indians Diabetes Dataset</a:t>
            </a:r>
            <a:r>
              <a:rPr lang="en-US" dirty="0"/>
              <a:t>.</a:t>
            </a:r>
          </a:p>
          <a:p>
            <a:r>
              <a:rPr lang="en-US" dirty="0"/>
              <a:t>The model was configured with </a:t>
            </a:r>
            <a:r>
              <a:rPr lang="en-US" b="1" dirty="0"/>
              <a:t>k=11 neighbors</a:t>
            </a:r>
            <a:r>
              <a:rPr lang="en-US" dirty="0"/>
              <a:t> and used the </a:t>
            </a:r>
            <a:r>
              <a:rPr lang="en-US" b="1" dirty="0"/>
              <a:t>Euclidean distance</a:t>
            </a:r>
            <a:r>
              <a:rPr lang="en-US" dirty="0"/>
              <a:t> metric.</a:t>
            </a:r>
          </a:p>
          <a:p>
            <a:r>
              <a:rPr lang="en-US" dirty="0"/>
              <a:t>Upon evaluation, the classifier achieved a predictive accuracy of </a:t>
            </a:r>
            <a:r>
              <a:rPr lang="en-US" b="1" dirty="0"/>
              <a:t>74.7%</a:t>
            </a:r>
            <a:r>
              <a:rPr lang="en-US" dirty="0"/>
              <a:t>, establishing an effective baseline.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b="1" dirty="0"/>
              <a:t>Goal: </a:t>
            </a:r>
            <a:r>
              <a:rPr lang="en-US" b="1" dirty="0"/>
              <a:t>Classify Patients as either diabetic or non-diabetic</a:t>
            </a:r>
            <a:r>
              <a:rPr b="1" dirty="0"/>
              <a:t>.</a:t>
            </a:r>
          </a:p>
          <a:p>
            <a:r>
              <a:rPr lang="en-US" dirty="0"/>
              <a:t>Preprocess the dataset using </a:t>
            </a:r>
            <a:r>
              <a:rPr lang="en-US" b="1" dirty="0"/>
              <a:t>feature scaling</a:t>
            </a:r>
            <a:r>
              <a:rPr lang="en-US" dirty="0"/>
              <a:t> to ensure model performance isn't biased by different data ranges.</a:t>
            </a:r>
          </a:p>
          <a:p>
            <a:r>
              <a:rPr lang="en-US" dirty="0"/>
              <a:t>Train the classifier on an </a:t>
            </a:r>
            <a:r>
              <a:rPr lang="en-US" b="1" dirty="0"/>
              <a:t>80% training set</a:t>
            </a:r>
            <a:r>
              <a:rPr lang="en-US" dirty="0"/>
              <a:t> and evaluate it on a 20% test set.</a:t>
            </a:r>
          </a:p>
          <a:p>
            <a:r>
              <a:rPr lang="en-US" dirty="0"/>
              <a:t>Assess the model's performance using </a:t>
            </a:r>
            <a:r>
              <a:rPr lang="en-US" b="1" dirty="0"/>
              <a:t>accuracy</a:t>
            </a:r>
            <a:r>
              <a:rPr lang="en-US" dirty="0"/>
              <a:t> and a </a:t>
            </a:r>
            <a:r>
              <a:rPr lang="en-US" b="1" dirty="0"/>
              <a:t>confusion matrix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 dirty="0"/>
              <a:t>Source: </a:t>
            </a:r>
            <a:r>
              <a:rPr lang="en-US" dirty="0"/>
              <a:t>Pima Indians Diabetes Dataset</a:t>
            </a:r>
            <a:endParaRPr dirty="0"/>
          </a:p>
          <a:p>
            <a:r>
              <a:rPr b="1" dirty="0"/>
              <a:t>Samples: </a:t>
            </a:r>
            <a:r>
              <a:rPr lang="en-US" dirty="0"/>
              <a:t>768</a:t>
            </a:r>
          </a:p>
          <a:p>
            <a:r>
              <a:rPr b="1" dirty="0"/>
              <a:t>Class</a:t>
            </a:r>
            <a:r>
              <a:rPr lang="en-US" b="1" dirty="0"/>
              <a:t> Labels</a:t>
            </a:r>
            <a:r>
              <a:rPr b="1" dirty="0"/>
              <a:t>: </a:t>
            </a:r>
            <a:r>
              <a:rPr lang="en-US" dirty="0"/>
              <a:t>Diabetic (1) or Non-Diabetic (0)</a:t>
            </a:r>
            <a:endParaRPr dirty="0"/>
          </a:p>
          <a:p>
            <a:r>
              <a:rPr b="1" dirty="0"/>
              <a:t>Features: </a:t>
            </a:r>
            <a:r>
              <a:rPr lang="en-US" dirty="0"/>
              <a:t>9 columns (8 predictive features and 1 target variable)</a:t>
            </a:r>
          </a:p>
          <a:p>
            <a:r>
              <a:rPr lang="en-US" b="1" dirty="0"/>
              <a:t>Target Variable:</a:t>
            </a:r>
            <a:r>
              <a:rPr lang="en-US" dirty="0"/>
              <a:t> Outcome (0 for non-diabetic, 1 for diabetic)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Feature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 model was trained on 8 key physiological measurements:</a:t>
            </a:r>
          </a:p>
          <a:p>
            <a:r>
              <a:rPr lang="en-US" dirty="0"/>
              <a:t>Pregnancies </a:t>
            </a:r>
          </a:p>
          <a:p>
            <a:r>
              <a:rPr lang="en-US" dirty="0"/>
              <a:t>Glucose </a:t>
            </a:r>
          </a:p>
          <a:p>
            <a:r>
              <a:rPr lang="en-US" dirty="0" err="1"/>
              <a:t>BloodPressure</a:t>
            </a:r>
            <a:r>
              <a:rPr lang="en-US" dirty="0"/>
              <a:t> </a:t>
            </a:r>
          </a:p>
          <a:p>
            <a:r>
              <a:rPr lang="en-US" dirty="0" err="1"/>
              <a:t>SkinThickness</a:t>
            </a:r>
            <a:r>
              <a:rPr lang="en-US" dirty="0"/>
              <a:t> </a:t>
            </a:r>
          </a:p>
          <a:p>
            <a:r>
              <a:rPr lang="en-US" dirty="0"/>
              <a:t>Insulin </a:t>
            </a:r>
          </a:p>
          <a:p>
            <a:r>
              <a:rPr lang="en-US" dirty="0"/>
              <a:t>BMI </a:t>
            </a:r>
          </a:p>
          <a:p>
            <a:r>
              <a:rPr lang="en-US" dirty="0" err="1"/>
              <a:t>DiabetesPedigreeFunction</a:t>
            </a:r>
            <a:r>
              <a:rPr lang="en-US" dirty="0"/>
              <a:t> </a:t>
            </a:r>
          </a:p>
          <a:p>
            <a:r>
              <a:rPr lang="en-US" dirty="0"/>
              <a:t>Age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Preprocessing: </a:t>
            </a:r>
            <a:r>
              <a:rPr lang="en-US" dirty="0"/>
              <a:t>80/20 split for training and testing , scaling to normalize features to avoid biasness. </a:t>
            </a:r>
          </a:p>
          <a:p>
            <a:r>
              <a:rPr lang="en-US" b="1" dirty="0"/>
              <a:t>KNN Algorithm Configuration: </a:t>
            </a:r>
            <a:r>
              <a:rPr lang="en-US" dirty="0"/>
              <a:t>k value of </a:t>
            </a:r>
            <a:r>
              <a:rPr lang="en-US" b="1" dirty="0"/>
              <a:t>11</a:t>
            </a:r>
            <a:r>
              <a:rPr lang="en-US" dirty="0"/>
              <a:t> was used, Euclidean distance was used to measure closeness.</a:t>
            </a:r>
          </a:p>
          <a:p>
            <a:r>
              <a:rPr lang="en-US" b="1" dirty="0"/>
              <a:t>Evaluation Metrics:</a:t>
            </a:r>
            <a:r>
              <a:rPr lang="en-US" dirty="0"/>
              <a:t> using confusion matrix and accuracy score.</a:t>
            </a:r>
            <a:endParaRPr lang="en-US" b="1" dirty="0"/>
          </a:p>
          <a:p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6B648-88F3-E2A0-087A-E6036336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835" y="14164"/>
            <a:ext cx="6377940" cy="1293028"/>
          </a:xfrm>
        </p:spPr>
        <p:txBody>
          <a:bodyPr/>
          <a:lstStyle/>
          <a:p>
            <a:pPr algn="ctr"/>
            <a:r>
              <a:rPr lang="en-US" b="1" dirty="0"/>
              <a:t>Data analysis and visualization</a:t>
            </a:r>
            <a:endParaRPr lang="en-PK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04D9C-4B34-6BA4-B8D0-EAA7D30EEC82}"/>
              </a:ext>
            </a:extLst>
          </p:cNvPr>
          <p:cNvSpPr txBox="1"/>
          <p:nvPr/>
        </p:nvSpPr>
        <p:spPr>
          <a:xfrm>
            <a:off x="902373" y="5774202"/>
            <a:ext cx="78555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K" b="1" dirty="0"/>
              <a:t>Figure :</a:t>
            </a:r>
            <a:r>
              <a:rPr lang="en-US" b="1" dirty="0"/>
              <a:t> </a:t>
            </a:r>
            <a:r>
              <a:rPr lang="en-US" dirty="0"/>
              <a:t>Distribution of Features in the Dataset</a:t>
            </a:r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05B1A-1F10-D709-FC03-9A1E7502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6677" y="1212115"/>
            <a:ext cx="5858256" cy="443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31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Results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Overall Performance:</a:t>
            </a:r>
            <a:r>
              <a:rPr lang="en-US" dirty="0"/>
              <a:t> The model achieved an accuracy of </a:t>
            </a:r>
            <a:r>
              <a:rPr lang="en-US" b="1" dirty="0"/>
              <a:t>74.7%</a:t>
            </a:r>
            <a:r>
              <a:rPr lang="en-US" dirty="0"/>
              <a:t> on the test set of 154 samples.</a:t>
            </a:r>
          </a:p>
          <a:p>
            <a:pPr marL="0" indent="0">
              <a:buNone/>
            </a:pPr>
            <a:r>
              <a:rPr lang="en-US" b="1" dirty="0"/>
              <a:t>Classification Results:</a:t>
            </a:r>
          </a:p>
          <a:p>
            <a:pPr marL="0" indent="0">
              <a:buNone/>
            </a:pPr>
            <a:r>
              <a:rPr lang="en-US" b="1" dirty="0"/>
              <a:t>Accuracy Score</a:t>
            </a:r>
            <a:r>
              <a:rPr lang="en-US" dirty="0"/>
              <a:t> | 74.7% |</a:t>
            </a:r>
          </a:p>
          <a:p>
            <a:pPr marL="0" indent="0">
              <a:buNone/>
            </a:pPr>
            <a:r>
              <a:rPr lang="en-US" b="1" dirty="0"/>
              <a:t>Confusion Matrix:  </a:t>
            </a:r>
            <a:endParaRPr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66C77D-9756-A310-2097-A473515B7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140201"/>
              </p:ext>
            </p:extLst>
          </p:nvPr>
        </p:nvGraphicFramePr>
        <p:xfrm>
          <a:off x="1524000" y="444195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53894145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652380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 88 (True Negatives)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14 (False Positives)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9151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25 (False Negatives)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</a:t>
                      </a:r>
                      <a:r>
                        <a:rPr lang="en-US" b="1" dirty="0"/>
                        <a:t>27 (True Positives)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20163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AF71-1849-9797-A27E-522F5312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621BD-EF65-E96F-AF2B-1E75CD5E8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KNN algorithm provided a solid baseline for diabetes prediction, achieving </a:t>
            </a:r>
            <a:r>
              <a:rPr lang="en-US" b="1" dirty="0"/>
              <a:t>74.7% accuracy</a:t>
            </a:r>
            <a:r>
              <a:rPr lang="en-US" dirty="0"/>
              <a:t> after proper feature scaling.</a:t>
            </a:r>
          </a:p>
          <a:p>
            <a:r>
              <a:rPr lang="en-US" dirty="0"/>
              <a:t>The results show that KNN can effectively identify patterns but struggles with correctly classifying the minority class (diabetic patients), as seen by the high number of False Negatives</a:t>
            </a:r>
          </a:p>
          <a:p>
            <a:r>
              <a:rPr lang="en-US" dirty="0"/>
              <a:t>The model serves as a </a:t>
            </a:r>
            <a:r>
              <a:rPr lang="en-US" b="1" dirty="0"/>
              <a:t>strong starting point</a:t>
            </a:r>
            <a:r>
              <a:rPr lang="en-US" dirty="0"/>
              <a:t> for further analysis and improvement.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57945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</TotalTime>
  <Words>407</Words>
  <Application>Microsoft Office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Century Gothic</vt:lpstr>
      <vt:lpstr>Vapor Trail</vt:lpstr>
      <vt:lpstr>K-Nearest Neighbor (KNN) Classification for Diabetes Prediction</vt:lpstr>
      <vt:lpstr>Abstract</vt:lpstr>
      <vt:lpstr>Problem Statement</vt:lpstr>
      <vt:lpstr>Dataset Description</vt:lpstr>
      <vt:lpstr>Feature Categories</vt:lpstr>
      <vt:lpstr>Methodology</vt:lpstr>
      <vt:lpstr>Data analysis and visualization</vt:lpstr>
      <vt:lpstr>Results &amp; Analysis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Muhammad Abdullah</cp:lastModifiedBy>
  <cp:revision>5</cp:revision>
  <dcterms:created xsi:type="dcterms:W3CDTF">2013-01-27T09:14:16Z</dcterms:created>
  <dcterms:modified xsi:type="dcterms:W3CDTF">2025-09-25T15:53:13Z</dcterms:modified>
  <cp:category/>
</cp:coreProperties>
</file>