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2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43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32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72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8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65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55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9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2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5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8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5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7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2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9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06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Clustering on Social Media Data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3094051"/>
            <a:ext cx="7955280" cy="1736366"/>
          </a:xfrm>
        </p:spPr>
        <p:txBody>
          <a:bodyPr/>
          <a:lstStyle/>
          <a:p>
            <a:pPr marL="0" indent="0">
              <a:buNone/>
            </a:pPr>
            <a:r>
              <a:rPr b="1" dirty="0"/>
              <a:t>By: </a:t>
            </a:r>
            <a:r>
              <a:rPr dirty="0"/>
              <a:t>Abdul Muizz</a:t>
            </a:r>
            <a:r>
              <a:rPr lang="en-US" dirty="0"/>
              <a:t> &amp;</a:t>
            </a:r>
            <a:r>
              <a:rPr dirty="0"/>
              <a:t> Muhammad Abdullah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FA23-BCS-117 &amp; FA23-BCS-108</a:t>
            </a:r>
            <a:endParaRPr dirty="0"/>
          </a:p>
          <a:p>
            <a:pPr marL="0" indent="0">
              <a:buNone/>
            </a:pPr>
            <a:r>
              <a:rPr b="1" dirty="0"/>
              <a:t>Course: </a:t>
            </a:r>
            <a:r>
              <a:rPr lang="en-US" dirty="0"/>
              <a:t>AI354-</a:t>
            </a:r>
            <a:r>
              <a:rPr dirty="0"/>
              <a:t>Machine Learning Fundamentals</a:t>
            </a:r>
          </a:p>
          <a:p>
            <a:pPr marL="0" indent="0">
              <a:buNone/>
            </a:pPr>
            <a:r>
              <a:rPr b="1" dirty="0"/>
              <a:t>Dataset: </a:t>
            </a:r>
            <a:r>
              <a:rPr lang="en-US" dirty="0"/>
              <a:t>Facebook Post Engagement Data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uses the </a:t>
            </a:r>
            <a:r>
              <a:rPr lang="en-US" b="1" dirty="0"/>
              <a:t>K-Means clustering algorithm</a:t>
            </a:r>
            <a:r>
              <a:rPr lang="en-US" dirty="0"/>
              <a:t> to identify patterns in social media engagement data</a:t>
            </a:r>
          </a:p>
          <a:p>
            <a:r>
              <a:rPr lang="en-US" dirty="0"/>
              <a:t>The dataset contains Facebook post statistics, including likes, comments, shares, and reaction types.</a:t>
            </a:r>
          </a:p>
          <a:p>
            <a:r>
              <a:rPr lang="en-US" dirty="0"/>
              <a:t>The primary goal is to group similar posts based on their engagement metrics and find the </a:t>
            </a:r>
            <a:r>
              <a:rPr lang="en-US" b="1" dirty="0"/>
              <a:t>optimal number of clusters</a:t>
            </a:r>
            <a:r>
              <a:rPr lang="en-US" dirty="0"/>
              <a:t>.</a:t>
            </a:r>
          </a:p>
          <a:p>
            <a:r>
              <a:rPr lang="en-US" dirty="0"/>
              <a:t>Different values of k (2, 3, 4) were tested, with </a:t>
            </a:r>
            <a:r>
              <a:rPr lang="en-US" b="1" dirty="0"/>
              <a:t>k=2</a:t>
            </a:r>
            <a:r>
              <a:rPr lang="en-US" dirty="0"/>
              <a:t> achieving the highest accuracy of </a:t>
            </a:r>
            <a:r>
              <a:rPr lang="en-US" b="1" dirty="0"/>
              <a:t>61%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Goal: </a:t>
            </a:r>
            <a:r>
              <a:rPr lang="en-US" b="1" dirty="0"/>
              <a:t>Group social media posts based on engagement metrics.</a:t>
            </a:r>
          </a:p>
          <a:p>
            <a:r>
              <a:rPr lang="en-US" dirty="0"/>
              <a:t>Use the </a:t>
            </a:r>
            <a:r>
              <a:rPr lang="en-US" b="1" dirty="0"/>
              <a:t>Elbow method</a:t>
            </a:r>
            <a:r>
              <a:rPr lang="en-US" dirty="0"/>
              <a:t> to determine the optimal number of clusters (k)</a:t>
            </a:r>
          </a:p>
          <a:p>
            <a:r>
              <a:rPr lang="en-US" dirty="0"/>
              <a:t>Evaluate the performance of the clustering using accuracy metrics</a:t>
            </a:r>
          </a:p>
          <a:p>
            <a:r>
              <a:rPr lang="en-US" dirty="0"/>
              <a:t>Identify and analyze distinct patterns in user engagement behavior.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Source: </a:t>
            </a:r>
            <a:r>
              <a:rPr lang="en-US" dirty="0"/>
              <a:t>Facebook post statistics</a:t>
            </a:r>
          </a:p>
          <a:p>
            <a:r>
              <a:rPr dirty="0"/>
              <a:t>Samples: </a:t>
            </a:r>
            <a:r>
              <a:rPr lang="en-US" dirty="0"/>
              <a:t>7,050</a:t>
            </a:r>
          </a:p>
          <a:p>
            <a:r>
              <a:rPr dirty="0"/>
              <a:t>Classes: Malignant, Benign</a:t>
            </a:r>
          </a:p>
          <a:p>
            <a:r>
              <a:rPr dirty="0"/>
              <a:t>Features: </a:t>
            </a:r>
            <a:r>
              <a:rPr lang="en-US" dirty="0"/>
              <a:t>16 columns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 Used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analysis focused on user interaction and post type features:</a:t>
            </a:r>
          </a:p>
          <a:p>
            <a:r>
              <a:rPr lang="nb-NO" dirty="0"/>
              <a:t>status_type (photo, video, link, etc.)</a:t>
            </a:r>
          </a:p>
          <a:p>
            <a:r>
              <a:rPr lang="en-US" dirty="0" err="1"/>
              <a:t>num_reactions</a:t>
            </a:r>
            <a:r>
              <a:rPr lang="en-US" dirty="0"/>
              <a:t> , </a:t>
            </a:r>
            <a:r>
              <a:rPr lang="en-US" dirty="0" err="1"/>
              <a:t>num_comments</a:t>
            </a:r>
            <a:r>
              <a:rPr lang="en-US" dirty="0"/>
              <a:t>, </a:t>
            </a:r>
            <a:r>
              <a:rPr lang="en-US" dirty="0" err="1"/>
              <a:t>num_shares</a:t>
            </a:r>
            <a:endParaRPr lang="en-US" dirty="0"/>
          </a:p>
          <a:p>
            <a:r>
              <a:rPr lang="en-US" dirty="0"/>
              <a:t>Specific reaction counts (</a:t>
            </a:r>
            <a:r>
              <a:rPr lang="en-US" dirty="0" err="1"/>
              <a:t>num_likes</a:t>
            </a:r>
            <a:r>
              <a:rPr lang="en-US" dirty="0"/>
              <a:t>, </a:t>
            </a:r>
            <a:r>
              <a:rPr lang="en-US" dirty="0" err="1"/>
              <a:t>num_loves</a:t>
            </a:r>
            <a:r>
              <a:rPr lang="en-US" dirty="0"/>
              <a:t>, </a:t>
            </a:r>
            <a:r>
              <a:rPr lang="en-US" dirty="0" err="1"/>
              <a:t>num_wows</a:t>
            </a:r>
            <a:r>
              <a:rPr lang="en-US" dirty="0"/>
              <a:t>, etc.)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b-N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1. </a:t>
            </a:r>
            <a:r>
              <a:rPr lang="en-US" b="1" dirty="0"/>
              <a:t>Data Preprocessing:</a:t>
            </a:r>
          </a:p>
          <a:p>
            <a:r>
              <a:rPr lang="en-US" sz="1800" b="1" dirty="0"/>
              <a:t>Cleaning:</a:t>
            </a:r>
            <a:r>
              <a:rPr lang="en-US" sz="1800" dirty="0"/>
              <a:t> Removed empty columns and non-numeric identifiers (</a:t>
            </a:r>
            <a:r>
              <a:rPr lang="en-US" sz="1800" dirty="0" err="1"/>
              <a:t>status_id</a:t>
            </a:r>
            <a:r>
              <a:rPr lang="en-US" sz="1800" dirty="0"/>
              <a:t>).</a:t>
            </a:r>
          </a:p>
          <a:p>
            <a:r>
              <a:rPr lang="en-US" sz="1800" b="1" dirty="0"/>
              <a:t>Encoding:</a:t>
            </a:r>
            <a:r>
              <a:rPr lang="en-US" sz="1800" dirty="0"/>
              <a:t> Applied </a:t>
            </a:r>
            <a:r>
              <a:rPr lang="en-US" sz="1800" b="1" dirty="0"/>
              <a:t>Label Encoding</a:t>
            </a:r>
            <a:r>
              <a:rPr lang="en-US" sz="1800" dirty="0"/>
              <a:t> to the categorical </a:t>
            </a:r>
            <a:r>
              <a:rPr lang="en-US" sz="1800" dirty="0" err="1"/>
              <a:t>status_type</a:t>
            </a:r>
            <a:r>
              <a:rPr lang="en-US" sz="1800" dirty="0"/>
              <a:t> feature.</a:t>
            </a:r>
          </a:p>
          <a:p>
            <a:r>
              <a:rPr lang="en-US" sz="1800" b="1" dirty="0"/>
              <a:t>Scaling:</a:t>
            </a:r>
            <a:r>
              <a:rPr lang="en-US" sz="1800" dirty="0"/>
              <a:t> Used </a:t>
            </a:r>
            <a:r>
              <a:rPr lang="en-US" sz="1800" b="1" dirty="0"/>
              <a:t>Min-Max scaling</a:t>
            </a:r>
            <a:r>
              <a:rPr lang="en-US" sz="1800" dirty="0"/>
              <a:t> to normalize all features into a common range.</a:t>
            </a:r>
            <a:endParaRPr lang="en-US" sz="1800" b="1" dirty="0"/>
          </a:p>
          <a:p>
            <a:r>
              <a:rPr lang="en-US" dirty="0"/>
              <a:t>2. </a:t>
            </a:r>
            <a:r>
              <a:rPr lang="en-US" b="1" dirty="0"/>
              <a:t>Optimal Cluster Selection:</a:t>
            </a:r>
          </a:p>
          <a:p>
            <a:r>
              <a:rPr lang="en-US" sz="1800" dirty="0"/>
              <a:t>The </a:t>
            </a:r>
            <a:r>
              <a:rPr lang="en-US" sz="1800" b="1" dirty="0"/>
              <a:t>Elbow Method</a:t>
            </a:r>
            <a:r>
              <a:rPr lang="en-US" sz="1800" dirty="0"/>
              <a:t> was used to find the best k by plotting the within-cluster sum of squares (WCSS) for different k values.</a:t>
            </a:r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Results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Clustering Performance:</a:t>
            </a:r>
            <a:r>
              <a:rPr lang="en-US" dirty="0"/>
              <a:t> The models were tested for k=2, 3, and 4. The highest accuracy was achieved with </a:t>
            </a:r>
            <a:r>
              <a:rPr lang="en-US" b="1" dirty="0"/>
              <a:t>k=2</a:t>
            </a:r>
          </a:p>
          <a:p>
            <a:pPr marL="0" indent="0">
              <a:buNone/>
            </a:pPr>
            <a:r>
              <a:rPr lang="en-US" b="1" dirty="0"/>
              <a:t>Accuracy Results:</a:t>
            </a:r>
          </a:p>
          <a:p>
            <a:pPr marL="0" indent="0">
              <a:buNone/>
            </a:pP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907348-DAB2-757B-7B29-6EF172E30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071198"/>
              </p:ext>
            </p:extLst>
          </p:nvPr>
        </p:nvGraphicFramePr>
        <p:xfrm>
          <a:off x="1524000" y="3429000"/>
          <a:ext cx="6096000" cy="2356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15478891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3529097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87703265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97190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Number of Clusters (k)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Correct Predictions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Samples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42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= 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4,288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7,050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47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= 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4,066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7,050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901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 = 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4,112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7,050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5662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Elbow method Analysis</a:t>
            </a:r>
            <a:endParaRPr b="1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C223A1BD-DB8E-FB85-FB4A-A82E68E30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554688"/>
            <a:ext cx="36385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4B9557-CDF4-8400-CADB-84266DC9C8DC}"/>
              </a:ext>
            </a:extLst>
          </p:cNvPr>
          <p:cNvSpPr txBox="1"/>
          <p:nvPr/>
        </p:nvSpPr>
        <p:spPr>
          <a:xfrm>
            <a:off x="4232910" y="2669027"/>
            <a:ext cx="4572000" cy="71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Elbow Curve to determine best accuracy rate by cluster change.</a:t>
            </a:r>
            <a:endParaRPr lang="en-US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47654-4C0B-F73D-A0EF-DFF969D12B64}"/>
              </a:ext>
            </a:extLst>
          </p:cNvPr>
          <p:cNvSpPr txBox="1"/>
          <p:nvPr/>
        </p:nvSpPr>
        <p:spPr>
          <a:xfrm>
            <a:off x="4398264" y="3629212"/>
            <a:ext cx="4572000" cy="1821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lang="en-US" sz="18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Optimal Performance: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k=2 achieved the highest accuracy of 61%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Elbow Method: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The elbow plot suggested an optimal cluster range between 2-4 clusters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lang="en-US" b="1" dirty="0"/>
              <a:t>Best Performance:</a:t>
            </a:r>
            <a:r>
              <a:rPr lang="en-US" dirty="0"/>
              <a:t> Two clusters (</a:t>
            </a:r>
            <a:r>
              <a:rPr lang="en-US" b="1" dirty="0"/>
              <a:t>k=2</a:t>
            </a:r>
            <a:r>
              <a:rPr lang="en-US" dirty="0"/>
              <a:t>) provided the most accurate grouping with </a:t>
            </a:r>
            <a:r>
              <a:rPr lang="en-US" b="1" dirty="0"/>
              <a:t>61% accuracy</a:t>
            </a:r>
            <a:r>
              <a:rPr lang="en-US" dirty="0"/>
              <a:t>.</a:t>
            </a:r>
          </a:p>
          <a:p>
            <a:r>
              <a:rPr lang="en-US" b="1" dirty="0"/>
              <a:t>Distinct Patterns:</a:t>
            </a:r>
            <a:r>
              <a:rPr lang="en-US" dirty="0"/>
              <a:t> The analysis successfully revealed clear and distinct patterns in how users engage with different social media posts.</a:t>
            </a:r>
          </a:p>
          <a:p>
            <a:r>
              <a:rPr lang="en-US" b="1" dirty="0"/>
              <a:t>Business Application:</a:t>
            </a:r>
            <a:r>
              <a:rPr lang="en-US" dirty="0"/>
              <a:t> These findings can directly inform content strategy, helping marketers and content creators to better target their audience.</a:t>
            </a:r>
          </a:p>
          <a:p>
            <a:r>
              <a:rPr lang="en-US" b="1" dirty="0"/>
              <a:t>Scalability:</a:t>
            </a:r>
            <a:r>
              <a:rPr lang="en-US" dirty="0"/>
              <a:t> The K-Means approach is efficient and can be scaled to analyze much larger, real-time social media datasets.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58</TotalTime>
  <Words>499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Century Gothic</vt:lpstr>
      <vt:lpstr>Times New Roman</vt:lpstr>
      <vt:lpstr>Vapor Trail</vt:lpstr>
      <vt:lpstr>K-Means Clustering on Social Media Data</vt:lpstr>
      <vt:lpstr>Abstract</vt:lpstr>
      <vt:lpstr>Problem Statement</vt:lpstr>
      <vt:lpstr>Dataset Description</vt:lpstr>
      <vt:lpstr>Key Features Used</vt:lpstr>
      <vt:lpstr>Methodology</vt:lpstr>
      <vt:lpstr>Results &amp; Analysis</vt:lpstr>
      <vt:lpstr>Elbow method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Abdullah</cp:lastModifiedBy>
  <cp:revision>7</cp:revision>
  <dcterms:created xsi:type="dcterms:W3CDTF">2013-01-27T09:14:16Z</dcterms:created>
  <dcterms:modified xsi:type="dcterms:W3CDTF">2025-09-25T16:10:14Z</dcterms:modified>
  <cp:category/>
</cp:coreProperties>
</file>