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70" r:id="rId14"/>
    <p:sldId id="271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97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5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6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78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14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6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15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03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0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2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8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0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7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23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Naive Bayes for Breast Cancer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903222"/>
            <a:ext cx="7955280" cy="4069080"/>
          </a:xfrm>
        </p:spPr>
        <p:txBody>
          <a:bodyPr/>
          <a:lstStyle/>
          <a:p>
            <a:pPr marL="0" indent="0">
              <a:buNone/>
            </a:pPr>
            <a:r>
              <a:rPr b="1" dirty="0"/>
              <a:t>By: </a:t>
            </a:r>
            <a:r>
              <a:rPr dirty="0"/>
              <a:t>Abdul Muizz &amp; Muhammad Abdullah</a:t>
            </a:r>
          </a:p>
          <a:p>
            <a:pPr marL="0" indent="0">
              <a:buNone/>
            </a:pPr>
            <a:r>
              <a:rPr b="1" dirty="0"/>
              <a:t>Course: </a:t>
            </a:r>
            <a:r>
              <a:rPr dirty="0"/>
              <a:t>Machine Learning Fundamentals</a:t>
            </a:r>
          </a:p>
          <a:p>
            <a:pPr marL="0" indent="0">
              <a:buNone/>
            </a:pPr>
            <a:r>
              <a:rPr b="1" dirty="0"/>
              <a:t>Dataset: </a:t>
            </a:r>
            <a:r>
              <a:rPr dirty="0"/>
              <a:t>Wisconsin Breast Cancer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Model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Algorithm: </a:t>
            </a:r>
            <a:r>
              <a:rPr dirty="0"/>
              <a:t>Gaussian Naive Bayes</a:t>
            </a:r>
          </a:p>
          <a:p>
            <a:r>
              <a:rPr dirty="0"/>
              <a:t>Assumes Gaussian distribution</a:t>
            </a:r>
          </a:p>
          <a:p>
            <a:r>
              <a:rPr dirty="0"/>
              <a:t>Predicts using probabilities</a:t>
            </a:r>
          </a:p>
          <a:p>
            <a:r>
              <a:rPr dirty="0"/>
              <a:t>Fast and efficient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b="1" dirty="0"/>
              <a:t>Advantages:</a:t>
            </a:r>
          </a:p>
          <a:p>
            <a:r>
              <a:rPr dirty="0"/>
              <a:t>Simple</a:t>
            </a:r>
          </a:p>
          <a:p>
            <a:r>
              <a:rPr dirty="0"/>
              <a:t>Handles high dimensions</a:t>
            </a:r>
          </a:p>
          <a:p>
            <a:r>
              <a:rPr dirty="0"/>
              <a:t>Works with imbalance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Results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Training Accuracy: </a:t>
            </a:r>
            <a:r>
              <a:rPr dirty="0"/>
              <a:t>93.63%</a:t>
            </a:r>
          </a:p>
          <a:p>
            <a:r>
              <a:rPr b="1" dirty="0"/>
              <a:t>Test Accuracy: </a:t>
            </a:r>
            <a:r>
              <a:rPr dirty="0"/>
              <a:t>96.49%</a:t>
            </a:r>
          </a:p>
          <a:p>
            <a:r>
              <a:rPr b="1" dirty="0"/>
              <a:t>Precision (Malignant): </a:t>
            </a:r>
            <a:r>
              <a:rPr dirty="0"/>
              <a:t>98%</a:t>
            </a:r>
          </a:p>
          <a:p>
            <a:r>
              <a:rPr b="1" dirty="0"/>
              <a:t>Recall (Malignant): </a:t>
            </a:r>
            <a:r>
              <a:rPr dirty="0"/>
              <a:t>93%</a:t>
            </a:r>
          </a:p>
          <a:p>
            <a:r>
              <a:rPr b="1" dirty="0"/>
              <a:t>F1-score: </a:t>
            </a:r>
            <a:r>
              <a:rPr dirty="0"/>
              <a:t>95%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Confusion Matrix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TN=70, FP=1</a:t>
            </a:r>
          </a:p>
          <a:p>
            <a:r>
              <a:rPr dirty="0"/>
              <a:t>FN=3, TP=40</a:t>
            </a:r>
          </a:p>
          <a:p>
            <a:r>
              <a:rPr dirty="0"/>
              <a:t>Low false positives (1)</a:t>
            </a:r>
          </a:p>
          <a:p>
            <a:r>
              <a:rPr dirty="0"/>
              <a:t>Few false negatives (3)</a:t>
            </a:r>
          </a:p>
          <a:p>
            <a:r>
              <a:rPr dirty="0"/>
              <a:t>High sensitivity for malignant cases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Figure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2783" y="5928692"/>
            <a:ext cx="71561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PK" b="1" dirty="0"/>
              <a:t> Figure 3:</a:t>
            </a:r>
            <a:r>
              <a:rPr lang="en-PK" dirty="0"/>
              <a:t> Confusion matrix heatmap showing prediction results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14C2C6-3A81-29AD-C167-C975BE98F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958" y="1826810"/>
            <a:ext cx="4775953" cy="390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Figure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1136" y="5560151"/>
            <a:ext cx="8443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b="1" dirty="0"/>
              <a:t>Figure 4:</a:t>
            </a:r>
            <a:r>
              <a:rPr lang="en-PK" dirty="0"/>
              <a:t> Bar chart comparing performance metrics (Accuracy, Precision, Recall, F1-Score)</a:t>
            </a: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F9E4880D-54B0-6BF3-6E44-435DF1F9D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43" y="1899754"/>
            <a:ext cx="5337387" cy="348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High accuracy &amp; generalization</a:t>
            </a:r>
          </a:p>
          <a:p>
            <a:r>
              <a:rPr dirty="0"/>
              <a:t>Strong precision &amp; recall</a:t>
            </a:r>
          </a:p>
          <a:p>
            <a:r>
              <a:rPr dirty="0"/>
              <a:t>Low false negatives (important in medicine)</a:t>
            </a:r>
          </a:p>
          <a:p>
            <a:r>
              <a:rPr dirty="0"/>
              <a:t>Fast &amp; interpretable</a:t>
            </a:r>
          </a:p>
          <a:p>
            <a:r>
              <a:rPr dirty="0"/>
              <a:t>Suitable for screening &amp; support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b="1" dirty="0"/>
              <a:t>Applications:</a:t>
            </a:r>
          </a:p>
          <a:p>
            <a:r>
              <a:rPr dirty="0"/>
              <a:t>Screening tool</a:t>
            </a:r>
          </a:p>
          <a:p>
            <a:r>
              <a:rPr dirty="0"/>
              <a:t>Diagnostic support</a:t>
            </a:r>
          </a:p>
          <a:p>
            <a:r>
              <a:rPr dirty="0"/>
              <a:t>Research &amp; Education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Future Work:</a:t>
            </a:r>
          </a:p>
          <a:p>
            <a:r>
              <a:rPr dirty="0"/>
              <a:t>Cross</a:t>
            </a:r>
            <a:r>
              <a:rPr lang="en-US" dirty="0"/>
              <a:t> </a:t>
            </a:r>
            <a:r>
              <a:rPr dirty="0"/>
              <a:t>validation</a:t>
            </a:r>
          </a:p>
          <a:p>
            <a:r>
              <a:rPr dirty="0"/>
              <a:t>Handle correlated features</a:t>
            </a:r>
          </a:p>
          <a:p>
            <a:r>
              <a:rPr dirty="0"/>
              <a:t>Compare with SVM, RF, NN</a:t>
            </a:r>
          </a:p>
          <a:p>
            <a:r>
              <a:rPr dirty="0"/>
              <a:t>Clinical validation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Implemented Gaussian Naive Bayes classifier.</a:t>
            </a:r>
          </a:p>
          <a:p>
            <a:r>
              <a:rPr b="1" dirty="0"/>
              <a:t>Dataset: </a:t>
            </a:r>
            <a:r>
              <a:rPr dirty="0"/>
              <a:t>569 cases.</a:t>
            </a:r>
          </a:p>
          <a:p>
            <a:r>
              <a:rPr b="1" dirty="0"/>
              <a:t>Test accuracy: </a:t>
            </a:r>
            <a:r>
              <a:rPr dirty="0"/>
              <a:t>96.49%.</a:t>
            </a:r>
          </a:p>
          <a:p>
            <a:r>
              <a:rPr dirty="0"/>
              <a:t>Strong in distinguishing benign vs malignant.</a:t>
            </a:r>
          </a:p>
          <a:p>
            <a:r>
              <a:rPr dirty="0"/>
              <a:t>Probabilistic approach, fast and effective.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Goal: </a:t>
            </a:r>
            <a:r>
              <a:rPr dirty="0"/>
              <a:t>Classify tumors (Benign vs Malignant).</a:t>
            </a:r>
          </a:p>
          <a:p>
            <a:r>
              <a:rPr dirty="0"/>
              <a:t>Apply Naive Bayes.</a:t>
            </a:r>
          </a:p>
          <a:p>
            <a:r>
              <a:rPr dirty="0"/>
              <a:t>Analyze feature distributions.</a:t>
            </a:r>
          </a:p>
          <a:p>
            <a:r>
              <a:rPr dirty="0"/>
              <a:t>Evaluate accuracy &amp; metrics.</a:t>
            </a:r>
          </a:p>
          <a:p>
            <a:r>
              <a:rPr dirty="0"/>
              <a:t>Build reliable diagnostic support.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Source: </a:t>
            </a:r>
            <a:r>
              <a:rPr dirty="0"/>
              <a:t>breast-cancer.csv</a:t>
            </a:r>
          </a:p>
          <a:p>
            <a:r>
              <a:rPr b="1" dirty="0"/>
              <a:t>Samples: </a:t>
            </a:r>
            <a:r>
              <a:rPr dirty="0"/>
              <a:t>569</a:t>
            </a:r>
          </a:p>
          <a:p>
            <a:r>
              <a:rPr b="1" dirty="0"/>
              <a:t>Benign: </a:t>
            </a:r>
            <a:r>
              <a:rPr dirty="0"/>
              <a:t>357 (62.7%)</a:t>
            </a:r>
          </a:p>
          <a:p>
            <a:r>
              <a:rPr b="1" dirty="0"/>
              <a:t>Malignant: </a:t>
            </a:r>
            <a:r>
              <a:rPr dirty="0"/>
              <a:t>212 (37.3%)</a:t>
            </a:r>
          </a:p>
          <a:p>
            <a:r>
              <a:rPr b="1" dirty="0"/>
              <a:t>Features: </a:t>
            </a:r>
            <a:r>
              <a:rPr dirty="0"/>
              <a:t>30 numerical + ID &amp; diagnosis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Feature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Features derived from cell nuclei:</a:t>
            </a:r>
          </a:p>
          <a:p>
            <a:r>
              <a:rPr dirty="0"/>
              <a:t>Mean features</a:t>
            </a:r>
          </a:p>
          <a:p>
            <a:r>
              <a:rPr dirty="0"/>
              <a:t>Standard Error features</a:t>
            </a:r>
          </a:p>
          <a:p>
            <a:r>
              <a:rPr dirty="0"/>
              <a:t>Worst features</a:t>
            </a:r>
          </a:p>
          <a:p>
            <a:r>
              <a:rPr dirty="0"/>
              <a:t>No missing values, all numerical.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Load dataset &amp; explore</a:t>
            </a:r>
          </a:p>
          <a:p>
            <a:r>
              <a:rPr dirty="0"/>
              <a:t>Analyze class distribution</a:t>
            </a:r>
          </a:p>
          <a:p>
            <a:r>
              <a:rPr b="1" dirty="0"/>
              <a:t>Preprocess: </a:t>
            </a:r>
            <a:r>
              <a:rPr dirty="0"/>
              <a:t>remove ID, encode target</a:t>
            </a:r>
          </a:p>
          <a:p>
            <a:r>
              <a:rPr dirty="0"/>
              <a:t>Train</a:t>
            </a:r>
            <a:r>
              <a:rPr lang="en-US" dirty="0"/>
              <a:t> </a:t>
            </a:r>
            <a:r>
              <a:rPr dirty="0"/>
              <a:t>test split (80/20)</a:t>
            </a:r>
          </a:p>
          <a:p>
            <a:r>
              <a:rPr dirty="0"/>
              <a:t>Standardize features</a:t>
            </a:r>
          </a:p>
          <a:p>
            <a:r>
              <a:rPr dirty="0"/>
              <a:t>Train Gaussian Naive Bayes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Target distribution: </a:t>
            </a:r>
            <a:r>
              <a:rPr dirty="0"/>
              <a:t>Benign majority.</a:t>
            </a:r>
          </a:p>
          <a:p>
            <a:pPr marL="0" indent="0">
              <a:buNone/>
            </a:pPr>
            <a:r>
              <a:rPr dirty="0"/>
              <a:t>Histograms show malignant tumors have:</a:t>
            </a:r>
          </a:p>
          <a:p>
            <a:r>
              <a:rPr dirty="0"/>
              <a:t>Larger nuclei size</a:t>
            </a:r>
          </a:p>
          <a:p>
            <a:r>
              <a:rPr dirty="0"/>
              <a:t>Higher texture</a:t>
            </a:r>
          </a:p>
          <a:p>
            <a:r>
              <a:rPr dirty="0"/>
              <a:t>Larger area &amp; perimeter.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Figure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021" y="5254921"/>
            <a:ext cx="8449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PK" b="1" dirty="0"/>
              <a:t>Figure 1:</a:t>
            </a:r>
            <a:r>
              <a:rPr lang="en-PK" dirty="0"/>
              <a:t> Bar chart showing distribution of diagnosis (Benign vs Malignant). 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1827A7-3D9B-75AD-9FE6-B585DCDFF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864289"/>
            <a:ext cx="4796127" cy="382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Figure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2821" y="5659685"/>
            <a:ext cx="71384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PK" b="1" dirty="0"/>
              <a:t>Figure 2:</a:t>
            </a:r>
            <a:r>
              <a:rPr lang="en-PK" dirty="0"/>
              <a:t> 2x2 grid of histograms comparing feature distributions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F7B02B-D181-4BB4-A93C-F95835267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15" y="1866763"/>
            <a:ext cx="5370371" cy="356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</TotalTime>
  <Words>389</Words>
  <Application>Microsoft Office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Naive Bayes for Breast Cancer Diagnosis</vt:lpstr>
      <vt:lpstr>Abstract</vt:lpstr>
      <vt:lpstr>Problem Statement</vt:lpstr>
      <vt:lpstr>Dataset Description</vt:lpstr>
      <vt:lpstr>Feature Categories</vt:lpstr>
      <vt:lpstr>Methodology</vt:lpstr>
      <vt:lpstr>Data Visualization</vt:lpstr>
      <vt:lpstr>Figure 1</vt:lpstr>
      <vt:lpstr>Figure 2</vt:lpstr>
      <vt:lpstr>Model Implementation</vt:lpstr>
      <vt:lpstr>Results &amp; Metrics</vt:lpstr>
      <vt:lpstr>Confusion Matrix &amp; Analysis</vt:lpstr>
      <vt:lpstr>Figure 3</vt:lpstr>
      <vt:lpstr>Figure 4</vt:lpstr>
      <vt:lpstr>Conclusion</vt:lpstr>
      <vt:lpstr>Applications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Abdul Muizz</cp:lastModifiedBy>
  <cp:revision>4</cp:revision>
  <dcterms:created xsi:type="dcterms:W3CDTF">2013-01-27T09:14:16Z</dcterms:created>
  <dcterms:modified xsi:type="dcterms:W3CDTF">2025-10-03T10:42:08Z</dcterms:modified>
  <cp:category/>
</cp:coreProperties>
</file>