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344" r:id="rId14"/>
  </p:sldIdLst>
  <p:sldSz cx="6858000" cy="9144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28" userDrawn="1">
          <p15:clr>
            <a:srgbClr val="A4A3A4"/>
          </p15:clr>
        </p15:guide>
        <p15:guide id="2" pos="21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8D7"/>
    <a:srgbClr val="525252"/>
    <a:srgbClr val="00188F"/>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9E1873-F5DF-4100-8A82-DE242ED40DA4}" v="4" dt="2018-10-03T07:17:27.4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49" d="100"/>
          <a:sy n="49" d="100"/>
        </p:scale>
        <p:origin x="1658" y="41"/>
      </p:cViewPr>
      <p:guideLst>
        <p:guide orient="horz" pos="2928"/>
        <p:guide pos="21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zzat Sayegh" userId="79e290d1-086e-45bf-af6e-c4470a6c63e9" providerId="ADAL" clId="{2821576F-1E49-42C1-8A27-605FA8402A32}"/>
    <pc:docChg chg="undo custSel modSld">
      <pc:chgData name="Ezzat Sayegh" userId="79e290d1-086e-45bf-af6e-c4470a6c63e9" providerId="ADAL" clId="{2821576F-1E49-42C1-8A27-605FA8402A32}" dt="2018-09-25T14:12:34.462" v="9" actId="20577"/>
      <pc:docMkLst>
        <pc:docMk/>
      </pc:docMkLst>
      <pc:sldChg chg="modSp">
        <pc:chgData name="Ezzat Sayegh" userId="79e290d1-086e-45bf-af6e-c4470a6c63e9" providerId="ADAL" clId="{2821576F-1E49-42C1-8A27-605FA8402A32}" dt="2018-09-25T14:09:18.839" v="4" actId="20578"/>
        <pc:sldMkLst>
          <pc:docMk/>
          <pc:sldMk cId="1707673427" sldId="256"/>
        </pc:sldMkLst>
        <pc:spChg chg="mod">
          <ac:chgData name="Ezzat Sayegh" userId="79e290d1-086e-45bf-af6e-c4470a6c63e9" providerId="ADAL" clId="{2821576F-1E49-42C1-8A27-605FA8402A32}" dt="2018-09-25T14:09:18.839" v="4" actId="20578"/>
          <ac:spMkLst>
            <pc:docMk/>
            <pc:sldMk cId="1707673427" sldId="256"/>
            <ac:spMk id="21" creationId="{00000000-0000-0000-0000-000000000000}"/>
          </ac:spMkLst>
        </pc:spChg>
      </pc:sldChg>
      <pc:sldChg chg="addSp delSp">
        <pc:chgData name="Ezzat Sayegh" userId="79e290d1-086e-45bf-af6e-c4470a6c63e9" providerId="ADAL" clId="{2821576F-1E49-42C1-8A27-605FA8402A32}" dt="2018-09-23T08:28:38.937" v="1"/>
        <pc:sldMkLst>
          <pc:docMk/>
          <pc:sldMk cId="1632898904" sldId="261"/>
        </pc:sldMkLst>
        <pc:picChg chg="add">
          <ac:chgData name="Ezzat Sayegh" userId="79e290d1-086e-45bf-af6e-c4470a6c63e9" providerId="ADAL" clId="{2821576F-1E49-42C1-8A27-605FA8402A32}" dt="2018-09-23T08:28:38.937" v="1"/>
          <ac:picMkLst>
            <pc:docMk/>
            <pc:sldMk cId="1632898904" sldId="261"/>
            <ac:picMk id="3" creationId="{BE990CE4-7F25-43B3-80EC-FDD465554225}"/>
          </ac:picMkLst>
        </pc:picChg>
        <pc:picChg chg="del">
          <ac:chgData name="Ezzat Sayegh" userId="79e290d1-086e-45bf-af6e-c4470a6c63e9" providerId="ADAL" clId="{2821576F-1E49-42C1-8A27-605FA8402A32}" dt="2018-09-23T08:28:15.320" v="0" actId="478"/>
          <ac:picMkLst>
            <pc:docMk/>
            <pc:sldMk cId="1632898904" sldId="261"/>
            <ac:picMk id="5122" creationId="{00000000-0000-0000-0000-000000000000}"/>
          </ac:picMkLst>
        </pc:picChg>
      </pc:sldChg>
      <pc:sldChg chg="modSp">
        <pc:chgData name="Ezzat Sayegh" userId="79e290d1-086e-45bf-af6e-c4470a6c63e9" providerId="ADAL" clId="{2821576F-1E49-42C1-8A27-605FA8402A32}" dt="2018-09-25T14:12:10.016" v="6" actId="1076"/>
        <pc:sldMkLst>
          <pc:docMk/>
          <pc:sldMk cId="3093834845" sldId="263"/>
        </pc:sldMkLst>
        <pc:picChg chg="mod">
          <ac:chgData name="Ezzat Sayegh" userId="79e290d1-086e-45bf-af6e-c4470a6c63e9" providerId="ADAL" clId="{2821576F-1E49-42C1-8A27-605FA8402A32}" dt="2018-09-25T14:12:10.016" v="6" actId="1076"/>
          <ac:picMkLst>
            <pc:docMk/>
            <pc:sldMk cId="3093834845" sldId="263"/>
            <ac:picMk id="6" creationId="{00000000-0000-0000-0000-000000000000}"/>
          </ac:picMkLst>
        </pc:picChg>
      </pc:sldChg>
      <pc:sldChg chg="modSp">
        <pc:chgData name="Ezzat Sayegh" userId="79e290d1-086e-45bf-af6e-c4470a6c63e9" providerId="ADAL" clId="{2821576F-1E49-42C1-8A27-605FA8402A32}" dt="2018-09-25T14:12:34.462" v="9" actId="20577"/>
        <pc:sldMkLst>
          <pc:docMk/>
          <pc:sldMk cId="2617246717" sldId="265"/>
        </pc:sldMkLst>
        <pc:spChg chg="mod">
          <ac:chgData name="Ezzat Sayegh" userId="79e290d1-086e-45bf-af6e-c4470a6c63e9" providerId="ADAL" clId="{2821576F-1E49-42C1-8A27-605FA8402A32}" dt="2018-09-25T14:12:34.462" v="9" actId="20577"/>
          <ac:spMkLst>
            <pc:docMk/>
            <pc:sldMk cId="2617246717" sldId="265"/>
            <ac:spMk id="4" creationId="{00000000-0000-0000-0000-000000000000}"/>
          </ac:spMkLst>
        </pc:spChg>
      </pc:sldChg>
    </pc:docChg>
  </pc:docChgLst>
  <pc:docChgLst>
    <pc:chgData name="Ezzat Sayegh" userId="79e290d1-086e-45bf-af6e-c4470a6c63e9" providerId="ADAL" clId="{8F9E1873-F5DF-4100-8A82-DE242ED40DA4}"/>
    <pc:docChg chg="undo modSld">
      <pc:chgData name="Ezzat Sayegh" userId="79e290d1-086e-45bf-af6e-c4470a6c63e9" providerId="ADAL" clId="{8F9E1873-F5DF-4100-8A82-DE242ED40DA4}" dt="2018-10-03T07:17:27.411" v="23" actId="164"/>
      <pc:docMkLst>
        <pc:docMk/>
      </pc:docMkLst>
      <pc:sldChg chg="modSp">
        <pc:chgData name="Ezzat Sayegh" userId="79e290d1-086e-45bf-af6e-c4470a6c63e9" providerId="ADAL" clId="{8F9E1873-F5DF-4100-8A82-DE242ED40DA4}" dt="2018-10-03T05:34:51.347" v="5" actId="1076"/>
        <pc:sldMkLst>
          <pc:docMk/>
          <pc:sldMk cId="1707673427" sldId="256"/>
        </pc:sldMkLst>
        <pc:spChg chg="mod">
          <ac:chgData name="Ezzat Sayegh" userId="79e290d1-086e-45bf-af6e-c4470a6c63e9" providerId="ADAL" clId="{8F9E1873-F5DF-4100-8A82-DE242ED40DA4}" dt="2018-10-03T05:34:29.528" v="1" actId="1076"/>
          <ac:spMkLst>
            <pc:docMk/>
            <pc:sldMk cId="1707673427" sldId="256"/>
            <ac:spMk id="19" creationId="{00000000-0000-0000-0000-000000000000}"/>
          </ac:spMkLst>
        </pc:spChg>
        <pc:spChg chg="mod">
          <ac:chgData name="Ezzat Sayegh" userId="79e290d1-086e-45bf-af6e-c4470a6c63e9" providerId="ADAL" clId="{8F9E1873-F5DF-4100-8A82-DE242ED40DA4}" dt="2018-10-03T05:34:51.347" v="5" actId="1076"/>
          <ac:spMkLst>
            <pc:docMk/>
            <pc:sldMk cId="1707673427" sldId="256"/>
            <ac:spMk id="20" creationId="{00000000-0000-0000-0000-000000000000}"/>
          </ac:spMkLst>
        </pc:spChg>
      </pc:sldChg>
      <pc:sldChg chg="modSp">
        <pc:chgData name="Ezzat Sayegh" userId="79e290d1-086e-45bf-af6e-c4470a6c63e9" providerId="ADAL" clId="{8F9E1873-F5DF-4100-8A82-DE242ED40DA4}" dt="2018-10-03T07:12:03.787" v="19" actId="20577"/>
        <pc:sldMkLst>
          <pc:docMk/>
          <pc:sldMk cId="1632898904" sldId="261"/>
        </pc:sldMkLst>
        <pc:spChg chg="mod">
          <ac:chgData name="Ezzat Sayegh" userId="79e290d1-086e-45bf-af6e-c4470a6c63e9" providerId="ADAL" clId="{8F9E1873-F5DF-4100-8A82-DE242ED40DA4}" dt="2018-10-03T07:12:03.787" v="19" actId="20577"/>
          <ac:spMkLst>
            <pc:docMk/>
            <pc:sldMk cId="1632898904" sldId="261"/>
            <ac:spMk id="2" creationId="{00000000-0000-0000-0000-000000000000}"/>
          </ac:spMkLst>
        </pc:spChg>
      </pc:sldChg>
      <pc:sldChg chg="addSp modSp">
        <pc:chgData name="Ezzat Sayegh" userId="79e290d1-086e-45bf-af6e-c4470a6c63e9" providerId="ADAL" clId="{8F9E1873-F5DF-4100-8A82-DE242ED40DA4}" dt="2018-10-03T07:15:15.527" v="20" actId="164"/>
        <pc:sldMkLst>
          <pc:docMk/>
          <pc:sldMk cId="2420290389" sldId="262"/>
        </pc:sldMkLst>
        <pc:grpChg chg="add mod">
          <ac:chgData name="Ezzat Sayegh" userId="79e290d1-086e-45bf-af6e-c4470a6c63e9" providerId="ADAL" clId="{8F9E1873-F5DF-4100-8A82-DE242ED40DA4}" dt="2018-10-03T07:15:15.527" v="20" actId="164"/>
          <ac:grpSpMkLst>
            <pc:docMk/>
            <pc:sldMk cId="2420290389" sldId="262"/>
            <ac:grpSpMk id="5" creationId="{E16DB83C-8000-4FAB-9803-7EDE4F69E4EC}"/>
          </ac:grpSpMkLst>
        </pc:grpChg>
        <pc:graphicFrameChg chg="mod">
          <ac:chgData name="Ezzat Sayegh" userId="79e290d1-086e-45bf-af6e-c4470a6c63e9" providerId="ADAL" clId="{8F9E1873-F5DF-4100-8A82-DE242ED40DA4}" dt="2018-10-03T07:15:15.527" v="20" actId="164"/>
          <ac:graphicFrameMkLst>
            <pc:docMk/>
            <pc:sldMk cId="2420290389" sldId="262"/>
            <ac:graphicFrameMk id="4" creationId="{D08E4F27-17E5-4C4C-A537-F9FBC4E07188}"/>
          </ac:graphicFrameMkLst>
        </pc:graphicFrameChg>
        <pc:picChg chg="mod">
          <ac:chgData name="Ezzat Sayegh" userId="79e290d1-086e-45bf-af6e-c4470a6c63e9" providerId="ADAL" clId="{8F9E1873-F5DF-4100-8A82-DE242ED40DA4}" dt="2018-10-03T07:15:15.527" v="20" actId="164"/>
          <ac:picMkLst>
            <pc:docMk/>
            <pc:sldMk cId="2420290389" sldId="262"/>
            <ac:picMk id="6" creationId="{00000000-0000-0000-0000-000000000000}"/>
          </ac:picMkLst>
        </pc:picChg>
      </pc:sldChg>
      <pc:sldChg chg="addSp modSp">
        <pc:chgData name="Ezzat Sayegh" userId="79e290d1-086e-45bf-af6e-c4470a6c63e9" providerId="ADAL" clId="{8F9E1873-F5DF-4100-8A82-DE242ED40DA4}" dt="2018-10-03T07:16:39.233" v="22" actId="164"/>
        <pc:sldMkLst>
          <pc:docMk/>
          <pc:sldMk cId="3093834845" sldId="263"/>
        </pc:sldMkLst>
        <pc:grpChg chg="add mod">
          <ac:chgData name="Ezzat Sayegh" userId="79e290d1-086e-45bf-af6e-c4470a6c63e9" providerId="ADAL" clId="{8F9E1873-F5DF-4100-8A82-DE242ED40DA4}" dt="2018-10-03T07:16:14.354" v="21" actId="164"/>
          <ac:grpSpMkLst>
            <pc:docMk/>
            <pc:sldMk cId="3093834845" sldId="263"/>
            <ac:grpSpMk id="4" creationId="{F208A815-2843-488F-83DA-A3D4EDFFAEFB}"/>
          </ac:grpSpMkLst>
        </pc:grpChg>
        <pc:grpChg chg="add mod">
          <ac:chgData name="Ezzat Sayegh" userId="79e290d1-086e-45bf-af6e-c4470a6c63e9" providerId="ADAL" clId="{8F9E1873-F5DF-4100-8A82-DE242ED40DA4}" dt="2018-10-03T07:16:39.233" v="22" actId="164"/>
          <ac:grpSpMkLst>
            <pc:docMk/>
            <pc:sldMk cId="3093834845" sldId="263"/>
            <ac:grpSpMk id="5" creationId="{BF4C3F18-A75B-4AF4-8B5E-9599A7B220C5}"/>
          </ac:grpSpMkLst>
        </pc:grpChg>
        <pc:graphicFrameChg chg="mod">
          <ac:chgData name="Ezzat Sayegh" userId="79e290d1-086e-45bf-af6e-c4470a6c63e9" providerId="ADAL" clId="{8F9E1873-F5DF-4100-8A82-DE242ED40DA4}" dt="2018-10-03T07:16:14.354" v="21" actId="164"/>
          <ac:graphicFrameMkLst>
            <pc:docMk/>
            <pc:sldMk cId="3093834845" sldId="263"/>
            <ac:graphicFrameMk id="2" creationId="{7133DBAC-0B90-43FF-9D93-C99C00809D4B}"/>
          </ac:graphicFrameMkLst>
        </pc:graphicFrameChg>
        <pc:graphicFrameChg chg="mod">
          <ac:chgData name="Ezzat Sayegh" userId="79e290d1-086e-45bf-af6e-c4470a6c63e9" providerId="ADAL" clId="{8F9E1873-F5DF-4100-8A82-DE242ED40DA4}" dt="2018-10-03T07:16:39.233" v="22" actId="164"/>
          <ac:graphicFrameMkLst>
            <pc:docMk/>
            <pc:sldMk cId="3093834845" sldId="263"/>
            <ac:graphicFrameMk id="3" creationId="{C7DED1ED-5A6E-4A96-BF88-10E46C8A5D5A}"/>
          </ac:graphicFrameMkLst>
        </pc:graphicFrameChg>
        <pc:picChg chg="mod">
          <ac:chgData name="Ezzat Sayegh" userId="79e290d1-086e-45bf-af6e-c4470a6c63e9" providerId="ADAL" clId="{8F9E1873-F5DF-4100-8A82-DE242ED40DA4}" dt="2018-10-03T07:16:14.354" v="21" actId="164"/>
          <ac:picMkLst>
            <pc:docMk/>
            <pc:sldMk cId="3093834845" sldId="263"/>
            <ac:picMk id="6" creationId="{00000000-0000-0000-0000-000000000000}"/>
          </ac:picMkLst>
        </pc:picChg>
        <pc:picChg chg="mod">
          <ac:chgData name="Ezzat Sayegh" userId="79e290d1-086e-45bf-af6e-c4470a6c63e9" providerId="ADAL" clId="{8F9E1873-F5DF-4100-8A82-DE242ED40DA4}" dt="2018-10-03T07:16:39.233" v="22" actId="164"/>
          <ac:picMkLst>
            <pc:docMk/>
            <pc:sldMk cId="3093834845" sldId="263"/>
            <ac:picMk id="7" creationId="{00000000-0000-0000-0000-000000000000}"/>
          </ac:picMkLst>
        </pc:picChg>
      </pc:sldChg>
      <pc:sldChg chg="addSp modSp">
        <pc:chgData name="Ezzat Sayegh" userId="79e290d1-086e-45bf-af6e-c4470a6c63e9" providerId="ADAL" clId="{8F9E1873-F5DF-4100-8A82-DE242ED40DA4}" dt="2018-10-03T07:17:27.411" v="23" actId="164"/>
        <pc:sldMkLst>
          <pc:docMk/>
          <pc:sldMk cId="1260119069" sldId="264"/>
        </pc:sldMkLst>
        <pc:grpChg chg="add mod">
          <ac:chgData name="Ezzat Sayegh" userId="79e290d1-086e-45bf-af6e-c4470a6c63e9" providerId="ADAL" clId="{8F9E1873-F5DF-4100-8A82-DE242ED40DA4}" dt="2018-10-03T07:17:27.411" v="23" actId="164"/>
          <ac:grpSpMkLst>
            <pc:docMk/>
            <pc:sldMk cId="1260119069" sldId="264"/>
            <ac:grpSpMk id="3" creationId="{CC48AD8C-F591-4817-8927-40A5A81BF076}"/>
          </ac:grpSpMkLst>
        </pc:grpChg>
        <pc:graphicFrameChg chg="mod">
          <ac:chgData name="Ezzat Sayegh" userId="79e290d1-086e-45bf-af6e-c4470a6c63e9" providerId="ADAL" clId="{8F9E1873-F5DF-4100-8A82-DE242ED40DA4}" dt="2018-10-03T07:17:27.411" v="23" actId="164"/>
          <ac:graphicFrameMkLst>
            <pc:docMk/>
            <pc:sldMk cId="1260119069" sldId="264"/>
            <ac:graphicFrameMk id="2" creationId="{C0FD35AC-0C41-41EE-8721-1A127627B69A}"/>
          </ac:graphicFrameMkLst>
        </pc:graphicFrameChg>
        <pc:picChg chg="mod">
          <ac:chgData name="Ezzat Sayegh" userId="79e290d1-086e-45bf-af6e-c4470a6c63e9" providerId="ADAL" clId="{8F9E1873-F5DF-4100-8A82-DE242ED40DA4}" dt="2018-10-03T07:17:27.411" v="23" actId="164"/>
          <ac:picMkLst>
            <pc:docMk/>
            <pc:sldMk cId="1260119069" sldId="264"/>
            <ac:picMk id="6" creationId="{00000000-0000-0000-0000-000000000000}"/>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cfwork-my.sharepoint.com/personal/ezzat_cloudforwork_com/Documents/TCO%20Project/Deliverables/TCO%20Calculator%20Excel%20She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cfwork-my.sharepoint.com/personal/ezzat_cloudforwork_com/Documents/TCO%20Project/Deliverables/TCO%20Calculator%20Excel%20She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cfwork-my.sharepoint.com/personal/ezzat_cloudforwork_com/Documents/TCO%20Project/Deliverables/TCO%20Calculator%20Excel%20She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cfwork-my.sharepoint.com/personal/ezzat_cloudforwork_com/Documents/TCO%20Project/Deliverables/TCO%20Calculator%20Excel%20Sheet.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Segoe UI" panose="020B0502040204020203" pitchFamily="34" charset="0"/>
                <a:ea typeface="+mn-ea"/>
                <a:cs typeface="Segoe UI" panose="020B0502040204020203" pitchFamily="34" charset="0"/>
              </a:defRPr>
            </a:pPr>
            <a:r>
              <a:rPr lang="en-US">
                <a:latin typeface="Segoe UI" panose="020B0502040204020203" pitchFamily="34" charset="0"/>
                <a:cs typeface="Segoe UI" panose="020B0502040204020203" pitchFamily="34" charset="0"/>
              </a:rPr>
              <a:t>Yearly Cost Comparison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Segoe UI" panose="020B0502040204020203" pitchFamily="34" charset="0"/>
              <a:ea typeface="+mn-ea"/>
              <a:cs typeface="Segoe UI" panose="020B0502040204020203" pitchFamily="34" charset="0"/>
            </a:defRPr>
          </a:pPr>
          <a:endParaRPr lang="en-US"/>
        </a:p>
      </c:txPr>
    </c:title>
    <c:autoTitleDeleted val="0"/>
    <c:plotArea>
      <c:layout/>
      <c:barChart>
        <c:barDir val="col"/>
        <c:grouping val="clustered"/>
        <c:varyColors val="0"/>
        <c:ser>
          <c:idx val="0"/>
          <c:order val="0"/>
          <c:tx>
            <c:strRef>
              <c:f>Results!$B$1</c:f>
              <c:strCache>
                <c:ptCount val="1"/>
                <c:pt idx="0">
                  <c:v>On-Premise</c:v>
                </c:pt>
              </c:strCache>
            </c:strRef>
          </c:tx>
          <c:spPr>
            <a:solidFill>
              <a:srgbClr val="0078D7"/>
            </a:solidFill>
            <a:ln>
              <a:noFill/>
            </a:ln>
            <a:effectLst/>
          </c:spPr>
          <c:invertIfNegative val="0"/>
          <c:cat>
            <c:strRef>
              <c:f>Results!$A$2:$A$8</c:f>
              <c:strCache>
                <c:ptCount val="7"/>
                <c:pt idx="0">
                  <c:v>Year 1</c:v>
                </c:pt>
                <c:pt idx="1">
                  <c:v>Year 2</c:v>
                </c:pt>
                <c:pt idx="2">
                  <c:v>Year 3</c:v>
                </c:pt>
                <c:pt idx="3">
                  <c:v>Year 4</c:v>
                </c:pt>
                <c:pt idx="4">
                  <c:v>Year 5</c:v>
                </c:pt>
                <c:pt idx="6">
                  <c:v>TOTAL</c:v>
                </c:pt>
              </c:strCache>
            </c:strRef>
          </c:cat>
          <c:val>
            <c:numRef>
              <c:f>Results!$B$2:$B$8</c:f>
              <c:numCache>
                <c:formatCode>[$AED]\ #,##0</c:formatCode>
                <c:ptCount val="7"/>
                <c:pt idx="0">
                  <c:v>4301901.2799999993</c:v>
                </c:pt>
                <c:pt idx="1">
                  <c:v>1558328.8000000003</c:v>
                </c:pt>
                <c:pt idx="2">
                  <c:v>1258328.7999999998</c:v>
                </c:pt>
                <c:pt idx="3">
                  <c:v>1300328.7999999998</c:v>
                </c:pt>
                <c:pt idx="4">
                  <c:v>1293328.7999999998</c:v>
                </c:pt>
                <c:pt idx="6">
                  <c:v>9712216.4800000004</c:v>
                </c:pt>
              </c:numCache>
            </c:numRef>
          </c:val>
          <c:extLst>
            <c:ext xmlns:c16="http://schemas.microsoft.com/office/drawing/2014/chart" uri="{C3380CC4-5D6E-409C-BE32-E72D297353CC}">
              <c16:uniqueId val="{00000000-17AC-424D-8B0F-9310BD76C032}"/>
            </c:ext>
          </c:extLst>
        </c:ser>
        <c:ser>
          <c:idx val="2"/>
          <c:order val="2"/>
          <c:tx>
            <c:strRef>
              <c:f>Results!$D$1</c:f>
              <c:strCache>
                <c:ptCount val="1"/>
                <c:pt idx="0">
                  <c:v>Microsoft 365</c:v>
                </c:pt>
              </c:strCache>
            </c:strRef>
          </c:tx>
          <c:spPr>
            <a:solidFill>
              <a:srgbClr val="525252"/>
            </a:solidFill>
            <a:ln>
              <a:noFill/>
            </a:ln>
            <a:effectLst/>
          </c:spPr>
          <c:invertIfNegative val="0"/>
          <c:cat>
            <c:strRef>
              <c:f>Results!$A$2:$A$8</c:f>
              <c:strCache>
                <c:ptCount val="7"/>
                <c:pt idx="0">
                  <c:v>Year 1</c:v>
                </c:pt>
                <c:pt idx="1">
                  <c:v>Year 2</c:v>
                </c:pt>
                <c:pt idx="2">
                  <c:v>Year 3</c:v>
                </c:pt>
                <c:pt idx="3">
                  <c:v>Year 4</c:v>
                </c:pt>
                <c:pt idx="4">
                  <c:v>Year 5</c:v>
                </c:pt>
                <c:pt idx="6">
                  <c:v>TOTAL</c:v>
                </c:pt>
              </c:strCache>
            </c:strRef>
          </c:cat>
          <c:val>
            <c:numRef>
              <c:f>Results!$D$2:$D$8</c:f>
              <c:numCache>
                <c:formatCode>[$AED]\ #,##0</c:formatCode>
                <c:ptCount val="7"/>
                <c:pt idx="0">
                  <c:v>1362807.24</c:v>
                </c:pt>
                <c:pt idx="1">
                  <c:v>1178807.24</c:v>
                </c:pt>
                <c:pt idx="2">
                  <c:v>1178807.24</c:v>
                </c:pt>
                <c:pt idx="3">
                  <c:v>1178807.24</c:v>
                </c:pt>
                <c:pt idx="4">
                  <c:v>1178807.24</c:v>
                </c:pt>
                <c:pt idx="6">
                  <c:v>6078036.2000000002</c:v>
                </c:pt>
              </c:numCache>
            </c:numRef>
          </c:val>
          <c:extLst>
            <c:ext xmlns:c16="http://schemas.microsoft.com/office/drawing/2014/chart" uri="{C3380CC4-5D6E-409C-BE32-E72D297353CC}">
              <c16:uniqueId val="{00000001-17AC-424D-8B0F-9310BD76C032}"/>
            </c:ext>
          </c:extLst>
        </c:ser>
        <c:dLbls>
          <c:showLegendKey val="0"/>
          <c:showVal val="0"/>
          <c:showCatName val="0"/>
          <c:showSerName val="0"/>
          <c:showPercent val="0"/>
          <c:showBubbleSize val="0"/>
        </c:dLbls>
        <c:gapWidth val="219"/>
        <c:overlap val="-27"/>
        <c:axId val="682043184"/>
        <c:axId val="682043728"/>
        <c:extLst>
          <c:ext xmlns:c15="http://schemas.microsoft.com/office/drawing/2012/chart" uri="{02D57815-91ED-43cb-92C2-25804820EDAC}">
            <c15:filteredBarSeries>
              <c15:ser>
                <c:idx val="1"/>
                <c:order val="1"/>
                <c:tx>
                  <c:strRef>
                    <c:extLst>
                      <c:ext uri="{02D57815-91ED-43cb-92C2-25804820EDAC}">
                        <c15:formulaRef>
                          <c15:sqref>Results!$C$1</c15:sqref>
                        </c15:formulaRef>
                      </c:ext>
                    </c:extLst>
                    <c:strCache>
                      <c:ptCount val="1"/>
                    </c:strCache>
                  </c:strRef>
                </c:tx>
                <c:spPr>
                  <a:solidFill>
                    <a:schemeClr val="accent2"/>
                  </a:solidFill>
                  <a:ln>
                    <a:noFill/>
                  </a:ln>
                  <a:effectLst/>
                </c:spPr>
                <c:invertIfNegative val="0"/>
                <c:cat>
                  <c:strRef>
                    <c:extLst>
                      <c:ext uri="{02D57815-91ED-43cb-92C2-25804820EDAC}">
                        <c15:formulaRef>
                          <c15:sqref>Results!$A$2:$A$8</c15:sqref>
                        </c15:formulaRef>
                      </c:ext>
                    </c:extLst>
                    <c:strCache>
                      <c:ptCount val="7"/>
                      <c:pt idx="0">
                        <c:v>Year 1</c:v>
                      </c:pt>
                      <c:pt idx="1">
                        <c:v>Year 2</c:v>
                      </c:pt>
                      <c:pt idx="2">
                        <c:v>Year 3</c:v>
                      </c:pt>
                      <c:pt idx="3">
                        <c:v>Year 4</c:v>
                      </c:pt>
                      <c:pt idx="4">
                        <c:v>Year 5</c:v>
                      </c:pt>
                      <c:pt idx="6">
                        <c:v>TOTAL</c:v>
                      </c:pt>
                    </c:strCache>
                  </c:strRef>
                </c:cat>
                <c:val>
                  <c:numRef>
                    <c:extLst>
                      <c:ext uri="{02D57815-91ED-43cb-92C2-25804820EDAC}">
                        <c15:formulaRef>
                          <c15:sqref>Results!$C$2:$C$8</c15:sqref>
                        </c15:formulaRef>
                      </c:ext>
                    </c:extLst>
                    <c:numCache>
                      <c:formatCode>General</c:formatCode>
                      <c:ptCount val="7"/>
                    </c:numCache>
                  </c:numRef>
                </c:val>
                <c:extLst>
                  <c:ext xmlns:c16="http://schemas.microsoft.com/office/drawing/2014/chart" uri="{C3380CC4-5D6E-409C-BE32-E72D297353CC}">
                    <c16:uniqueId val="{00000002-17AC-424D-8B0F-9310BD76C032}"/>
                  </c:ext>
                </c:extLst>
              </c15:ser>
            </c15:filteredBarSeries>
          </c:ext>
        </c:extLst>
      </c:barChart>
      <c:catAx>
        <c:axId val="682043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Segoe UI" panose="020B0502040204020203" pitchFamily="34" charset="0"/>
                <a:ea typeface="+mn-ea"/>
                <a:cs typeface="Segoe UI" panose="020B0502040204020203" pitchFamily="34" charset="0"/>
              </a:defRPr>
            </a:pPr>
            <a:endParaRPr lang="en-US"/>
          </a:p>
        </c:txPr>
        <c:crossAx val="682043728"/>
        <c:crosses val="autoZero"/>
        <c:auto val="1"/>
        <c:lblAlgn val="ctr"/>
        <c:lblOffset val="100"/>
        <c:noMultiLvlLbl val="0"/>
      </c:catAx>
      <c:valAx>
        <c:axId val="682043728"/>
        <c:scaling>
          <c:orientation val="minMax"/>
        </c:scaling>
        <c:delete val="0"/>
        <c:axPos val="l"/>
        <c:majorGridlines>
          <c:spPr>
            <a:ln w="9525" cap="flat" cmpd="sng" algn="ctr">
              <a:solidFill>
                <a:schemeClr val="tx1">
                  <a:lumMod val="15000"/>
                  <a:lumOff val="85000"/>
                </a:schemeClr>
              </a:solidFill>
              <a:round/>
            </a:ln>
            <a:effectLst/>
          </c:spPr>
        </c:majorGridlines>
        <c:numFmt formatCode="[$AED]\ #,##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Segoe UI" panose="020B0502040204020203" pitchFamily="34" charset="0"/>
                <a:ea typeface="+mn-ea"/>
                <a:cs typeface="Segoe UI" panose="020B0502040204020203" pitchFamily="34" charset="0"/>
              </a:defRPr>
            </a:pPr>
            <a:endParaRPr lang="en-US"/>
          </a:p>
        </c:txPr>
        <c:crossAx val="6820431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rgbClr val="525252"/>
              </a:solidFill>
              <a:latin typeface="Segoe UI" panose="020B0502040204020203" pitchFamily="34" charset="0"/>
              <a:ea typeface="+mn-ea"/>
              <a:cs typeface="Segoe UI" panose="020B0502040204020203" pitchFamily="34" charset="0"/>
            </a:defRPr>
          </a:pPr>
          <a:endParaRPr lang="en-US"/>
        </a:p>
      </c:txPr>
    </c:title>
    <c:autoTitleDeleted val="0"/>
    <c:plotArea>
      <c:layout/>
      <c:barChart>
        <c:barDir val="col"/>
        <c:grouping val="clustered"/>
        <c:varyColors val="0"/>
        <c:ser>
          <c:idx val="0"/>
          <c:order val="0"/>
          <c:tx>
            <c:strRef>
              <c:f>Results!$G$1</c:f>
              <c:strCache>
                <c:ptCount val="1"/>
                <c:pt idx="0">
                  <c:v>Savings %</c:v>
                </c:pt>
              </c:strCache>
            </c:strRef>
          </c:tx>
          <c:spPr>
            <a:solidFill>
              <a:srgbClr val="0078D7"/>
            </a:solidFill>
            <a:ln>
              <a:noFill/>
            </a:ln>
            <a:effectLst/>
          </c:spPr>
          <c:invertIfNegative val="0"/>
          <c:cat>
            <c:strRef>
              <c:f>Results!$A$2:$A$8</c:f>
              <c:strCache>
                <c:ptCount val="7"/>
                <c:pt idx="0">
                  <c:v>Year 1</c:v>
                </c:pt>
                <c:pt idx="1">
                  <c:v>Year 2</c:v>
                </c:pt>
                <c:pt idx="2">
                  <c:v>Year 3</c:v>
                </c:pt>
                <c:pt idx="3">
                  <c:v>Year 4</c:v>
                </c:pt>
                <c:pt idx="4">
                  <c:v>Year 5</c:v>
                </c:pt>
                <c:pt idx="6">
                  <c:v>TOTAL</c:v>
                </c:pt>
              </c:strCache>
            </c:strRef>
          </c:cat>
          <c:val>
            <c:numRef>
              <c:f>Results!$G$2:$G$8</c:f>
              <c:numCache>
                <c:formatCode>0%</c:formatCode>
                <c:ptCount val="7"/>
                <c:pt idx="0">
                  <c:v>0.68320815581337557</c:v>
                </c:pt>
                <c:pt idx="1">
                  <c:v>0.2435439555503307</c:v>
                </c:pt>
                <c:pt idx="2">
                  <c:v>6.3196169395471014E-2</c:v>
                </c:pt>
                <c:pt idx="3">
                  <c:v>9.3454486280700522E-2</c:v>
                </c:pt>
                <c:pt idx="4">
                  <c:v>8.8547908312255785E-2</c:v>
                </c:pt>
                <c:pt idx="6">
                  <c:v>0.37418649877540622</c:v>
                </c:pt>
              </c:numCache>
            </c:numRef>
          </c:val>
          <c:extLst>
            <c:ext xmlns:c16="http://schemas.microsoft.com/office/drawing/2014/chart" uri="{C3380CC4-5D6E-409C-BE32-E72D297353CC}">
              <c16:uniqueId val="{00000000-5C30-4FF8-9352-BE31558A1A1D}"/>
            </c:ext>
          </c:extLst>
        </c:ser>
        <c:dLbls>
          <c:showLegendKey val="0"/>
          <c:showVal val="0"/>
          <c:showCatName val="0"/>
          <c:showSerName val="0"/>
          <c:showPercent val="0"/>
          <c:showBubbleSize val="0"/>
        </c:dLbls>
        <c:gapWidth val="219"/>
        <c:overlap val="-27"/>
        <c:axId val="682041552"/>
        <c:axId val="682033936"/>
      </c:barChart>
      <c:catAx>
        <c:axId val="682041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2033936"/>
        <c:crosses val="autoZero"/>
        <c:auto val="1"/>
        <c:lblAlgn val="ctr"/>
        <c:lblOffset val="100"/>
        <c:noMultiLvlLbl val="0"/>
      </c:catAx>
      <c:valAx>
        <c:axId val="6820339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525252"/>
                </a:solidFill>
                <a:latin typeface="Segoe UI" panose="020B0502040204020203" pitchFamily="34" charset="0"/>
                <a:ea typeface="+mn-ea"/>
                <a:cs typeface="Segoe UI" panose="020B0502040204020203" pitchFamily="34" charset="0"/>
              </a:defRPr>
            </a:pPr>
            <a:endParaRPr lang="en-US"/>
          </a:p>
        </c:txPr>
        <c:crossAx val="6820415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rgbClr val="525252"/>
                </a:solidFill>
                <a:latin typeface="Segoe UI" panose="020B0502040204020203" pitchFamily="34" charset="0"/>
                <a:ea typeface="+mn-ea"/>
                <a:cs typeface="Segoe UI" panose="020B0502040204020203" pitchFamily="34" charset="0"/>
              </a:defRPr>
            </a:pPr>
            <a:r>
              <a:rPr lang="en-US">
                <a:solidFill>
                  <a:srgbClr val="525252"/>
                </a:solidFill>
                <a:latin typeface="Segoe UI" panose="020B0502040204020203" pitchFamily="34" charset="0"/>
                <a:cs typeface="Segoe UI" panose="020B0502040204020203" pitchFamily="34" charset="0"/>
              </a:rPr>
              <a:t>Costs Predictability</a:t>
            </a:r>
          </a:p>
        </c:rich>
      </c:tx>
      <c:overlay val="0"/>
      <c:spPr>
        <a:noFill/>
        <a:ln>
          <a:noFill/>
        </a:ln>
        <a:effectLst/>
      </c:spPr>
      <c:txPr>
        <a:bodyPr rot="0" spcFirstLastPara="1" vertOverflow="ellipsis" vert="horz" wrap="square" anchor="ctr" anchorCtr="1"/>
        <a:lstStyle/>
        <a:p>
          <a:pPr>
            <a:defRPr sz="1400" b="0" i="0" u="none" strike="noStrike" kern="1200" spc="0" baseline="0">
              <a:solidFill>
                <a:srgbClr val="525252"/>
              </a:solidFill>
              <a:latin typeface="Segoe UI" panose="020B0502040204020203" pitchFamily="34" charset="0"/>
              <a:ea typeface="+mn-ea"/>
              <a:cs typeface="Segoe UI" panose="020B0502040204020203" pitchFamily="34" charset="0"/>
            </a:defRPr>
          </a:pPr>
          <a:endParaRPr lang="en-US"/>
        </a:p>
      </c:txPr>
    </c:title>
    <c:autoTitleDeleted val="0"/>
    <c:plotArea>
      <c:layout/>
      <c:lineChart>
        <c:grouping val="standard"/>
        <c:varyColors val="0"/>
        <c:ser>
          <c:idx val="0"/>
          <c:order val="0"/>
          <c:tx>
            <c:strRef>
              <c:f>Results!$B$1</c:f>
              <c:strCache>
                <c:ptCount val="1"/>
                <c:pt idx="0">
                  <c:v>On-Premise</c:v>
                </c:pt>
              </c:strCache>
            </c:strRef>
          </c:tx>
          <c:spPr>
            <a:ln w="28575" cap="rnd">
              <a:solidFill>
                <a:srgbClr val="0078D7"/>
              </a:solidFill>
              <a:round/>
            </a:ln>
            <a:effectLst/>
          </c:spPr>
          <c:marker>
            <c:symbol val="none"/>
          </c:marker>
          <c:val>
            <c:numRef>
              <c:f>Results!$B$2:$B$6</c:f>
              <c:numCache>
                <c:formatCode>[$AED]\ #,##0</c:formatCode>
                <c:ptCount val="5"/>
                <c:pt idx="0">
                  <c:v>4301901.2799999993</c:v>
                </c:pt>
                <c:pt idx="1">
                  <c:v>1558328.8000000003</c:v>
                </c:pt>
                <c:pt idx="2">
                  <c:v>1258328.7999999998</c:v>
                </c:pt>
                <c:pt idx="3">
                  <c:v>1300328.7999999998</c:v>
                </c:pt>
                <c:pt idx="4">
                  <c:v>1293328.7999999998</c:v>
                </c:pt>
              </c:numCache>
            </c:numRef>
          </c:val>
          <c:smooth val="0"/>
          <c:extLst>
            <c:ext xmlns:c16="http://schemas.microsoft.com/office/drawing/2014/chart" uri="{C3380CC4-5D6E-409C-BE32-E72D297353CC}">
              <c16:uniqueId val="{00000000-E76F-4228-BD81-3988EC9F2291}"/>
            </c:ext>
          </c:extLst>
        </c:ser>
        <c:ser>
          <c:idx val="2"/>
          <c:order val="2"/>
          <c:tx>
            <c:strRef>
              <c:f>Results!$D$1</c:f>
              <c:strCache>
                <c:ptCount val="1"/>
                <c:pt idx="0">
                  <c:v>Microsoft 365</c:v>
                </c:pt>
              </c:strCache>
            </c:strRef>
          </c:tx>
          <c:spPr>
            <a:ln w="28575" cap="rnd">
              <a:solidFill>
                <a:srgbClr val="525252"/>
              </a:solidFill>
              <a:round/>
            </a:ln>
            <a:effectLst/>
          </c:spPr>
          <c:marker>
            <c:symbol val="none"/>
          </c:marker>
          <c:val>
            <c:numRef>
              <c:f>Results!$D$2:$D$6</c:f>
              <c:numCache>
                <c:formatCode>[$AED]\ #,##0</c:formatCode>
                <c:ptCount val="5"/>
                <c:pt idx="0">
                  <c:v>1362807.24</c:v>
                </c:pt>
                <c:pt idx="1">
                  <c:v>1178807.24</c:v>
                </c:pt>
                <c:pt idx="2">
                  <c:v>1178807.24</c:v>
                </c:pt>
                <c:pt idx="3">
                  <c:v>1178807.24</c:v>
                </c:pt>
                <c:pt idx="4">
                  <c:v>1178807.24</c:v>
                </c:pt>
              </c:numCache>
            </c:numRef>
          </c:val>
          <c:smooth val="0"/>
          <c:extLst>
            <c:ext xmlns:c16="http://schemas.microsoft.com/office/drawing/2014/chart" uri="{C3380CC4-5D6E-409C-BE32-E72D297353CC}">
              <c16:uniqueId val="{00000001-E76F-4228-BD81-3988EC9F2291}"/>
            </c:ext>
          </c:extLst>
        </c:ser>
        <c:dLbls>
          <c:showLegendKey val="0"/>
          <c:showVal val="0"/>
          <c:showCatName val="0"/>
          <c:showSerName val="0"/>
          <c:showPercent val="0"/>
          <c:showBubbleSize val="0"/>
        </c:dLbls>
        <c:smooth val="0"/>
        <c:axId val="682042096"/>
        <c:axId val="682042640"/>
        <c:extLst>
          <c:ext xmlns:c15="http://schemas.microsoft.com/office/drawing/2012/chart" uri="{02D57815-91ED-43cb-92C2-25804820EDAC}">
            <c15:filteredLineSeries>
              <c15:ser>
                <c:idx val="1"/>
                <c:order val="1"/>
                <c:tx>
                  <c:strRef>
                    <c:extLst>
                      <c:ext uri="{02D57815-91ED-43cb-92C2-25804820EDAC}">
                        <c15:formulaRef>
                          <c15:sqref>Results!$C$1</c15:sqref>
                        </c15:formulaRef>
                      </c:ext>
                    </c:extLst>
                    <c:strCache>
                      <c:ptCount val="1"/>
                    </c:strCache>
                  </c:strRef>
                </c:tx>
                <c:spPr>
                  <a:ln w="28575" cap="rnd">
                    <a:solidFill>
                      <a:schemeClr val="accent2"/>
                    </a:solidFill>
                    <a:round/>
                  </a:ln>
                  <a:effectLst/>
                </c:spPr>
                <c:marker>
                  <c:symbol val="none"/>
                </c:marker>
                <c:val>
                  <c:numRef>
                    <c:extLst>
                      <c:ext uri="{02D57815-91ED-43cb-92C2-25804820EDAC}">
                        <c15:formulaRef>
                          <c15:sqref>Results!$C$2:$C$6</c15:sqref>
                        </c15:formulaRef>
                      </c:ext>
                    </c:extLst>
                    <c:numCache>
                      <c:formatCode>General</c:formatCode>
                      <c:ptCount val="5"/>
                    </c:numCache>
                  </c:numRef>
                </c:val>
                <c:smooth val="0"/>
                <c:extLst>
                  <c:ext xmlns:c16="http://schemas.microsoft.com/office/drawing/2014/chart" uri="{C3380CC4-5D6E-409C-BE32-E72D297353CC}">
                    <c16:uniqueId val="{00000002-E76F-4228-BD81-3988EC9F2291}"/>
                  </c:ext>
                </c:extLst>
              </c15:ser>
            </c15:filteredLineSeries>
          </c:ext>
        </c:extLst>
      </c:lineChart>
      <c:catAx>
        <c:axId val="682042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2042640"/>
        <c:crosses val="autoZero"/>
        <c:auto val="1"/>
        <c:lblAlgn val="ctr"/>
        <c:lblOffset val="100"/>
        <c:noMultiLvlLbl val="0"/>
      </c:catAx>
      <c:valAx>
        <c:axId val="682042640"/>
        <c:scaling>
          <c:orientation val="minMax"/>
        </c:scaling>
        <c:delete val="0"/>
        <c:axPos val="l"/>
        <c:majorGridlines>
          <c:spPr>
            <a:ln w="9525" cap="flat" cmpd="sng" algn="ctr">
              <a:solidFill>
                <a:schemeClr val="tx1">
                  <a:lumMod val="15000"/>
                  <a:lumOff val="85000"/>
                </a:schemeClr>
              </a:solidFill>
              <a:round/>
            </a:ln>
            <a:effectLst/>
          </c:spPr>
        </c:majorGridlines>
        <c:numFmt formatCode="[$AED]\ #,##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525252"/>
                </a:solidFill>
                <a:latin typeface="Segoe UI" panose="020B0502040204020203" pitchFamily="34" charset="0"/>
                <a:ea typeface="+mn-ea"/>
                <a:cs typeface="Segoe UI" panose="020B0502040204020203" pitchFamily="34" charset="0"/>
              </a:defRPr>
            </a:pPr>
            <a:endParaRPr lang="en-US"/>
          </a:p>
        </c:txPr>
        <c:crossAx val="6820420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Segoe UI" panose="020B0502040204020203" pitchFamily="34" charset="0"/>
                <a:ea typeface="+mn-ea"/>
                <a:cs typeface="Segoe UI" panose="020B0502040204020203" pitchFamily="34" charset="0"/>
              </a:defRPr>
            </a:pPr>
            <a:r>
              <a:rPr lang="en-US">
                <a:latin typeface="Segoe UI" panose="020B0502040204020203" pitchFamily="34" charset="0"/>
                <a:cs typeface="Segoe UI" panose="020B0502040204020203" pitchFamily="34" charset="0"/>
              </a:rPr>
              <a:t>Cost</a:t>
            </a:r>
            <a:r>
              <a:rPr lang="en-US" baseline="0">
                <a:latin typeface="Segoe UI" panose="020B0502040204020203" pitchFamily="34" charset="0"/>
                <a:cs typeface="Segoe UI" panose="020B0502040204020203" pitchFamily="34" charset="0"/>
              </a:rPr>
              <a:t> Per Service</a:t>
            </a:r>
            <a:endParaRPr lang="en-US">
              <a:latin typeface="Segoe UI" panose="020B0502040204020203" pitchFamily="34" charset="0"/>
              <a:cs typeface="Segoe UI" panose="020B0502040204020203"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Segoe UI" panose="020B0502040204020203" pitchFamily="34" charset="0"/>
              <a:ea typeface="+mn-ea"/>
              <a:cs typeface="Segoe UI" panose="020B0502040204020203" pitchFamily="34" charset="0"/>
            </a:defRPr>
          </a:pPr>
          <a:endParaRPr lang="en-US"/>
        </a:p>
      </c:txPr>
    </c:title>
    <c:autoTitleDeleted val="0"/>
    <c:plotArea>
      <c:layout/>
      <c:barChart>
        <c:barDir val="bar"/>
        <c:grouping val="clustered"/>
        <c:varyColors val="0"/>
        <c:ser>
          <c:idx val="3"/>
          <c:order val="3"/>
          <c:tx>
            <c:strRef>
              <c:f>Results!$F$46</c:f>
              <c:strCache>
                <c:ptCount val="1"/>
                <c:pt idx="0">
                  <c:v> TOTAL On-Premise </c:v>
                </c:pt>
              </c:strCache>
            </c:strRef>
          </c:tx>
          <c:spPr>
            <a:solidFill>
              <a:srgbClr val="525252"/>
            </a:solidFill>
            <a:ln>
              <a:noFill/>
            </a:ln>
            <a:effectLst/>
          </c:spPr>
          <c:invertIfNegative val="0"/>
          <c:cat>
            <c:strRef>
              <c:f>Results!$B$47:$B$60</c:f>
              <c:strCache>
                <c:ptCount val="14"/>
                <c:pt idx="0">
                  <c:v>Email Services</c:v>
                </c:pt>
                <c:pt idx="1">
                  <c:v>Users Personal Storage on File Server</c:v>
                </c:pt>
                <c:pt idx="2">
                  <c:v>3rd Party Application for file sharing and transferring</c:v>
                </c:pt>
                <c:pt idx="3">
                  <c:v>Files on Shared Drive Servers</c:v>
                </c:pt>
                <c:pt idx="4">
                  <c:v>Chat Application</c:v>
                </c:pt>
                <c:pt idx="5">
                  <c:v>Software to conduct Online Video Meetings</c:v>
                </c:pt>
                <c:pt idx="6">
                  <c:v>Software to conduct Calls between Offices</c:v>
                </c:pt>
                <c:pt idx="7">
                  <c:v>International calling bills (between Offices)</c:v>
                </c:pt>
                <c:pt idx="8">
                  <c:v>Anti-Virus</c:v>
                </c:pt>
                <c:pt idx="9">
                  <c:v>Single Sign-On</c:v>
                </c:pt>
                <c:pt idx="10">
                  <c:v>Device Management</c:v>
                </c:pt>
                <c:pt idx="11">
                  <c:v>Microsoft Licenses</c:v>
                </c:pt>
                <c:pt idx="12">
                  <c:v>SERVICES</c:v>
                </c:pt>
                <c:pt idx="13">
                  <c:v>TOTAL</c:v>
                </c:pt>
              </c:strCache>
            </c:strRef>
          </c:cat>
          <c:val>
            <c:numRef>
              <c:f>Results!$F$47:$F$60</c:f>
              <c:numCache>
                <c:formatCode>_([$AED]\ * #,##0_);_([$AED]\ * \(#,##0\);_([$AED]\ * "-"_);_(@_)</c:formatCode>
                <c:ptCount val="14"/>
                <c:pt idx="0">
                  <c:v>2412056</c:v>
                </c:pt>
                <c:pt idx="1">
                  <c:v>350000</c:v>
                </c:pt>
                <c:pt idx="2">
                  <c:v>158240</c:v>
                </c:pt>
                <c:pt idx="3">
                  <c:v>500000.00000000012</c:v>
                </c:pt>
                <c:pt idx="4">
                  <c:v>0</c:v>
                </c:pt>
                <c:pt idx="5">
                  <c:v>0</c:v>
                </c:pt>
                <c:pt idx="6">
                  <c:v>0</c:v>
                </c:pt>
                <c:pt idx="7">
                  <c:v>0</c:v>
                </c:pt>
                <c:pt idx="8">
                  <c:v>0</c:v>
                </c:pt>
                <c:pt idx="9">
                  <c:v>0</c:v>
                </c:pt>
                <c:pt idx="10">
                  <c:v>184000.00000000017</c:v>
                </c:pt>
                <c:pt idx="11">
                  <c:v>6107920.4799999995</c:v>
                </c:pt>
                <c:pt idx="12">
                  <c:v>0</c:v>
                </c:pt>
                <c:pt idx="13">
                  <c:v>9712216.4800000004</c:v>
                </c:pt>
              </c:numCache>
            </c:numRef>
          </c:val>
          <c:extLst>
            <c:ext xmlns:c16="http://schemas.microsoft.com/office/drawing/2014/chart" uri="{C3380CC4-5D6E-409C-BE32-E72D297353CC}">
              <c16:uniqueId val="{00000000-9409-4CEB-B109-FD8D188A3AD2}"/>
            </c:ext>
          </c:extLst>
        </c:ser>
        <c:ser>
          <c:idx val="4"/>
          <c:order val="4"/>
          <c:tx>
            <c:strRef>
              <c:f>Results!$G$46</c:f>
              <c:strCache>
                <c:ptCount val="1"/>
                <c:pt idx="0">
                  <c:v> TOTAL with M365 </c:v>
                </c:pt>
              </c:strCache>
            </c:strRef>
          </c:tx>
          <c:spPr>
            <a:solidFill>
              <a:srgbClr val="0078D7"/>
            </a:solidFill>
            <a:ln>
              <a:noFill/>
            </a:ln>
            <a:effectLst/>
          </c:spPr>
          <c:invertIfNegative val="0"/>
          <c:cat>
            <c:strRef>
              <c:f>Results!$B$47:$B$60</c:f>
              <c:strCache>
                <c:ptCount val="14"/>
                <c:pt idx="0">
                  <c:v>Email Services</c:v>
                </c:pt>
                <c:pt idx="1">
                  <c:v>Users Personal Storage on File Server</c:v>
                </c:pt>
                <c:pt idx="2">
                  <c:v>3rd Party Application for file sharing and transferring</c:v>
                </c:pt>
                <c:pt idx="3">
                  <c:v>Files on Shared Drive Servers</c:v>
                </c:pt>
                <c:pt idx="4">
                  <c:v>Chat Application</c:v>
                </c:pt>
                <c:pt idx="5">
                  <c:v>Software to conduct Online Video Meetings</c:v>
                </c:pt>
                <c:pt idx="6">
                  <c:v>Software to conduct Calls between Offices</c:v>
                </c:pt>
                <c:pt idx="7">
                  <c:v>International calling bills (between Offices)</c:v>
                </c:pt>
                <c:pt idx="8">
                  <c:v>Anti-Virus</c:v>
                </c:pt>
                <c:pt idx="9">
                  <c:v>Single Sign-On</c:v>
                </c:pt>
                <c:pt idx="10">
                  <c:v>Device Management</c:v>
                </c:pt>
                <c:pt idx="11">
                  <c:v>Microsoft Licenses</c:v>
                </c:pt>
                <c:pt idx="12">
                  <c:v>SERVICES</c:v>
                </c:pt>
                <c:pt idx="13">
                  <c:v>TOTAL</c:v>
                </c:pt>
              </c:strCache>
            </c:strRef>
          </c:cat>
          <c:val>
            <c:numRef>
              <c:f>Results!$G$47:$G$60</c:f>
              <c:numCache>
                <c:formatCode>_([$AED]\ * #,##0_);_([$AED]\ * \(#,##0\);_([$AED]\ * "-"_);_(@_)</c:formatCode>
                <c:ptCount val="14"/>
                <c:pt idx="0">
                  <c:v>0</c:v>
                </c:pt>
                <c:pt idx="1">
                  <c:v>0</c:v>
                </c:pt>
                <c:pt idx="2">
                  <c:v>0</c:v>
                </c:pt>
                <c:pt idx="3">
                  <c:v>1706785</c:v>
                </c:pt>
                <c:pt idx="4">
                  <c:v>0</c:v>
                </c:pt>
                <c:pt idx="5">
                  <c:v>0</c:v>
                </c:pt>
                <c:pt idx="6">
                  <c:v>0</c:v>
                </c:pt>
                <c:pt idx="7">
                  <c:v>0</c:v>
                </c:pt>
                <c:pt idx="8">
                  <c:v>0</c:v>
                </c:pt>
                <c:pt idx="9">
                  <c:v>0</c:v>
                </c:pt>
                <c:pt idx="10">
                  <c:v>0</c:v>
                </c:pt>
                <c:pt idx="11">
                  <c:v>4187251.2</c:v>
                </c:pt>
                <c:pt idx="12">
                  <c:v>184000</c:v>
                </c:pt>
                <c:pt idx="13">
                  <c:v>6078036.2000000002</c:v>
                </c:pt>
              </c:numCache>
            </c:numRef>
          </c:val>
          <c:extLst>
            <c:ext xmlns:c16="http://schemas.microsoft.com/office/drawing/2014/chart" uri="{C3380CC4-5D6E-409C-BE32-E72D297353CC}">
              <c16:uniqueId val="{00000001-9409-4CEB-B109-FD8D188A3AD2}"/>
            </c:ext>
          </c:extLst>
        </c:ser>
        <c:dLbls>
          <c:showLegendKey val="0"/>
          <c:showVal val="0"/>
          <c:showCatName val="0"/>
          <c:showSerName val="0"/>
          <c:showPercent val="0"/>
          <c:showBubbleSize val="0"/>
        </c:dLbls>
        <c:gapWidth val="182"/>
        <c:axId val="682044272"/>
        <c:axId val="682046992"/>
        <c:extLst>
          <c:ext xmlns:c15="http://schemas.microsoft.com/office/drawing/2012/chart" uri="{02D57815-91ED-43cb-92C2-25804820EDAC}">
            <c15:filteredBarSeries>
              <c15:ser>
                <c:idx val="0"/>
                <c:order val="0"/>
                <c:tx>
                  <c:strRef>
                    <c:extLst>
                      <c:ext uri="{02D57815-91ED-43cb-92C2-25804820EDAC}">
                        <c15:formulaRef>
                          <c15:sqref>Results!$C$46</c15:sqref>
                        </c15:formulaRef>
                      </c:ext>
                    </c:extLst>
                    <c:strCache>
                      <c:ptCount val="1"/>
                    </c:strCache>
                  </c:strRef>
                </c:tx>
                <c:spPr>
                  <a:solidFill>
                    <a:schemeClr val="accent1"/>
                  </a:solidFill>
                  <a:ln>
                    <a:noFill/>
                  </a:ln>
                  <a:effectLst/>
                </c:spPr>
                <c:invertIfNegative val="0"/>
                <c:cat>
                  <c:strRef>
                    <c:extLst>
                      <c:ext uri="{02D57815-91ED-43cb-92C2-25804820EDAC}">
                        <c15:formulaRef>
                          <c15:sqref>Results!$B$47:$B$60</c15:sqref>
                        </c15:formulaRef>
                      </c:ext>
                    </c:extLst>
                    <c:strCache>
                      <c:ptCount val="14"/>
                      <c:pt idx="0">
                        <c:v>Email Services</c:v>
                      </c:pt>
                      <c:pt idx="1">
                        <c:v>Users Personal Storage on File Server</c:v>
                      </c:pt>
                      <c:pt idx="2">
                        <c:v>3rd Party Application for file sharing and transferring</c:v>
                      </c:pt>
                      <c:pt idx="3">
                        <c:v>Files on Shared Drive Servers</c:v>
                      </c:pt>
                      <c:pt idx="4">
                        <c:v>Chat Application</c:v>
                      </c:pt>
                      <c:pt idx="5">
                        <c:v>Software to conduct Online Video Meetings</c:v>
                      </c:pt>
                      <c:pt idx="6">
                        <c:v>Software to conduct Calls between Offices</c:v>
                      </c:pt>
                      <c:pt idx="7">
                        <c:v>International calling bills (between Offices)</c:v>
                      </c:pt>
                      <c:pt idx="8">
                        <c:v>Anti-Virus</c:v>
                      </c:pt>
                      <c:pt idx="9">
                        <c:v>Single Sign-On</c:v>
                      </c:pt>
                      <c:pt idx="10">
                        <c:v>Device Management</c:v>
                      </c:pt>
                      <c:pt idx="11">
                        <c:v>Microsoft Licenses</c:v>
                      </c:pt>
                      <c:pt idx="12">
                        <c:v>SERVICES</c:v>
                      </c:pt>
                      <c:pt idx="13">
                        <c:v>TOTAL</c:v>
                      </c:pt>
                    </c:strCache>
                  </c:strRef>
                </c:cat>
                <c:val>
                  <c:numRef>
                    <c:extLst>
                      <c:ext uri="{02D57815-91ED-43cb-92C2-25804820EDAC}">
                        <c15:formulaRef>
                          <c15:sqref>Results!$C$47:$C$60</c15:sqref>
                        </c15:formulaRef>
                      </c:ext>
                    </c:extLst>
                    <c:numCache>
                      <c:formatCode>General</c:formatCode>
                      <c:ptCount val="14"/>
                    </c:numCache>
                  </c:numRef>
                </c:val>
                <c:extLst>
                  <c:ext xmlns:c16="http://schemas.microsoft.com/office/drawing/2014/chart" uri="{C3380CC4-5D6E-409C-BE32-E72D297353CC}">
                    <c16:uniqueId val="{00000002-9409-4CEB-B109-FD8D188A3AD2}"/>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Results!$D$46</c15:sqref>
                        </c15:formulaRef>
                      </c:ext>
                    </c:extLst>
                    <c:strCache>
                      <c:ptCount val="1"/>
                    </c:strCache>
                  </c:strRef>
                </c:tx>
                <c:spPr>
                  <a:solidFill>
                    <a:schemeClr val="accent2"/>
                  </a:solidFill>
                  <a:ln>
                    <a:noFill/>
                  </a:ln>
                  <a:effectLst/>
                </c:spPr>
                <c:invertIfNegative val="0"/>
                <c:cat>
                  <c:strRef>
                    <c:extLst xmlns:c15="http://schemas.microsoft.com/office/drawing/2012/chart">
                      <c:ext xmlns:c15="http://schemas.microsoft.com/office/drawing/2012/chart" uri="{02D57815-91ED-43cb-92C2-25804820EDAC}">
                        <c15:formulaRef>
                          <c15:sqref>Results!$B$47:$B$60</c15:sqref>
                        </c15:formulaRef>
                      </c:ext>
                    </c:extLst>
                    <c:strCache>
                      <c:ptCount val="14"/>
                      <c:pt idx="0">
                        <c:v>Email Services</c:v>
                      </c:pt>
                      <c:pt idx="1">
                        <c:v>Users Personal Storage on File Server</c:v>
                      </c:pt>
                      <c:pt idx="2">
                        <c:v>3rd Party Application for file sharing and transferring</c:v>
                      </c:pt>
                      <c:pt idx="3">
                        <c:v>Files on Shared Drive Servers</c:v>
                      </c:pt>
                      <c:pt idx="4">
                        <c:v>Chat Application</c:v>
                      </c:pt>
                      <c:pt idx="5">
                        <c:v>Software to conduct Online Video Meetings</c:v>
                      </c:pt>
                      <c:pt idx="6">
                        <c:v>Software to conduct Calls between Offices</c:v>
                      </c:pt>
                      <c:pt idx="7">
                        <c:v>International calling bills (between Offices)</c:v>
                      </c:pt>
                      <c:pt idx="8">
                        <c:v>Anti-Virus</c:v>
                      </c:pt>
                      <c:pt idx="9">
                        <c:v>Single Sign-On</c:v>
                      </c:pt>
                      <c:pt idx="10">
                        <c:v>Device Management</c:v>
                      </c:pt>
                      <c:pt idx="11">
                        <c:v>Microsoft Licenses</c:v>
                      </c:pt>
                      <c:pt idx="12">
                        <c:v>SERVICES</c:v>
                      </c:pt>
                      <c:pt idx="13">
                        <c:v>TOTAL</c:v>
                      </c:pt>
                    </c:strCache>
                  </c:strRef>
                </c:cat>
                <c:val>
                  <c:numRef>
                    <c:extLst xmlns:c15="http://schemas.microsoft.com/office/drawing/2012/chart">
                      <c:ext xmlns:c15="http://schemas.microsoft.com/office/drawing/2012/chart" uri="{02D57815-91ED-43cb-92C2-25804820EDAC}">
                        <c15:formulaRef>
                          <c15:sqref>Results!$D$47:$D$60</c15:sqref>
                        </c15:formulaRef>
                      </c:ext>
                    </c:extLst>
                    <c:numCache>
                      <c:formatCode>General</c:formatCode>
                      <c:ptCount val="14"/>
                    </c:numCache>
                  </c:numRef>
                </c:val>
                <c:extLst xmlns:c15="http://schemas.microsoft.com/office/drawing/2012/chart">
                  <c:ext xmlns:c16="http://schemas.microsoft.com/office/drawing/2014/chart" uri="{C3380CC4-5D6E-409C-BE32-E72D297353CC}">
                    <c16:uniqueId val="{00000003-9409-4CEB-B109-FD8D188A3AD2}"/>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Results!$E$46</c15:sqref>
                        </c15:formulaRef>
                      </c:ext>
                    </c:extLst>
                    <c:strCache>
                      <c:ptCount val="1"/>
                    </c:strCache>
                  </c:strRef>
                </c:tx>
                <c:spPr>
                  <a:solidFill>
                    <a:schemeClr val="accent3"/>
                  </a:solidFill>
                  <a:ln>
                    <a:noFill/>
                  </a:ln>
                  <a:effectLst/>
                </c:spPr>
                <c:invertIfNegative val="0"/>
                <c:cat>
                  <c:strRef>
                    <c:extLst xmlns:c15="http://schemas.microsoft.com/office/drawing/2012/chart">
                      <c:ext xmlns:c15="http://schemas.microsoft.com/office/drawing/2012/chart" uri="{02D57815-91ED-43cb-92C2-25804820EDAC}">
                        <c15:formulaRef>
                          <c15:sqref>Results!$B$47:$B$60</c15:sqref>
                        </c15:formulaRef>
                      </c:ext>
                    </c:extLst>
                    <c:strCache>
                      <c:ptCount val="14"/>
                      <c:pt idx="0">
                        <c:v>Email Services</c:v>
                      </c:pt>
                      <c:pt idx="1">
                        <c:v>Users Personal Storage on File Server</c:v>
                      </c:pt>
                      <c:pt idx="2">
                        <c:v>3rd Party Application for file sharing and transferring</c:v>
                      </c:pt>
                      <c:pt idx="3">
                        <c:v>Files on Shared Drive Servers</c:v>
                      </c:pt>
                      <c:pt idx="4">
                        <c:v>Chat Application</c:v>
                      </c:pt>
                      <c:pt idx="5">
                        <c:v>Software to conduct Online Video Meetings</c:v>
                      </c:pt>
                      <c:pt idx="6">
                        <c:v>Software to conduct Calls between Offices</c:v>
                      </c:pt>
                      <c:pt idx="7">
                        <c:v>International calling bills (between Offices)</c:v>
                      </c:pt>
                      <c:pt idx="8">
                        <c:v>Anti-Virus</c:v>
                      </c:pt>
                      <c:pt idx="9">
                        <c:v>Single Sign-On</c:v>
                      </c:pt>
                      <c:pt idx="10">
                        <c:v>Device Management</c:v>
                      </c:pt>
                      <c:pt idx="11">
                        <c:v>Microsoft Licenses</c:v>
                      </c:pt>
                      <c:pt idx="12">
                        <c:v>SERVICES</c:v>
                      </c:pt>
                      <c:pt idx="13">
                        <c:v>TOTAL</c:v>
                      </c:pt>
                    </c:strCache>
                  </c:strRef>
                </c:cat>
                <c:val>
                  <c:numRef>
                    <c:extLst xmlns:c15="http://schemas.microsoft.com/office/drawing/2012/chart">
                      <c:ext xmlns:c15="http://schemas.microsoft.com/office/drawing/2012/chart" uri="{02D57815-91ED-43cb-92C2-25804820EDAC}">
                        <c15:formulaRef>
                          <c15:sqref>Results!$E$47:$E$60</c15:sqref>
                        </c15:formulaRef>
                      </c:ext>
                    </c:extLst>
                    <c:numCache>
                      <c:formatCode>General</c:formatCode>
                      <c:ptCount val="14"/>
                    </c:numCache>
                  </c:numRef>
                </c:val>
                <c:extLst xmlns:c15="http://schemas.microsoft.com/office/drawing/2012/chart">
                  <c:ext xmlns:c16="http://schemas.microsoft.com/office/drawing/2014/chart" uri="{C3380CC4-5D6E-409C-BE32-E72D297353CC}">
                    <c16:uniqueId val="{00000004-9409-4CEB-B109-FD8D188A3AD2}"/>
                  </c:ext>
                </c:extLst>
              </c15:ser>
            </c15:filteredBarSeries>
          </c:ext>
        </c:extLst>
      </c:barChart>
      <c:catAx>
        <c:axId val="682044272"/>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2046992"/>
        <c:crosses val="autoZero"/>
        <c:auto val="1"/>
        <c:lblAlgn val="ctr"/>
        <c:lblOffset val="100"/>
        <c:noMultiLvlLbl val="0"/>
      </c:catAx>
      <c:valAx>
        <c:axId val="682046992"/>
        <c:scaling>
          <c:orientation val="minMax"/>
        </c:scaling>
        <c:delete val="0"/>
        <c:axPos val="t"/>
        <c:majorGridlines>
          <c:spPr>
            <a:ln w="9525" cap="flat" cmpd="sng" algn="ctr">
              <a:solidFill>
                <a:schemeClr val="tx1">
                  <a:lumMod val="15000"/>
                  <a:lumOff val="85000"/>
                </a:schemeClr>
              </a:solidFill>
              <a:round/>
            </a:ln>
            <a:effectLst/>
          </c:spPr>
        </c:majorGridlines>
        <c:numFmt formatCode="_([$AED]\ * #,##0_);_([$AED]\ * \(#,##0\);_([$AED]\ *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20442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D01196-045E-462E-A452-23A36CBB1F30}" type="datetimeFigureOut">
              <a:rPr lang="en-US" smtClean="0"/>
              <a:t>03-Oct-18</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074F16-9DBB-4022-AE5A-A9A15FBDF870}" type="slidenum">
              <a:rPr lang="en-US" smtClean="0"/>
              <a:t>‹#›</a:t>
            </a:fld>
            <a:endParaRPr lang="en-US"/>
          </a:p>
        </p:txBody>
      </p:sp>
    </p:spTree>
    <p:extLst>
      <p:ext uri="{BB962C8B-B14F-4D97-AF65-F5344CB8AC3E}">
        <p14:creationId xmlns:p14="http://schemas.microsoft.com/office/powerpoint/2010/main" val="1553388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defTabSz="950464">
              <a:defRPr/>
            </a:pPr>
            <a:endParaRPr lang="en-US">
              <a:solidFill>
                <a:prstClr val="black"/>
              </a:solidFill>
              <a:latin typeface="Segoe UI" pitchFamily="34" charset="0"/>
            </a:endParaRPr>
          </a:p>
        </p:txBody>
      </p:sp>
      <p:sp>
        <p:nvSpPr>
          <p:cNvPr id="5" name="Footer Placeholder 4"/>
          <p:cNvSpPr>
            <a:spLocks noGrp="1"/>
          </p:cNvSpPr>
          <p:nvPr>
            <p:ph type="ftr" sz="quarter" idx="11"/>
          </p:nvPr>
        </p:nvSpPr>
        <p:spPr/>
        <p:txBody>
          <a:bodyPr/>
          <a:lstStyle/>
          <a:p>
            <a:pPr marL="406034" defTabSz="931467"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defTabSz="950464">
              <a:defRPr/>
            </a:pPr>
            <a:fld id="{61B0BD91-A332-4638-9D55-E1550E13BA63}" type="datetime8">
              <a:rPr lang="en-US">
                <a:solidFill>
                  <a:prstClr val="black"/>
                </a:solidFill>
                <a:latin typeface="Segoe UI" pitchFamily="34" charset="0"/>
              </a:rPr>
              <a:pPr defTabSz="950464">
                <a:defRPr/>
              </a:pPr>
              <a:t>03-Oct-18 11:11 AM</a:t>
            </a:fld>
            <a:endParaRPr lang="en-US">
              <a:solidFill>
                <a:prstClr val="black"/>
              </a:solidFill>
              <a:latin typeface="Segoe UI" pitchFamily="34" charset="0"/>
            </a:endParaRPr>
          </a:p>
        </p:txBody>
      </p:sp>
      <p:sp>
        <p:nvSpPr>
          <p:cNvPr id="7" name="Slide Number Placeholder 6"/>
          <p:cNvSpPr>
            <a:spLocks noGrp="1"/>
          </p:cNvSpPr>
          <p:nvPr>
            <p:ph type="sldNum" sz="quarter" idx="13"/>
          </p:nvPr>
        </p:nvSpPr>
        <p:spPr/>
        <p:txBody>
          <a:bodyPr/>
          <a:lstStyle/>
          <a:p>
            <a:pPr defTabSz="950464">
              <a:defRPr/>
            </a:pPr>
            <a:fld id="{B4008EB6-D09E-4580-8CD6-DDB14511944F}" type="slidenum">
              <a:rPr lang="en-US">
                <a:solidFill>
                  <a:prstClr val="black"/>
                </a:solidFill>
                <a:latin typeface="Segoe UI" pitchFamily="34" charset="0"/>
              </a:rPr>
              <a:pPr defTabSz="950464">
                <a:defRPr/>
              </a:pPr>
              <a:t>12</a:t>
            </a:fld>
            <a:endParaRPr lang="en-US">
              <a:solidFill>
                <a:prstClr val="black"/>
              </a:solidFill>
              <a:latin typeface="Segoe UI" pitchFamily="34" charset="0"/>
            </a:endParaRPr>
          </a:p>
        </p:txBody>
      </p:sp>
    </p:spTree>
    <p:extLst>
      <p:ext uri="{BB962C8B-B14F-4D97-AF65-F5344CB8AC3E}">
        <p14:creationId xmlns:p14="http://schemas.microsoft.com/office/powerpoint/2010/main" val="4032913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defTabSz="950464">
              <a:defRPr/>
            </a:pPr>
            <a:endParaRPr lang="en-US">
              <a:solidFill>
                <a:prstClr val="black"/>
              </a:solidFill>
              <a:latin typeface="Segoe UI" pitchFamily="34" charset="0"/>
            </a:endParaRPr>
          </a:p>
        </p:txBody>
      </p:sp>
      <p:sp>
        <p:nvSpPr>
          <p:cNvPr id="5" name="Footer Placeholder 4"/>
          <p:cNvSpPr>
            <a:spLocks noGrp="1"/>
          </p:cNvSpPr>
          <p:nvPr>
            <p:ph type="ftr" sz="quarter" idx="11"/>
          </p:nvPr>
        </p:nvSpPr>
        <p:spPr/>
        <p:txBody>
          <a:bodyPr/>
          <a:lstStyle/>
          <a:p>
            <a:pPr marL="406034" defTabSz="931467"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defTabSz="950464">
              <a:defRPr/>
            </a:pPr>
            <a:fld id="{61B0BD91-A332-4638-9D55-E1550E13BA63}" type="datetime8">
              <a:rPr lang="en-US">
                <a:solidFill>
                  <a:prstClr val="black"/>
                </a:solidFill>
                <a:latin typeface="Segoe UI" pitchFamily="34" charset="0"/>
              </a:rPr>
              <a:pPr defTabSz="950464">
                <a:defRPr/>
              </a:pPr>
              <a:t>03-Oct-18 11:11 AM</a:t>
            </a:fld>
            <a:endParaRPr lang="en-US">
              <a:solidFill>
                <a:prstClr val="black"/>
              </a:solidFill>
              <a:latin typeface="Segoe UI" pitchFamily="34" charset="0"/>
            </a:endParaRPr>
          </a:p>
        </p:txBody>
      </p:sp>
      <p:sp>
        <p:nvSpPr>
          <p:cNvPr id="7" name="Slide Number Placeholder 6"/>
          <p:cNvSpPr>
            <a:spLocks noGrp="1"/>
          </p:cNvSpPr>
          <p:nvPr>
            <p:ph type="sldNum" sz="quarter" idx="13"/>
          </p:nvPr>
        </p:nvSpPr>
        <p:spPr/>
        <p:txBody>
          <a:bodyPr/>
          <a:lstStyle/>
          <a:p>
            <a:pPr defTabSz="950464">
              <a:defRPr/>
            </a:pPr>
            <a:fld id="{B4008EB6-D09E-4580-8CD6-DDB14511944F}" type="slidenum">
              <a:rPr lang="en-US">
                <a:solidFill>
                  <a:prstClr val="black"/>
                </a:solidFill>
                <a:latin typeface="Segoe UI" pitchFamily="34" charset="0"/>
              </a:rPr>
              <a:pPr defTabSz="950464">
                <a:defRPr/>
              </a:pPr>
              <a:t>13</a:t>
            </a:fld>
            <a:endParaRPr lang="en-US">
              <a:solidFill>
                <a:prstClr val="black"/>
              </a:solidFill>
              <a:latin typeface="Segoe UI" pitchFamily="34" charset="0"/>
            </a:endParaRPr>
          </a:p>
        </p:txBody>
      </p:sp>
    </p:spTree>
    <p:extLst>
      <p:ext uri="{BB962C8B-B14F-4D97-AF65-F5344CB8AC3E}">
        <p14:creationId xmlns:p14="http://schemas.microsoft.com/office/powerpoint/2010/main" val="2067182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7F19B5-6952-4A42-BC0A-14BC306E2D37}" type="datetimeFigureOut">
              <a:rPr lang="en-US" smtClean="0"/>
              <a:t>03-Oct-18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4835F-95B0-4144-ACB2-CCE9F3A2076D}" type="slidenum">
              <a:rPr lang="en-US" smtClean="0"/>
              <a:t>‹#›</a:t>
            </a:fld>
            <a:endParaRPr lang="en-US"/>
          </a:p>
        </p:txBody>
      </p:sp>
    </p:spTree>
    <p:extLst>
      <p:ext uri="{BB962C8B-B14F-4D97-AF65-F5344CB8AC3E}">
        <p14:creationId xmlns:p14="http://schemas.microsoft.com/office/powerpoint/2010/main" val="210427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7F19B5-6952-4A42-BC0A-14BC306E2D37}" type="datetimeFigureOut">
              <a:rPr lang="en-US" smtClean="0"/>
              <a:t>03-Oct-18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4835F-95B0-4144-ACB2-CCE9F3A2076D}" type="slidenum">
              <a:rPr lang="en-US" smtClean="0"/>
              <a:t>‹#›</a:t>
            </a:fld>
            <a:endParaRPr lang="en-US"/>
          </a:p>
        </p:txBody>
      </p:sp>
    </p:spTree>
    <p:extLst>
      <p:ext uri="{BB962C8B-B14F-4D97-AF65-F5344CB8AC3E}">
        <p14:creationId xmlns:p14="http://schemas.microsoft.com/office/powerpoint/2010/main" val="1836549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7F19B5-6952-4A42-BC0A-14BC306E2D37}" type="datetimeFigureOut">
              <a:rPr lang="en-US" smtClean="0"/>
              <a:t>03-Oct-18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4835F-95B0-4144-ACB2-CCE9F3A2076D}" type="slidenum">
              <a:rPr lang="en-US" smtClean="0"/>
              <a:t>‹#›</a:t>
            </a:fld>
            <a:endParaRPr lang="en-US"/>
          </a:p>
        </p:txBody>
      </p:sp>
    </p:spTree>
    <p:extLst>
      <p:ext uri="{BB962C8B-B14F-4D97-AF65-F5344CB8AC3E}">
        <p14:creationId xmlns:p14="http://schemas.microsoft.com/office/powerpoint/2010/main" val="3703202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6499" y="986994"/>
            <a:ext cx="6359889" cy="218008"/>
          </a:xfrm>
        </p:spPr>
        <p:txBody>
          <a:bodyPr wrap="square" lIns="0" tIns="0" rIns="0" bIns="0">
            <a:spAutoFit/>
          </a:bodyPr>
          <a:lstStyle>
            <a:lvl1pPr>
              <a:lnSpc>
                <a:spcPts val="1730"/>
              </a:lnSpc>
              <a:defRPr sz="1544">
                <a:solidFill>
                  <a:schemeClr val="tx1"/>
                </a:solidFill>
              </a:defRPr>
            </a:lvl1pPr>
          </a:lstStyle>
          <a:p>
            <a:r>
              <a:rPr lang="en-US"/>
              <a:t>Device layout 1: one column</a:t>
            </a:r>
          </a:p>
        </p:txBody>
      </p:sp>
      <p:sp>
        <p:nvSpPr>
          <p:cNvPr id="4" name="Text Placeholder 3"/>
          <p:cNvSpPr>
            <a:spLocks noGrp="1"/>
          </p:cNvSpPr>
          <p:nvPr>
            <p:ph type="body" sz="quarter" idx="10" hasCustomPrompt="1"/>
          </p:nvPr>
        </p:nvSpPr>
        <p:spPr>
          <a:xfrm>
            <a:off x="256499" y="2509780"/>
            <a:ext cx="2676494" cy="333425"/>
          </a:xfrm>
        </p:spPr>
        <p:txBody>
          <a:bodyPr wrap="square" lIns="0" tIns="0" rIns="0" bIns="0">
            <a:spAutoFit/>
          </a:bodyPr>
          <a:lstStyle>
            <a:lvl1pPr marL="0" indent="0">
              <a:lnSpc>
                <a:spcPts val="1297"/>
              </a:lnSpc>
              <a:buNone/>
              <a:defRPr sz="1103" b="0" i="0">
                <a:solidFill>
                  <a:schemeClr val="tx1"/>
                </a:solidFill>
                <a:latin typeface="+mn-lt"/>
              </a:defRPr>
            </a:lvl1pPr>
            <a:lvl2pPr marL="123569" indent="0">
              <a:buNone/>
              <a:defRPr/>
            </a:lvl2pPr>
            <a:lvl3pPr marL="247136" indent="0">
              <a:buNone/>
              <a:defRPr/>
            </a:lvl3pPr>
            <a:lvl4pPr marL="370705" indent="0">
              <a:buNone/>
              <a:defRPr/>
            </a:lvl4pPr>
            <a:lvl5pPr marL="494273" indent="0">
              <a:buNone/>
              <a:defRPr/>
            </a:lvl5pPr>
          </a:lstStyle>
          <a:p>
            <a:pPr lvl="0"/>
            <a:r>
              <a:rPr lang="pt-BR"/>
              <a:t>Subhead Segoe UI Regular 20/24. Em volor resequaectur.</a:t>
            </a:r>
            <a:endParaRPr lang="en-US"/>
          </a:p>
        </p:txBody>
      </p:sp>
      <p:sp>
        <p:nvSpPr>
          <p:cNvPr id="5" name="Text Placeholder 4"/>
          <p:cNvSpPr>
            <a:spLocks noGrp="1"/>
          </p:cNvSpPr>
          <p:nvPr>
            <p:ph type="body" sz="quarter" idx="11" hasCustomPrompt="1"/>
          </p:nvPr>
        </p:nvSpPr>
        <p:spPr>
          <a:xfrm>
            <a:off x="256497" y="3610134"/>
            <a:ext cx="2676493" cy="3319461"/>
          </a:xfrm>
        </p:spPr>
        <p:txBody>
          <a:bodyPr lIns="0" tIns="0" rIns="0" bIns="0"/>
          <a:lstStyle>
            <a:lvl1pPr marL="154460" indent="-154460">
              <a:lnSpc>
                <a:spcPts val="973"/>
              </a:lnSpc>
              <a:spcBef>
                <a:spcPts val="0"/>
              </a:spcBef>
              <a:buFont typeface="Arial" panose="020B0604020202020204" pitchFamily="34" charset="0"/>
              <a:buChar char="•"/>
              <a:defRPr sz="772" b="0" i="0">
                <a:solidFill>
                  <a:schemeClr val="tx1"/>
                </a:solidFill>
                <a:latin typeface="+mn-lt"/>
              </a:defRPr>
            </a:lvl1pPr>
            <a:lvl2pPr marL="0" indent="0">
              <a:lnSpc>
                <a:spcPts val="973"/>
              </a:lnSpc>
              <a:spcBef>
                <a:spcPts val="0"/>
              </a:spcBef>
              <a:buNone/>
              <a:defRPr sz="757">
                <a:solidFill>
                  <a:schemeClr val="tx1"/>
                </a:solidFill>
              </a:defRPr>
            </a:lvl2pPr>
            <a:lvl3pPr marL="247136" indent="0">
              <a:buNone/>
              <a:defRPr/>
            </a:lvl3pPr>
            <a:lvl4pPr marL="370705" indent="0">
              <a:buNone/>
              <a:defRPr/>
            </a:lvl4pPr>
            <a:lvl5pPr marL="494273"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Tree>
    <p:extLst>
      <p:ext uri="{BB962C8B-B14F-4D97-AF65-F5344CB8AC3E}">
        <p14:creationId xmlns:p14="http://schemas.microsoft.com/office/powerpoint/2010/main" val="10920255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7F19B5-6952-4A42-BC0A-14BC306E2D37}" type="datetimeFigureOut">
              <a:rPr lang="en-US" smtClean="0"/>
              <a:t>03-Oct-18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4835F-95B0-4144-ACB2-CCE9F3A2076D}" type="slidenum">
              <a:rPr lang="en-US" smtClean="0"/>
              <a:t>‹#›</a:t>
            </a:fld>
            <a:endParaRPr lang="en-US"/>
          </a:p>
        </p:txBody>
      </p:sp>
    </p:spTree>
    <p:extLst>
      <p:ext uri="{BB962C8B-B14F-4D97-AF65-F5344CB8AC3E}">
        <p14:creationId xmlns:p14="http://schemas.microsoft.com/office/powerpoint/2010/main" val="418159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7F19B5-6952-4A42-BC0A-14BC306E2D37}" type="datetimeFigureOut">
              <a:rPr lang="en-US" smtClean="0"/>
              <a:t>03-Oct-18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4835F-95B0-4144-ACB2-CCE9F3A2076D}" type="slidenum">
              <a:rPr lang="en-US" smtClean="0"/>
              <a:t>‹#›</a:t>
            </a:fld>
            <a:endParaRPr lang="en-US"/>
          </a:p>
        </p:txBody>
      </p:sp>
    </p:spTree>
    <p:extLst>
      <p:ext uri="{BB962C8B-B14F-4D97-AF65-F5344CB8AC3E}">
        <p14:creationId xmlns:p14="http://schemas.microsoft.com/office/powerpoint/2010/main" val="1217321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7F19B5-6952-4A42-BC0A-14BC306E2D37}" type="datetimeFigureOut">
              <a:rPr lang="en-US" smtClean="0"/>
              <a:t>03-Oct-18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4835F-95B0-4144-ACB2-CCE9F3A2076D}" type="slidenum">
              <a:rPr lang="en-US" smtClean="0"/>
              <a:t>‹#›</a:t>
            </a:fld>
            <a:endParaRPr lang="en-US"/>
          </a:p>
        </p:txBody>
      </p:sp>
    </p:spTree>
    <p:extLst>
      <p:ext uri="{BB962C8B-B14F-4D97-AF65-F5344CB8AC3E}">
        <p14:creationId xmlns:p14="http://schemas.microsoft.com/office/powerpoint/2010/main" val="3531501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7F19B5-6952-4A42-BC0A-14BC306E2D37}" type="datetimeFigureOut">
              <a:rPr lang="en-US" smtClean="0"/>
              <a:t>03-Oct-18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14835F-95B0-4144-ACB2-CCE9F3A2076D}" type="slidenum">
              <a:rPr lang="en-US" smtClean="0"/>
              <a:t>‹#›</a:t>
            </a:fld>
            <a:endParaRPr lang="en-US"/>
          </a:p>
        </p:txBody>
      </p:sp>
    </p:spTree>
    <p:extLst>
      <p:ext uri="{BB962C8B-B14F-4D97-AF65-F5344CB8AC3E}">
        <p14:creationId xmlns:p14="http://schemas.microsoft.com/office/powerpoint/2010/main" val="1370453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7F19B5-6952-4A42-BC0A-14BC306E2D37}" type="datetimeFigureOut">
              <a:rPr lang="en-US" smtClean="0"/>
              <a:t>03-Oct-18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14835F-95B0-4144-ACB2-CCE9F3A2076D}" type="slidenum">
              <a:rPr lang="en-US" smtClean="0"/>
              <a:t>‹#›</a:t>
            </a:fld>
            <a:endParaRPr lang="en-US"/>
          </a:p>
        </p:txBody>
      </p:sp>
    </p:spTree>
    <p:extLst>
      <p:ext uri="{BB962C8B-B14F-4D97-AF65-F5344CB8AC3E}">
        <p14:creationId xmlns:p14="http://schemas.microsoft.com/office/powerpoint/2010/main" val="2284157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7F19B5-6952-4A42-BC0A-14BC306E2D37}" type="datetimeFigureOut">
              <a:rPr lang="en-US" smtClean="0"/>
              <a:t>03-Oct-18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14835F-95B0-4144-ACB2-CCE9F3A2076D}" type="slidenum">
              <a:rPr lang="en-US" smtClean="0"/>
              <a:t>‹#›</a:t>
            </a:fld>
            <a:endParaRPr lang="en-US"/>
          </a:p>
        </p:txBody>
      </p:sp>
    </p:spTree>
    <p:extLst>
      <p:ext uri="{BB962C8B-B14F-4D97-AF65-F5344CB8AC3E}">
        <p14:creationId xmlns:p14="http://schemas.microsoft.com/office/powerpoint/2010/main" val="4177044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27F19B5-6952-4A42-BC0A-14BC306E2D37}" type="datetimeFigureOut">
              <a:rPr lang="en-US" smtClean="0"/>
              <a:t>03-Oct-18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4835F-95B0-4144-ACB2-CCE9F3A2076D}" type="slidenum">
              <a:rPr lang="en-US" smtClean="0"/>
              <a:t>‹#›</a:t>
            </a:fld>
            <a:endParaRPr lang="en-US"/>
          </a:p>
        </p:txBody>
      </p:sp>
    </p:spTree>
    <p:extLst>
      <p:ext uri="{BB962C8B-B14F-4D97-AF65-F5344CB8AC3E}">
        <p14:creationId xmlns:p14="http://schemas.microsoft.com/office/powerpoint/2010/main" val="1017374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27F19B5-6952-4A42-BC0A-14BC306E2D37}" type="datetimeFigureOut">
              <a:rPr lang="en-US" smtClean="0"/>
              <a:t>03-Oct-18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4835F-95B0-4144-ACB2-CCE9F3A2076D}" type="slidenum">
              <a:rPr lang="en-US" smtClean="0"/>
              <a:t>‹#›</a:t>
            </a:fld>
            <a:endParaRPr lang="en-US"/>
          </a:p>
        </p:txBody>
      </p:sp>
    </p:spTree>
    <p:extLst>
      <p:ext uri="{BB962C8B-B14F-4D97-AF65-F5344CB8AC3E}">
        <p14:creationId xmlns:p14="http://schemas.microsoft.com/office/powerpoint/2010/main" val="2705317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A27F19B5-6952-4A42-BC0A-14BC306E2D37}" type="datetimeFigureOut">
              <a:rPr lang="en-US" smtClean="0"/>
              <a:t>03-Oct-18</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8614835F-95B0-4144-ACB2-CCE9F3A2076D}" type="slidenum">
              <a:rPr lang="en-US" smtClean="0"/>
              <a:t>‹#›</a:t>
            </a:fld>
            <a:endParaRPr lang="en-US"/>
          </a:p>
        </p:txBody>
      </p:sp>
    </p:spTree>
    <p:extLst>
      <p:ext uri="{BB962C8B-B14F-4D97-AF65-F5344CB8AC3E}">
        <p14:creationId xmlns:p14="http://schemas.microsoft.com/office/powerpoint/2010/main" val="15007542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12.jpeg"/><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2.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6858000" cy="4078224"/>
          </a:xfrm>
          <a:prstGeom prst="rect">
            <a:avLst/>
          </a:prstGeom>
        </p:spPr>
      </p:pic>
      <p:sp>
        <p:nvSpPr>
          <p:cNvPr id="19" name="Rectangle 18"/>
          <p:cNvSpPr/>
          <p:nvPr/>
        </p:nvSpPr>
        <p:spPr>
          <a:xfrm>
            <a:off x="0" y="0"/>
            <a:ext cx="6858000" cy="4078224"/>
          </a:xfrm>
          <a:prstGeom prst="rect">
            <a:avLst/>
          </a:prstGeom>
          <a:solidFill>
            <a:srgbClr val="0078D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8100" y="168472"/>
            <a:ext cx="6858000" cy="1870640"/>
          </a:xfrm>
          <a:prstGeom prst="rect">
            <a:avLst/>
          </a:prstGeom>
        </p:spPr>
        <p:txBody>
          <a:bodyPr wrap="square">
            <a:spAutoFit/>
          </a:bodyPr>
          <a:lstStyle/>
          <a:p>
            <a:pPr algn="ctr">
              <a:lnSpc>
                <a:spcPct val="107000"/>
              </a:lnSpc>
              <a:spcBef>
                <a:spcPts val="1200"/>
              </a:spcBef>
            </a:pPr>
            <a:r>
              <a:rPr lang="en-US" sz="5400" b="1" kern="0" dirty="0">
                <a:solidFill>
                  <a:schemeClr val="bg1"/>
                </a:solidFill>
                <a:effectLst>
                  <a:outerShdw blurRad="38100" dist="38100" dir="2700000" algn="tl">
                    <a:srgbClr val="000000">
                      <a:alpha val="43137"/>
                    </a:srgbClr>
                  </a:outerShdw>
                </a:effectLst>
                <a:latin typeface="Segoe UI" panose="020B0502040204020203" pitchFamily="34" charset="0"/>
                <a:ea typeface="DengXian Light"/>
                <a:cs typeface="Segoe UI" panose="020B0502040204020203" pitchFamily="34" charset="0"/>
              </a:rPr>
              <a:t>EXECUTIVE SUMMARY</a:t>
            </a:r>
          </a:p>
        </p:txBody>
      </p:sp>
      <p:sp>
        <p:nvSpPr>
          <p:cNvPr id="21" name="Rectangle 20"/>
          <p:cNvSpPr/>
          <p:nvPr/>
        </p:nvSpPr>
        <p:spPr>
          <a:xfrm>
            <a:off x="208026" y="4310286"/>
            <a:ext cx="6441948" cy="4651786"/>
          </a:xfrm>
          <a:prstGeom prst="rect">
            <a:avLst/>
          </a:prstGeom>
        </p:spPr>
        <p:txBody>
          <a:bodyPr wrap="square">
            <a:spAutoFit/>
          </a:bodyPr>
          <a:lstStyle/>
          <a:p>
            <a:pPr>
              <a:lnSpc>
                <a:spcPct val="107000"/>
              </a:lnSpc>
              <a:spcAft>
                <a:spcPts val="800"/>
              </a:spcAft>
            </a:pPr>
            <a:r>
              <a:rPr lang="en-US" dirty="0">
                <a:solidFill>
                  <a:srgbClr val="525252"/>
                </a:solidFill>
                <a:effectLst/>
                <a:latin typeface="Segoe UI" panose="020B0502040204020203" pitchFamily="34" charset="0"/>
                <a:ea typeface="Calibri" panose="020F0502020204030204" pitchFamily="34" charset="0"/>
                <a:cs typeface="Segoe UI" panose="020B0502040204020203" pitchFamily="34" charset="0"/>
              </a:rPr>
              <a:t>We have concluded the Total Cost of Ownership (TCO) analysis comparing running your IT services on-premise versus using Microsoft 365.</a:t>
            </a:r>
          </a:p>
          <a:p>
            <a:pPr>
              <a:lnSpc>
                <a:spcPct val="107000"/>
              </a:lnSpc>
              <a:spcAft>
                <a:spcPts val="800"/>
              </a:spcAft>
            </a:pPr>
            <a:r>
              <a:rPr lang="en-US" dirty="0">
                <a:solidFill>
                  <a:srgbClr val="525252"/>
                </a:solidFill>
                <a:effectLst/>
                <a:latin typeface="Segoe UI" panose="020B0502040204020203" pitchFamily="34" charset="0"/>
                <a:ea typeface="Calibri" panose="020F0502020204030204" pitchFamily="34" charset="0"/>
                <a:cs typeface="Segoe UI" panose="020B0502040204020203" pitchFamily="34" charset="0"/>
              </a:rPr>
              <a:t>The analysis has been conducted using data that we have collected from your environment and using a TCO calculator fully transparent and easy to use.</a:t>
            </a:r>
          </a:p>
          <a:p>
            <a:pPr>
              <a:lnSpc>
                <a:spcPct val="107000"/>
              </a:lnSpc>
              <a:spcAft>
                <a:spcPts val="800"/>
              </a:spcAft>
            </a:pPr>
            <a:r>
              <a:rPr lang="en-US" b="1" dirty="0">
                <a:solidFill>
                  <a:srgbClr val="525252"/>
                </a:solidFill>
                <a:effectLst/>
                <a:latin typeface="Segoe UI" panose="020B0502040204020203" pitchFamily="34" charset="0"/>
                <a:ea typeface="Calibri" panose="020F0502020204030204" pitchFamily="34" charset="0"/>
                <a:cs typeface="Segoe UI" panose="020B0502040204020203" pitchFamily="34" charset="0"/>
              </a:rPr>
              <a:t>You could save… if you move to Microsoft 365. In relative terms, this ….% of cost savings!!</a:t>
            </a:r>
          </a:p>
          <a:p>
            <a:pPr>
              <a:lnSpc>
                <a:spcPct val="107000"/>
              </a:lnSpc>
              <a:spcAft>
                <a:spcPts val="800"/>
              </a:spcAft>
            </a:pPr>
            <a:r>
              <a:rPr lang="en-US" dirty="0">
                <a:solidFill>
                  <a:srgbClr val="525252"/>
                </a:solidFill>
                <a:effectLst/>
                <a:latin typeface="Segoe UI" panose="020B0502040204020203" pitchFamily="34" charset="0"/>
                <a:ea typeface="Calibri" panose="020F0502020204030204" pitchFamily="34" charset="0"/>
                <a:cs typeface="Segoe UI" panose="020B0502040204020203" pitchFamily="34" charset="0"/>
              </a:rPr>
              <a:t>The report will detail the methodology we followed, the data that we have collected and the results you could achieve.</a:t>
            </a:r>
          </a:p>
          <a:p>
            <a:pPr>
              <a:lnSpc>
                <a:spcPct val="107000"/>
              </a:lnSpc>
              <a:spcAft>
                <a:spcPts val="800"/>
              </a:spcAft>
            </a:pPr>
            <a:r>
              <a:rPr lang="en-US" dirty="0">
                <a:solidFill>
                  <a:srgbClr val="525252"/>
                </a:solidFill>
                <a:effectLst/>
                <a:latin typeface="Segoe UI" panose="020B0502040204020203" pitchFamily="34" charset="0"/>
                <a:ea typeface="Calibri" panose="020F0502020204030204" pitchFamily="34" charset="0"/>
                <a:cs typeface="Segoe UI" panose="020B0502040204020203" pitchFamily="34" charset="0"/>
              </a:rPr>
              <a:t>Our recommendation going forward is to invest in Microsoft 365 to benefit from the immediate savings, improve on the overall productivity of your organization and make it future-proof which is essentials in today’s changing environments.</a:t>
            </a:r>
          </a:p>
        </p:txBody>
      </p:sp>
    </p:spTree>
    <p:extLst>
      <p:ext uri="{BB962C8B-B14F-4D97-AF65-F5344CB8AC3E}">
        <p14:creationId xmlns:p14="http://schemas.microsoft.com/office/powerpoint/2010/main" val="1707673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3060" y="658056"/>
            <a:ext cx="5115426" cy="1277914"/>
          </a:xfrm>
          <a:prstGeom prst="rect">
            <a:avLst/>
          </a:prstGeom>
        </p:spPr>
        <p:txBody>
          <a:bodyPr wrap="square">
            <a:spAutoFit/>
          </a:bodyPr>
          <a:lstStyle/>
          <a:p>
            <a:pPr>
              <a:lnSpc>
                <a:spcPct val="107000"/>
              </a:lnSpc>
              <a:spcBef>
                <a:spcPts val="1200"/>
              </a:spcBef>
            </a:pPr>
            <a:r>
              <a:rPr lang="en-US" sz="3600" b="1" kern="0" dirty="0">
                <a:solidFill>
                  <a:srgbClr val="0078D7"/>
                </a:solidFill>
                <a:effectLst/>
                <a:latin typeface="Segoe UI" panose="020B0502040204020203" pitchFamily="34" charset="0"/>
                <a:ea typeface="DengXian Light"/>
                <a:cs typeface="Segoe UI" panose="020B0502040204020203" pitchFamily="34" charset="0"/>
              </a:rPr>
              <a:t>RECOMMENDATIONS GOING FORWARD</a:t>
            </a:r>
          </a:p>
        </p:txBody>
      </p:sp>
      <p:sp>
        <p:nvSpPr>
          <p:cNvPr id="4" name="Rectangle 3"/>
          <p:cNvSpPr/>
          <p:nvPr/>
        </p:nvSpPr>
        <p:spPr>
          <a:xfrm>
            <a:off x="343060" y="2192002"/>
            <a:ext cx="5819996" cy="4276555"/>
          </a:xfrm>
          <a:prstGeom prst="rect">
            <a:avLst/>
          </a:prstGeom>
        </p:spPr>
        <p:txBody>
          <a:bodyPr wrap="square">
            <a:spAutoFit/>
          </a:bodyPr>
          <a:lstStyle/>
          <a:p>
            <a:pPr>
              <a:lnSpc>
                <a:spcPct val="107000"/>
              </a:lnSpc>
              <a:spcAft>
                <a:spcPts val="800"/>
              </a:spcAft>
            </a:pPr>
            <a:endParaRPr lang="en-US" sz="140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400">
                <a:effectLst/>
                <a:latin typeface="Segoe UI" panose="020B0502040204020203" pitchFamily="34" charset="0"/>
                <a:ea typeface="Calibri" panose="020F0502020204030204" pitchFamily="34" charset="0"/>
                <a:cs typeface="Segoe UI" panose="020B0502040204020203" pitchFamily="34" charset="0"/>
              </a:rPr>
              <a:t>Given </a:t>
            </a:r>
            <a:r>
              <a:rPr lang="en-US" sz="1400" dirty="0">
                <a:effectLst/>
                <a:latin typeface="Segoe UI" panose="020B0502040204020203" pitchFamily="34" charset="0"/>
                <a:ea typeface="Calibri" panose="020F0502020204030204" pitchFamily="34" charset="0"/>
                <a:cs typeface="Segoe UI" panose="020B0502040204020203" pitchFamily="34" charset="0"/>
              </a:rPr>
              <a:t>that the TCO Analysis is showing clear evidence that moving to Microsoft 365 reduces your costs of delivering the IT services mentioned above and given that Microsoft 365 brings immense improvements to the productivity of your team, our recommendation is to receive a full proposal for the same including the cost of the subscriptions as well as the professional services required for the deployment and migration of data.</a:t>
            </a:r>
          </a:p>
          <a:p>
            <a:pPr>
              <a:lnSpc>
                <a:spcPct val="107000"/>
              </a:lnSpc>
              <a:spcAft>
                <a:spcPts val="800"/>
              </a:spcAft>
            </a:pPr>
            <a:endParaRPr lang="en-US" sz="14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400" dirty="0">
                <a:effectLst/>
                <a:latin typeface="Segoe UI" panose="020B0502040204020203" pitchFamily="34" charset="0"/>
                <a:ea typeface="Calibri" panose="020F0502020204030204" pitchFamily="34" charset="0"/>
                <a:cs typeface="Segoe UI" panose="020B0502040204020203" pitchFamily="34" charset="0"/>
              </a:rPr>
              <a:t>The proposal must be comprehensive to include all the costs that could be incurred such as 3</a:t>
            </a:r>
            <a:r>
              <a:rPr lang="en-US" sz="1400" baseline="30000" dirty="0">
                <a:effectLst/>
                <a:latin typeface="Segoe UI" panose="020B0502040204020203" pitchFamily="34" charset="0"/>
                <a:ea typeface="Calibri" panose="020F0502020204030204" pitchFamily="34" charset="0"/>
                <a:cs typeface="Segoe UI" panose="020B0502040204020203" pitchFamily="34" charset="0"/>
              </a:rPr>
              <a:t>rd</a:t>
            </a:r>
            <a:r>
              <a:rPr lang="en-US" sz="1400" dirty="0">
                <a:effectLst/>
                <a:latin typeface="Segoe UI" panose="020B0502040204020203" pitchFamily="34" charset="0"/>
                <a:ea typeface="Calibri" panose="020F0502020204030204" pitchFamily="34" charset="0"/>
                <a:cs typeface="Segoe UI" panose="020B0502040204020203" pitchFamily="34" charset="0"/>
              </a:rPr>
              <a:t> party migration tools and additional storage (if required). </a:t>
            </a:r>
          </a:p>
          <a:p>
            <a:pPr>
              <a:lnSpc>
                <a:spcPct val="107000"/>
              </a:lnSpc>
              <a:spcAft>
                <a:spcPts val="800"/>
              </a:spcAft>
            </a:pPr>
            <a:endParaRPr lang="en-US" sz="14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400" dirty="0">
                <a:effectLst/>
                <a:latin typeface="Segoe UI" panose="020B0502040204020203" pitchFamily="34" charset="0"/>
                <a:ea typeface="Calibri" panose="020F0502020204030204" pitchFamily="34" charset="0"/>
                <a:cs typeface="Segoe UI" panose="020B0502040204020203" pitchFamily="34" charset="0"/>
              </a:rPr>
              <a:t>Other than the deployment services, end-users adoption services are recommended too for a successful deployment and making the most of your investment in Microsoft 365.</a:t>
            </a:r>
          </a:p>
        </p:txBody>
      </p:sp>
      <p:cxnSp>
        <p:nvCxnSpPr>
          <p:cNvPr id="7" name="Straight Connector 6"/>
          <p:cNvCxnSpPr/>
          <p:nvPr/>
        </p:nvCxnSpPr>
        <p:spPr>
          <a:xfrm>
            <a:off x="1835738" y="6473952"/>
            <a:ext cx="2834640" cy="0"/>
          </a:xfrm>
          <a:prstGeom prst="line">
            <a:avLst/>
          </a:prstGeom>
          <a:ln w="19050" cmpd="tri">
            <a:solidFill>
              <a:srgbClr val="0078D7"/>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7246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3060" y="658056"/>
            <a:ext cx="6331278" cy="641458"/>
          </a:xfrm>
          <a:prstGeom prst="rect">
            <a:avLst/>
          </a:prstGeom>
        </p:spPr>
        <p:txBody>
          <a:bodyPr wrap="square">
            <a:spAutoFit/>
          </a:bodyPr>
          <a:lstStyle/>
          <a:p>
            <a:pPr>
              <a:lnSpc>
                <a:spcPct val="107000"/>
              </a:lnSpc>
              <a:spcBef>
                <a:spcPts val="1200"/>
              </a:spcBef>
            </a:pPr>
            <a:r>
              <a:rPr lang="en-US" sz="3600" b="1" kern="0" dirty="0">
                <a:solidFill>
                  <a:srgbClr val="0078D7"/>
                </a:solidFill>
                <a:latin typeface="Segoe UI" panose="020B0502040204020203" pitchFamily="34" charset="0"/>
                <a:ea typeface="DengXian Light"/>
                <a:cs typeface="Segoe UI" panose="020B0502040204020203" pitchFamily="34" charset="0"/>
              </a:rPr>
              <a:t>WHAT IS MICROSOFT 365</a:t>
            </a:r>
            <a:endParaRPr lang="en-US" sz="3600" b="1" kern="0" dirty="0">
              <a:solidFill>
                <a:srgbClr val="0078D7"/>
              </a:solidFill>
              <a:effectLst/>
              <a:latin typeface="Segoe UI" panose="020B0502040204020203" pitchFamily="34" charset="0"/>
              <a:ea typeface="DengXian Light"/>
              <a:cs typeface="Segoe UI" panose="020B0502040204020203" pitchFamily="34" charset="0"/>
            </a:endParaRPr>
          </a:p>
        </p:txBody>
      </p:sp>
      <p:sp>
        <p:nvSpPr>
          <p:cNvPr id="6" name="Rectangle 5">
            <a:extLst>
              <a:ext uri="{FF2B5EF4-FFF2-40B4-BE49-F238E27FC236}">
                <a16:creationId xmlns:a16="http://schemas.microsoft.com/office/drawing/2014/main" id="{DD2B00FF-C75F-4CF4-A15A-EB810F7E5946}"/>
              </a:ext>
            </a:extLst>
          </p:cNvPr>
          <p:cNvSpPr/>
          <p:nvPr/>
        </p:nvSpPr>
        <p:spPr>
          <a:xfrm>
            <a:off x="510799" y="5942739"/>
            <a:ext cx="5836403" cy="635302"/>
          </a:xfrm>
          <a:prstGeom prst="rect">
            <a:avLst/>
          </a:prstGeom>
        </p:spPr>
        <p:txBody>
          <a:bodyPr wrap="square">
            <a:spAutoFit/>
          </a:bodyPr>
          <a:lstStyle/>
          <a:p>
            <a:pPr algn="ctr"/>
            <a:r>
              <a:rPr lang="en-US" sz="1764" spc="-81" dirty="0">
                <a:ln w="3175">
                  <a:noFill/>
                </a:ln>
                <a:solidFill>
                  <a:srgbClr val="0078D7"/>
                </a:solidFill>
                <a:latin typeface="Segoe UI Semibold" panose="020B0702040204020203" pitchFamily="34" charset="0"/>
                <a:cs typeface="Segoe UI Semibold" panose="020B0702040204020203" pitchFamily="34" charset="0"/>
              </a:rPr>
              <a:t>A complete, intelligent, secure solution to empower employees</a:t>
            </a:r>
          </a:p>
        </p:txBody>
      </p:sp>
      <p:grpSp>
        <p:nvGrpSpPr>
          <p:cNvPr id="40" name="Group 39">
            <a:extLst>
              <a:ext uri="{FF2B5EF4-FFF2-40B4-BE49-F238E27FC236}">
                <a16:creationId xmlns:a16="http://schemas.microsoft.com/office/drawing/2014/main" id="{0356BA92-431D-43C9-BDEA-D1947AAED3AF}"/>
              </a:ext>
            </a:extLst>
          </p:cNvPr>
          <p:cNvGrpSpPr/>
          <p:nvPr/>
        </p:nvGrpSpPr>
        <p:grpSpPr>
          <a:xfrm>
            <a:off x="373283" y="6752749"/>
            <a:ext cx="6111435" cy="1154317"/>
            <a:chOff x="305876" y="6752749"/>
            <a:chExt cx="6111435" cy="1154317"/>
          </a:xfrm>
        </p:grpSpPr>
        <p:grpSp>
          <p:nvGrpSpPr>
            <p:cNvPr id="8" name="Group 7">
              <a:extLst>
                <a:ext uri="{FF2B5EF4-FFF2-40B4-BE49-F238E27FC236}">
                  <a16:creationId xmlns:a16="http://schemas.microsoft.com/office/drawing/2014/main" id="{8DDE171C-BEB5-4D3C-B26B-E7CB8D80C2A1}"/>
                </a:ext>
              </a:extLst>
            </p:cNvPr>
            <p:cNvGrpSpPr/>
            <p:nvPr/>
          </p:nvGrpSpPr>
          <p:grpSpPr>
            <a:xfrm>
              <a:off x="4986904" y="6752749"/>
              <a:ext cx="1430407" cy="1154317"/>
              <a:chOff x="9043380" y="2732382"/>
              <a:chExt cx="2593937" cy="2093268"/>
            </a:xfrm>
          </p:grpSpPr>
          <p:sp>
            <p:nvSpPr>
              <p:cNvPr id="9" name="Rectangle 8">
                <a:extLst>
                  <a:ext uri="{FF2B5EF4-FFF2-40B4-BE49-F238E27FC236}">
                    <a16:creationId xmlns:a16="http://schemas.microsoft.com/office/drawing/2014/main" id="{9FCE32A1-192C-4415-A38C-16AF1B7A464F}"/>
                  </a:ext>
                </a:extLst>
              </p:cNvPr>
              <p:cNvSpPr/>
              <p:nvPr/>
            </p:nvSpPr>
            <p:spPr>
              <a:xfrm>
                <a:off x="9043380" y="4034839"/>
                <a:ext cx="2593937" cy="790811"/>
              </a:xfrm>
              <a:prstGeom prst="rect">
                <a:avLst/>
              </a:prstGeom>
              <a:solidFill>
                <a:schemeClr val="bg2"/>
              </a:solidFill>
            </p:spPr>
            <p:txBody>
              <a:bodyPr wrap="square" lIns="0" rIns="0">
                <a:noAutofit/>
              </a:bodyPr>
              <a:lstStyle/>
              <a:p>
                <a:pPr algn="ctr" defTabSz="493692">
                  <a:lnSpc>
                    <a:spcPts val="1189"/>
                  </a:lnSpc>
                  <a:spcBef>
                    <a:spcPts val="648"/>
                  </a:spcBef>
                  <a:defRPr/>
                </a:pPr>
                <a:r>
                  <a:rPr lang="en-US" sz="1081" kern="0">
                    <a:solidFill>
                      <a:srgbClr val="353535"/>
                    </a:solidFill>
                    <a:latin typeface="Segoe UI" panose="020B0502040204020203" pitchFamily="34" charset="0"/>
                    <a:cs typeface="Segoe UI" panose="020B0502040204020203" pitchFamily="34" charset="0"/>
                  </a:rPr>
                  <a:t>Intelligent </a:t>
                </a:r>
                <a:br>
                  <a:rPr lang="en-US" sz="1081" kern="0">
                    <a:solidFill>
                      <a:srgbClr val="353535"/>
                    </a:solidFill>
                    <a:latin typeface="Segoe UI" panose="020B0502040204020203" pitchFamily="34" charset="0"/>
                    <a:cs typeface="Segoe UI" panose="020B0502040204020203" pitchFamily="34" charset="0"/>
                  </a:rPr>
                </a:br>
                <a:r>
                  <a:rPr lang="en-US" sz="1081" kern="0">
                    <a:solidFill>
                      <a:srgbClr val="353535"/>
                    </a:solidFill>
                    <a:latin typeface="Segoe UI" panose="020B0502040204020203" pitchFamily="34" charset="0"/>
                    <a:cs typeface="Segoe UI" panose="020B0502040204020203" pitchFamily="34" charset="0"/>
                  </a:rPr>
                  <a:t>security </a:t>
                </a:r>
                <a:endParaRPr lang="en-US" sz="757" kern="0">
                  <a:solidFill>
                    <a:srgbClr val="353535"/>
                  </a:solidFill>
                  <a:latin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AA3FF096-6806-4F5D-B85F-80C2068D3AC6}"/>
                  </a:ext>
                </a:extLst>
              </p:cNvPr>
              <p:cNvPicPr>
                <a:picLocks noChangeAspect="1"/>
              </p:cNvPicPr>
              <p:nvPr/>
            </p:nvPicPr>
            <p:blipFill>
              <a:blip r:embed="rId2"/>
              <a:stretch>
                <a:fillRect/>
              </a:stretch>
            </p:blipFill>
            <p:spPr>
              <a:xfrm>
                <a:off x="9629786" y="2732382"/>
                <a:ext cx="1421123" cy="1421123"/>
              </a:xfrm>
              <a:prstGeom prst="rect">
                <a:avLst/>
              </a:prstGeom>
            </p:spPr>
          </p:pic>
        </p:grpSp>
        <p:grpSp>
          <p:nvGrpSpPr>
            <p:cNvPr id="11" name="Group 10">
              <a:extLst>
                <a:ext uri="{FF2B5EF4-FFF2-40B4-BE49-F238E27FC236}">
                  <a16:creationId xmlns:a16="http://schemas.microsoft.com/office/drawing/2014/main" id="{82E48BD2-353E-4FE1-BF80-934E18204FB7}"/>
                </a:ext>
              </a:extLst>
            </p:cNvPr>
            <p:cNvGrpSpPr/>
            <p:nvPr/>
          </p:nvGrpSpPr>
          <p:grpSpPr>
            <a:xfrm>
              <a:off x="305876" y="6945577"/>
              <a:ext cx="1430407" cy="961488"/>
              <a:chOff x="554683" y="3082062"/>
              <a:chExt cx="2593937" cy="1743588"/>
            </a:xfrm>
          </p:grpSpPr>
          <p:sp>
            <p:nvSpPr>
              <p:cNvPr id="12" name="Rectangle 16">
                <a:extLst>
                  <a:ext uri="{FF2B5EF4-FFF2-40B4-BE49-F238E27FC236}">
                    <a16:creationId xmlns:a16="http://schemas.microsoft.com/office/drawing/2014/main" id="{72E785F7-F0E5-427B-8EB9-65FDF17C7D39}"/>
                  </a:ext>
                </a:extLst>
              </p:cNvPr>
              <p:cNvSpPr/>
              <p:nvPr/>
            </p:nvSpPr>
            <p:spPr>
              <a:xfrm>
                <a:off x="554683" y="4034839"/>
                <a:ext cx="2593937" cy="790811"/>
              </a:xfrm>
              <a:prstGeom prst="rect">
                <a:avLst/>
              </a:prstGeom>
              <a:solidFill>
                <a:schemeClr val="bg2"/>
              </a:solidFill>
            </p:spPr>
            <p:txBody>
              <a:bodyPr wrap="square" lIns="0" rIns="0">
                <a:noAutofit/>
              </a:bodyPr>
              <a:lstStyle/>
              <a:p>
                <a:pPr algn="ctr" defTabSz="493692">
                  <a:lnSpc>
                    <a:spcPts val="1189"/>
                  </a:lnSpc>
                  <a:spcBef>
                    <a:spcPts val="648"/>
                  </a:spcBef>
                  <a:defRPr/>
                </a:pPr>
                <a:r>
                  <a:rPr lang="en-US" sz="1081" kern="0" dirty="0">
                    <a:solidFill>
                      <a:srgbClr val="353535"/>
                    </a:solidFill>
                    <a:latin typeface="Segoe UI" panose="020B0502040204020203" pitchFamily="34" charset="0"/>
                    <a:cs typeface="Segoe UI" panose="020B0502040204020203" pitchFamily="34" charset="0"/>
                  </a:rPr>
                  <a:t>Unlocks </a:t>
                </a:r>
                <a:br>
                  <a:rPr lang="en-US" sz="1081" kern="0" dirty="0">
                    <a:solidFill>
                      <a:srgbClr val="353535"/>
                    </a:solidFill>
                    <a:latin typeface="Segoe UI" panose="020B0502040204020203" pitchFamily="34" charset="0"/>
                    <a:cs typeface="Segoe UI" panose="020B0502040204020203" pitchFamily="34" charset="0"/>
                  </a:rPr>
                </a:br>
                <a:r>
                  <a:rPr lang="en-US" sz="1081" kern="0" dirty="0">
                    <a:solidFill>
                      <a:srgbClr val="353535"/>
                    </a:solidFill>
                    <a:latin typeface="Segoe UI" panose="020B0502040204020203" pitchFamily="34" charset="0"/>
                    <a:cs typeface="Segoe UI" panose="020B0502040204020203" pitchFamily="34" charset="0"/>
                  </a:rPr>
                  <a:t>creativity</a:t>
                </a:r>
              </a:p>
            </p:txBody>
          </p:sp>
          <p:grpSp>
            <p:nvGrpSpPr>
              <p:cNvPr id="13" name="Group 4">
                <a:extLst>
                  <a:ext uri="{FF2B5EF4-FFF2-40B4-BE49-F238E27FC236}">
                    <a16:creationId xmlns:a16="http://schemas.microsoft.com/office/drawing/2014/main" id="{774616FA-9882-4CC2-8222-5F8015F1AF86}"/>
                  </a:ext>
                </a:extLst>
              </p:cNvPr>
              <p:cNvGrpSpPr>
                <a:grpSpLocks noChangeAspect="1"/>
              </p:cNvGrpSpPr>
              <p:nvPr/>
            </p:nvGrpSpPr>
            <p:grpSpPr bwMode="auto">
              <a:xfrm>
                <a:off x="1508729" y="3082062"/>
                <a:ext cx="704942" cy="709138"/>
                <a:chOff x="2107" y="1358"/>
                <a:chExt cx="504" cy="507"/>
              </a:xfrm>
            </p:grpSpPr>
            <p:sp>
              <p:nvSpPr>
                <p:cNvPr id="14" name="Line 5">
                  <a:extLst>
                    <a:ext uri="{FF2B5EF4-FFF2-40B4-BE49-F238E27FC236}">
                      <a16:creationId xmlns:a16="http://schemas.microsoft.com/office/drawing/2014/main" id="{A054F705-D8C2-4459-9EA5-E310364300E0}"/>
                    </a:ext>
                  </a:extLst>
                </p:cNvPr>
                <p:cNvSpPr>
                  <a:spLocks noChangeShapeType="1"/>
                </p:cNvSpPr>
                <p:nvPr/>
              </p:nvSpPr>
              <p:spPr bwMode="auto">
                <a:xfrm flipH="1">
                  <a:off x="2304" y="1659"/>
                  <a:ext cx="9" cy="8"/>
                </a:xfrm>
                <a:prstGeom prst="line">
                  <a:avLst/>
                </a:prstGeom>
                <a:noFill/>
                <a:ln w="381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49432" tIns="24716" rIns="49432" bIns="24716" numCol="1" anchor="t" anchorCtr="0" compatLnSpc="1">
                  <a:prstTxWarp prst="textNoShape">
                    <a:avLst/>
                  </a:prstTxWarp>
                </a:bodyPr>
                <a:lstStyle/>
                <a:p>
                  <a:pPr algn="ctr"/>
                  <a:endParaRPr lang="en-US" sz="973"/>
                </a:p>
              </p:txBody>
            </p:sp>
            <p:sp>
              <p:nvSpPr>
                <p:cNvPr id="15" name="Freeform 6">
                  <a:extLst>
                    <a:ext uri="{FF2B5EF4-FFF2-40B4-BE49-F238E27FC236}">
                      <a16:creationId xmlns:a16="http://schemas.microsoft.com/office/drawing/2014/main" id="{A2FA513F-CB09-4F5D-9820-E764D4999F15}"/>
                    </a:ext>
                  </a:extLst>
                </p:cNvPr>
                <p:cNvSpPr>
                  <a:spLocks/>
                </p:cNvSpPr>
                <p:nvPr/>
              </p:nvSpPr>
              <p:spPr bwMode="auto">
                <a:xfrm>
                  <a:off x="2328" y="1523"/>
                  <a:ext cx="120" cy="121"/>
                </a:xfrm>
                <a:custGeom>
                  <a:avLst/>
                  <a:gdLst>
                    <a:gd name="T0" fmla="*/ 11 w 56"/>
                    <a:gd name="T1" fmla="*/ 0 h 56"/>
                    <a:gd name="T2" fmla="*/ 1 w 56"/>
                    <a:gd name="T3" fmla="*/ 42 h 56"/>
                    <a:gd name="T4" fmla="*/ 13 w 56"/>
                    <a:gd name="T5" fmla="*/ 54 h 56"/>
                    <a:gd name="T6" fmla="*/ 56 w 56"/>
                    <a:gd name="T7" fmla="*/ 45 h 56"/>
                    <a:gd name="T8" fmla="*/ 11 w 56"/>
                    <a:gd name="T9" fmla="*/ 0 h 56"/>
                  </a:gdLst>
                  <a:ahLst/>
                  <a:cxnLst>
                    <a:cxn ang="0">
                      <a:pos x="T0" y="T1"/>
                    </a:cxn>
                    <a:cxn ang="0">
                      <a:pos x="T2" y="T3"/>
                    </a:cxn>
                    <a:cxn ang="0">
                      <a:pos x="T4" y="T5"/>
                    </a:cxn>
                    <a:cxn ang="0">
                      <a:pos x="T6" y="T7"/>
                    </a:cxn>
                    <a:cxn ang="0">
                      <a:pos x="T8" y="T9"/>
                    </a:cxn>
                  </a:cxnLst>
                  <a:rect l="0" t="0" r="r" b="b"/>
                  <a:pathLst>
                    <a:path w="56" h="56">
                      <a:moveTo>
                        <a:pt x="11" y="0"/>
                      </a:moveTo>
                      <a:cubicBezTo>
                        <a:pt x="1" y="42"/>
                        <a:pt x="1" y="42"/>
                        <a:pt x="1" y="42"/>
                      </a:cubicBezTo>
                      <a:cubicBezTo>
                        <a:pt x="0" y="49"/>
                        <a:pt x="6" y="56"/>
                        <a:pt x="13" y="54"/>
                      </a:cubicBezTo>
                      <a:cubicBezTo>
                        <a:pt x="56" y="45"/>
                        <a:pt x="56" y="45"/>
                        <a:pt x="56" y="45"/>
                      </a:cubicBezTo>
                      <a:lnTo>
                        <a:pt x="11" y="0"/>
                      </a:lnTo>
                      <a:close/>
                    </a:path>
                  </a:pathLst>
                </a:custGeom>
                <a:noFill/>
                <a:ln w="381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9432" tIns="24716" rIns="49432" bIns="24716" numCol="1" anchor="t" anchorCtr="0" compatLnSpc="1">
                  <a:prstTxWarp prst="textNoShape">
                    <a:avLst/>
                  </a:prstTxWarp>
                </a:bodyPr>
                <a:lstStyle/>
                <a:p>
                  <a:pPr algn="ctr"/>
                  <a:endParaRPr lang="en-US" sz="973"/>
                </a:p>
              </p:txBody>
            </p:sp>
            <p:sp>
              <p:nvSpPr>
                <p:cNvPr id="16" name="Freeform 7">
                  <a:extLst>
                    <a:ext uri="{FF2B5EF4-FFF2-40B4-BE49-F238E27FC236}">
                      <a16:creationId xmlns:a16="http://schemas.microsoft.com/office/drawing/2014/main" id="{0BA0E86B-7B44-4148-911B-BB87B7F34F29}"/>
                    </a:ext>
                  </a:extLst>
                </p:cNvPr>
                <p:cNvSpPr>
                  <a:spLocks/>
                </p:cNvSpPr>
                <p:nvPr/>
              </p:nvSpPr>
              <p:spPr bwMode="auto">
                <a:xfrm>
                  <a:off x="2375" y="1392"/>
                  <a:ext cx="204" cy="202"/>
                </a:xfrm>
                <a:custGeom>
                  <a:avLst/>
                  <a:gdLst>
                    <a:gd name="T0" fmla="*/ 96 w 204"/>
                    <a:gd name="T1" fmla="*/ 0 h 202"/>
                    <a:gd name="T2" fmla="*/ 0 w 204"/>
                    <a:gd name="T3" fmla="*/ 97 h 202"/>
                    <a:gd name="T4" fmla="*/ 107 w 204"/>
                    <a:gd name="T5" fmla="*/ 202 h 202"/>
                    <a:gd name="T6" fmla="*/ 204 w 204"/>
                    <a:gd name="T7" fmla="*/ 108 h 202"/>
                  </a:gdLst>
                  <a:ahLst/>
                  <a:cxnLst>
                    <a:cxn ang="0">
                      <a:pos x="T0" y="T1"/>
                    </a:cxn>
                    <a:cxn ang="0">
                      <a:pos x="T2" y="T3"/>
                    </a:cxn>
                    <a:cxn ang="0">
                      <a:pos x="T4" y="T5"/>
                    </a:cxn>
                    <a:cxn ang="0">
                      <a:pos x="T6" y="T7"/>
                    </a:cxn>
                  </a:cxnLst>
                  <a:rect l="0" t="0" r="r" b="b"/>
                  <a:pathLst>
                    <a:path w="204" h="202">
                      <a:moveTo>
                        <a:pt x="96" y="0"/>
                      </a:moveTo>
                      <a:lnTo>
                        <a:pt x="0" y="97"/>
                      </a:lnTo>
                      <a:lnTo>
                        <a:pt x="107" y="202"/>
                      </a:lnTo>
                      <a:lnTo>
                        <a:pt x="204" y="108"/>
                      </a:lnTo>
                    </a:path>
                  </a:pathLst>
                </a:custGeom>
                <a:noFill/>
                <a:ln w="381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9432" tIns="24716" rIns="49432" bIns="24716" numCol="1" anchor="t" anchorCtr="0" compatLnSpc="1">
                  <a:prstTxWarp prst="textNoShape">
                    <a:avLst/>
                  </a:prstTxWarp>
                </a:bodyPr>
                <a:lstStyle/>
                <a:p>
                  <a:pPr algn="ctr"/>
                  <a:endParaRPr lang="en-US" sz="973"/>
                </a:p>
              </p:txBody>
            </p:sp>
            <p:sp>
              <p:nvSpPr>
                <p:cNvPr id="17" name="Freeform 8">
                  <a:extLst>
                    <a:ext uri="{FF2B5EF4-FFF2-40B4-BE49-F238E27FC236}">
                      <a16:creationId xmlns:a16="http://schemas.microsoft.com/office/drawing/2014/main" id="{8846DAC1-C1AB-47F9-A46D-08B584796646}"/>
                    </a:ext>
                  </a:extLst>
                </p:cNvPr>
                <p:cNvSpPr>
                  <a:spLocks/>
                </p:cNvSpPr>
                <p:nvPr/>
              </p:nvSpPr>
              <p:spPr bwMode="auto">
                <a:xfrm>
                  <a:off x="2444" y="1453"/>
                  <a:ext cx="139" cy="141"/>
                </a:xfrm>
                <a:custGeom>
                  <a:avLst/>
                  <a:gdLst>
                    <a:gd name="T0" fmla="*/ 38 w 139"/>
                    <a:gd name="T1" fmla="*/ 141 h 141"/>
                    <a:gd name="T2" fmla="*/ 139 w 139"/>
                    <a:gd name="T3" fmla="*/ 40 h 141"/>
                    <a:gd name="T4" fmla="*/ 122 w 139"/>
                    <a:gd name="T5" fmla="*/ 8 h 141"/>
                    <a:gd name="T6" fmla="*/ 107 w 139"/>
                    <a:gd name="T7" fmla="*/ 0 h 141"/>
                    <a:gd name="T8" fmla="*/ 0 w 139"/>
                    <a:gd name="T9" fmla="*/ 105 h 141"/>
                    <a:gd name="T10" fmla="*/ 38 w 139"/>
                    <a:gd name="T11" fmla="*/ 141 h 141"/>
                  </a:gdLst>
                  <a:ahLst/>
                  <a:cxnLst>
                    <a:cxn ang="0">
                      <a:pos x="T0" y="T1"/>
                    </a:cxn>
                    <a:cxn ang="0">
                      <a:pos x="T2" y="T3"/>
                    </a:cxn>
                    <a:cxn ang="0">
                      <a:pos x="T4" y="T5"/>
                    </a:cxn>
                    <a:cxn ang="0">
                      <a:pos x="T6" y="T7"/>
                    </a:cxn>
                    <a:cxn ang="0">
                      <a:pos x="T8" y="T9"/>
                    </a:cxn>
                    <a:cxn ang="0">
                      <a:pos x="T10" y="T11"/>
                    </a:cxn>
                  </a:cxnLst>
                  <a:rect l="0" t="0" r="r" b="b"/>
                  <a:pathLst>
                    <a:path w="139" h="141">
                      <a:moveTo>
                        <a:pt x="38" y="141"/>
                      </a:moveTo>
                      <a:lnTo>
                        <a:pt x="139" y="40"/>
                      </a:lnTo>
                      <a:lnTo>
                        <a:pt x="122" y="8"/>
                      </a:lnTo>
                      <a:lnTo>
                        <a:pt x="107" y="0"/>
                      </a:lnTo>
                      <a:lnTo>
                        <a:pt x="0" y="105"/>
                      </a:lnTo>
                      <a:lnTo>
                        <a:pt x="38" y="141"/>
                      </a:lnTo>
                      <a:close/>
                    </a:path>
                  </a:pathLst>
                </a:custGeom>
                <a:solidFill>
                  <a:schemeClr val="tx1"/>
                </a:solidFill>
                <a:ln w="38100">
                  <a:noFill/>
                  <a:round/>
                  <a:headEnd/>
                  <a:tailEnd/>
                </a:ln>
              </p:spPr>
              <p:txBody>
                <a:bodyPr vert="horz" wrap="square" lIns="49432" tIns="24716" rIns="49432" bIns="24716" numCol="1" anchor="t" anchorCtr="0" compatLnSpc="1">
                  <a:prstTxWarp prst="textNoShape">
                    <a:avLst/>
                  </a:prstTxWarp>
                </a:bodyPr>
                <a:lstStyle/>
                <a:p>
                  <a:pPr algn="ctr"/>
                  <a:endParaRPr lang="en-US" sz="973"/>
                </a:p>
              </p:txBody>
            </p:sp>
            <p:sp>
              <p:nvSpPr>
                <p:cNvPr id="18" name="Freeform 9">
                  <a:extLst>
                    <a:ext uri="{FF2B5EF4-FFF2-40B4-BE49-F238E27FC236}">
                      <a16:creationId xmlns:a16="http://schemas.microsoft.com/office/drawing/2014/main" id="{F26EBDBB-6357-4666-B7F8-E03A97C87EDC}"/>
                    </a:ext>
                  </a:extLst>
                </p:cNvPr>
                <p:cNvSpPr>
                  <a:spLocks/>
                </p:cNvSpPr>
                <p:nvPr/>
              </p:nvSpPr>
              <p:spPr bwMode="auto">
                <a:xfrm>
                  <a:off x="2343" y="1594"/>
                  <a:ext cx="105" cy="41"/>
                </a:xfrm>
                <a:custGeom>
                  <a:avLst/>
                  <a:gdLst>
                    <a:gd name="T0" fmla="*/ 73 w 105"/>
                    <a:gd name="T1" fmla="*/ 0 h 41"/>
                    <a:gd name="T2" fmla="*/ 0 w 105"/>
                    <a:gd name="T3" fmla="*/ 33 h 41"/>
                    <a:gd name="T4" fmla="*/ 10 w 105"/>
                    <a:gd name="T5" fmla="*/ 41 h 41"/>
                    <a:gd name="T6" fmla="*/ 105 w 105"/>
                    <a:gd name="T7" fmla="*/ 28 h 41"/>
                    <a:gd name="T8" fmla="*/ 73 w 105"/>
                    <a:gd name="T9" fmla="*/ 0 h 41"/>
                  </a:gdLst>
                  <a:ahLst/>
                  <a:cxnLst>
                    <a:cxn ang="0">
                      <a:pos x="T0" y="T1"/>
                    </a:cxn>
                    <a:cxn ang="0">
                      <a:pos x="T2" y="T3"/>
                    </a:cxn>
                    <a:cxn ang="0">
                      <a:pos x="T4" y="T5"/>
                    </a:cxn>
                    <a:cxn ang="0">
                      <a:pos x="T6" y="T7"/>
                    </a:cxn>
                    <a:cxn ang="0">
                      <a:pos x="T8" y="T9"/>
                    </a:cxn>
                  </a:cxnLst>
                  <a:rect l="0" t="0" r="r" b="b"/>
                  <a:pathLst>
                    <a:path w="105" h="41">
                      <a:moveTo>
                        <a:pt x="73" y="0"/>
                      </a:moveTo>
                      <a:lnTo>
                        <a:pt x="0" y="33"/>
                      </a:lnTo>
                      <a:lnTo>
                        <a:pt x="10" y="41"/>
                      </a:lnTo>
                      <a:lnTo>
                        <a:pt x="105" y="28"/>
                      </a:lnTo>
                      <a:lnTo>
                        <a:pt x="73" y="0"/>
                      </a:lnTo>
                      <a:close/>
                    </a:path>
                  </a:pathLst>
                </a:custGeom>
                <a:solidFill>
                  <a:schemeClr val="tx1"/>
                </a:solidFill>
                <a:ln w="25400">
                  <a:solidFill>
                    <a:schemeClr val="tx1"/>
                  </a:solidFill>
                  <a:round/>
                  <a:headEnd/>
                  <a:tailEnd/>
                </a:ln>
              </p:spPr>
              <p:txBody>
                <a:bodyPr vert="horz" wrap="square" lIns="49432" tIns="24716" rIns="49432" bIns="24716" numCol="1" anchor="t" anchorCtr="0" compatLnSpc="1">
                  <a:prstTxWarp prst="textNoShape">
                    <a:avLst/>
                  </a:prstTxWarp>
                </a:bodyPr>
                <a:lstStyle/>
                <a:p>
                  <a:pPr algn="ctr"/>
                  <a:endParaRPr lang="en-US" sz="973"/>
                </a:p>
              </p:txBody>
            </p:sp>
            <p:sp>
              <p:nvSpPr>
                <p:cNvPr id="19" name="Freeform 10">
                  <a:extLst>
                    <a:ext uri="{FF2B5EF4-FFF2-40B4-BE49-F238E27FC236}">
                      <a16:creationId xmlns:a16="http://schemas.microsoft.com/office/drawing/2014/main" id="{17DBD176-6738-485B-823F-0FD64F2D3145}"/>
                    </a:ext>
                  </a:extLst>
                </p:cNvPr>
                <p:cNvSpPr>
                  <a:spLocks/>
                </p:cNvSpPr>
                <p:nvPr/>
              </p:nvSpPr>
              <p:spPr bwMode="auto">
                <a:xfrm>
                  <a:off x="2122" y="1721"/>
                  <a:ext cx="79" cy="77"/>
                </a:xfrm>
                <a:custGeom>
                  <a:avLst/>
                  <a:gdLst>
                    <a:gd name="T0" fmla="*/ 0 w 79"/>
                    <a:gd name="T1" fmla="*/ 77 h 77"/>
                    <a:gd name="T2" fmla="*/ 8 w 79"/>
                    <a:gd name="T3" fmla="*/ 0 h 77"/>
                    <a:gd name="T4" fmla="*/ 79 w 79"/>
                    <a:gd name="T5" fmla="*/ 24 h 77"/>
                  </a:gdLst>
                  <a:ahLst/>
                  <a:cxnLst>
                    <a:cxn ang="0">
                      <a:pos x="T0" y="T1"/>
                    </a:cxn>
                    <a:cxn ang="0">
                      <a:pos x="T2" y="T3"/>
                    </a:cxn>
                    <a:cxn ang="0">
                      <a:pos x="T4" y="T5"/>
                    </a:cxn>
                  </a:cxnLst>
                  <a:rect l="0" t="0" r="r" b="b"/>
                  <a:pathLst>
                    <a:path w="79" h="77">
                      <a:moveTo>
                        <a:pt x="0" y="77"/>
                      </a:moveTo>
                      <a:lnTo>
                        <a:pt x="8" y="0"/>
                      </a:lnTo>
                      <a:lnTo>
                        <a:pt x="79" y="24"/>
                      </a:lnTo>
                    </a:path>
                  </a:pathLst>
                </a:custGeom>
                <a:noFill/>
                <a:ln w="381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9432" tIns="24716" rIns="49432" bIns="24716" numCol="1" anchor="t" anchorCtr="0" compatLnSpc="1">
                  <a:prstTxWarp prst="textNoShape">
                    <a:avLst/>
                  </a:prstTxWarp>
                </a:bodyPr>
                <a:lstStyle/>
                <a:p>
                  <a:pPr algn="ctr"/>
                  <a:endParaRPr lang="en-US" sz="973"/>
                </a:p>
              </p:txBody>
            </p:sp>
            <p:sp>
              <p:nvSpPr>
                <p:cNvPr id="20" name="Freeform 11">
                  <a:extLst>
                    <a:ext uri="{FF2B5EF4-FFF2-40B4-BE49-F238E27FC236}">
                      <a16:creationId xmlns:a16="http://schemas.microsoft.com/office/drawing/2014/main" id="{893E64FA-C45A-4E0C-A66B-7954818D04AC}"/>
                    </a:ext>
                  </a:extLst>
                </p:cNvPr>
                <p:cNvSpPr>
                  <a:spLocks/>
                </p:cNvSpPr>
                <p:nvPr/>
              </p:nvSpPr>
              <p:spPr bwMode="auto">
                <a:xfrm>
                  <a:off x="2107" y="1358"/>
                  <a:ext cx="504" cy="507"/>
                </a:xfrm>
                <a:custGeom>
                  <a:avLst/>
                  <a:gdLst>
                    <a:gd name="T0" fmla="*/ 0 w 235"/>
                    <a:gd name="T1" fmla="*/ 118 h 236"/>
                    <a:gd name="T2" fmla="*/ 118 w 235"/>
                    <a:gd name="T3" fmla="*/ 0 h 236"/>
                    <a:gd name="T4" fmla="*/ 235 w 235"/>
                    <a:gd name="T5" fmla="*/ 118 h 236"/>
                    <a:gd name="T6" fmla="*/ 118 w 235"/>
                    <a:gd name="T7" fmla="*/ 236 h 236"/>
                    <a:gd name="T8" fmla="*/ 12 w 235"/>
                    <a:gd name="T9" fmla="*/ 171 h 236"/>
                  </a:gdLst>
                  <a:ahLst/>
                  <a:cxnLst>
                    <a:cxn ang="0">
                      <a:pos x="T0" y="T1"/>
                    </a:cxn>
                    <a:cxn ang="0">
                      <a:pos x="T2" y="T3"/>
                    </a:cxn>
                    <a:cxn ang="0">
                      <a:pos x="T4" y="T5"/>
                    </a:cxn>
                    <a:cxn ang="0">
                      <a:pos x="T6" y="T7"/>
                    </a:cxn>
                    <a:cxn ang="0">
                      <a:pos x="T8" y="T9"/>
                    </a:cxn>
                  </a:cxnLst>
                  <a:rect l="0" t="0" r="r" b="b"/>
                  <a:pathLst>
                    <a:path w="235" h="236">
                      <a:moveTo>
                        <a:pt x="0" y="118"/>
                      </a:moveTo>
                      <a:cubicBezTo>
                        <a:pt x="0" y="53"/>
                        <a:pt x="52" y="0"/>
                        <a:pt x="118" y="0"/>
                      </a:cubicBezTo>
                      <a:cubicBezTo>
                        <a:pt x="183" y="0"/>
                        <a:pt x="235" y="53"/>
                        <a:pt x="235" y="118"/>
                      </a:cubicBezTo>
                      <a:cubicBezTo>
                        <a:pt x="235" y="183"/>
                        <a:pt x="183" y="236"/>
                        <a:pt x="118" y="236"/>
                      </a:cubicBezTo>
                      <a:cubicBezTo>
                        <a:pt x="71" y="236"/>
                        <a:pt x="31" y="209"/>
                        <a:pt x="12" y="171"/>
                      </a:cubicBezTo>
                    </a:path>
                  </a:pathLst>
                </a:custGeom>
                <a:noFill/>
                <a:ln w="381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9432" tIns="24716" rIns="49432" bIns="24716" numCol="1" anchor="t" anchorCtr="0" compatLnSpc="1">
                  <a:prstTxWarp prst="textNoShape">
                    <a:avLst/>
                  </a:prstTxWarp>
                </a:bodyPr>
                <a:lstStyle/>
                <a:p>
                  <a:pPr algn="ctr"/>
                  <a:endParaRPr lang="en-US" sz="973"/>
                </a:p>
              </p:txBody>
            </p:sp>
          </p:grpSp>
        </p:grpSp>
        <p:grpSp>
          <p:nvGrpSpPr>
            <p:cNvPr id="21" name="Group 20">
              <a:extLst>
                <a:ext uri="{FF2B5EF4-FFF2-40B4-BE49-F238E27FC236}">
                  <a16:creationId xmlns:a16="http://schemas.microsoft.com/office/drawing/2014/main" id="{814B83D0-1813-43A9-AE1C-D43722FD2CF7}"/>
                </a:ext>
              </a:extLst>
            </p:cNvPr>
            <p:cNvGrpSpPr/>
            <p:nvPr/>
          </p:nvGrpSpPr>
          <p:grpSpPr>
            <a:xfrm>
              <a:off x="1866219" y="6997874"/>
              <a:ext cx="1430407" cy="909192"/>
              <a:chOff x="3384249" y="3176897"/>
              <a:chExt cx="2593937" cy="1648753"/>
            </a:xfrm>
          </p:grpSpPr>
          <p:sp>
            <p:nvSpPr>
              <p:cNvPr id="22" name="Rectangle 21">
                <a:extLst>
                  <a:ext uri="{FF2B5EF4-FFF2-40B4-BE49-F238E27FC236}">
                    <a16:creationId xmlns:a16="http://schemas.microsoft.com/office/drawing/2014/main" id="{2519AAA5-97D6-4D02-B2DF-5DB8D9AB73B5}"/>
                  </a:ext>
                </a:extLst>
              </p:cNvPr>
              <p:cNvSpPr/>
              <p:nvPr/>
            </p:nvSpPr>
            <p:spPr>
              <a:xfrm>
                <a:off x="3384249" y="4034839"/>
                <a:ext cx="2593937" cy="790811"/>
              </a:xfrm>
              <a:prstGeom prst="rect">
                <a:avLst/>
              </a:prstGeom>
              <a:solidFill>
                <a:schemeClr val="bg2"/>
              </a:solidFill>
            </p:spPr>
            <p:txBody>
              <a:bodyPr wrap="square" lIns="0" rIns="0">
                <a:noAutofit/>
              </a:bodyPr>
              <a:lstStyle/>
              <a:p>
                <a:pPr algn="ctr" defTabSz="493692">
                  <a:lnSpc>
                    <a:spcPts val="1189"/>
                  </a:lnSpc>
                  <a:spcBef>
                    <a:spcPts val="648"/>
                  </a:spcBef>
                  <a:defRPr/>
                </a:pPr>
                <a:r>
                  <a:rPr lang="en-US" sz="1081" kern="0" dirty="0">
                    <a:solidFill>
                      <a:srgbClr val="353535"/>
                    </a:solidFill>
                    <a:latin typeface="Segoe UI" panose="020B0502040204020203" pitchFamily="34" charset="0"/>
                    <a:cs typeface="Segoe UI" panose="020B0502040204020203" pitchFamily="34" charset="0"/>
                  </a:rPr>
                  <a:t>Built for </a:t>
                </a:r>
                <a:br>
                  <a:rPr lang="en-US" sz="1081" kern="0" dirty="0">
                    <a:solidFill>
                      <a:srgbClr val="353535"/>
                    </a:solidFill>
                    <a:latin typeface="Segoe UI" panose="020B0502040204020203" pitchFamily="34" charset="0"/>
                    <a:cs typeface="Segoe UI" panose="020B0502040204020203" pitchFamily="34" charset="0"/>
                  </a:rPr>
                </a:br>
                <a:r>
                  <a:rPr lang="en-US" sz="1081" kern="0" dirty="0">
                    <a:solidFill>
                      <a:srgbClr val="353535"/>
                    </a:solidFill>
                    <a:latin typeface="Segoe UI" panose="020B0502040204020203" pitchFamily="34" charset="0"/>
                    <a:cs typeface="Segoe UI" panose="020B0502040204020203" pitchFamily="34" charset="0"/>
                  </a:rPr>
                  <a:t>teamwork</a:t>
                </a:r>
                <a:endParaRPr lang="en-US" sz="757" kern="0" dirty="0">
                  <a:solidFill>
                    <a:srgbClr val="353535"/>
                  </a:solidFill>
                  <a:latin typeface="Segoe UI" panose="020B0502040204020203" pitchFamily="34" charset="0"/>
                  <a:cs typeface="Segoe UI" panose="020B0502040204020203" pitchFamily="34" charset="0"/>
                </a:endParaRPr>
              </a:p>
            </p:txBody>
          </p:sp>
          <p:sp>
            <p:nvSpPr>
              <p:cNvPr id="23" name="people_14">
                <a:extLst>
                  <a:ext uri="{FF2B5EF4-FFF2-40B4-BE49-F238E27FC236}">
                    <a16:creationId xmlns:a16="http://schemas.microsoft.com/office/drawing/2014/main" id="{DF697C66-1464-4F73-8ECB-CCA4683D3B03}"/>
                  </a:ext>
                </a:extLst>
              </p:cNvPr>
              <p:cNvSpPr>
                <a:spLocks noChangeAspect="1" noEditPoints="1"/>
              </p:cNvSpPr>
              <p:nvPr/>
            </p:nvSpPr>
            <p:spPr bwMode="auto">
              <a:xfrm>
                <a:off x="4179326" y="3176897"/>
                <a:ext cx="1003782" cy="519468"/>
              </a:xfrm>
              <a:custGeom>
                <a:avLst/>
                <a:gdLst>
                  <a:gd name="T0" fmla="*/ 134 w 355"/>
                  <a:gd name="T1" fmla="*/ 53 h 182"/>
                  <a:gd name="T2" fmla="*/ 187 w 355"/>
                  <a:gd name="T3" fmla="*/ 0 h 182"/>
                  <a:gd name="T4" fmla="*/ 240 w 355"/>
                  <a:gd name="T5" fmla="*/ 53 h 182"/>
                  <a:gd name="T6" fmla="*/ 187 w 355"/>
                  <a:gd name="T7" fmla="*/ 106 h 182"/>
                  <a:gd name="T8" fmla="*/ 134 w 355"/>
                  <a:gd name="T9" fmla="*/ 53 h 182"/>
                  <a:gd name="T10" fmla="*/ 257 w 355"/>
                  <a:gd name="T11" fmla="*/ 158 h 182"/>
                  <a:gd name="T12" fmla="*/ 187 w 355"/>
                  <a:gd name="T13" fmla="*/ 107 h 182"/>
                  <a:gd name="T14" fmla="*/ 112 w 355"/>
                  <a:gd name="T15" fmla="*/ 181 h 182"/>
                  <a:gd name="T16" fmla="*/ 304 w 355"/>
                  <a:gd name="T17" fmla="*/ 129 h 182"/>
                  <a:gd name="T18" fmla="*/ 341 w 355"/>
                  <a:gd name="T19" fmla="*/ 92 h 182"/>
                  <a:gd name="T20" fmla="*/ 304 w 355"/>
                  <a:gd name="T21" fmla="*/ 55 h 182"/>
                  <a:gd name="T22" fmla="*/ 267 w 355"/>
                  <a:gd name="T23" fmla="*/ 92 h 182"/>
                  <a:gd name="T24" fmla="*/ 304 w 355"/>
                  <a:gd name="T25" fmla="*/ 129 h 182"/>
                  <a:gd name="T26" fmla="*/ 355 w 355"/>
                  <a:gd name="T27" fmla="*/ 181 h 182"/>
                  <a:gd name="T28" fmla="*/ 304 w 355"/>
                  <a:gd name="T29" fmla="*/ 129 h 182"/>
                  <a:gd name="T30" fmla="*/ 252 w 355"/>
                  <a:gd name="T31" fmla="*/ 181 h 182"/>
                  <a:gd name="T32" fmla="*/ 67 w 355"/>
                  <a:gd name="T33" fmla="*/ 131 h 182"/>
                  <a:gd name="T34" fmla="*/ 118 w 355"/>
                  <a:gd name="T35" fmla="*/ 80 h 182"/>
                  <a:gd name="T36" fmla="*/ 67 w 355"/>
                  <a:gd name="T37" fmla="*/ 30 h 182"/>
                  <a:gd name="T38" fmla="*/ 17 w 355"/>
                  <a:gd name="T39" fmla="*/ 80 h 182"/>
                  <a:gd name="T40" fmla="*/ 67 w 355"/>
                  <a:gd name="T41" fmla="*/ 131 h 182"/>
                  <a:gd name="T42" fmla="*/ 117 w 355"/>
                  <a:gd name="T43" fmla="*/ 153 h 182"/>
                  <a:gd name="T44" fmla="*/ 67 w 355"/>
                  <a:gd name="T45" fmla="*/ 132 h 182"/>
                  <a:gd name="T46" fmla="*/ 0 w 355"/>
                  <a:gd name="T4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5" h="182">
                    <a:moveTo>
                      <a:pt x="134" y="53"/>
                    </a:moveTo>
                    <a:cubicBezTo>
                      <a:pt x="134" y="23"/>
                      <a:pt x="157" y="0"/>
                      <a:pt x="187" y="0"/>
                    </a:cubicBezTo>
                    <a:cubicBezTo>
                      <a:pt x="216" y="0"/>
                      <a:pt x="240" y="23"/>
                      <a:pt x="240" y="53"/>
                    </a:cubicBezTo>
                    <a:cubicBezTo>
                      <a:pt x="240" y="82"/>
                      <a:pt x="216" y="106"/>
                      <a:pt x="187" y="106"/>
                    </a:cubicBezTo>
                    <a:cubicBezTo>
                      <a:pt x="157" y="106"/>
                      <a:pt x="134" y="82"/>
                      <a:pt x="134" y="53"/>
                    </a:cubicBezTo>
                    <a:close/>
                    <a:moveTo>
                      <a:pt x="257" y="158"/>
                    </a:moveTo>
                    <a:cubicBezTo>
                      <a:pt x="248" y="128"/>
                      <a:pt x="220" y="107"/>
                      <a:pt x="187" y="107"/>
                    </a:cubicBezTo>
                    <a:cubicBezTo>
                      <a:pt x="146" y="107"/>
                      <a:pt x="112" y="140"/>
                      <a:pt x="112" y="181"/>
                    </a:cubicBezTo>
                    <a:moveTo>
                      <a:pt x="304" y="129"/>
                    </a:moveTo>
                    <a:cubicBezTo>
                      <a:pt x="324" y="129"/>
                      <a:pt x="341" y="112"/>
                      <a:pt x="341" y="92"/>
                    </a:cubicBezTo>
                    <a:cubicBezTo>
                      <a:pt x="341" y="71"/>
                      <a:pt x="324" y="55"/>
                      <a:pt x="304" y="55"/>
                    </a:cubicBezTo>
                    <a:cubicBezTo>
                      <a:pt x="283" y="55"/>
                      <a:pt x="267" y="71"/>
                      <a:pt x="267" y="92"/>
                    </a:cubicBezTo>
                    <a:cubicBezTo>
                      <a:pt x="267" y="112"/>
                      <a:pt x="283" y="129"/>
                      <a:pt x="304" y="129"/>
                    </a:cubicBezTo>
                    <a:close/>
                    <a:moveTo>
                      <a:pt x="355" y="181"/>
                    </a:moveTo>
                    <a:cubicBezTo>
                      <a:pt x="355" y="152"/>
                      <a:pt x="332" y="129"/>
                      <a:pt x="304" y="129"/>
                    </a:cubicBezTo>
                    <a:cubicBezTo>
                      <a:pt x="275" y="129"/>
                      <a:pt x="252" y="152"/>
                      <a:pt x="252" y="181"/>
                    </a:cubicBezTo>
                    <a:moveTo>
                      <a:pt x="67" y="131"/>
                    </a:moveTo>
                    <a:cubicBezTo>
                      <a:pt x="95" y="131"/>
                      <a:pt x="118" y="108"/>
                      <a:pt x="118" y="80"/>
                    </a:cubicBezTo>
                    <a:cubicBezTo>
                      <a:pt x="118" y="53"/>
                      <a:pt x="95" y="30"/>
                      <a:pt x="67" y="30"/>
                    </a:cubicBezTo>
                    <a:cubicBezTo>
                      <a:pt x="40" y="30"/>
                      <a:pt x="17" y="53"/>
                      <a:pt x="17" y="80"/>
                    </a:cubicBezTo>
                    <a:cubicBezTo>
                      <a:pt x="17" y="108"/>
                      <a:pt x="40" y="131"/>
                      <a:pt x="67" y="131"/>
                    </a:cubicBezTo>
                    <a:close/>
                    <a:moveTo>
                      <a:pt x="117" y="153"/>
                    </a:moveTo>
                    <a:cubicBezTo>
                      <a:pt x="105" y="140"/>
                      <a:pt x="87" y="132"/>
                      <a:pt x="67" y="132"/>
                    </a:cubicBezTo>
                    <a:cubicBezTo>
                      <a:pt x="36" y="132"/>
                      <a:pt x="9" y="153"/>
                      <a:pt x="0" y="182"/>
                    </a:cubicBezTo>
                  </a:path>
                </a:pathLst>
              </a:custGeom>
              <a:noFill/>
              <a:ln w="381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9419" tIns="24709" rIns="49419" bIns="24709" numCol="1" anchor="t" anchorCtr="0" compatLnSpc="1">
                <a:prstTxWarp prst="textNoShape">
                  <a:avLst/>
                </a:prstTxWarp>
              </a:bodyPr>
              <a:lstStyle/>
              <a:p>
                <a:pPr algn="ctr" defTabSz="494084">
                  <a:defRPr/>
                </a:pPr>
                <a:endParaRPr lang="en-US" sz="973">
                  <a:gradFill>
                    <a:gsLst>
                      <a:gs pos="0">
                        <a:srgbClr val="505050"/>
                      </a:gs>
                      <a:gs pos="100000">
                        <a:srgbClr val="505050"/>
                      </a:gs>
                    </a:gsLst>
                  </a:gradFill>
                  <a:latin typeface="Segoe UI"/>
                </a:endParaRPr>
              </a:p>
            </p:txBody>
          </p:sp>
        </p:grpSp>
        <p:grpSp>
          <p:nvGrpSpPr>
            <p:cNvPr id="24" name="Group 23">
              <a:extLst>
                <a:ext uri="{FF2B5EF4-FFF2-40B4-BE49-F238E27FC236}">
                  <a16:creationId xmlns:a16="http://schemas.microsoft.com/office/drawing/2014/main" id="{80E448C8-A16A-48EF-8346-7E2C1E9D8E45}"/>
                </a:ext>
              </a:extLst>
            </p:cNvPr>
            <p:cNvGrpSpPr/>
            <p:nvPr/>
          </p:nvGrpSpPr>
          <p:grpSpPr>
            <a:xfrm>
              <a:off x="3426561" y="6964878"/>
              <a:ext cx="1430407" cy="942188"/>
              <a:chOff x="6213814" y="3117061"/>
              <a:chExt cx="2593937" cy="1708589"/>
            </a:xfrm>
          </p:grpSpPr>
          <p:sp>
            <p:nvSpPr>
              <p:cNvPr id="25" name="Rectangle 24">
                <a:extLst>
                  <a:ext uri="{FF2B5EF4-FFF2-40B4-BE49-F238E27FC236}">
                    <a16:creationId xmlns:a16="http://schemas.microsoft.com/office/drawing/2014/main" id="{789FAFCF-2821-426B-8ABC-2DE9D3FD2B61}"/>
                  </a:ext>
                </a:extLst>
              </p:cNvPr>
              <p:cNvSpPr/>
              <p:nvPr/>
            </p:nvSpPr>
            <p:spPr>
              <a:xfrm>
                <a:off x="6213814" y="4034839"/>
                <a:ext cx="2593937" cy="790811"/>
              </a:xfrm>
              <a:prstGeom prst="rect">
                <a:avLst/>
              </a:prstGeom>
              <a:solidFill>
                <a:schemeClr val="bg2"/>
              </a:solidFill>
            </p:spPr>
            <p:txBody>
              <a:bodyPr wrap="square" lIns="0" rIns="0">
                <a:noAutofit/>
              </a:bodyPr>
              <a:lstStyle/>
              <a:p>
                <a:pPr algn="ctr" defTabSz="493692">
                  <a:lnSpc>
                    <a:spcPts val="1189"/>
                  </a:lnSpc>
                  <a:spcBef>
                    <a:spcPts val="648"/>
                  </a:spcBef>
                  <a:defRPr/>
                </a:pPr>
                <a:r>
                  <a:rPr lang="en-US" sz="1081" kern="0">
                    <a:solidFill>
                      <a:srgbClr val="353535"/>
                    </a:solidFill>
                    <a:latin typeface="Segoe UI" panose="020B0502040204020203" pitchFamily="34" charset="0"/>
                    <a:cs typeface="Segoe UI" panose="020B0502040204020203" pitchFamily="34" charset="0"/>
                  </a:rPr>
                  <a:t>Integrated</a:t>
                </a:r>
                <a:br>
                  <a:rPr lang="en-US" sz="1081" kern="0">
                    <a:solidFill>
                      <a:srgbClr val="353535"/>
                    </a:solidFill>
                    <a:latin typeface="Segoe UI" panose="020B0502040204020203" pitchFamily="34" charset="0"/>
                    <a:cs typeface="Segoe UI" panose="020B0502040204020203" pitchFamily="34" charset="0"/>
                  </a:rPr>
                </a:br>
                <a:r>
                  <a:rPr lang="en-US" sz="1081" kern="0">
                    <a:solidFill>
                      <a:srgbClr val="353535"/>
                    </a:solidFill>
                    <a:latin typeface="Segoe UI" panose="020B0502040204020203" pitchFamily="34" charset="0"/>
                    <a:cs typeface="Segoe UI" panose="020B0502040204020203" pitchFamily="34" charset="0"/>
                  </a:rPr>
                  <a:t>for simplicity</a:t>
                </a:r>
                <a:endParaRPr lang="en-US" sz="757" kern="0">
                  <a:solidFill>
                    <a:srgbClr val="353535"/>
                  </a:solidFill>
                  <a:latin typeface="Segoe UI" panose="020B0502040204020203" pitchFamily="34" charset="0"/>
                  <a:cs typeface="Segoe UI" panose="020B0502040204020203" pitchFamily="34" charset="0"/>
                </a:endParaRPr>
              </a:p>
            </p:txBody>
          </p:sp>
          <p:grpSp>
            <p:nvGrpSpPr>
              <p:cNvPr id="26" name="Group 25">
                <a:extLst>
                  <a:ext uri="{FF2B5EF4-FFF2-40B4-BE49-F238E27FC236}">
                    <a16:creationId xmlns:a16="http://schemas.microsoft.com/office/drawing/2014/main" id="{B4F2B701-2858-4FAD-BECD-998B3F608E07}"/>
                  </a:ext>
                </a:extLst>
              </p:cNvPr>
              <p:cNvGrpSpPr/>
              <p:nvPr/>
            </p:nvGrpSpPr>
            <p:grpSpPr>
              <a:xfrm>
                <a:off x="7169435" y="3117061"/>
                <a:ext cx="679935" cy="639139"/>
                <a:chOff x="8039387" y="2527477"/>
                <a:chExt cx="765248" cy="719332"/>
              </a:xfrm>
              <a:solidFill>
                <a:schemeClr val="tx1"/>
              </a:solidFill>
            </p:grpSpPr>
            <p:sp>
              <p:nvSpPr>
                <p:cNvPr id="27" name="Freeform 15">
                  <a:extLst>
                    <a:ext uri="{FF2B5EF4-FFF2-40B4-BE49-F238E27FC236}">
                      <a16:creationId xmlns:a16="http://schemas.microsoft.com/office/drawing/2014/main" id="{1B564DF3-737D-4CD1-A86D-CC5DB921E0A1}"/>
                    </a:ext>
                  </a:extLst>
                </p:cNvPr>
                <p:cNvSpPr>
                  <a:spLocks noEditPoints="1"/>
                </p:cNvSpPr>
                <p:nvPr/>
              </p:nvSpPr>
              <p:spPr bwMode="auto">
                <a:xfrm>
                  <a:off x="8039387" y="2527477"/>
                  <a:ext cx="765248" cy="719332"/>
                </a:xfrm>
                <a:custGeom>
                  <a:avLst/>
                  <a:gdLst>
                    <a:gd name="T0" fmla="*/ 314 w 400"/>
                    <a:gd name="T1" fmla="*/ 318 h 376"/>
                    <a:gd name="T2" fmla="*/ 314 w 400"/>
                    <a:gd name="T3" fmla="*/ 376 h 376"/>
                    <a:gd name="T4" fmla="*/ 0 w 400"/>
                    <a:gd name="T5" fmla="*/ 376 h 376"/>
                    <a:gd name="T6" fmla="*/ 0 w 400"/>
                    <a:gd name="T7" fmla="*/ 82 h 376"/>
                    <a:gd name="T8" fmla="*/ 57 w 400"/>
                    <a:gd name="T9" fmla="*/ 82 h 376"/>
                    <a:gd name="T10" fmla="*/ 57 w 400"/>
                    <a:gd name="T11" fmla="*/ 157 h 376"/>
                    <a:gd name="T12" fmla="*/ 25 w 400"/>
                    <a:gd name="T13" fmla="*/ 157 h 376"/>
                    <a:gd name="T14" fmla="*/ 25 w 400"/>
                    <a:gd name="T15" fmla="*/ 351 h 376"/>
                    <a:gd name="T16" fmla="*/ 289 w 400"/>
                    <a:gd name="T17" fmla="*/ 351 h 376"/>
                    <a:gd name="T18" fmla="*/ 289 w 400"/>
                    <a:gd name="T19" fmla="*/ 318 h 376"/>
                    <a:gd name="T20" fmla="*/ 314 w 400"/>
                    <a:gd name="T21" fmla="*/ 318 h 376"/>
                    <a:gd name="T22" fmla="*/ 400 w 400"/>
                    <a:gd name="T23" fmla="*/ 290 h 376"/>
                    <a:gd name="T24" fmla="*/ 86 w 400"/>
                    <a:gd name="T25" fmla="*/ 290 h 376"/>
                    <a:gd name="T26" fmla="*/ 86 w 400"/>
                    <a:gd name="T27" fmla="*/ 0 h 376"/>
                    <a:gd name="T28" fmla="*/ 400 w 400"/>
                    <a:gd name="T29" fmla="*/ 0 h 376"/>
                    <a:gd name="T30" fmla="*/ 400 w 400"/>
                    <a:gd name="T31" fmla="*/ 290 h 376"/>
                    <a:gd name="T32" fmla="*/ 375 w 400"/>
                    <a:gd name="T33" fmla="*/ 71 h 376"/>
                    <a:gd name="T34" fmla="*/ 107 w 400"/>
                    <a:gd name="T35" fmla="*/ 71 h 376"/>
                    <a:gd name="T36" fmla="*/ 107 w 400"/>
                    <a:gd name="T37" fmla="*/ 265 h 376"/>
                    <a:gd name="T38" fmla="*/ 375 w 400"/>
                    <a:gd name="T39" fmla="*/ 265 h 376"/>
                    <a:gd name="T40" fmla="*/ 375 w 400"/>
                    <a:gd name="T41" fmla="*/ 71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0" h="376">
                      <a:moveTo>
                        <a:pt x="314" y="318"/>
                      </a:moveTo>
                      <a:lnTo>
                        <a:pt x="314" y="376"/>
                      </a:lnTo>
                      <a:lnTo>
                        <a:pt x="0" y="376"/>
                      </a:lnTo>
                      <a:lnTo>
                        <a:pt x="0" y="82"/>
                      </a:lnTo>
                      <a:lnTo>
                        <a:pt x="57" y="82"/>
                      </a:lnTo>
                      <a:lnTo>
                        <a:pt x="57" y="157"/>
                      </a:lnTo>
                      <a:lnTo>
                        <a:pt x="25" y="157"/>
                      </a:lnTo>
                      <a:lnTo>
                        <a:pt x="25" y="351"/>
                      </a:lnTo>
                      <a:lnTo>
                        <a:pt x="289" y="351"/>
                      </a:lnTo>
                      <a:lnTo>
                        <a:pt x="289" y="318"/>
                      </a:lnTo>
                      <a:lnTo>
                        <a:pt x="314" y="318"/>
                      </a:lnTo>
                      <a:close/>
                      <a:moveTo>
                        <a:pt x="400" y="290"/>
                      </a:moveTo>
                      <a:lnTo>
                        <a:pt x="86" y="290"/>
                      </a:lnTo>
                      <a:lnTo>
                        <a:pt x="86" y="0"/>
                      </a:lnTo>
                      <a:lnTo>
                        <a:pt x="400" y="0"/>
                      </a:lnTo>
                      <a:lnTo>
                        <a:pt x="400" y="290"/>
                      </a:lnTo>
                      <a:close/>
                      <a:moveTo>
                        <a:pt x="375" y="71"/>
                      </a:moveTo>
                      <a:lnTo>
                        <a:pt x="107" y="71"/>
                      </a:lnTo>
                      <a:lnTo>
                        <a:pt x="107" y="265"/>
                      </a:lnTo>
                      <a:lnTo>
                        <a:pt x="375" y="265"/>
                      </a:lnTo>
                      <a:lnTo>
                        <a:pt x="375"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9432" tIns="24716" rIns="49432" bIns="24716" numCol="1" anchor="t" anchorCtr="0" compatLnSpc="1">
                  <a:prstTxWarp prst="textNoShape">
                    <a:avLst/>
                  </a:prstTxWarp>
                </a:bodyPr>
                <a:lstStyle/>
                <a:p>
                  <a:pPr algn="ctr"/>
                  <a:endParaRPr lang="en-US" sz="973"/>
                </a:p>
              </p:txBody>
            </p:sp>
            <p:sp>
              <p:nvSpPr>
                <p:cNvPr id="28" name="Freeform 16">
                  <a:extLst>
                    <a:ext uri="{FF2B5EF4-FFF2-40B4-BE49-F238E27FC236}">
                      <a16:creationId xmlns:a16="http://schemas.microsoft.com/office/drawing/2014/main" id="{29F6EF31-5344-43C9-8EDF-D90970401C68}"/>
                    </a:ext>
                  </a:extLst>
                </p:cNvPr>
                <p:cNvSpPr>
                  <a:spLocks/>
                </p:cNvSpPr>
                <p:nvPr/>
              </p:nvSpPr>
              <p:spPr bwMode="auto">
                <a:xfrm>
                  <a:off x="8387575" y="2753225"/>
                  <a:ext cx="225748" cy="191312"/>
                </a:xfrm>
                <a:custGeom>
                  <a:avLst/>
                  <a:gdLst>
                    <a:gd name="T0" fmla="*/ 29 w 33"/>
                    <a:gd name="T1" fmla="*/ 0 h 28"/>
                    <a:gd name="T2" fmla="*/ 30 w 33"/>
                    <a:gd name="T3" fmla="*/ 0 h 28"/>
                    <a:gd name="T4" fmla="*/ 33 w 33"/>
                    <a:gd name="T5" fmla="*/ 2 h 28"/>
                    <a:gd name="T6" fmla="*/ 33 w 33"/>
                    <a:gd name="T7" fmla="*/ 3 h 28"/>
                    <a:gd name="T8" fmla="*/ 33 w 33"/>
                    <a:gd name="T9" fmla="*/ 3 h 28"/>
                    <a:gd name="T10" fmla="*/ 14 w 33"/>
                    <a:gd name="T11" fmla="*/ 28 h 28"/>
                    <a:gd name="T12" fmla="*/ 1 w 33"/>
                    <a:gd name="T13" fmla="*/ 14 h 28"/>
                    <a:gd name="T14" fmla="*/ 1 w 33"/>
                    <a:gd name="T15" fmla="*/ 13 h 28"/>
                    <a:gd name="T16" fmla="*/ 1 w 33"/>
                    <a:gd name="T17" fmla="*/ 13 h 28"/>
                    <a:gd name="T18" fmla="*/ 4 w 33"/>
                    <a:gd name="T19" fmla="*/ 10 h 28"/>
                    <a:gd name="T20" fmla="*/ 4 w 33"/>
                    <a:gd name="T21" fmla="*/ 9 h 28"/>
                    <a:gd name="T22" fmla="*/ 5 w 33"/>
                    <a:gd name="T23" fmla="*/ 10 h 28"/>
                    <a:gd name="T24" fmla="*/ 14 w 33"/>
                    <a:gd name="T25" fmla="*/ 19 h 28"/>
                    <a:gd name="T26" fmla="*/ 28 w 33"/>
                    <a:gd name="T27" fmla="*/ 0 h 28"/>
                    <a:gd name="T28" fmla="*/ 29 w 33"/>
                    <a:gd name="T2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28">
                      <a:moveTo>
                        <a:pt x="29" y="0"/>
                      </a:moveTo>
                      <a:cubicBezTo>
                        <a:pt x="29" y="0"/>
                        <a:pt x="29" y="0"/>
                        <a:pt x="30" y="0"/>
                      </a:cubicBezTo>
                      <a:cubicBezTo>
                        <a:pt x="33" y="2"/>
                        <a:pt x="33" y="2"/>
                        <a:pt x="33" y="2"/>
                      </a:cubicBezTo>
                      <a:cubicBezTo>
                        <a:pt x="33" y="2"/>
                        <a:pt x="33" y="3"/>
                        <a:pt x="33" y="3"/>
                      </a:cubicBezTo>
                      <a:cubicBezTo>
                        <a:pt x="33" y="3"/>
                        <a:pt x="33" y="3"/>
                        <a:pt x="33" y="3"/>
                      </a:cubicBezTo>
                      <a:cubicBezTo>
                        <a:pt x="14" y="28"/>
                        <a:pt x="14" y="28"/>
                        <a:pt x="14" y="28"/>
                      </a:cubicBezTo>
                      <a:cubicBezTo>
                        <a:pt x="1" y="14"/>
                        <a:pt x="1" y="14"/>
                        <a:pt x="1" y="14"/>
                      </a:cubicBezTo>
                      <a:cubicBezTo>
                        <a:pt x="1" y="13"/>
                        <a:pt x="0" y="13"/>
                        <a:pt x="1" y="13"/>
                      </a:cubicBezTo>
                      <a:cubicBezTo>
                        <a:pt x="1" y="13"/>
                        <a:pt x="1" y="13"/>
                        <a:pt x="1" y="13"/>
                      </a:cubicBezTo>
                      <a:cubicBezTo>
                        <a:pt x="4" y="10"/>
                        <a:pt x="4" y="10"/>
                        <a:pt x="4" y="10"/>
                      </a:cubicBezTo>
                      <a:cubicBezTo>
                        <a:pt x="4" y="9"/>
                        <a:pt x="4" y="9"/>
                        <a:pt x="4" y="9"/>
                      </a:cubicBezTo>
                      <a:cubicBezTo>
                        <a:pt x="5" y="9"/>
                        <a:pt x="5" y="9"/>
                        <a:pt x="5" y="10"/>
                      </a:cubicBezTo>
                      <a:cubicBezTo>
                        <a:pt x="14" y="19"/>
                        <a:pt x="14" y="19"/>
                        <a:pt x="14" y="19"/>
                      </a:cubicBezTo>
                      <a:cubicBezTo>
                        <a:pt x="28" y="0"/>
                        <a:pt x="28" y="0"/>
                        <a:pt x="28" y="0"/>
                      </a:cubicBezTo>
                      <a:cubicBezTo>
                        <a:pt x="29" y="0"/>
                        <a:pt x="29" y="0"/>
                        <a:pt x="2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9432" tIns="24716" rIns="49432" bIns="24716" numCol="1" anchor="t" anchorCtr="0" compatLnSpc="1">
                  <a:prstTxWarp prst="textNoShape">
                    <a:avLst/>
                  </a:prstTxWarp>
                </a:bodyPr>
                <a:lstStyle/>
                <a:p>
                  <a:pPr algn="ctr"/>
                  <a:endParaRPr lang="en-US" sz="973"/>
                </a:p>
              </p:txBody>
            </p:sp>
          </p:grpSp>
        </p:grpSp>
      </p:grpSp>
      <p:grpSp>
        <p:nvGrpSpPr>
          <p:cNvPr id="39" name="Group 38">
            <a:extLst>
              <a:ext uri="{FF2B5EF4-FFF2-40B4-BE49-F238E27FC236}">
                <a16:creationId xmlns:a16="http://schemas.microsoft.com/office/drawing/2014/main" id="{68CC73F9-FE7F-4E6A-8D09-238D0001A311}"/>
              </a:ext>
            </a:extLst>
          </p:cNvPr>
          <p:cNvGrpSpPr/>
          <p:nvPr/>
        </p:nvGrpSpPr>
        <p:grpSpPr>
          <a:xfrm>
            <a:off x="510799" y="1678521"/>
            <a:ext cx="5836407" cy="3487443"/>
            <a:chOff x="510799" y="4304492"/>
            <a:chExt cx="5836407" cy="3487443"/>
          </a:xfrm>
        </p:grpSpPr>
        <p:sp>
          <p:nvSpPr>
            <p:cNvPr id="29" name="Rectangle 28">
              <a:extLst>
                <a:ext uri="{FF2B5EF4-FFF2-40B4-BE49-F238E27FC236}">
                  <a16:creationId xmlns:a16="http://schemas.microsoft.com/office/drawing/2014/main" id="{4B07906D-040D-4BAB-B076-8D1C6DFD5E89}"/>
                </a:ext>
              </a:extLst>
            </p:cNvPr>
            <p:cNvSpPr/>
            <p:nvPr/>
          </p:nvSpPr>
          <p:spPr bwMode="auto">
            <a:xfrm>
              <a:off x="510801" y="5065828"/>
              <a:ext cx="1901421" cy="272610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833" tIns="80667" rIns="100833" bIns="80667" numCol="1" spcCol="0" rtlCol="0" fromWordArt="0" anchor="t" anchorCtr="0" forceAA="0" compatLnSpc="1">
              <a:prstTxWarp prst="textNoShape">
                <a:avLst/>
              </a:prstTxWarp>
              <a:noAutofit/>
            </a:bodyPr>
            <a:lstStyle/>
            <a:p>
              <a:pPr algn="ctr" defTabSz="514066" fontAlgn="base">
                <a:lnSpc>
                  <a:spcPct val="90000"/>
                </a:lnSpc>
                <a:spcBef>
                  <a:spcPct val="0"/>
                </a:spcBef>
                <a:spcAft>
                  <a:spcPct val="0"/>
                </a:spcAft>
              </a:pPr>
              <a:endParaRPr lang="en-US" sz="132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 name="Text Placeholder 1">
              <a:extLst>
                <a:ext uri="{FF2B5EF4-FFF2-40B4-BE49-F238E27FC236}">
                  <a16:creationId xmlns:a16="http://schemas.microsoft.com/office/drawing/2014/main" id="{6A03B69A-7CD5-4E84-A5B1-B4484924DCE9}"/>
                </a:ext>
              </a:extLst>
            </p:cNvPr>
            <p:cNvSpPr txBox="1">
              <a:spLocks/>
            </p:cNvSpPr>
            <p:nvPr/>
          </p:nvSpPr>
          <p:spPr>
            <a:xfrm>
              <a:off x="597229" y="5142719"/>
              <a:ext cx="1728564" cy="2529475"/>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b="1" kern="1200" spc="0" baseline="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514215">
                <a:spcAft>
                  <a:spcPts val="331"/>
                </a:spcAft>
              </a:pPr>
              <a:r>
                <a:rPr lang="en-US" sz="993" b="0" dirty="0">
                  <a:solidFill>
                    <a:srgbClr val="0078D7"/>
                  </a:solidFill>
                  <a:latin typeface="Segoe UI Semibold"/>
                </a:rPr>
                <a:t>Office 365 Enterprise</a:t>
              </a:r>
            </a:p>
            <a:p>
              <a:pPr marL="0" lvl="1" indent="0" defTabSz="514215">
                <a:spcAft>
                  <a:spcPts val="331"/>
                </a:spcAft>
                <a:buNone/>
              </a:pPr>
              <a:r>
                <a:rPr lang="en-US" sz="771" dirty="0">
                  <a:solidFill>
                    <a:srgbClr val="2F2F2F"/>
                  </a:solidFill>
                  <a:latin typeface="Segoe UI"/>
                </a:rPr>
                <a:t>Chat- centric workspace </a:t>
              </a:r>
            </a:p>
            <a:p>
              <a:pPr marL="0" lvl="1" indent="0" defTabSz="514215">
                <a:spcAft>
                  <a:spcPts val="331"/>
                </a:spcAft>
                <a:buNone/>
              </a:pPr>
              <a:r>
                <a:rPr lang="en-US" sz="771" dirty="0">
                  <a:solidFill>
                    <a:srgbClr val="2F2F2F"/>
                  </a:solidFill>
                  <a:latin typeface="Segoe UI"/>
                </a:rPr>
                <a:t>Email &amp; Calendar </a:t>
              </a:r>
            </a:p>
            <a:p>
              <a:pPr marL="0" lvl="1" indent="0" defTabSz="514215">
                <a:spcAft>
                  <a:spcPts val="331"/>
                </a:spcAft>
                <a:buNone/>
              </a:pPr>
              <a:r>
                <a:rPr lang="en-US" sz="771" dirty="0">
                  <a:solidFill>
                    <a:srgbClr val="2F2F2F"/>
                  </a:solidFill>
                  <a:latin typeface="Segoe UI"/>
                </a:rPr>
                <a:t>Voice, Video &amp; Meetings </a:t>
              </a:r>
            </a:p>
            <a:p>
              <a:pPr marL="0" lvl="1" indent="0" defTabSz="514215">
                <a:spcAft>
                  <a:spcPts val="331"/>
                </a:spcAft>
                <a:buNone/>
              </a:pPr>
              <a:r>
                <a:rPr lang="en-US" sz="771" dirty="0">
                  <a:solidFill>
                    <a:srgbClr val="2F2F2F"/>
                  </a:solidFill>
                  <a:latin typeface="Segoe UI"/>
                </a:rPr>
                <a:t>Office applications/ co-authoring </a:t>
              </a:r>
            </a:p>
            <a:p>
              <a:pPr marL="0" lvl="1" indent="0" defTabSz="514215">
                <a:spcAft>
                  <a:spcPts val="331"/>
                </a:spcAft>
                <a:buNone/>
              </a:pPr>
              <a:r>
                <a:rPr lang="en-US" sz="771" dirty="0">
                  <a:solidFill>
                    <a:srgbClr val="2F2F2F"/>
                  </a:solidFill>
                  <a:latin typeface="Segoe UI"/>
                </a:rPr>
                <a:t>Sites &amp; Content Management</a:t>
              </a:r>
            </a:p>
            <a:p>
              <a:pPr marL="0" lvl="1" indent="0" defTabSz="514215">
                <a:spcAft>
                  <a:spcPts val="331"/>
                </a:spcAft>
                <a:buNone/>
              </a:pPr>
              <a:r>
                <a:rPr lang="en-US" sz="771" dirty="0">
                  <a:solidFill>
                    <a:srgbClr val="2F2F2F"/>
                  </a:solidFill>
                  <a:latin typeface="Segoe UI"/>
                </a:rPr>
                <a:t>Analytics </a:t>
              </a:r>
            </a:p>
            <a:p>
              <a:pPr marL="0" lvl="1" indent="0" defTabSz="514215">
                <a:spcAft>
                  <a:spcPts val="331"/>
                </a:spcAft>
                <a:buNone/>
              </a:pPr>
              <a:r>
                <a:rPr lang="en-US" sz="771" dirty="0">
                  <a:solidFill>
                    <a:srgbClr val="2F2F2F"/>
                  </a:solidFill>
                  <a:latin typeface="Segoe UI"/>
                </a:rPr>
                <a:t>Advanced Security &amp; Compliance</a:t>
              </a:r>
            </a:p>
          </p:txBody>
        </p:sp>
        <p:sp>
          <p:nvSpPr>
            <p:cNvPr id="31" name="Rectangle 30">
              <a:extLst>
                <a:ext uri="{FF2B5EF4-FFF2-40B4-BE49-F238E27FC236}">
                  <a16:creationId xmlns:a16="http://schemas.microsoft.com/office/drawing/2014/main" id="{28C5EADF-6577-4932-9D31-250E3D363433}"/>
                </a:ext>
              </a:extLst>
            </p:cNvPr>
            <p:cNvSpPr/>
            <p:nvPr/>
          </p:nvSpPr>
          <p:spPr bwMode="auto">
            <a:xfrm>
              <a:off x="2478293" y="5065828"/>
              <a:ext cx="1901420" cy="2726103"/>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833" tIns="80667" rIns="100833" bIns="80667" numCol="1" spcCol="0" rtlCol="0" fromWordArt="0" anchor="t" anchorCtr="0" forceAA="0" compatLnSpc="1">
              <a:prstTxWarp prst="textNoShape">
                <a:avLst/>
              </a:prstTxWarp>
              <a:noAutofit/>
            </a:bodyPr>
            <a:lstStyle/>
            <a:p>
              <a:pPr algn="ctr" defTabSz="514066" fontAlgn="base">
                <a:lnSpc>
                  <a:spcPct val="90000"/>
                </a:lnSpc>
                <a:spcBef>
                  <a:spcPct val="0"/>
                </a:spcBef>
                <a:spcAft>
                  <a:spcPct val="0"/>
                </a:spcAft>
              </a:pPr>
              <a:r>
                <a:rPr lang="en-US" sz="1323">
                  <a:gradFill>
                    <a:gsLst>
                      <a:gs pos="0">
                        <a:srgbClr val="FFFFFF"/>
                      </a:gs>
                      <a:gs pos="100000">
                        <a:srgbClr val="FFFFFF"/>
                      </a:gs>
                    </a:gsLst>
                    <a:lin ang="5400000" scaled="0"/>
                  </a:gradFill>
                  <a:latin typeface="Segoe UI"/>
                  <a:ea typeface="Segoe UI" pitchFamily="34" charset="0"/>
                  <a:cs typeface="Segoe UI" pitchFamily="34" charset="0"/>
                </a:rPr>
                <a:t> </a:t>
              </a:r>
            </a:p>
          </p:txBody>
        </p:sp>
        <p:sp>
          <p:nvSpPr>
            <p:cNvPr id="32" name="Text Placeholder 2">
              <a:extLst>
                <a:ext uri="{FF2B5EF4-FFF2-40B4-BE49-F238E27FC236}">
                  <a16:creationId xmlns:a16="http://schemas.microsoft.com/office/drawing/2014/main" id="{E65B2EEC-35F6-4B84-A4BB-FACD576C43C5}"/>
                </a:ext>
              </a:extLst>
            </p:cNvPr>
            <p:cNvSpPr txBox="1">
              <a:spLocks/>
            </p:cNvSpPr>
            <p:nvPr/>
          </p:nvSpPr>
          <p:spPr>
            <a:xfrm>
              <a:off x="2531686" y="5142719"/>
              <a:ext cx="1881063" cy="152920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514215">
                <a:spcAft>
                  <a:spcPts val="331"/>
                </a:spcAft>
              </a:pPr>
              <a:r>
                <a:rPr lang="en-US" sz="993" b="0" dirty="0">
                  <a:solidFill>
                    <a:srgbClr val="0078D7"/>
                  </a:solidFill>
                  <a:latin typeface="Segoe UI Semibold"/>
                </a:rPr>
                <a:t>Enterprise Mobility+ Security</a:t>
              </a:r>
            </a:p>
            <a:p>
              <a:pPr marL="0" lvl="1" indent="0" defTabSz="514215">
                <a:spcAft>
                  <a:spcPts val="331"/>
                </a:spcAft>
                <a:buNone/>
              </a:pPr>
              <a:r>
                <a:rPr lang="en-US" sz="771" dirty="0">
                  <a:solidFill>
                    <a:srgbClr val="2F2F2F"/>
                  </a:solidFill>
                  <a:latin typeface="Segoe UI"/>
                </a:rPr>
                <a:t>Identity &amp; Access Management</a:t>
              </a:r>
            </a:p>
            <a:p>
              <a:pPr marL="0" lvl="1" indent="0" defTabSz="514215">
                <a:spcAft>
                  <a:spcPts val="331"/>
                </a:spcAft>
                <a:buNone/>
              </a:pPr>
              <a:r>
                <a:rPr lang="en-US" sz="771" dirty="0">
                  <a:solidFill>
                    <a:srgbClr val="2F2F2F"/>
                  </a:solidFill>
                  <a:latin typeface="Segoe UI"/>
                </a:rPr>
                <a:t>Managed Mobile Productivity </a:t>
              </a:r>
            </a:p>
            <a:p>
              <a:pPr marL="0" lvl="1" indent="0" defTabSz="514215">
                <a:spcAft>
                  <a:spcPts val="331"/>
                </a:spcAft>
                <a:buNone/>
              </a:pPr>
              <a:r>
                <a:rPr lang="en-US" sz="771" dirty="0">
                  <a:solidFill>
                    <a:srgbClr val="2F2F2F"/>
                  </a:solidFill>
                  <a:latin typeface="Segoe UI"/>
                </a:rPr>
                <a:t>Information Protection</a:t>
              </a:r>
            </a:p>
            <a:p>
              <a:pPr marL="0" lvl="1" indent="0" defTabSz="514215">
                <a:spcAft>
                  <a:spcPts val="331"/>
                </a:spcAft>
                <a:buNone/>
              </a:pPr>
              <a:r>
                <a:rPr lang="en-US" sz="771" dirty="0">
                  <a:solidFill>
                    <a:srgbClr val="2F2F2F"/>
                  </a:solidFill>
                  <a:latin typeface="Segoe UI"/>
                </a:rPr>
                <a:t>Identity Driven Security</a:t>
              </a:r>
            </a:p>
          </p:txBody>
        </p:sp>
        <p:sp>
          <p:nvSpPr>
            <p:cNvPr id="33" name="Rectangle 32">
              <a:extLst>
                <a:ext uri="{FF2B5EF4-FFF2-40B4-BE49-F238E27FC236}">
                  <a16:creationId xmlns:a16="http://schemas.microsoft.com/office/drawing/2014/main" id="{DE788BE2-964F-4666-B97E-E1223E833DE2}"/>
                </a:ext>
              </a:extLst>
            </p:cNvPr>
            <p:cNvSpPr/>
            <p:nvPr/>
          </p:nvSpPr>
          <p:spPr bwMode="auto">
            <a:xfrm>
              <a:off x="4445785" y="5065829"/>
              <a:ext cx="1901421" cy="2726102"/>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833" tIns="80667" rIns="100833" bIns="80667" numCol="1" spcCol="0" rtlCol="0" fromWordArt="0" anchor="t" anchorCtr="0" forceAA="0" compatLnSpc="1">
              <a:prstTxWarp prst="textNoShape">
                <a:avLst/>
              </a:prstTxWarp>
              <a:noAutofit/>
            </a:bodyPr>
            <a:lstStyle/>
            <a:p>
              <a:pPr algn="ctr" defTabSz="514066" fontAlgn="base">
                <a:lnSpc>
                  <a:spcPct val="90000"/>
                </a:lnSpc>
                <a:spcBef>
                  <a:spcPct val="0"/>
                </a:spcBef>
                <a:spcAft>
                  <a:spcPct val="0"/>
                </a:spcAft>
              </a:pPr>
              <a:endParaRPr lang="en-US" sz="132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 name="Text Placeholder 5">
              <a:extLst>
                <a:ext uri="{FF2B5EF4-FFF2-40B4-BE49-F238E27FC236}">
                  <a16:creationId xmlns:a16="http://schemas.microsoft.com/office/drawing/2014/main" id="{58092792-FFF4-454C-B279-33C61F795B7E}"/>
                </a:ext>
              </a:extLst>
            </p:cNvPr>
            <p:cNvSpPr txBox="1">
              <a:spLocks/>
            </p:cNvSpPr>
            <p:nvPr/>
          </p:nvSpPr>
          <p:spPr>
            <a:xfrm>
              <a:off x="4532213" y="5142719"/>
              <a:ext cx="1728564" cy="152920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514215">
                <a:spcAft>
                  <a:spcPts val="331"/>
                </a:spcAft>
              </a:pPr>
              <a:r>
                <a:rPr lang="en-US" sz="993" b="0" dirty="0">
                  <a:solidFill>
                    <a:srgbClr val="0078D7"/>
                  </a:solidFill>
                  <a:latin typeface="Segoe UI Semibold"/>
                </a:rPr>
                <a:t>Windows 10 Enterprise  </a:t>
              </a:r>
            </a:p>
            <a:p>
              <a:pPr marL="0" lvl="1" indent="0" defTabSz="514215">
                <a:spcAft>
                  <a:spcPts val="331"/>
                </a:spcAft>
                <a:buNone/>
              </a:pPr>
              <a:r>
                <a:rPr lang="en-US" sz="771" dirty="0">
                  <a:solidFill>
                    <a:srgbClr val="2F2F2F"/>
                  </a:solidFill>
                  <a:latin typeface="Segoe UI"/>
                </a:rPr>
                <a:t>Advanced Endpoint Security </a:t>
              </a:r>
            </a:p>
            <a:p>
              <a:pPr marL="0" lvl="1" indent="0" defTabSz="514215">
                <a:spcAft>
                  <a:spcPts val="331"/>
                </a:spcAft>
                <a:buNone/>
              </a:pPr>
              <a:r>
                <a:rPr lang="en-US" sz="771" dirty="0">
                  <a:solidFill>
                    <a:srgbClr val="2F2F2F"/>
                  </a:solidFill>
                  <a:latin typeface="Segoe UI"/>
                </a:rPr>
                <a:t>Designed For Modern IT</a:t>
              </a:r>
            </a:p>
            <a:p>
              <a:pPr marL="0" lvl="1" indent="0" defTabSz="514215">
                <a:spcAft>
                  <a:spcPts val="331"/>
                </a:spcAft>
                <a:buNone/>
              </a:pPr>
              <a:r>
                <a:rPr lang="en-US" sz="771" dirty="0">
                  <a:solidFill>
                    <a:srgbClr val="2F2F2F"/>
                  </a:solidFill>
                  <a:latin typeface="Segoe UI"/>
                </a:rPr>
                <a:t>More Productive</a:t>
              </a:r>
            </a:p>
            <a:p>
              <a:pPr marL="0" lvl="1" indent="0" defTabSz="514215">
                <a:spcAft>
                  <a:spcPts val="331"/>
                </a:spcAft>
                <a:buNone/>
              </a:pPr>
              <a:r>
                <a:rPr lang="en-US" sz="771" dirty="0">
                  <a:solidFill>
                    <a:srgbClr val="2F2F2F"/>
                  </a:solidFill>
                  <a:latin typeface="Segoe UI"/>
                </a:rPr>
                <a:t>Powerful, Modern devices</a:t>
              </a:r>
            </a:p>
          </p:txBody>
        </p:sp>
        <p:cxnSp>
          <p:nvCxnSpPr>
            <p:cNvPr id="35" name="Straight Connector 34">
              <a:extLst>
                <a:ext uri="{FF2B5EF4-FFF2-40B4-BE49-F238E27FC236}">
                  <a16:creationId xmlns:a16="http://schemas.microsoft.com/office/drawing/2014/main" id="{F8C3E1E8-3A2E-4D3D-BBFE-C221FA7C1502}"/>
                </a:ext>
              </a:extLst>
            </p:cNvPr>
            <p:cNvCxnSpPr/>
            <p:nvPr/>
          </p:nvCxnSpPr>
          <p:spPr>
            <a:xfrm rot="10800000">
              <a:off x="510799" y="4739035"/>
              <a:ext cx="5836404"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F34416F-F02F-4AF7-AE46-2FFF04EBF577}"/>
                </a:ext>
              </a:extLst>
            </p:cNvPr>
            <p:cNvCxnSpPr>
              <a:cxnSpLocks/>
            </p:cNvCxnSpPr>
            <p:nvPr/>
          </p:nvCxnSpPr>
          <p:spPr>
            <a:xfrm rot="10800000">
              <a:off x="6347203" y="4739035"/>
              <a:ext cx="0" cy="13136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DB68710-DDD4-4A91-992F-4FEA694E6145}"/>
                </a:ext>
              </a:extLst>
            </p:cNvPr>
            <p:cNvCxnSpPr>
              <a:cxnSpLocks/>
            </p:cNvCxnSpPr>
            <p:nvPr/>
          </p:nvCxnSpPr>
          <p:spPr>
            <a:xfrm rot="10800000">
              <a:off x="512504" y="4739035"/>
              <a:ext cx="0" cy="13136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A04580B-A00A-42E7-BAD7-7F2E4D70E005}"/>
                </a:ext>
              </a:extLst>
            </p:cNvPr>
            <p:cNvSpPr txBox="1"/>
            <p:nvPr/>
          </p:nvSpPr>
          <p:spPr>
            <a:xfrm>
              <a:off x="1919932" y="4304492"/>
              <a:ext cx="3018136" cy="407225"/>
            </a:xfrm>
            <a:prstGeom prst="rect">
              <a:avLst/>
            </a:prstGeom>
            <a:noFill/>
          </p:spPr>
          <p:txBody>
            <a:bodyPr wrap="square" lIns="0" tIns="80644" rIns="0" bIns="80644" rtlCol="0">
              <a:spAutoFit/>
            </a:bodyPr>
            <a:lstStyle/>
            <a:p>
              <a:pPr algn="ctr" defTabSz="503916">
                <a:lnSpc>
                  <a:spcPct val="90000"/>
                </a:lnSpc>
                <a:spcAft>
                  <a:spcPts val="331"/>
                </a:spcAft>
                <a:defRPr/>
              </a:pPr>
              <a:r>
                <a:rPr lang="en-US" sz="1764" spc="-81" dirty="0">
                  <a:ln w="3175">
                    <a:noFill/>
                  </a:ln>
                  <a:solidFill>
                    <a:srgbClr val="0078D7"/>
                  </a:solidFill>
                  <a:latin typeface="Segoe UI Semibold" panose="020B0702040204020203" pitchFamily="34" charset="0"/>
                  <a:cs typeface="Segoe UI Semibold" panose="020B0702040204020203" pitchFamily="34" charset="0"/>
                </a:rPr>
                <a:t>Microsoft 365 Enterprise</a:t>
              </a:r>
            </a:p>
          </p:txBody>
        </p:sp>
      </p:grpSp>
    </p:spTree>
    <p:extLst>
      <p:ext uri="{BB962C8B-B14F-4D97-AF65-F5344CB8AC3E}">
        <p14:creationId xmlns:p14="http://schemas.microsoft.com/office/powerpoint/2010/main" val="2321148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4">
            <a:extLst>
              <a:ext uri="{FF2B5EF4-FFF2-40B4-BE49-F238E27FC236}">
                <a16:creationId xmlns:a16="http://schemas.microsoft.com/office/drawing/2014/main" id="{AE31C42C-E2B7-4A5C-A147-1F6AD15FEBEF}"/>
              </a:ext>
            </a:extLst>
          </p:cNvPr>
          <p:cNvGrpSpPr>
            <a:grpSpLocks noChangeAspect="1"/>
          </p:cNvGrpSpPr>
          <p:nvPr/>
        </p:nvGrpSpPr>
        <p:grpSpPr bwMode="auto">
          <a:xfrm>
            <a:off x="251491" y="476504"/>
            <a:ext cx="388735" cy="391049"/>
            <a:chOff x="2107" y="1358"/>
            <a:chExt cx="504" cy="507"/>
          </a:xfrm>
        </p:grpSpPr>
        <p:sp>
          <p:nvSpPr>
            <p:cNvPr id="16" name="Line 5">
              <a:extLst>
                <a:ext uri="{FF2B5EF4-FFF2-40B4-BE49-F238E27FC236}">
                  <a16:creationId xmlns:a16="http://schemas.microsoft.com/office/drawing/2014/main" id="{D0C63EA1-33A8-4CFB-B725-CFB505216574}"/>
                </a:ext>
              </a:extLst>
            </p:cNvPr>
            <p:cNvSpPr>
              <a:spLocks noChangeShapeType="1"/>
            </p:cNvSpPr>
            <p:nvPr/>
          </p:nvSpPr>
          <p:spPr bwMode="auto">
            <a:xfrm flipH="1">
              <a:off x="2304" y="1659"/>
              <a:ext cx="9" cy="8"/>
            </a:xfrm>
            <a:prstGeom prst="line">
              <a:avLst/>
            </a:prstGeom>
            <a:noFill/>
            <a:ln w="381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49432" tIns="24716" rIns="49432" bIns="24716" numCol="1" anchor="t" anchorCtr="0" compatLnSpc="1">
              <a:prstTxWarp prst="textNoShape">
                <a:avLst/>
              </a:prstTxWarp>
            </a:bodyPr>
            <a:lstStyle/>
            <a:p>
              <a:endParaRPr lang="en-US" sz="973"/>
            </a:p>
          </p:txBody>
        </p:sp>
        <p:sp>
          <p:nvSpPr>
            <p:cNvPr id="17" name="Freeform 6">
              <a:extLst>
                <a:ext uri="{FF2B5EF4-FFF2-40B4-BE49-F238E27FC236}">
                  <a16:creationId xmlns:a16="http://schemas.microsoft.com/office/drawing/2014/main" id="{E32337A9-7A62-48EB-BD5C-FCA1DE98DC88}"/>
                </a:ext>
              </a:extLst>
            </p:cNvPr>
            <p:cNvSpPr>
              <a:spLocks/>
            </p:cNvSpPr>
            <p:nvPr/>
          </p:nvSpPr>
          <p:spPr bwMode="auto">
            <a:xfrm>
              <a:off x="2328" y="1523"/>
              <a:ext cx="120" cy="121"/>
            </a:xfrm>
            <a:custGeom>
              <a:avLst/>
              <a:gdLst>
                <a:gd name="T0" fmla="*/ 11 w 56"/>
                <a:gd name="T1" fmla="*/ 0 h 56"/>
                <a:gd name="T2" fmla="*/ 1 w 56"/>
                <a:gd name="T3" fmla="*/ 42 h 56"/>
                <a:gd name="T4" fmla="*/ 13 w 56"/>
                <a:gd name="T5" fmla="*/ 54 h 56"/>
                <a:gd name="T6" fmla="*/ 56 w 56"/>
                <a:gd name="T7" fmla="*/ 45 h 56"/>
                <a:gd name="T8" fmla="*/ 11 w 56"/>
                <a:gd name="T9" fmla="*/ 0 h 56"/>
              </a:gdLst>
              <a:ahLst/>
              <a:cxnLst>
                <a:cxn ang="0">
                  <a:pos x="T0" y="T1"/>
                </a:cxn>
                <a:cxn ang="0">
                  <a:pos x="T2" y="T3"/>
                </a:cxn>
                <a:cxn ang="0">
                  <a:pos x="T4" y="T5"/>
                </a:cxn>
                <a:cxn ang="0">
                  <a:pos x="T6" y="T7"/>
                </a:cxn>
                <a:cxn ang="0">
                  <a:pos x="T8" y="T9"/>
                </a:cxn>
              </a:cxnLst>
              <a:rect l="0" t="0" r="r" b="b"/>
              <a:pathLst>
                <a:path w="56" h="56">
                  <a:moveTo>
                    <a:pt x="11" y="0"/>
                  </a:moveTo>
                  <a:cubicBezTo>
                    <a:pt x="1" y="42"/>
                    <a:pt x="1" y="42"/>
                    <a:pt x="1" y="42"/>
                  </a:cubicBezTo>
                  <a:cubicBezTo>
                    <a:pt x="0" y="49"/>
                    <a:pt x="6" y="56"/>
                    <a:pt x="13" y="54"/>
                  </a:cubicBezTo>
                  <a:cubicBezTo>
                    <a:pt x="56" y="45"/>
                    <a:pt x="56" y="45"/>
                    <a:pt x="56" y="45"/>
                  </a:cubicBezTo>
                  <a:lnTo>
                    <a:pt x="11" y="0"/>
                  </a:lnTo>
                  <a:close/>
                </a:path>
              </a:pathLst>
            </a:custGeom>
            <a:noFill/>
            <a:ln w="381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9432" tIns="24716" rIns="49432" bIns="24716" numCol="1" anchor="t" anchorCtr="0" compatLnSpc="1">
              <a:prstTxWarp prst="textNoShape">
                <a:avLst/>
              </a:prstTxWarp>
            </a:bodyPr>
            <a:lstStyle/>
            <a:p>
              <a:endParaRPr lang="en-US" sz="973"/>
            </a:p>
          </p:txBody>
        </p:sp>
        <p:sp>
          <p:nvSpPr>
            <p:cNvPr id="18" name="Freeform 7">
              <a:extLst>
                <a:ext uri="{FF2B5EF4-FFF2-40B4-BE49-F238E27FC236}">
                  <a16:creationId xmlns:a16="http://schemas.microsoft.com/office/drawing/2014/main" id="{60384535-9D3F-4EF4-8027-295B06E250BA}"/>
                </a:ext>
              </a:extLst>
            </p:cNvPr>
            <p:cNvSpPr>
              <a:spLocks/>
            </p:cNvSpPr>
            <p:nvPr/>
          </p:nvSpPr>
          <p:spPr bwMode="auto">
            <a:xfrm>
              <a:off x="2375" y="1392"/>
              <a:ext cx="204" cy="202"/>
            </a:xfrm>
            <a:custGeom>
              <a:avLst/>
              <a:gdLst>
                <a:gd name="T0" fmla="*/ 96 w 204"/>
                <a:gd name="T1" fmla="*/ 0 h 202"/>
                <a:gd name="T2" fmla="*/ 0 w 204"/>
                <a:gd name="T3" fmla="*/ 97 h 202"/>
                <a:gd name="T4" fmla="*/ 107 w 204"/>
                <a:gd name="T5" fmla="*/ 202 h 202"/>
                <a:gd name="T6" fmla="*/ 204 w 204"/>
                <a:gd name="T7" fmla="*/ 108 h 202"/>
              </a:gdLst>
              <a:ahLst/>
              <a:cxnLst>
                <a:cxn ang="0">
                  <a:pos x="T0" y="T1"/>
                </a:cxn>
                <a:cxn ang="0">
                  <a:pos x="T2" y="T3"/>
                </a:cxn>
                <a:cxn ang="0">
                  <a:pos x="T4" y="T5"/>
                </a:cxn>
                <a:cxn ang="0">
                  <a:pos x="T6" y="T7"/>
                </a:cxn>
              </a:cxnLst>
              <a:rect l="0" t="0" r="r" b="b"/>
              <a:pathLst>
                <a:path w="204" h="202">
                  <a:moveTo>
                    <a:pt x="96" y="0"/>
                  </a:moveTo>
                  <a:lnTo>
                    <a:pt x="0" y="97"/>
                  </a:lnTo>
                  <a:lnTo>
                    <a:pt x="107" y="202"/>
                  </a:lnTo>
                  <a:lnTo>
                    <a:pt x="204" y="108"/>
                  </a:lnTo>
                </a:path>
              </a:pathLst>
            </a:custGeom>
            <a:noFill/>
            <a:ln w="381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9432" tIns="24716" rIns="49432" bIns="24716" numCol="1" anchor="t" anchorCtr="0" compatLnSpc="1">
              <a:prstTxWarp prst="textNoShape">
                <a:avLst/>
              </a:prstTxWarp>
            </a:bodyPr>
            <a:lstStyle/>
            <a:p>
              <a:endParaRPr lang="en-US" sz="973"/>
            </a:p>
          </p:txBody>
        </p:sp>
        <p:sp>
          <p:nvSpPr>
            <p:cNvPr id="19" name="Freeform 8">
              <a:extLst>
                <a:ext uri="{FF2B5EF4-FFF2-40B4-BE49-F238E27FC236}">
                  <a16:creationId xmlns:a16="http://schemas.microsoft.com/office/drawing/2014/main" id="{771812E6-55F7-4DA1-8B48-D30E01D8AF62}"/>
                </a:ext>
              </a:extLst>
            </p:cNvPr>
            <p:cNvSpPr>
              <a:spLocks/>
            </p:cNvSpPr>
            <p:nvPr/>
          </p:nvSpPr>
          <p:spPr bwMode="auto">
            <a:xfrm>
              <a:off x="2444" y="1453"/>
              <a:ext cx="139" cy="141"/>
            </a:xfrm>
            <a:custGeom>
              <a:avLst/>
              <a:gdLst>
                <a:gd name="T0" fmla="*/ 38 w 139"/>
                <a:gd name="T1" fmla="*/ 141 h 141"/>
                <a:gd name="T2" fmla="*/ 139 w 139"/>
                <a:gd name="T3" fmla="*/ 40 h 141"/>
                <a:gd name="T4" fmla="*/ 122 w 139"/>
                <a:gd name="T5" fmla="*/ 8 h 141"/>
                <a:gd name="T6" fmla="*/ 107 w 139"/>
                <a:gd name="T7" fmla="*/ 0 h 141"/>
                <a:gd name="T8" fmla="*/ 0 w 139"/>
                <a:gd name="T9" fmla="*/ 105 h 141"/>
                <a:gd name="T10" fmla="*/ 38 w 139"/>
                <a:gd name="T11" fmla="*/ 141 h 141"/>
              </a:gdLst>
              <a:ahLst/>
              <a:cxnLst>
                <a:cxn ang="0">
                  <a:pos x="T0" y="T1"/>
                </a:cxn>
                <a:cxn ang="0">
                  <a:pos x="T2" y="T3"/>
                </a:cxn>
                <a:cxn ang="0">
                  <a:pos x="T4" y="T5"/>
                </a:cxn>
                <a:cxn ang="0">
                  <a:pos x="T6" y="T7"/>
                </a:cxn>
                <a:cxn ang="0">
                  <a:pos x="T8" y="T9"/>
                </a:cxn>
                <a:cxn ang="0">
                  <a:pos x="T10" y="T11"/>
                </a:cxn>
              </a:cxnLst>
              <a:rect l="0" t="0" r="r" b="b"/>
              <a:pathLst>
                <a:path w="139" h="141">
                  <a:moveTo>
                    <a:pt x="38" y="141"/>
                  </a:moveTo>
                  <a:lnTo>
                    <a:pt x="139" y="40"/>
                  </a:lnTo>
                  <a:lnTo>
                    <a:pt x="122" y="8"/>
                  </a:lnTo>
                  <a:lnTo>
                    <a:pt x="107" y="0"/>
                  </a:lnTo>
                  <a:lnTo>
                    <a:pt x="0" y="105"/>
                  </a:lnTo>
                  <a:lnTo>
                    <a:pt x="38" y="141"/>
                  </a:lnTo>
                  <a:close/>
                </a:path>
              </a:pathLst>
            </a:custGeom>
            <a:solidFill>
              <a:schemeClr val="tx1"/>
            </a:solidFill>
            <a:ln w="38100">
              <a:noFill/>
              <a:round/>
              <a:headEnd/>
              <a:tailEnd/>
            </a:ln>
          </p:spPr>
          <p:txBody>
            <a:bodyPr vert="horz" wrap="square" lIns="49432" tIns="24716" rIns="49432" bIns="24716" numCol="1" anchor="t" anchorCtr="0" compatLnSpc="1">
              <a:prstTxWarp prst="textNoShape">
                <a:avLst/>
              </a:prstTxWarp>
            </a:bodyPr>
            <a:lstStyle/>
            <a:p>
              <a:endParaRPr lang="en-US" sz="973"/>
            </a:p>
          </p:txBody>
        </p:sp>
        <p:sp>
          <p:nvSpPr>
            <p:cNvPr id="20" name="Freeform 9">
              <a:extLst>
                <a:ext uri="{FF2B5EF4-FFF2-40B4-BE49-F238E27FC236}">
                  <a16:creationId xmlns:a16="http://schemas.microsoft.com/office/drawing/2014/main" id="{8C32B8EC-55A6-4A2B-8BA5-96BD4A454AC7}"/>
                </a:ext>
              </a:extLst>
            </p:cNvPr>
            <p:cNvSpPr>
              <a:spLocks/>
            </p:cNvSpPr>
            <p:nvPr/>
          </p:nvSpPr>
          <p:spPr bwMode="auto">
            <a:xfrm>
              <a:off x="2343" y="1594"/>
              <a:ext cx="105" cy="41"/>
            </a:xfrm>
            <a:custGeom>
              <a:avLst/>
              <a:gdLst>
                <a:gd name="T0" fmla="*/ 73 w 105"/>
                <a:gd name="T1" fmla="*/ 0 h 41"/>
                <a:gd name="T2" fmla="*/ 0 w 105"/>
                <a:gd name="T3" fmla="*/ 33 h 41"/>
                <a:gd name="T4" fmla="*/ 10 w 105"/>
                <a:gd name="T5" fmla="*/ 41 h 41"/>
                <a:gd name="T6" fmla="*/ 105 w 105"/>
                <a:gd name="T7" fmla="*/ 28 h 41"/>
                <a:gd name="T8" fmla="*/ 73 w 105"/>
                <a:gd name="T9" fmla="*/ 0 h 41"/>
              </a:gdLst>
              <a:ahLst/>
              <a:cxnLst>
                <a:cxn ang="0">
                  <a:pos x="T0" y="T1"/>
                </a:cxn>
                <a:cxn ang="0">
                  <a:pos x="T2" y="T3"/>
                </a:cxn>
                <a:cxn ang="0">
                  <a:pos x="T4" y="T5"/>
                </a:cxn>
                <a:cxn ang="0">
                  <a:pos x="T6" y="T7"/>
                </a:cxn>
                <a:cxn ang="0">
                  <a:pos x="T8" y="T9"/>
                </a:cxn>
              </a:cxnLst>
              <a:rect l="0" t="0" r="r" b="b"/>
              <a:pathLst>
                <a:path w="105" h="41">
                  <a:moveTo>
                    <a:pt x="73" y="0"/>
                  </a:moveTo>
                  <a:lnTo>
                    <a:pt x="0" y="33"/>
                  </a:lnTo>
                  <a:lnTo>
                    <a:pt x="10" y="41"/>
                  </a:lnTo>
                  <a:lnTo>
                    <a:pt x="105" y="28"/>
                  </a:lnTo>
                  <a:lnTo>
                    <a:pt x="73" y="0"/>
                  </a:lnTo>
                  <a:close/>
                </a:path>
              </a:pathLst>
            </a:custGeom>
            <a:solidFill>
              <a:schemeClr val="tx1"/>
            </a:solidFill>
            <a:ln w="25400">
              <a:solidFill>
                <a:schemeClr val="tx1"/>
              </a:solidFill>
              <a:round/>
              <a:headEnd/>
              <a:tailEnd/>
            </a:ln>
          </p:spPr>
          <p:txBody>
            <a:bodyPr vert="horz" wrap="square" lIns="49432" tIns="24716" rIns="49432" bIns="24716" numCol="1" anchor="t" anchorCtr="0" compatLnSpc="1">
              <a:prstTxWarp prst="textNoShape">
                <a:avLst/>
              </a:prstTxWarp>
            </a:bodyPr>
            <a:lstStyle/>
            <a:p>
              <a:endParaRPr lang="en-US" sz="973"/>
            </a:p>
          </p:txBody>
        </p:sp>
        <p:sp>
          <p:nvSpPr>
            <p:cNvPr id="21" name="Freeform 10">
              <a:extLst>
                <a:ext uri="{FF2B5EF4-FFF2-40B4-BE49-F238E27FC236}">
                  <a16:creationId xmlns:a16="http://schemas.microsoft.com/office/drawing/2014/main" id="{A65FAC1B-6A09-483E-B578-99881B1E4156}"/>
                </a:ext>
              </a:extLst>
            </p:cNvPr>
            <p:cNvSpPr>
              <a:spLocks/>
            </p:cNvSpPr>
            <p:nvPr/>
          </p:nvSpPr>
          <p:spPr bwMode="auto">
            <a:xfrm>
              <a:off x="2122" y="1721"/>
              <a:ext cx="79" cy="77"/>
            </a:xfrm>
            <a:custGeom>
              <a:avLst/>
              <a:gdLst>
                <a:gd name="T0" fmla="*/ 0 w 79"/>
                <a:gd name="T1" fmla="*/ 77 h 77"/>
                <a:gd name="T2" fmla="*/ 8 w 79"/>
                <a:gd name="T3" fmla="*/ 0 h 77"/>
                <a:gd name="T4" fmla="*/ 79 w 79"/>
                <a:gd name="T5" fmla="*/ 24 h 77"/>
              </a:gdLst>
              <a:ahLst/>
              <a:cxnLst>
                <a:cxn ang="0">
                  <a:pos x="T0" y="T1"/>
                </a:cxn>
                <a:cxn ang="0">
                  <a:pos x="T2" y="T3"/>
                </a:cxn>
                <a:cxn ang="0">
                  <a:pos x="T4" y="T5"/>
                </a:cxn>
              </a:cxnLst>
              <a:rect l="0" t="0" r="r" b="b"/>
              <a:pathLst>
                <a:path w="79" h="77">
                  <a:moveTo>
                    <a:pt x="0" y="77"/>
                  </a:moveTo>
                  <a:lnTo>
                    <a:pt x="8" y="0"/>
                  </a:lnTo>
                  <a:lnTo>
                    <a:pt x="79" y="24"/>
                  </a:lnTo>
                </a:path>
              </a:pathLst>
            </a:custGeom>
            <a:noFill/>
            <a:ln w="381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9432" tIns="24716" rIns="49432" bIns="24716" numCol="1" anchor="t" anchorCtr="0" compatLnSpc="1">
              <a:prstTxWarp prst="textNoShape">
                <a:avLst/>
              </a:prstTxWarp>
            </a:bodyPr>
            <a:lstStyle/>
            <a:p>
              <a:endParaRPr lang="en-US" sz="973"/>
            </a:p>
          </p:txBody>
        </p:sp>
        <p:sp>
          <p:nvSpPr>
            <p:cNvPr id="22" name="Freeform 11">
              <a:extLst>
                <a:ext uri="{FF2B5EF4-FFF2-40B4-BE49-F238E27FC236}">
                  <a16:creationId xmlns:a16="http://schemas.microsoft.com/office/drawing/2014/main" id="{077D6556-2F73-4659-90A6-8627E94B846E}"/>
                </a:ext>
              </a:extLst>
            </p:cNvPr>
            <p:cNvSpPr>
              <a:spLocks/>
            </p:cNvSpPr>
            <p:nvPr/>
          </p:nvSpPr>
          <p:spPr bwMode="auto">
            <a:xfrm>
              <a:off x="2107" y="1358"/>
              <a:ext cx="504" cy="507"/>
            </a:xfrm>
            <a:custGeom>
              <a:avLst/>
              <a:gdLst>
                <a:gd name="T0" fmla="*/ 0 w 235"/>
                <a:gd name="T1" fmla="*/ 118 h 236"/>
                <a:gd name="T2" fmla="*/ 118 w 235"/>
                <a:gd name="T3" fmla="*/ 0 h 236"/>
                <a:gd name="T4" fmla="*/ 235 w 235"/>
                <a:gd name="T5" fmla="*/ 118 h 236"/>
                <a:gd name="T6" fmla="*/ 118 w 235"/>
                <a:gd name="T7" fmla="*/ 236 h 236"/>
                <a:gd name="T8" fmla="*/ 12 w 235"/>
                <a:gd name="T9" fmla="*/ 171 h 236"/>
              </a:gdLst>
              <a:ahLst/>
              <a:cxnLst>
                <a:cxn ang="0">
                  <a:pos x="T0" y="T1"/>
                </a:cxn>
                <a:cxn ang="0">
                  <a:pos x="T2" y="T3"/>
                </a:cxn>
                <a:cxn ang="0">
                  <a:pos x="T4" y="T5"/>
                </a:cxn>
                <a:cxn ang="0">
                  <a:pos x="T6" y="T7"/>
                </a:cxn>
                <a:cxn ang="0">
                  <a:pos x="T8" y="T9"/>
                </a:cxn>
              </a:cxnLst>
              <a:rect l="0" t="0" r="r" b="b"/>
              <a:pathLst>
                <a:path w="235" h="236">
                  <a:moveTo>
                    <a:pt x="0" y="118"/>
                  </a:moveTo>
                  <a:cubicBezTo>
                    <a:pt x="0" y="53"/>
                    <a:pt x="52" y="0"/>
                    <a:pt x="118" y="0"/>
                  </a:cubicBezTo>
                  <a:cubicBezTo>
                    <a:pt x="183" y="0"/>
                    <a:pt x="235" y="53"/>
                    <a:pt x="235" y="118"/>
                  </a:cubicBezTo>
                  <a:cubicBezTo>
                    <a:pt x="235" y="183"/>
                    <a:pt x="183" y="236"/>
                    <a:pt x="118" y="236"/>
                  </a:cubicBezTo>
                  <a:cubicBezTo>
                    <a:pt x="71" y="236"/>
                    <a:pt x="31" y="209"/>
                    <a:pt x="12" y="171"/>
                  </a:cubicBezTo>
                </a:path>
              </a:pathLst>
            </a:custGeom>
            <a:noFill/>
            <a:ln w="381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9432" tIns="24716" rIns="49432" bIns="24716" numCol="1" anchor="t" anchorCtr="0" compatLnSpc="1">
              <a:prstTxWarp prst="textNoShape">
                <a:avLst/>
              </a:prstTxWarp>
            </a:bodyPr>
            <a:lstStyle/>
            <a:p>
              <a:endParaRPr lang="en-US" sz="973"/>
            </a:p>
          </p:txBody>
        </p:sp>
      </p:grpSp>
      <p:pic>
        <p:nvPicPr>
          <p:cNvPr id="12" name="Picture 11" descr="A person sitting at a table using a computer&#10;&#10;Description generated with very high confidence">
            <a:extLst>
              <a:ext uri="{FF2B5EF4-FFF2-40B4-BE49-F238E27FC236}">
                <a16:creationId xmlns:a16="http://schemas.microsoft.com/office/drawing/2014/main" id="{96F9A60B-7332-485A-9F5C-86F2F6A7CBC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4090" r="10585"/>
          <a:stretch/>
        </p:blipFill>
        <p:spPr>
          <a:xfrm>
            <a:off x="4236995" y="220702"/>
            <a:ext cx="2621006" cy="3857078"/>
          </a:xfrm>
          <a:prstGeom prst="rect">
            <a:avLst/>
          </a:prstGeom>
        </p:spPr>
      </p:pic>
      <p:sp>
        <p:nvSpPr>
          <p:cNvPr id="11" name="Title 2">
            <a:extLst>
              <a:ext uri="{FF2B5EF4-FFF2-40B4-BE49-F238E27FC236}">
                <a16:creationId xmlns:a16="http://schemas.microsoft.com/office/drawing/2014/main" id="{87ECF798-F920-4A1F-B91F-6AC3409E4CC3}"/>
              </a:ext>
            </a:extLst>
          </p:cNvPr>
          <p:cNvSpPr>
            <a:spLocks noGrp="1"/>
          </p:cNvSpPr>
          <p:nvPr>
            <p:ph type="title"/>
          </p:nvPr>
        </p:nvSpPr>
        <p:spPr>
          <a:xfrm>
            <a:off x="781747" y="595423"/>
            <a:ext cx="5834641" cy="230704"/>
          </a:xfrm>
        </p:spPr>
        <p:txBody>
          <a:bodyPr/>
          <a:lstStyle/>
          <a:p>
            <a:r>
              <a:rPr lang="en-US" sz="1985"/>
              <a:t>Unlocks creativity</a:t>
            </a:r>
          </a:p>
        </p:txBody>
      </p:sp>
      <p:sp>
        <p:nvSpPr>
          <p:cNvPr id="14" name="Text Placeholder 3">
            <a:extLst>
              <a:ext uri="{FF2B5EF4-FFF2-40B4-BE49-F238E27FC236}">
                <a16:creationId xmlns:a16="http://schemas.microsoft.com/office/drawing/2014/main" id="{89C32877-4F40-42AA-89A2-E3DEDD09E92F}"/>
              </a:ext>
            </a:extLst>
          </p:cNvPr>
          <p:cNvSpPr>
            <a:spLocks noGrp="1"/>
          </p:cNvSpPr>
          <p:nvPr>
            <p:ph type="body" sz="quarter" idx="10"/>
          </p:nvPr>
        </p:nvSpPr>
        <p:spPr>
          <a:xfrm>
            <a:off x="256499" y="1279365"/>
            <a:ext cx="3619839" cy="1782539"/>
          </a:xfrm>
        </p:spPr>
        <p:txBody>
          <a:bodyPr/>
          <a:lstStyle/>
          <a:p>
            <a:r>
              <a:rPr lang="en-US"/>
              <a:t>Work naturally with ink, voice and touch</a:t>
            </a:r>
          </a:p>
          <a:p>
            <a:endParaRPr lang="en-US"/>
          </a:p>
          <a:p>
            <a:r>
              <a:rPr lang="en-US"/>
              <a:t>Visualize information in new ways </a:t>
            </a:r>
          </a:p>
          <a:p>
            <a:endParaRPr lang="en-US"/>
          </a:p>
          <a:p>
            <a:r>
              <a:rPr lang="en-US"/>
              <a:t>Create compelling content with intelligent apps</a:t>
            </a:r>
          </a:p>
          <a:p>
            <a:endParaRPr lang="en-US"/>
          </a:p>
          <a:p>
            <a:r>
              <a:rPr lang="en-US"/>
              <a:t>Build on the work and expertise of others</a:t>
            </a:r>
          </a:p>
        </p:txBody>
      </p:sp>
      <p:pic>
        <p:nvPicPr>
          <p:cNvPr id="13" name="Picture 12" descr="A group of people sitting at a table in a room&#10;&#10;Description generated with very high confidence">
            <a:extLst>
              <a:ext uri="{FF2B5EF4-FFF2-40B4-BE49-F238E27FC236}">
                <a16:creationId xmlns:a16="http://schemas.microsoft.com/office/drawing/2014/main" id="{2FEA9450-A533-4D71-87E5-6695F8DDC2F4}"/>
              </a:ext>
            </a:extLst>
          </p:cNvPr>
          <p:cNvPicPr>
            <a:picLocks noChangeAspect="1"/>
          </p:cNvPicPr>
          <p:nvPr/>
        </p:nvPicPr>
        <p:blipFill rotWithShape="1">
          <a:blip r:embed="rId4"/>
          <a:srcRect l="10875" r="43668"/>
          <a:stretch/>
        </p:blipFill>
        <p:spPr>
          <a:xfrm>
            <a:off x="4227378" y="5113125"/>
            <a:ext cx="2630622" cy="3857078"/>
          </a:xfrm>
          <a:prstGeom prst="rect">
            <a:avLst/>
          </a:prstGeom>
        </p:spPr>
      </p:pic>
      <p:sp>
        <p:nvSpPr>
          <p:cNvPr id="23" name="Text Placeholder 3">
            <a:extLst>
              <a:ext uri="{FF2B5EF4-FFF2-40B4-BE49-F238E27FC236}">
                <a16:creationId xmlns:a16="http://schemas.microsoft.com/office/drawing/2014/main" id="{6B20B26A-7564-481A-ADC5-E0D1DE048C51}"/>
              </a:ext>
            </a:extLst>
          </p:cNvPr>
          <p:cNvSpPr txBox="1">
            <a:spLocks/>
          </p:cNvSpPr>
          <p:nvPr/>
        </p:nvSpPr>
        <p:spPr>
          <a:xfrm>
            <a:off x="256499" y="6171788"/>
            <a:ext cx="4352561" cy="2054986"/>
          </a:xfrm>
          <a:prstGeom prst="rect">
            <a:avLst/>
          </a:prstGeom>
        </p:spPr>
        <p:txBody>
          <a:bodyPr vert="horz" wrap="square" lIns="0" tIns="0" rIns="0" bIns="0" rtlCol="0">
            <a:spAutoFit/>
          </a:bodyPr>
          <a:lstStyle>
            <a:lvl1pPr marL="0" indent="0" algn="l" defTabSz="685800" rtl="0" eaLnBrk="1" latinLnBrk="0" hangingPunct="1">
              <a:lnSpc>
                <a:spcPts val="1297"/>
              </a:lnSpc>
              <a:spcBef>
                <a:spcPts val="750"/>
              </a:spcBef>
              <a:buFont typeface="Arial" panose="020B0604020202020204" pitchFamily="34" charset="0"/>
              <a:buNone/>
              <a:defRPr sz="1103" b="0" i="0" kern="1200">
                <a:solidFill>
                  <a:schemeClr val="tx1"/>
                </a:solidFill>
                <a:latin typeface="+mn-lt"/>
                <a:ea typeface="+mn-ea"/>
                <a:cs typeface="+mn-cs"/>
              </a:defRPr>
            </a:lvl1pPr>
            <a:lvl2pPr marL="123569" indent="0" algn="l" defTabSz="685800" rtl="0" eaLnBrk="1" latinLnBrk="0" hangingPunct="1">
              <a:lnSpc>
                <a:spcPct val="90000"/>
              </a:lnSpc>
              <a:spcBef>
                <a:spcPts val="375"/>
              </a:spcBef>
              <a:buFont typeface="Arial" panose="020B0604020202020204" pitchFamily="34" charset="0"/>
              <a:buNone/>
              <a:defRPr sz="1800" kern="1200">
                <a:solidFill>
                  <a:schemeClr val="tx1"/>
                </a:solidFill>
                <a:latin typeface="+mn-lt"/>
                <a:ea typeface="+mn-ea"/>
                <a:cs typeface="+mn-cs"/>
              </a:defRPr>
            </a:lvl2pPr>
            <a:lvl3pPr marL="247136" indent="0" algn="l"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3pPr>
            <a:lvl4pPr marL="370705"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4pPr>
            <a:lvl5pPr marL="494273"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t>Enterprise-class email, voice and video</a:t>
            </a:r>
          </a:p>
          <a:p>
            <a:endParaRPr lang="en-US"/>
          </a:p>
          <a:p>
            <a:r>
              <a:rPr lang="en-US"/>
              <a:t>Connect everyone with company-wide communities</a:t>
            </a:r>
          </a:p>
          <a:p>
            <a:endParaRPr lang="en-US"/>
          </a:p>
          <a:p>
            <a:r>
              <a:rPr lang="en-US"/>
              <a:t>Share and collaborate on documents in real time</a:t>
            </a:r>
          </a:p>
          <a:p>
            <a:endParaRPr lang="en-US"/>
          </a:p>
          <a:p>
            <a:r>
              <a:rPr lang="en-US"/>
              <a:t>Includes Microsoft Teams, the new chat-based workspace</a:t>
            </a:r>
          </a:p>
          <a:p>
            <a:endParaRPr lang="en-US" sz="1323"/>
          </a:p>
        </p:txBody>
      </p:sp>
      <p:sp>
        <p:nvSpPr>
          <p:cNvPr id="24" name="Title 1">
            <a:extLst>
              <a:ext uri="{FF2B5EF4-FFF2-40B4-BE49-F238E27FC236}">
                <a16:creationId xmlns:a16="http://schemas.microsoft.com/office/drawing/2014/main" id="{3038CA4F-DB46-4EF1-88DA-D9B4C4446102}"/>
              </a:ext>
            </a:extLst>
          </p:cNvPr>
          <p:cNvSpPr txBox="1">
            <a:spLocks/>
          </p:cNvSpPr>
          <p:nvPr/>
        </p:nvSpPr>
        <p:spPr>
          <a:xfrm>
            <a:off x="930315" y="5490186"/>
            <a:ext cx="5834641" cy="230704"/>
          </a:xfrm>
          <a:prstGeom prst="rect">
            <a:avLst/>
          </a:prstGeom>
        </p:spPr>
        <p:txBody>
          <a:bodyPr vert="horz" wrap="square" lIns="0" tIns="0" rIns="0" bIns="0" rtlCol="0" anchor="ctr">
            <a:spAutoFit/>
          </a:bodyPr>
          <a:lstStyle>
            <a:lvl1pPr algn="l" defTabSz="685800" rtl="0" eaLnBrk="1" latinLnBrk="0" hangingPunct="1">
              <a:lnSpc>
                <a:spcPts val="1730"/>
              </a:lnSpc>
              <a:spcBef>
                <a:spcPct val="0"/>
              </a:spcBef>
              <a:buNone/>
              <a:defRPr sz="1544" kern="1200">
                <a:solidFill>
                  <a:schemeClr val="tx1"/>
                </a:solidFill>
                <a:latin typeface="+mj-lt"/>
                <a:ea typeface="+mj-ea"/>
                <a:cs typeface="+mj-cs"/>
              </a:defRPr>
            </a:lvl1pPr>
          </a:lstStyle>
          <a:p>
            <a:r>
              <a:rPr lang="en-US" sz="1985"/>
              <a:t>Built for teamwork</a:t>
            </a:r>
          </a:p>
        </p:txBody>
      </p:sp>
      <p:sp>
        <p:nvSpPr>
          <p:cNvPr id="25" name="people_14">
            <a:extLst>
              <a:ext uri="{FF2B5EF4-FFF2-40B4-BE49-F238E27FC236}">
                <a16:creationId xmlns:a16="http://schemas.microsoft.com/office/drawing/2014/main" id="{456883E3-25D4-47FB-9B34-C50E49D0CCD8}"/>
              </a:ext>
            </a:extLst>
          </p:cNvPr>
          <p:cNvSpPr>
            <a:spLocks noChangeAspect="1" noEditPoints="1"/>
          </p:cNvSpPr>
          <p:nvPr/>
        </p:nvSpPr>
        <p:spPr bwMode="auto">
          <a:xfrm>
            <a:off x="266310" y="5384424"/>
            <a:ext cx="553528" cy="286457"/>
          </a:xfrm>
          <a:custGeom>
            <a:avLst/>
            <a:gdLst>
              <a:gd name="T0" fmla="*/ 134 w 355"/>
              <a:gd name="T1" fmla="*/ 53 h 182"/>
              <a:gd name="T2" fmla="*/ 187 w 355"/>
              <a:gd name="T3" fmla="*/ 0 h 182"/>
              <a:gd name="T4" fmla="*/ 240 w 355"/>
              <a:gd name="T5" fmla="*/ 53 h 182"/>
              <a:gd name="T6" fmla="*/ 187 w 355"/>
              <a:gd name="T7" fmla="*/ 106 h 182"/>
              <a:gd name="T8" fmla="*/ 134 w 355"/>
              <a:gd name="T9" fmla="*/ 53 h 182"/>
              <a:gd name="T10" fmla="*/ 257 w 355"/>
              <a:gd name="T11" fmla="*/ 158 h 182"/>
              <a:gd name="T12" fmla="*/ 187 w 355"/>
              <a:gd name="T13" fmla="*/ 107 h 182"/>
              <a:gd name="T14" fmla="*/ 112 w 355"/>
              <a:gd name="T15" fmla="*/ 181 h 182"/>
              <a:gd name="T16" fmla="*/ 304 w 355"/>
              <a:gd name="T17" fmla="*/ 129 h 182"/>
              <a:gd name="T18" fmla="*/ 341 w 355"/>
              <a:gd name="T19" fmla="*/ 92 h 182"/>
              <a:gd name="T20" fmla="*/ 304 w 355"/>
              <a:gd name="T21" fmla="*/ 55 h 182"/>
              <a:gd name="T22" fmla="*/ 267 w 355"/>
              <a:gd name="T23" fmla="*/ 92 h 182"/>
              <a:gd name="T24" fmla="*/ 304 w 355"/>
              <a:gd name="T25" fmla="*/ 129 h 182"/>
              <a:gd name="T26" fmla="*/ 355 w 355"/>
              <a:gd name="T27" fmla="*/ 181 h 182"/>
              <a:gd name="T28" fmla="*/ 304 w 355"/>
              <a:gd name="T29" fmla="*/ 129 h 182"/>
              <a:gd name="T30" fmla="*/ 252 w 355"/>
              <a:gd name="T31" fmla="*/ 181 h 182"/>
              <a:gd name="T32" fmla="*/ 67 w 355"/>
              <a:gd name="T33" fmla="*/ 131 h 182"/>
              <a:gd name="T34" fmla="*/ 118 w 355"/>
              <a:gd name="T35" fmla="*/ 80 h 182"/>
              <a:gd name="T36" fmla="*/ 67 w 355"/>
              <a:gd name="T37" fmla="*/ 30 h 182"/>
              <a:gd name="T38" fmla="*/ 17 w 355"/>
              <a:gd name="T39" fmla="*/ 80 h 182"/>
              <a:gd name="T40" fmla="*/ 67 w 355"/>
              <a:gd name="T41" fmla="*/ 131 h 182"/>
              <a:gd name="T42" fmla="*/ 117 w 355"/>
              <a:gd name="T43" fmla="*/ 153 h 182"/>
              <a:gd name="T44" fmla="*/ 67 w 355"/>
              <a:gd name="T45" fmla="*/ 132 h 182"/>
              <a:gd name="T46" fmla="*/ 0 w 355"/>
              <a:gd name="T4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5" h="182">
                <a:moveTo>
                  <a:pt x="134" y="53"/>
                </a:moveTo>
                <a:cubicBezTo>
                  <a:pt x="134" y="23"/>
                  <a:pt x="157" y="0"/>
                  <a:pt x="187" y="0"/>
                </a:cubicBezTo>
                <a:cubicBezTo>
                  <a:pt x="216" y="0"/>
                  <a:pt x="240" y="23"/>
                  <a:pt x="240" y="53"/>
                </a:cubicBezTo>
                <a:cubicBezTo>
                  <a:pt x="240" y="82"/>
                  <a:pt x="216" y="106"/>
                  <a:pt x="187" y="106"/>
                </a:cubicBezTo>
                <a:cubicBezTo>
                  <a:pt x="157" y="106"/>
                  <a:pt x="134" y="82"/>
                  <a:pt x="134" y="53"/>
                </a:cubicBezTo>
                <a:close/>
                <a:moveTo>
                  <a:pt x="257" y="158"/>
                </a:moveTo>
                <a:cubicBezTo>
                  <a:pt x="248" y="128"/>
                  <a:pt x="220" y="107"/>
                  <a:pt x="187" y="107"/>
                </a:cubicBezTo>
                <a:cubicBezTo>
                  <a:pt x="146" y="107"/>
                  <a:pt x="112" y="140"/>
                  <a:pt x="112" y="181"/>
                </a:cubicBezTo>
                <a:moveTo>
                  <a:pt x="304" y="129"/>
                </a:moveTo>
                <a:cubicBezTo>
                  <a:pt x="324" y="129"/>
                  <a:pt x="341" y="112"/>
                  <a:pt x="341" y="92"/>
                </a:cubicBezTo>
                <a:cubicBezTo>
                  <a:pt x="341" y="71"/>
                  <a:pt x="324" y="55"/>
                  <a:pt x="304" y="55"/>
                </a:cubicBezTo>
                <a:cubicBezTo>
                  <a:pt x="283" y="55"/>
                  <a:pt x="267" y="71"/>
                  <a:pt x="267" y="92"/>
                </a:cubicBezTo>
                <a:cubicBezTo>
                  <a:pt x="267" y="112"/>
                  <a:pt x="283" y="129"/>
                  <a:pt x="304" y="129"/>
                </a:cubicBezTo>
                <a:close/>
                <a:moveTo>
                  <a:pt x="355" y="181"/>
                </a:moveTo>
                <a:cubicBezTo>
                  <a:pt x="355" y="152"/>
                  <a:pt x="332" y="129"/>
                  <a:pt x="304" y="129"/>
                </a:cubicBezTo>
                <a:cubicBezTo>
                  <a:pt x="275" y="129"/>
                  <a:pt x="252" y="152"/>
                  <a:pt x="252" y="181"/>
                </a:cubicBezTo>
                <a:moveTo>
                  <a:pt x="67" y="131"/>
                </a:moveTo>
                <a:cubicBezTo>
                  <a:pt x="95" y="131"/>
                  <a:pt x="118" y="108"/>
                  <a:pt x="118" y="80"/>
                </a:cubicBezTo>
                <a:cubicBezTo>
                  <a:pt x="118" y="53"/>
                  <a:pt x="95" y="30"/>
                  <a:pt x="67" y="30"/>
                </a:cubicBezTo>
                <a:cubicBezTo>
                  <a:pt x="40" y="30"/>
                  <a:pt x="17" y="53"/>
                  <a:pt x="17" y="80"/>
                </a:cubicBezTo>
                <a:cubicBezTo>
                  <a:pt x="17" y="108"/>
                  <a:pt x="40" y="131"/>
                  <a:pt x="67" y="131"/>
                </a:cubicBezTo>
                <a:close/>
                <a:moveTo>
                  <a:pt x="117" y="153"/>
                </a:moveTo>
                <a:cubicBezTo>
                  <a:pt x="105" y="140"/>
                  <a:pt x="87" y="132"/>
                  <a:pt x="67" y="132"/>
                </a:cubicBezTo>
                <a:cubicBezTo>
                  <a:pt x="36" y="132"/>
                  <a:pt x="9" y="153"/>
                  <a:pt x="0" y="182"/>
                </a:cubicBezTo>
              </a:path>
            </a:pathLst>
          </a:custGeom>
          <a:noFill/>
          <a:ln w="381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9419" tIns="24709" rIns="49419" bIns="24709" numCol="1" anchor="t" anchorCtr="0" compatLnSpc="1">
            <a:prstTxWarp prst="textNoShape">
              <a:avLst/>
            </a:prstTxWarp>
          </a:bodyPr>
          <a:lstStyle/>
          <a:p>
            <a:pPr defTabSz="494084">
              <a:defRPr/>
            </a:pPr>
            <a:endParaRPr lang="en-US" sz="973">
              <a:gradFill>
                <a:gsLst>
                  <a:gs pos="0">
                    <a:srgbClr val="505050"/>
                  </a:gs>
                  <a:gs pos="100000">
                    <a:srgbClr val="505050"/>
                  </a:gs>
                </a:gsLst>
              </a:gradFill>
              <a:latin typeface="Segoe UI"/>
            </a:endParaRPr>
          </a:p>
        </p:txBody>
      </p:sp>
    </p:spTree>
    <p:extLst>
      <p:ext uri="{BB962C8B-B14F-4D97-AF65-F5344CB8AC3E}">
        <p14:creationId xmlns:p14="http://schemas.microsoft.com/office/powerpoint/2010/main" val="2733985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erson standing in front of a computer&#10;&#10;Description generated with high confidence">
            <a:extLst>
              <a:ext uri="{FF2B5EF4-FFF2-40B4-BE49-F238E27FC236}">
                <a16:creationId xmlns:a16="http://schemas.microsoft.com/office/drawing/2014/main" id="{21474EAF-246A-4807-8050-52425374304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4" t="14618" r="23691" b="9079"/>
          <a:stretch/>
        </p:blipFill>
        <p:spPr>
          <a:xfrm>
            <a:off x="4225867" y="267858"/>
            <a:ext cx="2632134" cy="3856809"/>
          </a:xfrm>
          <a:prstGeom prst="rect">
            <a:avLst/>
          </a:prstGeom>
        </p:spPr>
      </p:pic>
      <p:sp>
        <p:nvSpPr>
          <p:cNvPr id="2" name="Title 1">
            <a:extLst>
              <a:ext uri="{FF2B5EF4-FFF2-40B4-BE49-F238E27FC236}">
                <a16:creationId xmlns:a16="http://schemas.microsoft.com/office/drawing/2014/main" id="{C5EC9C16-45E0-40FC-AFFE-5F0081F92453}"/>
              </a:ext>
            </a:extLst>
          </p:cNvPr>
          <p:cNvSpPr>
            <a:spLocks noGrp="1"/>
          </p:cNvSpPr>
          <p:nvPr>
            <p:ph type="title"/>
          </p:nvPr>
        </p:nvSpPr>
        <p:spPr>
          <a:xfrm>
            <a:off x="760736" y="646461"/>
            <a:ext cx="5834641" cy="230704"/>
          </a:xfrm>
        </p:spPr>
        <p:txBody>
          <a:bodyPr/>
          <a:lstStyle/>
          <a:p>
            <a:r>
              <a:rPr lang="en-US" sz="1985"/>
              <a:t>Integrated for simplicity</a:t>
            </a:r>
          </a:p>
        </p:txBody>
      </p:sp>
      <p:sp>
        <p:nvSpPr>
          <p:cNvPr id="3" name="Text Placeholder 2">
            <a:extLst>
              <a:ext uri="{FF2B5EF4-FFF2-40B4-BE49-F238E27FC236}">
                <a16:creationId xmlns:a16="http://schemas.microsoft.com/office/drawing/2014/main" id="{3BE6389E-5FDC-4CA2-9094-FF75120CF2DC}"/>
              </a:ext>
            </a:extLst>
          </p:cNvPr>
          <p:cNvSpPr>
            <a:spLocks noGrp="1"/>
          </p:cNvSpPr>
          <p:nvPr>
            <p:ph type="body" sz="quarter" idx="10"/>
          </p:nvPr>
        </p:nvSpPr>
        <p:spPr>
          <a:xfrm>
            <a:off x="256499" y="1326252"/>
            <a:ext cx="3170751" cy="2321148"/>
          </a:xfrm>
        </p:spPr>
        <p:txBody>
          <a:bodyPr/>
          <a:lstStyle/>
          <a:p>
            <a:r>
              <a:rPr lang="en-US"/>
              <a:t>Always up-to-date </a:t>
            </a:r>
          </a:p>
          <a:p>
            <a:endParaRPr lang="en-US"/>
          </a:p>
          <a:p>
            <a:r>
              <a:rPr lang="en-US"/>
              <a:t>Self-service deployment</a:t>
            </a:r>
          </a:p>
          <a:p>
            <a:endParaRPr lang="en-US"/>
          </a:p>
          <a:p>
            <a:r>
              <a:rPr lang="en-US"/>
              <a:t>Cloud-based management</a:t>
            </a:r>
          </a:p>
          <a:p>
            <a:endParaRPr lang="en-US"/>
          </a:p>
          <a:p>
            <a:r>
              <a:rPr lang="en-US"/>
              <a:t>Rich telemetry from your environment</a:t>
            </a:r>
          </a:p>
          <a:p>
            <a:endParaRPr lang="en-US"/>
          </a:p>
          <a:p>
            <a:r>
              <a:rPr lang="en-US"/>
              <a:t>Reduce TCO with consolidated solutions</a:t>
            </a:r>
          </a:p>
        </p:txBody>
      </p:sp>
      <p:grpSp>
        <p:nvGrpSpPr>
          <p:cNvPr id="7" name="Group 6">
            <a:extLst>
              <a:ext uri="{FF2B5EF4-FFF2-40B4-BE49-F238E27FC236}">
                <a16:creationId xmlns:a16="http://schemas.microsoft.com/office/drawing/2014/main" id="{EF7DD0B0-0E7E-46CC-82A1-C1980B69F77B}"/>
              </a:ext>
            </a:extLst>
          </p:cNvPr>
          <p:cNvGrpSpPr/>
          <p:nvPr/>
        </p:nvGrpSpPr>
        <p:grpSpPr>
          <a:xfrm>
            <a:off x="256499" y="538700"/>
            <a:ext cx="374945" cy="352448"/>
            <a:chOff x="8039387" y="2527477"/>
            <a:chExt cx="765248" cy="719332"/>
          </a:xfrm>
          <a:solidFill>
            <a:schemeClr val="tx1"/>
          </a:solidFill>
        </p:grpSpPr>
        <p:sp>
          <p:nvSpPr>
            <p:cNvPr id="8" name="Freeform 15">
              <a:extLst>
                <a:ext uri="{FF2B5EF4-FFF2-40B4-BE49-F238E27FC236}">
                  <a16:creationId xmlns:a16="http://schemas.microsoft.com/office/drawing/2014/main" id="{13CAF495-6976-433B-82DA-5E3CF735003E}"/>
                </a:ext>
              </a:extLst>
            </p:cNvPr>
            <p:cNvSpPr>
              <a:spLocks noEditPoints="1"/>
            </p:cNvSpPr>
            <p:nvPr/>
          </p:nvSpPr>
          <p:spPr bwMode="auto">
            <a:xfrm>
              <a:off x="8039387" y="2527477"/>
              <a:ext cx="765248" cy="719332"/>
            </a:xfrm>
            <a:custGeom>
              <a:avLst/>
              <a:gdLst>
                <a:gd name="T0" fmla="*/ 314 w 400"/>
                <a:gd name="T1" fmla="*/ 318 h 376"/>
                <a:gd name="T2" fmla="*/ 314 w 400"/>
                <a:gd name="T3" fmla="*/ 376 h 376"/>
                <a:gd name="T4" fmla="*/ 0 w 400"/>
                <a:gd name="T5" fmla="*/ 376 h 376"/>
                <a:gd name="T6" fmla="*/ 0 w 400"/>
                <a:gd name="T7" fmla="*/ 82 h 376"/>
                <a:gd name="T8" fmla="*/ 57 w 400"/>
                <a:gd name="T9" fmla="*/ 82 h 376"/>
                <a:gd name="T10" fmla="*/ 57 w 400"/>
                <a:gd name="T11" fmla="*/ 157 h 376"/>
                <a:gd name="T12" fmla="*/ 25 w 400"/>
                <a:gd name="T13" fmla="*/ 157 h 376"/>
                <a:gd name="T14" fmla="*/ 25 w 400"/>
                <a:gd name="T15" fmla="*/ 351 h 376"/>
                <a:gd name="T16" fmla="*/ 289 w 400"/>
                <a:gd name="T17" fmla="*/ 351 h 376"/>
                <a:gd name="T18" fmla="*/ 289 w 400"/>
                <a:gd name="T19" fmla="*/ 318 h 376"/>
                <a:gd name="T20" fmla="*/ 314 w 400"/>
                <a:gd name="T21" fmla="*/ 318 h 376"/>
                <a:gd name="T22" fmla="*/ 400 w 400"/>
                <a:gd name="T23" fmla="*/ 290 h 376"/>
                <a:gd name="T24" fmla="*/ 86 w 400"/>
                <a:gd name="T25" fmla="*/ 290 h 376"/>
                <a:gd name="T26" fmla="*/ 86 w 400"/>
                <a:gd name="T27" fmla="*/ 0 h 376"/>
                <a:gd name="T28" fmla="*/ 400 w 400"/>
                <a:gd name="T29" fmla="*/ 0 h 376"/>
                <a:gd name="T30" fmla="*/ 400 w 400"/>
                <a:gd name="T31" fmla="*/ 290 h 376"/>
                <a:gd name="T32" fmla="*/ 375 w 400"/>
                <a:gd name="T33" fmla="*/ 71 h 376"/>
                <a:gd name="T34" fmla="*/ 107 w 400"/>
                <a:gd name="T35" fmla="*/ 71 h 376"/>
                <a:gd name="T36" fmla="*/ 107 w 400"/>
                <a:gd name="T37" fmla="*/ 265 h 376"/>
                <a:gd name="T38" fmla="*/ 375 w 400"/>
                <a:gd name="T39" fmla="*/ 265 h 376"/>
                <a:gd name="T40" fmla="*/ 375 w 400"/>
                <a:gd name="T41" fmla="*/ 71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0" h="376">
                  <a:moveTo>
                    <a:pt x="314" y="318"/>
                  </a:moveTo>
                  <a:lnTo>
                    <a:pt x="314" y="376"/>
                  </a:lnTo>
                  <a:lnTo>
                    <a:pt x="0" y="376"/>
                  </a:lnTo>
                  <a:lnTo>
                    <a:pt x="0" y="82"/>
                  </a:lnTo>
                  <a:lnTo>
                    <a:pt x="57" y="82"/>
                  </a:lnTo>
                  <a:lnTo>
                    <a:pt x="57" y="157"/>
                  </a:lnTo>
                  <a:lnTo>
                    <a:pt x="25" y="157"/>
                  </a:lnTo>
                  <a:lnTo>
                    <a:pt x="25" y="351"/>
                  </a:lnTo>
                  <a:lnTo>
                    <a:pt x="289" y="351"/>
                  </a:lnTo>
                  <a:lnTo>
                    <a:pt x="289" y="318"/>
                  </a:lnTo>
                  <a:lnTo>
                    <a:pt x="314" y="318"/>
                  </a:lnTo>
                  <a:close/>
                  <a:moveTo>
                    <a:pt x="400" y="290"/>
                  </a:moveTo>
                  <a:lnTo>
                    <a:pt x="86" y="290"/>
                  </a:lnTo>
                  <a:lnTo>
                    <a:pt x="86" y="0"/>
                  </a:lnTo>
                  <a:lnTo>
                    <a:pt x="400" y="0"/>
                  </a:lnTo>
                  <a:lnTo>
                    <a:pt x="400" y="290"/>
                  </a:lnTo>
                  <a:close/>
                  <a:moveTo>
                    <a:pt x="375" y="71"/>
                  </a:moveTo>
                  <a:lnTo>
                    <a:pt x="107" y="71"/>
                  </a:lnTo>
                  <a:lnTo>
                    <a:pt x="107" y="265"/>
                  </a:lnTo>
                  <a:lnTo>
                    <a:pt x="375" y="265"/>
                  </a:lnTo>
                  <a:lnTo>
                    <a:pt x="375"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9432" tIns="24716" rIns="49432" bIns="24716" numCol="1" anchor="t" anchorCtr="0" compatLnSpc="1">
              <a:prstTxWarp prst="textNoShape">
                <a:avLst/>
              </a:prstTxWarp>
            </a:bodyPr>
            <a:lstStyle/>
            <a:p>
              <a:endParaRPr lang="en-US" sz="973"/>
            </a:p>
          </p:txBody>
        </p:sp>
        <p:sp>
          <p:nvSpPr>
            <p:cNvPr id="11" name="Freeform 16">
              <a:extLst>
                <a:ext uri="{FF2B5EF4-FFF2-40B4-BE49-F238E27FC236}">
                  <a16:creationId xmlns:a16="http://schemas.microsoft.com/office/drawing/2014/main" id="{C25FFAEA-4BFA-499D-AF27-C5278906BBC6}"/>
                </a:ext>
              </a:extLst>
            </p:cNvPr>
            <p:cNvSpPr>
              <a:spLocks/>
            </p:cNvSpPr>
            <p:nvPr/>
          </p:nvSpPr>
          <p:spPr bwMode="auto">
            <a:xfrm>
              <a:off x="8387575" y="2753225"/>
              <a:ext cx="225748" cy="191312"/>
            </a:xfrm>
            <a:custGeom>
              <a:avLst/>
              <a:gdLst>
                <a:gd name="T0" fmla="*/ 29 w 33"/>
                <a:gd name="T1" fmla="*/ 0 h 28"/>
                <a:gd name="T2" fmla="*/ 30 w 33"/>
                <a:gd name="T3" fmla="*/ 0 h 28"/>
                <a:gd name="T4" fmla="*/ 33 w 33"/>
                <a:gd name="T5" fmla="*/ 2 h 28"/>
                <a:gd name="T6" fmla="*/ 33 w 33"/>
                <a:gd name="T7" fmla="*/ 3 h 28"/>
                <a:gd name="T8" fmla="*/ 33 w 33"/>
                <a:gd name="T9" fmla="*/ 3 h 28"/>
                <a:gd name="T10" fmla="*/ 14 w 33"/>
                <a:gd name="T11" fmla="*/ 28 h 28"/>
                <a:gd name="T12" fmla="*/ 1 w 33"/>
                <a:gd name="T13" fmla="*/ 14 h 28"/>
                <a:gd name="T14" fmla="*/ 1 w 33"/>
                <a:gd name="T15" fmla="*/ 13 h 28"/>
                <a:gd name="T16" fmla="*/ 1 w 33"/>
                <a:gd name="T17" fmla="*/ 13 h 28"/>
                <a:gd name="T18" fmla="*/ 4 w 33"/>
                <a:gd name="T19" fmla="*/ 10 h 28"/>
                <a:gd name="T20" fmla="*/ 4 w 33"/>
                <a:gd name="T21" fmla="*/ 9 h 28"/>
                <a:gd name="T22" fmla="*/ 5 w 33"/>
                <a:gd name="T23" fmla="*/ 10 h 28"/>
                <a:gd name="T24" fmla="*/ 14 w 33"/>
                <a:gd name="T25" fmla="*/ 19 h 28"/>
                <a:gd name="T26" fmla="*/ 28 w 33"/>
                <a:gd name="T27" fmla="*/ 0 h 28"/>
                <a:gd name="T28" fmla="*/ 29 w 33"/>
                <a:gd name="T2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28">
                  <a:moveTo>
                    <a:pt x="29" y="0"/>
                  </a:moveTo>
                  <a:cubicBezTo>
                    <a:pt x="29" y="0"/>
                    <a:pt x="29" y="0"/>
                    <a:pt x="30" y="0"/>
                  </a:cubicBezTo>
                  <a:cubicBezTo>
                    <a:pt x="33" y="2"/>
                    <a:pt x="33" y="2"/>
                    <a:pt x="33" y="2"/>
                  </a:cubicBezTo>
                  <a:cubicBezTo>
                    <a:pt x="33" y="2"/>
                    <a:pt x="33" y="3"/>
                    <a:pt x="33" y="3"/>
                  </a:cubicBezTo>
                  <a:cubicBezTo>
                    <a:pt x="33" y="3"/>
                    <a:pt x="33" y="3"/>
                    <a:pt x="33" y="3"/>
                  </a:cubicBezTo>
                  <a:cubicBezTo>
                    <a:pt x="14" y="28"/>
                    <a:pt x="14" y="28"/>
                    <a:pt x="14" y="28"/>
                  </a:cubicBezTo>
                  <a:cubicBezTo>
                    <a:pt x="1" y="14"/>
                    <a:pt x="1" y="14"/>
                    <a:pt x="1" y="14"/>
                  </a:cubicBezTo>
                  <a:cubicBezTo>
                    <a:pt x="1" y="13"/>
                    <a:pt x="0" y="13"/>
                    <a:pt x="1" y="13"/>
                  </a:cubicBezTo>
                  <a:cubicBezTo>
                    <a:pt x="1" y="13"/>
                    <a:pt x="1" y="13"/>
                    <a:pt x="1" y="13"/>
                  </a:cubicBezTo>
                  <a:cubicBezTo>
                    <a:pt x="4" y="10"/>
                    <a:pt x="4" y="10"/>
                    <a:pt x="4" y="10"/>
                  </a:cubicBezTo>
                  <a:cubicBezTo>
                    <a:pt x="4" y="9"/>
                    <a:pt x="4" y="9"/>
                    <a:pt x="4" y="9"/>
                  </a:cubicBezTo>
                  <a:cubicBezTo>
                    <a:pt x="5" y="9"/>
                    <a:pt x="5" y="9"/>
                    <a:pt x="5" y="10"/>
                  </a:cubicBezTo>
                  <a:cubicBezTo>
                    <a:pt x="14" y="19"/>
                    <a:pt x="14" y="19"/>
                    <a:pt x="14" y="19"/>
                  </a:cubicBezTo>
                  <a:cubicBezTo>
                    <a:pt x="28" y="0"/>
                    <a:pt x="28" y="0"/>
                    <a:pt x="28" y="0"/>
                  </a:cubicBezTo>
                  <a:cubicBezTo>
                    <a:pt x="29" y="0"/>
                    <a:pt x="29" y="0"/>
                    <a:pt x="2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9432" tIns="24716" rIns="49432" bIns="24716" numCol="1" anchor="t" anchorCtr="0" compatLnSpc="1">
              <a:prstTxWarp prst="textNoShape">
                <a:avLst/>
              </a:prstTxWarp>
            </a:bodyPr>
            <a:lstStyle/>
            <a:p>
              <a:endParaRPr lang="en-US" sz="973"/>
            </a:p>
          </p:txBody>
        </p:sp>
      </p:grpSp>
      <p:grpSp>
        <p:nvGrpSpPr>
          <p:cNvPr id="9" name="Group 8">
            <a:extLst>
              <a:ext uri="{FF2B5EF4-FFF2-40B4-BE49-F238E27FC236}">
                <a16:creationId xmlns:a16="http://schemas.microsoft.com/office/drawing/2014/main" id="{2E825B2E-A3EF-4C0D-9A1A-8C6ABB921928}"/>
              </a:ext>
            </a:extLst>
          </p:cNvPr>
          <p:cNvGrpSpPr/>
          <p:nvPr/>
        </p:nvGrpSpPr>
        <p:grpSpPr>
          <a:xfrm>
            <a:off x="4225867" y="5066230"/>
            <a:ext cx="2632133" cy="3859843"/>
            <a:chOff x="7515340" y="-1"/>
            <a:chExt cx="4676660" cy="6858001"/>
          </a:xfrm>
        </p:grpSpPr>
        <p:pic>
          <p:nvPicPr>
            <p:cNvPr id="12" name="Picture 11" descr="A person sitting in front of a computer&#10;&#10;Description generated with very high confidence">
              <a:extLst>
                <a:ext uri="{FF2B5EF4-FFF2-40B4-BE49-F238E27FC236}">
                  <a16:creationId xmlns:a16="http://schemas.microsoft.com/office/drawing/2014/main" id="{C82E01B5-849C-4EA6-A16E-6E381D1C0D9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303" r="38092" b="1952"/>
            <a:stretch/>
          </p:blipFill>
          <p:spPr>
            <a:xfrm>
              <a:off x="7515340" y="-1"/>
              <a:ext cx="4676660" cy="6858001"/>
            </a:xfrm>
            <a:prstGeom prst="rect">
              <a:avLst/>
            </a:prstGeom>
          </p:spPr>
        </p:pic>
        <p:pic>
          <p:nvPicPr>
            <p:cNvPr id="13" name="Picture 12" descr="A person sitting in front of a computer&#10;&#10;Description generated with very high confidence">
              <a:extLst>
                <a:ext uri="{FF2B5EF4-FFF2-40B4-BE49-F238E27FC236}">
                  <a16:creationId xmlns:a16="http://schemas.microsoft.com/office/drawing/2014/main" id="{1E324547-7908-425B-8DBC-96B0BF6A87E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6066" t="21369" r="11909" b="31215"/>
            <a:stretch/>
          </p:blipFill>
          <p:spPr>
            <a:xfrm>
              <a:off x="10273978" y="2594656"/>
              <a:ext cx="1918022" cy="2563133"/>
            </a:xfrm>
            <a:prstGeom prst="rect">
              <a:avLst/>
            </a:prstGeom>
          </p:spPr>
        </p:pic>
      </p:grpSp>
      <p:sp>
        <p:nvSpPr>
          <p:cNvPr id="14" name="Title 1">
            <a:extLst>
              <a:ext uri="{FF2B5EF4-FFF2-40B4-BE49-F238E27FC236}">
                <a16:creationId xmlns:a16="http://schemas.microsoft.com/office/drawing/2014/main" id="{9C63991E-828F-4E3E-AAC8-8EFAA31FC562}"/>
              </a:ext>
            </a:extLst>
          </p:cNvPr>
          <p:cNvSpPr txBox="1">
            <a:spLocks/>
          </p:cNvSpPr>
          <p:nvPr/>
        </p:nvSpPr>
        <p:spPr>
          <a:xfrm>
            <a:off x="718716" y="5436379"/>
            <a:ext cx="5834641" cy="230704"/>
          </a:xfrm>
          <a:prstGeom prst="rect">
            <a:avLst/>
          </a:prstGeom>
        </p:spPr>
        <p:txBody>
          <a:bodyPr vert="horz" wrap="square" lIns="0" tIns="0" rIns="0" bIns="0" rtlCol="0" anchor="ctr">
            <a:spAutoFit/>
          </a:bodyPr>
          <a:lstStyle>
            <a:lvl1pPr algn="l" defTabSz="685800" rtl="0" eaLnBrk="1" latinLnBrk="0" hangingPunct="1">
              <a:lnSpc>
                <a:spcPts val="1730"/>
              </a:lnSpc>
              <a:spcBef>
                <a:spcPct val="0"/>
              </a:spcBef>
              <a:buNone/>
              <a:defRPr sz="1544" kern="1200">
                <a:solidFill>
                  <a:schemeClr val="tx1"/>
                </a:solidFill>
                <a:latin typeface="+mj-lt"/>
                <a:ea typeface="+mj-ea"/>
                <a:cs typeface="+mj-cs"/>
              </a:defRPr>
            </a:lvl1pPr>
          </a:lstStyle>
          <a:p>
            <a:r>
              <a:rPr lang="en-US" sz="1985"/>
              <a:t>Intelligent security</a:t>
            </a:r>
          </a:p>
        </p:txBody>
      </p:sp>
      <p:sp>
        <p:nvSpPr>
          <p:cNvPr id="15" name="Text Placeholder 2">
            <a:extLst>
              <a:ext uri="{FF2B5EF4-FFF2-40B4-BE49-F238E27FC236}">
                <a16:creationId xmlns:a16="http://schemas.microsoft.com/office/drawing/2014/main" id="{B033FFBC-1A18-4D6E-874D-E5DF857EB6AD}"/>
              </a:ext>
            </a:extLst>
          </p:cNvPr>
          <p:cNvSpPr txBox="1">
            <a:spLocks/>
          </p:cNvSpPr>
          <p:nvPr/>
        </p:nvSpPr>
        <p:spPr>
          <a:xfrm>
            <a:off x="256499" y="6124893"/>
            <a:ext cx="3808928" cy="2321148"/>
          </a:xfrm>
          <a:prstGeom prst="rect">
            <a:avLst/>
          </a:prstGeom>
        </p:spPr>
        <p:txBody>
          <a:bodyPr vert="horz" wrap="square" lIns="0" tIns="0" rIns="0" bIns="0" rtlCol="0">
            <a:spAutoFit/>
          </a:bodyPr>
          <a:lstStyle>
            <a:lvl1pPr marL="0" indent="0" algn="l" defTabSz="685800" rtl="0" eaLnBrk="1" latinLnBrk="0" hangingPunct="1">
              <a:lnSpc>
                <a:spcPts val="1297"/>
              </a:lnSpc>
              <a:spcBef>
                <a:spcPts val="750"/>
              </a:spcBef>
              <a:buFont typeface="Arial" panose="020B0604020202020204" pitchFamily="34" charset="0"/>
              <a:buNone/>
              <a:defRPr sz="1103" b="0" i="0" kern="1200">
                <a:solidFill>
                  <a:schemeClr val="tx1"/>
                </a:solidFill>
                <a:latin typeface="+mn-lt"/>
                <a:ea typeface="+mn-ea"/>
                <a:cs typeface="+mn-cs"/>
              </a:defRPr>
            </a:lvl1pPr>
            <a:lvl2pPr marL="123569" indent="0" algn="l" defTabSz="685800" rtl="0" eaLnBrk="1" latinLnBrk="0" hangingPunct="1">
              <a:lnSpc>
                <a:spcPct val="90000"/>
              </a:lnSpc>
              <a:spcBef>
                <a:spcPts val="375"/>
              </a:spcBef>
              <a:buFont typeface="Arial" panose="020B0604020202020204" pitchFamily="34" charset="0"/>
              <a:buNone/>
              <a:defRPr sz="1800" kern="1200">
                <a:solidFill>
                  <a:schemeClr val="tx1"/>
                </a:solidFill>
                <a:latin typeface="+mn-lt"/>
                <a:ea typeface="+mn-ea"/>
                <a:cs typeface="+mn-cs"/>
              </a:defRPr>
            </a:lvl2pPr>
            <a:lvl3pPr marL="247136" indent="0" algn="l"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3pPr>
            <a:lvl4pPr marL="370705"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4pPr>
            <a:lvl5pPr marL="494273"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t>Protect identity, apps, data &amp; devices</a:t>
            </a:r>
          </a:p>
          <a:p>
            <a:endParaRPr lang="en-US"/>
          </a:p>
          <a:p>
            <a:r>
              <a:rPr lang="en-US"/>
              <a:t>Thwart advanced threats</a:t>
            </a:r>
          </a:p>
          <a:p>
            <a:endParaRPr lang="en-US"/>
          </a:p>
          <a:p>
            <a:r>
              <a:rPr lang="en-US"/>
              <a:t>Manage data archiving, governance &amp; discovery</a:t>
            </a:r>
          </a:p>
          <a:p>
            <a:endParaRPr lang="en-US"/>
          </a:p>
          <a:p>
            <a:r>
              <a:rPr lang="en-US"/>
              <a:t>Powered by Microsoft Intelligent Security Graph</a:t>
            </a:r>
          </a:p>
          <a:p>
            <a:endParaRPr lang="en-US"/>
          </a:p>
          <a:p>
            <a:r>
              <a:rPr lang="en-US"/>
              <a:t>Accelerate GDPR compliance</a:t>
            </a:r>
          </a:p>
        </p:txBody>
      </p:sp>
      <p:pic>
        <p:nvPicPr>
          <p:cNvPr id="16" name="Picture 15">
            <a:extLst>
              <a:ext uri="{FF2B5EF4-FFF2-40B4-BE49-F238E27FC236}">
                <a16:creationId xmlns:a16="http://schemas.microsoft.com/office/drawing/2014/main" id="{504F8E91-343E-4C7A-8922-CB3B958F3CA1}"/>
              </a:ext>
            </a:extLst>
          </p:cNvPr>
          <p:cNvPicPr>
            <a:picLocks noChangeAspect="1"/>
          </p:cNvPicPr>
          <p:nvPr/>
        </p:nvPicPr>
        <p:blipFill>
          <a:blip r:embed="rId6"/>
          <a:stretch>
            <a:fillRect/>
          </a:stretch>
        </p:blipFill>
        <p:spPr>
          <a:xfrm>
            <a:off x="16008" y="5082238"/>
            <a:ext cx="783668" cy="783668"/>
          </a:xfrm>
          <a:prstGeom prst="rect">
            <a:avLst/>
          </a:prstGeom>
        </p:spPr>
      </p:pic>
    </p:spTree>
    <p:extLst>
      <p:ext uri="{BB962C8B-B14F-4D97-AF65-F5344CB8AC3E}">
        <p14:creationId xmlns:p14="http://schemas.microsoft.com/office/powerpoint/2010/main" val="2912147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1314" y="126230"/>
            <a:ext cx="6263446" cy="584775"/>
          </a:xfrm>
          <a:prstGeom prst="rect">
            <a:avLst/>
          </a:prstGeom>
        </p:spPr>
        <p:txBody>
          <a:bodyPr wrap="none">
            <a:spAutoFit/>
          </a:bodyPr>
          <a:lstStyle/>
          <a:p>
            <a:r>
              <a:rPr lang="en-US" sz="3200" b="1" dirty="0">
                <a:solidFill>
                  <a:srgbClr val="0078D7"/>
                </a:solidFill>
                <a:effectLst/>
                <a:latin typeface="Segoe UI" panose="020B0502040204020203" pitchFamily="34" charset="0"/>
                <a:ea typeface="Calibri" panose="020F0502020204030204" pitchFamily="34" charset="0"/>
                <a:cs typeface="Segoe UI" panose="020B0502040204020203" pitchFamily="34" charset="0"/>
              </a:rPr>
              <a:t>TCO ANALYSIS METHODOLOGY</a:t>
            </a:r>
            <a:endParaRPr lang="en-US" sz="3200" b="1" dirty="0">
              <a:solidFill>
                <a:srgbClr val="0078D7"/>
              </a:solidFill>
              <a:latin typeface="Segoe UI" panose="020B0502040204020203" pitchFamily="34" charset="0"/>
              <a:cs typeface="Segoe UI" panose="020B0502040204020203" pitchFamily="34" charset="0"/>
            </a:endParaRPr>
          </a:p>
        </p:txBody>
      </p:sp>
      <p:sp>
        <p:nvSpPr>
          <p:cNvPr id="3" name="Rectangle 2"/>
          <p:cNvSpPr/>
          <p:nvPr/>
        </p:nvSpPr>
        <p:spPr>
          <a:xfrm>
            <a:off x="219602" y="711005"/>
            <a:ext cx="6601822" cy="1880964"/>
          </a:xfrm>
          <a:prstGeom prst="rect">
            <a:avLst/>
          </a:prstGeom>
        </p:spPr>
        <p:txBody>
          <a:bodyPr wrap="square">
            <a:spAutoFit/>
          </a:bodyPr>
          <a:lstStyle/>
          <a:p>
            <a:pPr>
              <a:lnSpc>
                <a:spcPct val="107000"/>
              </a:lnSpc>
              <a:spcAft>
                <a:spcPts val="800"/>
              </a:spcAft>
            </a:pPr>
            <a:r>
              <a:rPr lang="en-US" sz="1400" dirty="0">
                <a:solidFill>
                  <a:srgbClr val="525252"/>
                </a:solidFill>
                <a:effectLst/>
                <a:latin typeface="Segoe UI" panose="020B0502040204020203" pitchFamily="34" charset="0"/>
                <a:ea typeface="Calibri" panose="020F0502020204030204" pitchFamily="34" charset="0"/>
                <a:cs typeface="Segoe UI" panose="020B0502040204020203" pitchFamily="34" charset="0"/>
              </a:rPr>
              <a:t>The TCO analysis compares running the following IT services in your data center versus moving them to Microsoft 365:</a:t>
            </a:r>
          </a:p>
          <a:p>
            <a:pPr>
              <a:lnSpc>
                <a:spcPct val="107000"/>
              </a:lnSpc>
              <a:spcAft>
                <a:spcPts val="800"/>
              </a:spcAft>
            </a:pPr>
            <a:r>
              <a:rPr lang="en-US" sz="1400" dirty="0">
                <a:solidFill>
                  <a:srgbClr val="525252"/>
                </a:solidFill>
                <a:effectLst/>
                <a:latin typeface="Segoe UI" panose="020B0502040204020203" pitchFamily="34" charset="0"/>
                <a:ea typeface="Calibri" panose="020F0502020204030204" pitchFamily="34" charset="0"/>
                <a:cs typeface="Segoe UI" panose="020B0502040204020203" pitchFamily="34" charset="0"/>
              </a:rPr>
              <a:t>Email Services, Users Personal Storage on File Server, Files on Share Drive Servers, Chat Application, Online Audio/Video Meetings, Anti-Virus, Single Sign-On and Device Management.</a:t>
            </a:r>
          </a:p>
          <a:p>
            <a:r>
              <a:rPr lang="en-US" sz="1400" dirty="0">
                <a:solidFill>
                  <a:srgbClr val="525252"/>
                </a:solidFill>
                <a:effectLst/>
                <a:latin typeface="Segoe UI" panose="020B0502040204020203" pitchFamily="34" charset="0"/>
                <a:ea typeface="Calibri" panose="020F0502020204030204" pitchFamily="34" charset="0"/>
                <a:cs typeface="Segoe UI" panose="020B0502040204020203" pitchFamily="34" charset="0"/>
              </a:rPr>
              <a:t>It also compares buying Microsoft licenses through Open Licensing Agreement versus subscribing to Microsoft 365.</a:t>
            </a:r>
            <a:endParaRPr lang="en-US" sz="1400" dirty="0">
              <a:solidFill>
                <a:srgbClr val="525252"/>
              </a:solidFill>
              <a:latin typeface="Segoe UI" panose="020B0502040204020203" pitchFamily="34" charset="0"/>
              <a:cs typeface="Segoe UI" panose="020B0502040204020203" pitchFamily="34" charset="0"/>
            </a:endParaRPr>
          </a:p>
        </p:txBody>
      </p:sp>
      <p:sp>
        <p:nvSpPr>
          <p:cNvPr id="4" name="Rectangle 3"/>
          <p:cNvSpPr/>
          <p:nvPr/>
        </p:nvSpPr>
        <p:spPr>
          <a:xfrm>
            <a:off x="219602" y="2675148"/>
            <a:ext cx="5383960" cy="336439"/>
          </a:xfrm>
          <a:prstGeom prst="rect">
            <a:avLst/>
          </a:prstGeom>
        </p:spPr>
        <p:txBody>
          <a:bodyPr wrap="square">
            <a:spAutoFit/>
          </a:bodyPr>
          <a:lstStyle/>
          <a:p>
            <a:pPr>
              <a:lnSpc>
                <a:spcPct val="107000"/>
              </a:lnSpc>
              <a:spcAft>
                <a:spcPts val="800"/>
              </a:spcAft>
            </a:pPr>
            <a:r>
              <a:rPr lang="en-US" sz="1600" b="1" dirty="0">
                <a:solidFill>
                  <a:srgbClr val="525252"/>
                </a:solidFill>
                <a:effectLst/>
                <a:latin typeface="Segoe UI" panose="020B0502040204020203" pitchFamily="34" charset="0"/>
                <a:ea typeface="Calibri" panose="020F0502020204030204" pitchFamily="34" charset="0"/>
                <a:cs typeface="Segoe UI" panose="020B0502040204020203" pitchFamily="34" charset="0"/>
              </a:rPr>
              <a:t>For each of the services, we will look at:</a:t>
            </a:r>
          </a:p>
        </p:txBody>
      </p:sp>
      <p:graphicFrame>
        <p:nvGraphicFramePr>
          <p:cNvPr id="5" name="Table 4"/>
          <p:cNvGraphicFramePr>
            <a:graphicFrameLocks noGrp="1"/>
          </p:cNvGraphicFramePr>
          <p:nvPr>
            <p:extLst>
              <p:ext uri="{D42A27DB-BD31-4B8C-83A1-F6EECF244321}">
                <p14:modId xmlns:p14="http://schemas.microsoft.com/office/powerpoint/2010/main" val="2089268535"/>
              </p:ext>
            </p:extLst>
          </p:nvPr>
        </p:nvGraphicFramePr>
        <p:xfrm>
          <a:off x="471488" y="3128266"/>
          <a:ext cx="5915024" cy="3473055"/>
        </p:xfrm>
        <a:graphic>
          <a:graphicData uri="http://schemas.openxmlformats.org/drawingml/2006/table">
            <a:tbl>
              <a:tblPr firstRow="1" firstCol="1" bandRow="1">
                <a:effectLst>
                  <a:outerShdw blurRad="444500" sx="104000" sy="104000" algn="ctr" rotWithShape="0">
                    <a:prstClr val="black">
                      <a:alpha val="10000"/>
                    </a:prstClr>
                  </a:outerShdw>
                </a:effectLst>
                <a:tableStyleId>{5C22544A-7EE6-4342-B048-85BDC9FD1C3A}</a:tableStyleId>
              </a:tblPr>
              <a:tblGrid>
                <a:gridCol w="2957512">
                  <a:extLst>
                    <a:ext uri="{9D8B030D-6E8A-4147-A177-3AD203B41FA5}">
                      <a16:colId xmlns:a16="http://schemas.microsoft.com/office/drawing/2014/main" val="20000"/>
                    </a:ext>
                  </a:extLst>
                </a:gridCol>
                <a:gridCol w="2957512">
                  <a:extLst>
                    <a:ext uri="{9D8B030D-6E8A-4147-A177-3AD203B41FA5}">
                      <a16:colId xmlns:a16="http://schemas.microsoft.com/office/drawing/2014/main" val="20001"/>
                    </a:ext>
                  </a:extLst>
                </a:gridCol>
              </a:tblGrid>
              <a:tr h="240576">
                <a:tc rowSpan="4">
                  <a:txBody>
                    <a:bodyPr/>
                    <a:lstStyle/>
                    <a:p>
                      <a:pPr marL="0" marR="0">
                        <a:lnSpc>
                          <a:spcPct val="150000"/>
                        </a:lnSpc>
                        <a:spcBef>
                          <a:spcPts val="0"/>
                        </a:spcBef>
                        <a:spcAft>
                          <a:spcPts val="0"/>
                        </a:spcAft>
                      </a:pPr>
                      <a:r>
                        <a:rPr lang="en-US" sz="1200" dirty="0">
                          <a:effectLst/>
                          <a:latin typeface="Segoe UI" panose="020B0502040204020203" pitchFamily="34" charset="0"/>
                          <a:cs typeface="Segoe UI" panose="020B0502040204020203" pitchFamily="34" charset="0"/>
                        </a:rPr>
                        <a:t>Server</a:t>
                      </a:r>
                      <a:endParaRPr lang="en-US" sz="1200" dirty="0">
                        <a:effectLst/>
                        <a:latin typeface="Segoe UI" panose="020B0502040204020203" pitchFamily="34" charset="0"/>
                        <a:ea typeface="Calibri" panose="020F0502020204030204" pitchFamily="34" charset="0"/>
                        <a:cs typeface="Segoe UI" panose="020B0502040204020203" pitchFamily="34" charset="0"/>
                      </a:endParaRPr>
                    </a:p>
                  </a:txBody>
                  <a:tcPr marL="64658" marR="64658" marT="0" marB="0">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0078D7"/>
                    </a:solidFill>
                  </a:tcPr>
                </a:tc>
                <a:tc>
                  <a:txBody>
                    <a:bodyPr/>
                    <a:lstStyle/>
                    <a:p>
                      <a:pPr marL="0" marR="0">
                        <a:lnSpc>
                          <a:spcPct val="107000"/>
                        </a:lnSpc>
                        <a:spcBef>
                          <a:spcPts val="0"/>
                        </a:spcBef>
                        <a:spcAft>
                          <a:spcPts val="0"/>
                        </a:spcAft>
                      </a:pPr>
                      <a:r>
                        <a:rPr lang="en-US" sz="1100" b="0" dirty="0">
                          <a:solidFill>
                            <a:srgbClr val="525252"/>
                          </a:solidFill>
                          <a:effectLst/>
                          <a:latin typeface="Segoe UI" panose="020B0502040204020203" pitchFamily="34" charset="0"/>
                          <a:cs typeface="Segoe UI" panose="020B0502040204020203" pitchFamily="34" charset="0"/>
                        </a:rPr>
                        <a:t>Annual Maintenance Cost</a:t>
                      </a:r>
                      <a:endParaRPr lang="en-US" sz="1100" b="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64658" marR="64658" marT="0" marB="0">
                    <a:lnL w="12700" cap="flat" cmpd="sng" algn="ctr">
                      <a:solidFill>
                        <a:schemeClr val="bg1"/>
                      </a:solidFill>
                      <a:prstDash val="solid"/>
                      <a:round/>
                      <a:headEnd type="none" w="med" len="med"/>
                      <a:tailEnd type="none" w="med" len="med"/>
                    </a:lnL>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240576">
                <a:tc vMerge="1">
                  <a:txBody>
                    <a:bodyPr/>
                    <a:lstStyle/>
                    <a:p>
                      <a:endParaRPr lang="en-US"/>
                    </a:p>
                  </a:txBody>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Technology Refresh Investment</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64658" marR="64658"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240576">
                <a:tc vMerge="1">
                  <a:txBody>
                    <a:bodyPr/>
                    <a:lstStyle/>
                    <a:p>
                      <a:endParaRPr lang="en-US"/>
                    </a:p>
                  </a:txBody>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Cooling Charges (% of Total Cooling Charges)</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64658" marR="64658"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240576">
                <a:tc vMerge="1">
                  <a:txBody>
                    <a:bodyPr/>
                    <a:lstStyle/>
                    <a:p>
                      <a:endParaRPr lang="en-US"/>
                    </a:p>
                  </a:txBody>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Electricity Charges (% of Total Electricity Charges)</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64658" marR="64658"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40576">
                <a:tc rowSpan="2">
                  <a:txBody>
                    <a:bodyPr/>
                    <a:lstStyle/>
                    <a:p>
                      <a:pPr marL="0" marR="0">
                        <a:lnSpc>
                          <a:spcPct val="150000"/>
                        </a:lnSpc>
                        <a:spcBef>
                          <a:spcPts val="0"/>
                        </a:spcBef>
                        <a:spcAft>
                          <a:spcPts val="0"/>
                        </a:spcAft>
                      </a:pPr>
                      <a:r>
                        <a:rPr lang="en-US" sz="1200" dirty="0">
                          <a:solidFill>
                            <a:schemeClr val="bg1"/>
                          </a:solidFill>
                          <a:effectLst/>
                          <a:latin typeface="Segoe UI" panose="020B0502040204020203" pitchFamily="34" charset="0"/>
                          <a:cs typeface="Segoe UI" panose="020B0502040204020203" pitchFamily="34" charset="0"/>
                        </a:rPr>
                        <a:t>Operating System - Server(s) License</a:t>
                      </a:r>
                      <a:endParaRPr lang="en-US" sz="1200" dirty="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4658" marR="64658" marT="0" marB="0">
                    <a:lnR w="1270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D7"/>
                    </a:solidFill>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Annual Maintenance Cost</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64658" marR="64658"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40576">
                <a:tc vMerge="1">
                  <a:txBody>
                    <a:bodyPr/>
                    <a:lstStyle/>
                    <a:p>
                      <a:endParaRPr lang="en-US"/>
                    </a:p>
                  </a:txBody>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Technology Refresh Investment</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64658" marR="64658"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5"/>
                  </a:ext>
                </a:extLst>
              </a:tr>
              <a:tr h="240576">
                <a:tc rowSpan="2">
                  <a:txBody>
                    <a:bodyPr/>
                    <a:lstStyle/>
                    <a:p>
                      <a:pPr marL="0" marR="0">
                        <a:lnSpc>
                          <a:spcPct val="150000"/>
                        </a:lnSpc>
                        <a:spcBef>
                          <a:spcPts val="0"/>
                        </a:spcBef>
                        <a:spcAft>
                          <a:spcPts val="0"/>
                        </a:spcAft>
                      </a:pPr>
                      <a:r>
                        <a:rPr lang="en-US" sz="1200" dirty="0">
                          <a:solidFill>
                            <a:schemeClr val="bg1"/>
                          </a:solidFill>
                          <a:effectLst/>
                          <a:latin typeface="Segoe UI" panose="020B0502040204020203" pitchFamily="34" charset="0"/>
                          <a:cs typeface="Segoe UI" panose="020B0502040204020203" pitchFamily="34" charset="0"/>
                        </a:rPr>
                        <a:t>Software License</a:t>
                      </a:r>
                      <a:endParaRPr lang="en-US" sz="1200" dirty="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4658" marR="64658" marT="0" marB="0">
                    <a:lnR w="1270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D7"/>
                    </a:solidFill>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Annual Maintenance Cost</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64658" marR="64658"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r h="240576">
                <a:tc vMerge="1">
                  <a:txBody>
                    <a:bodyPr/>
                    <a:lstStyle/>
                    <a:p>
                      <a:endParaRPr lang="en-US"/>
                    </a:p>
                  </a:txBody>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Technology Refresh Investment</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64658" marR="64658"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7"/>
                  </a:ext>
                </a:extLst>
              </a:tr>
              <a:tr h="240576">
                <a:tc rowSpan="2">
                  <a:txBody>
                    <a:bodyPr/>
                    <a:lstStyle/>
                    <a:p>
                      <a:pPr marL="0" marR="0">
                        <a:lnSpc>
                          <a:spcPct val="150000"/>
                        </a:lnSpc>
                        <a:spcBef>
                          <a:spcPts val="0"/>
                        </a:spcBef>
                        <a:spcAft>
                          <a:spcPts val="0"/>
                        </a:spcAft>
                      </a:pPr>
                      <a:r>
                        <a:rPr lang="en-US" sz="1200" dirty="0">
                          <a:solidFill>
                            <a:schemeClr val="bg1"/>
                          </a:solidFill>
                          <a:effectLst/>
                          <a:latin typeface="Segoe UI" panose="020B0502040204020203" pitchFamily="34" charset="0"/>
                          <a:cs typeface="Segoe UI" panose="020B0502040204020203" pitchFamily="34" charset="0"/>
                        </a:rPr>
                        <a:t>Security Software</a:t>
                      </a:r>
                      <a:endParaRPr lang="en-US" sz="1200" dirty="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4658" marR="64658" marT="0" marB="0">
                    <a:lnR w="1270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D7"/>
                    </a:solidFill>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Anti-Virus Licenses</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64658" marR="64658"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8"/>
                  </a:ext>
                </a:extLst>
              </a:tr>
              <a:tr h="240576">
                <a:tc vMerge="1">
                  <a:txBody>
                    <a:bodyPr/>
                    <a:lstStyle/>
                    <a:p>
                      <a:endParaRPr lang="en-US"/>
                    </a:p>
                  </a:txBody>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Anti-Spam Licenses</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64658" marR="64658"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9"/>
                  </a:ext>
                </a:extLst>
              </a:tr>
              <a:tr h="240576">
                <a:tc>
                  <a:txBody>
                    <a:bodyPr/>
                    <a:lstStyle/>
                    <a:p>
                      <a:pPr marL="0" marR="0">
                        <a:lnSpc>
                          <a:spcPct val="150000"/>
                        </a:lnSpc>
                        <a:spcBef>
                          <a:spcPts val="0"/>
                        </a:spcBef>
                        <a:spcAft>
                          <a:spcPts val="0"/>
                        </a:spcAft>
                      </a:pPr>
                      <a:r>
                        <a:rPr lang="en-US" sz="1200" dirty="0">
                          <a:solidFill>
                            <a:schemeClr val="bg1"/>
                          </a:solidFill>
                          <a:effectLst/>
                          <a:latin typeface="Segoe UI" panose="020B0502040204020203" pitchFamily="34" charset="0"/>
                          <a:cs typeface="Segoe UI" panose="020B0502040204020203" pitchFamily="34" charset="0"/>
                        </a:rPr>
                        <a:t>Archiving &amp; Backup</a:t>
                      </a:r>
                      <a:endParaRPr lang="en-US" sz="1200" dirty="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4658" marR="64658" marT="0" marB="0">
                    <a:lnR w="1270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8D7"/>
                      </a:solidFill>
                      <a:prstDash val="solid"/>
                      <a:round/>
                      <a:headEnd type="none" w="med" len="med"/>
                      <a:tailEnd type="none" w="med" len="med"/>
                    </a:lnB>
                    <a:solidFill>
                      <a:srgbClr val="0078D7"/>
                    </a:solidFill>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Operating Cost</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64658" marR="64658"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0"/>
                  </a:ext>
                </a:extLst>
              </a:tr>
              <a:tr h="240576">
                <a:tc>
                  <a:txBody>
                    <a:bodyPr/>
                    <a:lstStyle/>
                    <a:p>
                      <a:pPr marL="0" marR="0">
                        <a:lnSpc>
                          <a:spcPct val="150000"/>
                        </a:lnSpc>
                        <a:spcBef>
                          <a:spcPts val="0"/>
                        </a:spcBef>
                        <a:spcAft>
                          <a:spcPts val="0"/>
                        </a:spcAft>
                      </a:pPr>
                      <a:endParaRPr lang="en-US" sz="1200" dirty="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4658" marR="64658" marT="0" marB="0">
                    <a:lnR w="12700" cap="flat" cmpd="sng" algn="ctr">
                      <a:solidFill>
                        <a:schemeClr val="bg1">
                          <a:lumMod val="75000"/>
                        </a:schemeClr>
                      </a:solidFill>
                      <a:prstDash val="solid"/>
                      <a:round/>
                      <a:headEnd type="none" w="med" len="med"/>
                      <a:tailEnd type="none" w="med" len="med"/>
                    </a:lnR>
                    <a:lnT w="12700" cap="flat" cmpd="sng" algn="ctr">
                      <a:solidFill>
                        <a:srgbClr val="0078D7"/>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D7"/>
                    </a:solidFill>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Technology Refresh Investment</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64658" marR="64658"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1"/>
                  </a:ext>
                </a:extLst>
              </a:tr>
              <a:tr h="240576">
                <a:tc rowSpan="2">
                  <a:txBody>
                    <a:bodyPr/>
                    <a:lstStyle/>
                    <a:p>
                      <a:pPr marL="0" marR="0">
                        <a:lnSpc>
                          <a:spcPct val="150000"/>
                        </a:lnSpc>
                        <a:spcBef>
                          <a:spcPts val="0"/>
                        </a:spcBef>
                        <a:spcAft>
                          <a:spcPts val="0"/>
                        </a:spcAft>
                      </a:pPr>
                      <a:r>
                        <a:rPr lang="en-US" sz="1200" dirty="0">
                          <a:solidFill>
                            <a:schemeClr val="bg1"/>
                          </a:solidFill>
                          <a:effectLst/>
                          <a:latin typeface="Segoe UI" panose="020B0502040204020203" pitchFamily="34" charset="0"/>
                          <a:cs typeface="Segoe UI" panose="020B0502040204020203" pitchFamily="34" charset="0"/>
                        </a:rPr>
                        <a:t>Connectivity</a:t>
                      </a:r>
                      <a:endParaRPr lang="en-US" sz="1200" dirty="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txBody>
                  <a:tcPr marL="64658" marR="64658" marT="0" marB="0">
                    <a:lnR w="1270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0078D7"/>
                    </a:solidFill>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Leased Line</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64658" marR="64658"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2"/>
                  </a:ext>
                </a:extLst>
              </a:tr>
              <a:tr h="240576">
                <a:tc vMerge="1">
                  <a:txBody>
                    <a:bodyPr/>
                    <a:lstStyle/>
                    <a:p>
                      <a:endParaRPr lang="en-US"/>
                    </a:p>
                  </a:txBody>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Connectivity to Disaster Recovery Site</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64658" marR="64658"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3"/>
                  </a:ext>
                </a:extLst>
              </a:tr>
            </a:tbl>
          </a:graphicData>
        </a:graphic>
      </p:graphicFrame>
      <p:sp>
        <p:nvSpPr>
          <p:cNvPr id="6" name="Rectangle 5"/>
          <p:cNvSpPr/>
          <p:nvPr/>
        </p:nvSpPr>
        <p:spPr>
          <a:xfrm>
            <a:off x="219602" y="6746358"/>
            <a:ext cx="6495097" cy="2124684"/>
          </a:xfrm>
          <a:prstGeom prst="rect">
            <a:avLst/>
          </a:prstGeom>
        </p:spPr>
        <p:txBody>
          <a:bodyPr wrap="square">
            <a:spAutoFit/>
          </a:bodyPr>
          <a:lstStyle/>
          <a:p>
            <a:pPr>
              <a:lnSpc>
                <a:spcPct val="107000"/>
              </a:lnSpc>
              <a:spcAft>
                <a:spcPts val="800"/>
              </a:spcAft>
            </a:pPr>
            <a:r>
              <a:rPr lang="en-US" sz="1400" dirty="0">
                <a:solidFill>
                  <a:srgbClr val="525252"/>
                </a:solidFill>
                <a:effectLst/>
                <a:latin typeface="Segoe UI" panose="020B0502040204020203" pitchFamily="34" charset="0"/>
                <a:ea typeface="Calibri" panose="020F0502020204030204" pitchFamily="34" charset="0"/>
                <a:cs typeface="Segoe UI" panose="020B0502040204020203" pitchFamily="34" charset="0"/>
              </a:rPr>
              <a:t>The TCO analysis also includes the costs of labor required to maintain the administer and upgrades the current systems versus deploying and migrating data to Microsoft 365.</a:t>
            </a:r>
          </a:p>
          <a:p>
            <a:pPr>
              <a:lnSpc>
                <a:spcPct val="107000"/>
              </a:lnSpc>
              <a:spcAft>
                <a:spcPts val="800"/>
              </a:spcAft>
            </a:pPr>
            <a:r>
              <a:rPr lang="en-US" sz="1400" dirty="0">
                <a:solidFill>
                  <a:srgbClr val="525252"/>
                </a:solidFill>
                <a:effectLst/>
                <a:latin typeface="Segoe UI" panose="020B0502040204020203" pitchFamily="34" charset="0"/>
                <a:ea typeface="Calibri" panose="020F0502020204030204" pitchFamily="34" charset="0"/>
                <a:cs typeface="Segoe UI" panose="020B0502040204020203" pitchFamily="34" charset="0"/>
              </a:rPr>
              <a:t>The analysis is conducted over a period of 5 years to cater for at least one technology refresh investment.</a:t>
            </a:r>
          </a:p>
          <a:p>
            <a:pPr>
              <a:lnSpc>
                <a:spcPct val="107000"/>
              </a:lnSpc>
              <a:spcAft>
                <a:spcPts val="800"/>
              </a:spcAft>
            </a:pPr>
            <a:r>
              <a:rPr lang="en-US" sz="1400" dirty="0">
                <a:solidFill>
                  <a:srgbClr val="525252"/>
                </a:solidFill>
                <a:effectLst/>
                <a:latin typeface="Segoe UI" panose="020B0502040204020203" pitchFamily="34" charset="0"/>
                <a:ea typeface="Calibri" panose="020F0502020204030204" pitchFamily="34" charset="0"/>
                <a:cs typeface="Segoe UI" panose="020B0502040204020203" pitchFamily="34" charset="0"/>
              </a:rPr>
              <a:t>All the data collected is then entered in a comparative Excel sheet adding all the costs together and comparing the total costs of running the systems in your data center (on-premise) versus moving to Microsoft 365.</a:t>
            </a:r>
          </a:p>
        </p:txBody>
      </p:sp>
    </p:spTree>
    <p:extLst>
      <p:ext uri="{BB962C8B-B14F-4D97-AF65-F5344CB8AC3E}">
        <p14:creationId xmlns:p14="http://schemas.microsoft.com/office/powerpoint/2010/main" val="2071273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872" y="9573"/>
            <a:ext cx="4071949" cy="641458"/>
          </a:xfrm>
          <a:prstGeom prst="rect">
            <a:avLst/>
          </a:prstGeom>
        </p:spPr>
        <p:txBody>
          <a:bodyPr wrap="none">
            <a:spAutoFit/>
          </a:bodyPr>
          <a:lstStyle/>
          <a:p>
            <a:pPr>
              <a:lnSpc>
                <a:spcPct val="107000"/>
              </a:lnSpc>
              <a:spcBef>
                <a:spcPts val="1200"/>
              </a:spcBef>
            </a:pPr>
            <a:r>
              <a:rPr lang="en-US" sz="3600" b="1" kern="0" dirty="0">
                <a:solidFill>
                  <a:srgbClr val="0078D7"/>
                </a:solidFill>
                <a:effectLst/>
                <a:latin typeface="Segoe UI" panose="020B0502040204020203" pitchFamily="34" charset="0"/>
                <a:ea typeface="DengXian Light"/>
                <a:cs typeface="Segoe UI" panose="020B0502040204020203" pitchFamily="34" charset="0"/>
              </a:rPr>
              <a:t>DATA COLLECTED</a:t>
            </a:r>
          </a:p>
        </p:txBody>
      </p:sp>
      <p:sp>
        <p:nvSpPr>
          <p:cNvPr id="3" name="Rectangle 2"/>
          <p:cNvSpPr/>
          <p:nvPr/>
        </p:nvSpPr>
        <p:spPr>
          <a:xfrm>
            <a:off x="252872" y="573375"/>
            <a:ext cx="5576428" cy="336439"/>
          </a:xfrm>
          <a:prstGeom prst="rect">
            <a:avLst/>
          </a:prstGeom>
        </p:spPr>
        <p:txBody>
          <a:bodyPr wrap="square">
            <a:spAutoFit/>
          </a:bodyPr>
          <a:lstStyle/>
          <a:p>
            <a:pPr>
              <a:lnSpc>
                <a:spcPct val="107000"/>
              </a:lnSpc>
              <a:spcAft>
                <a:spcPts val="800"/>
              </a:spcAft>
            </a:pPr>
            <a:r>
              <a:rPr lang="en-US" sz="1600" dirty="0">
                <a:solidFill>
                  <a:srgbClr val="525252"/>
                </a:solidFill>
                <a:effectLst/>
                <a:latin typeface="Segoe UI" panose="020B0502040204020203" pitchFamily="34" charset="0"/>
                <a:ea typeface="Calibri" panose="020F0502020204030204" pitchFamily="34" charset="0"/>
                <a:cs typeface="Segoe UI" panose="020B0502040204020203" pitchFamily="34" charset="0"/>
              </a:rPr>
              <a:t>The data that we will collect is the following:</a:t>
            </a:r>
          </a:p>
        </p:txBody>
      </p:sp>
      <p:graphicFrame>
        <p:nvGraphicFramePr>
          <p:cNvPr id="5" name="Table 4"/>
          <p:cNvGraphicFramePr>
            <a:graphicFrameLocks noGrp="1"/>
          </p:cNvGraphicFramePr>
          <p:nvPr>
            <p:extLst>
              <p:ext uri="{D42A27DB-BD31-4B8C-83A1-F6EECF244321}">
                <p14:modId xmlns:p14="http://schemas.microsoft.com/office/powerpoint/2010/main" val="2231996956"/>
              </p:ext>
            </p:extLst>
          </p:nvPr>
        </p:nvGraphicFramePr>
        <p:xfrm>
          <a:off x="382986" y="1197791"/>
          <a:ext cx="6059943" cy="7560196"/>
        </p:xfrm>
        <a:graphic>
          <a:graphicData uri="http://schemas.openxmlformats.org/drawingml/2006/table">
            <a:tbl>
              <a:tblPr firstRow="1" firstCol="1" bandRow="1">
                <a:effectLst>
                  <a:outerShdw blurRad="444500" sx="104000" sy="104000" algn="ctr" rotWithShape="0">
                    <a:prstClr val="black">
                      <a:alpha val="10000"/>
                    </a:prstClr>
                  </a:outerShdw>
                </a:effectLst>
                <a:tableStyleId>{5C22544A-7EE6-4342-B048-85BDC9FD1C3A}</a:tableStyleId>
              </a:tblPr>
              <a:tblGrid>
                <a:gridCol w="2019981">
                  <a:extLst>
                    <a:ext uri="{9D8B030D-6E8A-4147-A177-3AD203B41FA5}">
                      <a16:colId xmlns:a16="http://schemas.microsoft.com/office/drawing/2014/main" val="20000"/>
                    </a:ext>
                  </a:extLst>
                </a:gridCol>
                <a:gridCol w="2019981">
                  <a:extLst>
                    <a:ext uri="{9D8B030D-6E8A-4147-A177-3AD203B41FA5}">
                      <a16:colId xmlns:a16="http://schemas.microsoft.com/office/drawing/2014/main" val="20001"/>
                    </a:ext>
                  </a:extLst>
                </a:gridCol>
                <a:gridCol w="2019981">
                  <a:extLst>
                    <a:ext uri="{9D8B030D-6E8A-4147-A177-3AD203B41FA5}">
                      <a16:colId xmlns:a16="http://schemas.microsoft.com/office/drawing/2014/main" val="20002"/>
                    </a:ext>
                  </a:extLst>
                </a:gridCol>
              </a:tblGrid>
              <a:tr h="183890">
                <a:tc rowSpan="14">
                  <a:txBody>
                    <a:bodyPr/>
                    <a:lstStyle/>
                    <a:p>
                      <a:pPr marL="0" marR="0">
                        <a:lnSpc>
                          <a:spcPct val="107000"/>
                        </a:lnSpc>
                        <a:spcBef>
                          <a:spcPts val="0"/>
                        </a:spcBef>
                        <a:spcAft>
                          <a:spcPts val="0"/>
                        </a:spcAft>
                      </a:pPr>
                      <a:r>
                        <a:rPr lang="en-US" sz="1100" dirty="0">
                          <a:effectLst/>
                          <a:latin typeface="Segoe UI" panose="020B0502040204020203" pitchFamily="34" charset="0"/>
                          <a:cs typeface="Segoe UI" panose="020B0502040204020203" pitchFamily="34" charset="0"/>
                        </a:rPr>
                        <a:t>Email Services</a:t>
                      </a:r>
                      <a:endParaRPr lang="en-US" sz="1100" dirty="0">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solidFill>
                      <a:srgbClr val="0078D7"/>
                    </a:solidFill>
                  </a:tcPr>
                </a:tc>
                <a:tc rowSpan="4">
                  <a:txBody>
                    <a:bodyPr/>
                    <a:lstStyle/>
                    <a:p>
                      <a:pPr marL="0" marR="0">
                        <a:lnSpc>
                          <a:spcPct val="107000"/>
                        </a:lnSpc>
                        <a:spcBef>
                          <a:spcPts val="0"/>
                        </a:spcBef>
                        <a:spcAft>
                          <a:spcPts val="0"/>
                        </a:spcAft>
                      </a:pPr>
                      <a:r>
                        <a:rPr lang="en-US" sz="1100" b="0" dirty="0">
                          <a:solidFill>
                            <a:srgbClr val="525252"/>
                          </a:solidFill>
                          <a:effectLst/>
                          <a:latin typeface="Segoe UI" panose="020B0502040204020203" pitchFamily="34" charset="0"/>
                          <a:cs typeface="Segoe UI" panose="020B0502040204020203" pitchFamily="34" charset="0"/>
                        </a:rPr>
                        <a:t>Server</a:t>
                      </a:r>
                      <a:endParaRPr lang="en-US" sz="1100" b="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R w="12700" cap="flat" cmpd="sng" algn="ctr">
                      <a:solidFill>
                        <a:schemeClr val="bg1"/>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nSpc>
                          <a:spcPct val="107000"/>
                        </a:lnSpc>
                        <a:spcBef>
                          <a:spcPts val="0"/>
                        </a:spcBef>
                        <a:spcAft>
                          <a:spcPts val="0"/>
                        </a:spcAft>
                      </a:pPr>
                      <a:r>
                        <a:rPr lang="en-US" sz="1100" b="0" dirty="0">
                          <a:solidFill>
                            <a:srgbClr val="525252"/>
                          </a:solidFill>
                          <a:effectLst/>
                          <a:latin typeface="Segoe UI" panose="020B0502040204020203" pitchFamily="34" charset="0"/>
                          <a:cs typeface="Segoe UI" panose="020B0502040204020203" pitchFamily="34" charset="0"/>
                        </a:rPr>
                        <a:t>Annual Maintenance Cost</a:t>
                      </a:r>
                      <a:endParaRPr lang="en-US" sz="1100" b="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solidFill>
                      <a:prstDash val="solid"/>
                      <a:round/>
                      <a:headEnd type="none" w="med" len="med"/>
                      <a:tailEnd type="none" w="med" len="med"/>
                    </a:lnL>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82394">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Technology Refresh Investment</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382394">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Cooling Charges (% of Total Cooling Charges)</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382394">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Electricity Charges (% of Total Electricity Charges)</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183890">
                <a:tc vMerge="1">
                  <a:txBody>
                    <a:bodyPr/>
                    <a:lstStyle/>
                    <a:p>
                      <a:endParaRPr lang="en-US"/>
                    </a:p>
                  </a:txBody>
                  <a:tcPr/>
                </a:tc>
                <a:tc rowSpan="2">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Operating System - Server(s) License</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Annual Maintenance Cost</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382394">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Technology Refresh Investment</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5"/>
                  </a:ext>
                </a:extLst>
              </a:tr>
              <a:tr h="183890">
                <a:tc vMerge="1">
                  <a:txBody>
                    <a:bodyPr/>
                    <a:lstStyle/>
                    <a:p>
                      <a:endParaRPr lang="en-US"/>
                    </a:p>
                  </a:txBody>
                  <a:tcPr/>
                </a:tc>
                <a:tc rowSpan="2">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Software License</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Annual Maintenance Cost</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r h="382394">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Technology Refresh Investment</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7"/>
                  </a:ext>
                </a:extLst>
              </a:tr>
              <a:tr h="183890">
                <a:tc vMerge="1">
                  <a:txBody>
                    <a:bodyPr/>
                    <a:lstStyle/>
                    <a:p>
                      <a:endParaRPr lang="en-US"/>
                    </a:p>
                  </a:txBody>
                  <a:tcPr/>
                </a:tc>
                <a:tc rowSpan="2">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Security Software</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Anti-Virus Licenses</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8"/>
                  </a:ext>
                </a:extLst>
              </a:tr>
              <a:tr h="183890">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Anti-Spam Licenses</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9"/>
                  </a:ext>
                </a:extLst>
              </a:tr>
              <a:tr h="183890">
                <a:tc vMerge="1">
                  <a:txBody>
                    <a:bodyPr/>
                    <a:lstStyle/>
                    <a:p>
                      <a:endParaRPr lang="en-US"/>
                    </a:p>
                  </a:txBody>
                  <a:tcPr/>
                </a:tc>
                <a:tc rowSpan="2">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Archiving &amp; Backup</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Operating Cost</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0"/>
                  </a:ext>
                </a:extLst>
              </a:tr>
              <a:tr h="382394">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Technology Refresh Investment</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1"/>
                  </a:ext>
                </a:extLst>
              </a:tr>
              <a:tr h="183890">
                <a:tc vMerge="1">
                  <a:txBody>
                    <a:bodyPr/>
                    <a:lstStyle/>
                    <a:p>
                      <a:endParaRPr lang="en-US"/>
                    </a:p>
                  </a:txBody>
                  <a:tcPr/>
                </a:tc>
                <a:tc rowSpan="2">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Connectivity</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Leased Line</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2"/>
                  </a:ext>
                </a:extLst>
              </a:tr>
              <a:tr h="382394">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Connectivity to Disaster Recovery Site</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3"/>
                  </a:ext>
                </a:extLst>
              </a:tr>
              <a:tr h="183890">
                <a:tc rowSpan="11">
                  <a:txBody>
                    <a:bodyPr/>
                    <a:lstStyle/>
                    <a:p>
                      <a:pPr marL="0" marR="0">
                        <a:lnSpc>
                          <a:spcPct val="107000"/>
                        </a:lnSpc>
                        <a:spcBef>
                          <a:spcPts val="0"/>
                        </a:spcBef>
                        <a:spcAft>
                          <a:spcPts val="0"/>
                        </a:spcAft>
                      </a:pPr>
                      <a:r>
                        <a:rPr lang="en-US" sz="1100" dirty="0">
                          <a:effectLst/>
                          <a:latin typeface="Segoe UI" panose="020B0502040204020203" pitchFamily="34" charset="0"/>
                          <a:cs typeface="Segoe UI" panose="020B0502040204020203" pitchFamily="34" charset="0"/>
                        </a:rPr>
                        <a:t>Users Personal Storage on File Server</a:t>
                      </a:r>
                      <a:endParaRPr lang="en-US" sz="1100" dirty="0">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solidFill>
                      <a:srgbClr val="0078D7"/>
                    </a:solidFill>
                  </a:tcPr>
                </a:tc>
                <a:tc rowSpan="4">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Server</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Annual Maintenance Cost</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382394">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Technology Refresh Investment</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5"/>
                  </a:ext>
                </a:extLst>
              </a:tr>
              <a:tr h="382394">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Cooling Charges (% of Total Cooling Charges)</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6"/>
                  </a:ext>
                </a:extLst>
              </a:tr>
              <a:tr h="382394">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Electricity Charges (% of Total Electricity Charges)</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7"/>
                  </a:ext>
                </a:extLst>
              </a:tr>
              <a:tr h="183890">
                <a:tc vMerge="1">
                  <a:txBody>
                    <a:bodyPr/>
                    <a:lstStyle/>
                    <a:p>
                      <a:endParaRPr lang="en-US"/>
                    </a:p>
                  </a:txBody>
                  <a:tcPr/>
                </a:tc>
                <a:tc rowSpan="2">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Operating System - Server(s) License</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Annual Maintenance Cost</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8"/>
                  </a:ext>
                </a:extLst>
              </a:tr>
              <a:tr h="382394">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Technology Refresh Investment</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9"/>
                  </a:ext>
                </a:extLst>
              </a:tr>
              <a:tr h="183890">
                <a:tc vMerge="1">
                  <a:txBody>
                    <a:bodyPr/>
                    <a:lstStyle/>
                    <a:p>
                      <a:endParaRPr lang="en-US"/>
                    </a:p>
                  </a:txBody>
                  <a:tcPr/>
                </a:tc>
                <a:tc rowSpan="2">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Software License</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Annual Maintenance Cost</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20"/>
                  </a:ext>
                </a:extLst>
              </a:tr>
              <a:tr h="382394">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Technology Refresh Investment</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21"/>
                  </a:ext>
                </a:extLst>
              </a:tr>
              <a:tr h="183890">
                <a:tc vMerge="1">
                  <a:txBody>
                    <a:bodyPr/>
                    <a:lstStyle/>
                    <a:p>
                      <a:endParaRPr lang="en-US"/>
                    </a:p>
                  </a:txBody>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Security Software</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Anti-Virus Licenses</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22"/>
                  </a:ext>
                </a:extLst>
              </a:tr>
              <a:tr h="183890">
                <a:tc vMerge="1">
                  <a:txBody>
                    <a:bodyPr/>
                    <a:lstStyle/>
                    <a:p>
                      <a:endParaRPr lang="en-US"/>
                    </a:p>
                  </a:txBody>
                  <a:tcPr/>
                </a:tc>
                <a:tc rowSpan="2">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Archiving &amp; Backup</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Operating Cost</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23"/>
                  </a:ext>
                </a:extLst>
              </a:tr>
              <a:tr h="382394">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Technology Refresh Investment</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24"/>
                  </a:ext>
                </a:extLst>
              </a:tr>
              <a:tr h="382394">
                <a:tc>
                  <a:txBody>
                    <a:bodyPr/>
                    <a:lstStyle/>
                    <a:p>
                      <a:pPr marL="0" marR="0">
                        <a:lnSpc>
                          <a:spcPct val="107000"/>
                        </a:lnSpc>
                        <a:spcBef>
                          <a:spcPts val="0"/>
                        </a:spcBef>
                        <a:spcAft>
                          <a:spcPts val="0"/>
                        </a:spcAft>
                      </a:pPr>
                      <a:endParaRPr lang="en-US" sz="1100" dirty="0">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solidFill>
                      <a:srgbClr val="0078D7"/>
                    </a:solidFill>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Licenses</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bg1">
                        <a:lumMod val="95000"/>
                      </a:schemeClr>
                    </a:solidFill>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Annual Maintenance Cost</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2124790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940447560"/>
              </p:ext>
            </p:extLst>
          </p:nvPr>
        </p:nvGraphicFramePr>
        <p:xfrm>
          <a:off x="471487" y="339174"/>
          <a:ext cx="5915025" cy="8468624"/>
        </p:xfrm>
        <a:graphic>
          <a:graphicData uri="http://schemas.openxmlformats.org/drawingml/2006/table">
            <a:tbl>
              <a:tblPr firstRow="1" firstCol="1" bandRow="1">
                <a:effectLst>
                  <a:outerShdw blurRad="406400" sx="104000" sy="104000" algn="ctr" rotWithShape="0">
                    <a:prstClr val="black">
                      <a:alpha val="10000"/>
                    </a:prstClr>
                  </a:outerShdw>
                </a:effectLst>
                <a:tableStyleId>{5C22544A-7EE6-4342-B048-85BDC9FD1C3A}</a:tableStyleId>
              </a:tblPr>
              <a:tblGrid>
                <a:gridCol w="1971675">
                  <a:extLst>
                    <a:ext uri="{9D8B030D-6E8A-4147-A177-3AD203B41FA5}">
                      <a16:colId xmlns:a16="http://schemas.microsoft.com/office/drawing/2014/main" val="20000"/>
                    </a:ext>
                  </a:extLst>
                </a:gridCol>
                <a:gridCol w="1971675">
                  <a:extLst>
                    <a:ext uri="{9D8B030D-6E8A-4147-A177-3AD203B41FA5}">
                      <a16:colId xmlns:a16="http://schemas.microsoft.com/office/drawing/2014/main" val="20001"/>
                    </a:ext>
                  </a:extLst>
                </a:gridCol>
                <a:gridCol w="1971675">
                  <a:extLst>
                    <a:ext uri="{9D8B030D-6E8A-4147-A177-3AD203B41FA5}">
                      <a16:colId xmlns:a16="http://schemas.microsoft.com/office/drawing/2014/main" val="20002"/>
                    </a:ext>
                  </a:extLst>
                </a:gridCol>
              </a:tblGrid>
              <a:tr h="127234">
                <a:tc rowSpan="2">
                  <a:txBody>
                    <a:bodyPr/>
                    <a:lstStyle/>
                    <a:p>
                      <a:pPr marL="0" marR="0">
                        <a:lnSpc>
                          <a:spcPct val="107000"/>
                        </a:lnSpc>
                        <a:spcBef>
                          <a:spcPts val="0"/>
                        </a:spcBef>
                        <a:spcAft>
                          <a:spcPts val="0"/>
                        </a:spcAft>
                      </a:pPr>
                      <a:r>
                        <a:rPr lang="en-US" sz="1100" dirty="0">
                          <a:effectLst/>
                          <a:latin typeface="Segoe UI" panose="020B0502040204020203" pitchFamily="34" charset="0"/>
                          <a:cs typeface="Segoe UI" panose="020B0502040204020203" pitchFamily="34" charset="0"/>
                        </a:rPr>
                        <a:t>3rd Party Application for file sharing and transferring</a:t>
                      </a:r>
                      <a:endParaRPr lang="en-US" sz="1100" dirty="0">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solidFill>
                      <a:srgbClr val="0078D7"/>
                    </a:solidFill>
                  </a:tcPr>
                </a:tc>
                <a:tc rowSpan="2">
                  <a:txBody>
                    <a:bodyPr/>
                    <a:lstStyle/>
                    <a:p>
                      <a:pPr marL="0" marR="0">
                        <a:lnSpc>
                          <a:spcPct val="107000"/>
                        </a:lnSpc>
                        <a:spcBef>
                          <a:spcPts val="0"/>
                        </a:spcBef>
                        <a:spcAft>
                          <a:spcPts val="0"/>
                        </a:spcAft>
                      </a:pPr>
                      <a:r>
                        <a:rPr lang="en-US" sz="1050" b="0" dirty="0">
                          <a:solidFill>
                            <a:srgbClr val="525252"/>
                          </a:solidFill>
                          <a:effectLst/>
                          <a:latin typeface="Segoe UI" panose="020B0502040204020203" pitchFamily="34" charset="0"/>
                          <a:cs typeface="Segoe UI" panose="020B0502040204020203" pitchFamily="34" charset="0"/>
                        </a:rPr>
                        <a:t>Licenses</a:t>
                      </a:r>
                      <a:endParaRPr lang="en-US" sz="1050" b="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R w="12700" cap="flat" cmpd="sng" algn="ctr">
                      <a:solidFill>
                        <a:schemeClr val="bg1">
                          <a:lumMod val="75000"/>
                        </a:schemeClr>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nSpc>
                          <a:spcPct val="107000"/>
                        </a:lnSpc>
                        <a:spcBef>
                          <a:spcPts val="0"/>
                        </a:spcBef>
                        <a:spcAft>
                          <a:spcPts val="0"/>
                        </a:spcAft>
                      </a:pPr>
                      <a:r>
                        <a:rPr lang="en-US" sz="1050" b="0" dirty="0">
                          <a:solidFill>
                            <a:srgbClr val="525252"/>
                          </a:solidFill>
                          <a:effectLst/>
                          <a:latin typeface="Segoe UI" panose="020B0502040204020203" pitchFamily="34" charset="0"/>
                          <a:cs typeface="Segoe UI" panose="020B0502040204020203" pitchFamily="34" charset="0"/>
                        </a:rPr>
                        <a:t>Annual Maintenance Cost</a:t>
                      </a:r>
                      <a:endParaRPr lang="en-US" sz="1050" b="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264580">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Technology Refresh Investment</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127234">
                <a:tc rowSpan="12">
                  <a:txBody>
                    <a:bodyPr/>
                    <a:lstStyle/>
                    <a:p>
                      <a:pPr marL="0" marR="0">
                        <a:lnSpc>
                          <a:spcPct val="107000"/>
                        </a:lnSpc>
                        <a:spcBef>
                          <a:spcPts val="0"/>
                        </a:spcBef>
                        <a:spcAft>
                          <a:spcPts val="0"/>
                        </a:spcAft>
                      </a:pPr>
                      <a:r>
                        <a:rPr lang="en-US" sz="1100" dirty="0">
                          <a:effectLst/>
                          <a:latin typeface="Segoe UI" panose="020B0502040204020203" pitchFamily="34" charset="0"/>
                          <a:cs typeface="Segoe UI" panose="020B0502040204020203" pitchFamily="34" charset="0"/>
                        </a:rPr>
                        <a:t>Files on Share Drive Servers</a:t>
                      </a:r>
                      <a:endParaRPr lang="en-US" sz="1100" dirty="0">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solidFill>
                      <a:srgbClr val="0078D7"/>
                    </a:solidFill>
                  </a:tcPr>
                </a:tc>
                <a:tc rowSpan="4">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Server</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Annual Maintenance Cost</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264580">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Technology Refresh Investment</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64580">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Cooling Charges (% of Total Cooling Charges)</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64580">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Electricity Charges (% of Total Electricity Charges)</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5"/>
                  </a:ext>
                </a:extLst>
              </a:tr>
              <a:tr h="127234">
                <a:tc vMerge="1">
                  <a:txBody>
                    <a:bodyPr/>
                    <a:lstStyle/>
                    <a:p>
                      <a:endParaRPr lang="en-US"/>
                    </a:p>
                  </a:txBody>
                  <a:tcPr/>
                </a:tc>
                <a:tc rowSpan="2">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Operating System - Server(s) License</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Annual Maintenance Cost</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r h="264580">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Technology Refresh Investment</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7"/>
                  </a:ext>
                </a:extLst>
              </a:tr>
              <a:tr h="127234">
                <a:tc vMerge="1">
                  <a:txBody>
                    <a:bodyPr/>
                    <a:lstStyle/>
                    <a:p>
                      <a:endParaRPr lang="en-US"/>
                    </a:p>
                  </a:txBody>
                  <a:tcPr/>
                </a:tc>
                <a:tc rowSpan="2">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Software License</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Annual Maintenance Cost</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8"/>
                  </a:ext>
                </a:extLst>
              </a:tr>
              <a:tr h="264580">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Technology Refresh Investment</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9"/>
                  </a:ext>
                </a:extLst>
              </a:tr>
              <a:tr h="127234">
                <a:tc vMerge="1">
                  <a:txBody>
                    <a:bodyPr/>
                    <a:lstStyle/>
                    <a:p>
                      <a:endParaRPr lang="en-US"/>
                    </a:p>
                  </a:txBody>
                  <a:tcPr/>
                </a:tc>
                <a:tc>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Security Software</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Anti-Virus Licenses</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0"/>
                  </a:ext>
                </a:extLst>
              </a:tr>
              <a:tr h="127234">
                <a:tc vMerge="1">
                  <a:txBody>
                    <a:bodyPr/>
                    <a:lstStyle/>
                    <a:p>
                      <a:endParaRPr lang="en-US"/>
                    </a:p>
                  </a:txBody>
                  <a:tcPr/>
                </a:tc>
                <a:tc rowSpan="2">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Archiving &amp; Backup</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Operating Cost</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1"/>
                  </a:ext>
                </a:extLst>
              </a:tr>
              <a:tr h="264580">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Technology Refresh Investment</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2"/>
                  </a:ext>
                </a:extLst>
              </a:tr>
              <a:tr h="539272">
                <a:tc vMerge="1">
                  <a:txBody>
                    <a:bodyPr/>
                    <a:lstStyle/>
                    <a:p>
                      <a:endParaRPr lang="en-US"/>
                    </a:p>
                  </a:txBody>
                  <a:tcPr/>
                </a:tc>
                <a:tc>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SharePoint Online Additional Storage</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1 TB + 10GB per user are included. For Additional Storage 0.2$/month for each additional 1GB</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3"/>
                  </a:ext>
                </a:extLst>
              </a:tr>
              <a:tr h="127234">
                <a:tc rowSpan="7">
                  <a:txBody>
                    <a:bodyPr/>
                    <a:lstStyle/>
                    <a:p>
                      <a:pPr marL="0" marR="0">
                        <a:lnSpc>
                          <a:spcPct val="107000"/>
                        </a:lnSpc>
                        <a:spcBef>
                          <a:spcPts val="0"/>
                        </a:spcBef>
                        <a:spcAft>
                          <a:spcPts val="0"/>
                        </a:spcAft>
                      </a:pPr>
                      <a:r>
                        <a:rPr lang="en-US" sz="1100" dirty="0">
                          <a:effectLst/>
                          <a:latin typeface="Segoe UI" panose="020B0502040204020203" pitchFamily="34" charset="0"/>
                          <a:cs typeface="Segoe UI" panose="020B0502040204020203" pitchFamily="34" charset="0"/>
                        </a:rPr>
                        <a:t>Hub for Teamwork</a:t>
                      </a:r>
                      <a:endParaRPr lang="en-US" sz="1100" dirty="0">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solidFill>
                      <a:srgbClr val="0078D7"/>
                    </a:solidFill>
                  </a:tcPr>
                </a:tc>
                <a:tc rowSpan="2">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Chat Application</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Annual Maintenance Cost</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264580">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Technology Refresh Investment</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5"/>
                  </a:ext>
                </a:extLst>
              </a:tr>
              <a:tr h="127234">
                <a:tc vMerge="1">
                  <a:txBody>
                    <a:bodyPr/>
                    <a:lstStyle/>
                    <a:p>
                      <a:endParaRPr lang="en-US"/>
                    </a:p>
                  </a:txBody>
                  <a:tcPr/>
                </a:tc>
                <a:tc rowSpan="2">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Software to conduct Online Video Meetings</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Annual Maintenance Cost</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6"/>
                  </a:ext>
                </a:extLst>
              </a:tr>
              <a:tr h="264580">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Technology Refresh Investment</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7"/>
                  </a:ext>
                </a:extLst>
              </a:tr>
              <a:tr h="127234">
                <a:tc vMerge="1">
                  <a:txBody>
                    <a:bodyPr/>
                    <a:lstStyle/>
                    <a:p>
                      <a:endParaRPr lang="en-US"/>
                    </a:p>
                  </a:txBody>
                  <a:tcPr/>
                </a:tc>
                <a:tc rowSpan="2">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Software to conduct Calls between Offices</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Annual Maintenance Cost</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8"/>
                  </a:ext>
                </a:extLst>
              </a:tr>
              <a:tr h="264580">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Technology Refresh Investment</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9"/>
                  </a:ext>
                </a:extLst>
              </a:tr>
              <a:tr h="264580">
                <a:tc vMerge="1">
                  <a:txBody>
                    <a:bodyPr/>
                    <a:lstStyle/>
                    <a:p>
                      <a:endParaRPr lang="en-US"/>
                    </a:p>
                  </a:txBody>
                  <a:tcPr/>
                </a:tc>
                <a:tc>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International calling bills (between Offices)</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Annual Charges</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20"/>
                  </a:ext>
                </a:extLst>
              </a:tr>
              <a:tr h="127234">
                <a:tc rowSpan="4">
                  <a:txBody>
                    <a:bodyPr/>
                    <a:lstStyle/>
                    <a:p>
                      <a:pPr marL="0" marR="0">
                        <a:lnSpc>
                          <a:spcPct val="107000"/>
                        </a:lnSpc>
                        <a:spcBef>
                          <a:spcPts val="0"/>
                        </a:spcBef>
                        <a:spcAft>
                          <a:spcPts val="0"/>
                        </a:spcAft>
                      </a:pPr>
                      <a:r>
                        <a:rPr lang="en-US" sz="1100" dirty="0">
                          <a:effectLst/>
                          <a:latin typeface="Segoe UI" panose="020B0502040204020203" pitchFamily="34" charset="0"/>
                          <a:cs typeface="Segoe UI" panose="020B0502040204020203" pitchFamily="34" charset="0"/>
                        </a:rPr>
                        <a:t>Microsoft Licenses</a:t>
                      </a:r>
                      <a:endParaRPr lang="en-US" sz="1100" dirty="0">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solidFill>
                      <a:srgbClr val="0078D7"/>
                    </a:solidFill>
                  </a:tcPr>
                </a:tc>
                <a:tc rowSpan="4">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Annual Licenses Costs</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Bridge CAL</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21"/>
                  </a:ext>
                </a:extLst>
              </a:tr>
              <a:tr h="264580">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Microsoft Office Open Licenses</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22"/>
                  </a:ext>
                </a:extLst>
              </a:tr>
              <a:tr h="264580">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Microsoft Office Software Assurance</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23"/>
                  </a:ext>
                </a:extLst>
              </a:tr>
              <a:tr h="127234">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Office 365 Subscriptions</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24"/>
                  </a:ext>
                </a:extLst>
              </a:tr>
              <a:tr h="127234">
                <a:tc rowSpan="10">
                  <a:txBody>
                    <a:bodyPr/>
                    <a:lstStyle/>
                    <a:p>
                      <a:pPr marL="0" marR="0">
                        <a:lnSpc>
                          <a:spcPct val="107000"/>
                        </a:lnSpc>
                        <a:spcBef>
                          <a:spcPts val="0"/>
                        </a:spcBef>
                        <a:spcAft>
                          <a:spcPts val="0"/>
                        </a:spcAft>
                      </a:pPr>
                      <a:r>
                        <a:rPr lang="en-US" sz="1100" dirty="0">
                          <a:effectLst/>
                          <a:latin typeface="Segoe UI" panose="020B0502040204020203" pitchFamily="34" charset="0"/>
                          <a:cs typeface="Segoe UI" panose="020B0502040204020203" pitchFamily="34" charset="0"/>
                        </a:rPr>
                        <a:t>Anti-Virus</a:t>
                      </a:r>
                      <a:endParaRPr lang="en-US" sz="1100" dirty="0">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solidFill>
                      <a:srgbClr val="0078D7"/>
                    </a:solidFill>
                  </a:tcPr>
                </a:tc>
                <a:tc rowSpan="4">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Server</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Annual Maintenance Cost</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25"/>
                  </a:ext>
                </a:extLst>
              </a:tr>
              <a:tr h="264580">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Technology Refresh Investment</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26"/>
                  </a:ext>
                </a:extLst>
              </a:tr>
              <a:tr h="264580">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Cooling Charges (% of Total Cooling Charges)</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27"/>
                  </a:ext>
                </a:extLst>
              </a:tr>
              <a:tr h="264580">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Electricity Charges (% of Total Electricity Charges)</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28"/>
                  </a:ext>
                </a:extLst>
              </a:tr>
              <a:tr h="127234">
                <a:tc vMerge="1">
                  <a:txBody>
                    <a:bodyPr/>
                    <a:lstStyle/>
                    <a:p>
                      <a:endParaRPr lang="en-US"/>
                    </a:p>
                  </a:txBody>
                  <a:tcPr/>
                </a:tc>
                <a:tc rowSpan="2">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Operating System - Server(s) License</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Annual Maintenance Cost</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29"/>
                  </a:ext>
                </a:extLst>
              </a:tr>
              <a:tr h="264580">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Technology Refresh Investment</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30"/>
                  </a:ext>
                </a:extLst>
              </a:tr>
              <a:tr h="127234">
                <a:tc vMerge="1">
                  <a:txBody>
                    <a:bodyPr/>
                    <a:lstStyle/>
                    <a:p>
                      <a:endParaRPr lang="en-US"/>
                    </a:p>
                  </a:txBody>
                  <a:tcPr/>
                </a:tc>
                <a:tc rowSpan="2">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Software License</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Annual Maintenance Cost</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31"/>
                  </a:ext>
                </a:extLst>
              </a:tr>
              <a:tr h="264580">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Technology Refresh Investment</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32"/>
                  </a:ext>
                </a:extLst>
              </a:tr>
              <a:tr h="127234">
                <a:tc vMerge="1">
                  <a:txBody>
                    <a:bodyPr/>
                    <a:lstStyle/>
                    <a:p>
                      <a:endParaRPr lang="en-US"/>
                    </a:p>
                  </a:txBody>
                  <a:tcPr/>
                </a:tc>
                <a:tc rowSpan="2">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Archiving &amp; Backup</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bg1">
                        <a:lumMod val="95000"/>
                      </a:schemeClr>
                    </a:solidFill>
                  </a:tcPr>
                </a:tc>
                <a:tc>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Operating Cost</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33"/>
                  </a:ext>
                </a:extLst>
              </a:tr>
              <a:tr h="264580">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050" dirty="0">
                          <a:solidFill>
                            <a:srgbClr val="525252"/>
                          </a:solidFill>
                          <a:effectLst/>
                          <a:latin typeface="Segoe UI" panose="020B0502040204020203" pitchFamily="34" charset="0"/>
                          <a:cs typeface="Segoe UI" panose="020B0502040204020203" pitchFamily="34" charset="0"/>
                        </a:rPr>
                        <a:t>Technology Refresh Investment</a:t>
                      </a:r>
                      <a:endParaRPr lang="en-US" sz="105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34"/>
                  </a:ext>
                </a:extLst>
              </a:tr>
            </a:tbl>
          </a:graphicData>
        </a:graphic>
      </p:graphicFrame>
    </p:spTree>
    <p:extLst>
      <p:ext uri="{BB962C8B-B14F-4D97-AF65-F5344CB8AC3E}">
        <p14:creationId xmlns:p14="http://schemas.microsoft.com/office/powerpoint/2010/main" val="3766468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14770229"/>
              </p:ext>
            </p:extLst>
          </p:nvPr>
        </p:nvGraphicFramePr>
        <p:xfrm>
          <a:off x="721519" y="1712401"/>
          <a:ext cx="5414961" cy="5795397"/>
        </p:xfrm>
        <a:graphic>
          <a:graphicData uri="http://schemas.openxmlformats.org/drawingml/2006/table">
            <a:tbl>
              <a:tblPr firstRow="1" firstCol="1" bandRow="1">
                <a:effectLst>
                  <a:outerShdw blurRad="406400" sx="104000" sy="104000" algn="ctr" rotWithShape="0">
                    <a:prstClr val="black">
                      <a:alpha val="10000"/>
                    </a:prstClr>
                  </a:outerShdw>
                </a:effectLst>
                <a:tableStyleId>{5C22544A-7EE6-4342-B048-85BDC9FD1C3A}</a:tableStyleId>
              </a:tblPr>
              <a:tblGrid>
                <a:gridCol w="1804987">
                  <a:extLst>
                    <a:ext uri="{9D8B030D-6E8A-4147-A177-3AD203B41FA5}">
                      <a16:colId xmlns:a16="http://schemas.microsoft.com/office/drawing/2014/main" val="20000"/>
                    </a:ext>
                  </a:extLst>
                </a:gridCol>
                <a:gridCol w="1804987">
                  <a:extLst>
                    <a:ext uri="{9D8B030D-6E8A-4147-A177-3AD203B41FA5}">
                      <a16:colId xmlns:a16="http://schemas.microsoft.com/office/drawing/2014/main" val="20001"/>
                    </a:ext>
                  </a:extLst>
                </a:gridCol>
                <a:gridCol w="1804987">
                  <a:extLst>
                    <a:ext uri="{9D8B030D-6E8A-4147-A177-3AD203B41FA5}">
                      <a16:colId xmlns:a16="http://schemas.microsoft.com/office/drawing/2014/main" val="20002"/>
                    </a:ext>
                  </a:extLst>
                </a:gridCol>
              </a:tblGrid>
              <a:tr h="130359">
                <a:tc rowSpan="9">
                  <a:txBody>
                    <a:bodyPr/>
                    <a:lstStyle/>
                    <a:p>
                      <a:endParaRPr lang="en-US" sz="1100" dirty="0">
                        <a:effectLst/>
                        <a:latin typeface="Segoe UI" panose="020B0502040204020203" pitchFamily="34" charset="0"/>
                        <a:cs typeface="Segoe UI" panose="020B0502040204020203" pitchFamily="34" charset="0"/>
                      </a:endParaRPr>
                    </a:p>
                  </a:txBody>
                  <a:tcPr marL="48885" marR="48885" marT="0" marB="0">
                    <a:solidFill>
                      <a:srgbClr val="0078D7"/>
                    </a:solidFill>
                  </a:tcPr>
                </a:tc>
                <a:tc rowSpan="2">
                  <a:txBody>
                    <a:bodyPr/>
                    <a:lstStyle/>
                    <a:p>
                      <a:endParaRPr lang="en-US" sz="1100" dirty="0">
                        <a:solidFill>
                          <a:srgbClr val="525252"/>
                        </a:solidFill>
                        <a:effectLst/>
                        <a:latin typeface="Segoe UI" panose="020B0502040204020203" pitchFamily="34" charset="0"/>
                        <a:cs typeface="Segoe UI" panose="020B0502040204020203" pitchFamily="34" charset="0"/>
                      </a:endParaRPr>
                    </a:p>
                  </a:txBody>
                  <a:tcPr marL="48885" marR="48885" marT="0" marB="0">
                    <a:lnR w="12700" cap="flat" cmpd="sng" algn="ctr">
                      <a:solidFill>
                        <a:schemeClr val="bg1">
                          <a:lumMod val="75000"/>
                        </a:schemeClr>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nSpc>
                          <a:spcPct val="107000"/>
                        </a:lnSpc>
                        <a:spcBef>
                          <a:spcPts val="0"/>
                        </a:spcBef>
                        <a:spcAft>
                          <a:spcPts val="0"/>
                        </a:spcAft>
                      </a:pPr>
                      <a:r>
                        <a:rPr lang="en-US" sz="1100" b="0" dirty="0">
                          <a:solidFill>
                            <a:srgbClr val="525252"/>
                          </a:solidFill>
                          <a:effectLst/>
                          <a:latin typeface="Segoe UI" panose="020B0502040204020203" pitchFamily="34" charset="0"/>
                          <a:cs typeface="Segoe UI" panose="020B0502040204020203" pitchFamily="34" charset="0"/>
                        </a:rPr>
                        <a:t>Cooling Charges (% of Total Cooling Charges)</a:t>
                      </a:r>
                      <a:endParaRPr lang="en-US" sz="1100" b="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255738">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Electricity Charges (% of Total Electricity Charges)</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130359">
                <a:tc vMerge="1">
                  <a:txBody>
                    <a:bodyPr/>
                    <a:lstStyle/>
                    <a:p>
                      <a:endParaRPr lang="en-US"/>
                    </a:p>
                  </a:txBody>
                  <a:tcPr/>
                </a:tc>
                <a:tc rowSpan="2">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Operating System - Server(s) License</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Annual Maintenance Cost</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130359">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Technology Refresh Investment</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130359">
                <a:tc vMerge="1">
                  <a:txBody>
                    <a:bodyPr/>
                    <a:lstStyle/>
                    <a:p>
                      <a:endParaRPr lang="en-US"/>
                    </a:p>
                  </a:txBody>
                  <a:tcPr/>
                </a:tc>
                <a:tc rowSpan="2">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Software License</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Annual Maintenance Cost</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130359">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Technology Refresh Investment</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5"/>
                  </a:ext>
                </a:extLst>
              </a:tr>
              <a:tr h="130359">
                <a:tc vMerge="1">
                  <a:txBody>
                    <a:bodyPr/>
                    <a:lstStyle/>
                    <a:p>
                      <a:endParaRPr lang="en-US"/>
                    </a:p>
                  </a:txBody>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Security Software</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Anti-Virus Licenses</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r h="130359">
                <a:tc vMerge="1">
                  <a:txBody>
                    <a:bodyPr/>
                    <a:lstStyle/>
                    <a:p>
                      <a:endParaRPr lang="en-US"/>
                    </a:p>
                  </a:txBody>
                  <a:tcPr/>
                </a:tc>
                <a:tc rowSpan="2">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Archiving &amp; Backup</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Operating Cost</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7"/>
                  </a:ext>
                </a:extLst>
              </a:tr>
              <a:tr h="130359">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Technology Refresh Investment</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8"/>
                  </a:ext>
                </a:extLst>
              </a:tr>
              <a:tr h="130359">
                <a:tc rowSpan="11">
                  <a:txBody>
                    <a:bodyPr/>
                    <a:lstStyle/>
                    <a:p>
                      <a:pPr marL="0" marR="0">
                        <a:lnSpc>
                          <a:spcPct val="107000"/>
                        </a:lnSpc>
                        <a:spcBef>
                          <a:spcPts val="0"/>
                        </a:spcBef>
                        <a:spcAft>
                          <a:spcPts val="0"/>
                        </a:spcAft>
                      </a:pPr>
                      <a:r>
                        <a:rPr lang="en-US" sz="1100" dirty="0">
                          <a:effectLst/>
                          <a:latin typeface="Segoe UI" panose="020B0502040204020203" pitchFamily="34" charset="0"/>
                          <a:cs typeface="Segoe UI" panose="020B0502040204020203" pitchFamily="34" charset="0"/>
                        </a:rPr>
                        <a:t>Device Management</a:t>
                      </a:r>
                      <a:endParaRPr lang="en-US" sz="1100" dirty="0">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solidFill>
                      <a:srgbClr val="0078D7"/>
                    </a:solidFill>
                  </a:tcPr>
                </a:tc>
                <a:tc rowSpan="4">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Server</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Annual Maintenance Cost</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9"/>
                  </a:ext>
                </a:extLst>
              </a:tr>
              <a:tr h="130359">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Technology Refresh Investment</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0"/>
                  </a:ext>
                </a:extLst>
              </a:tr>
              <a:tr h="130359">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Cooling Charges (% of Total Cooling Charges)</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1"/>
                  </a:ext>
                </a:extLst>
              </a:tr>
              <a:tr h="255738">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Electricity Charges (% of Total Electricity Charges)</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2"/>
                  </a:ext>
                </a:extLst>
              </a:tr>
              <a:tr h="130359">
                <a:tc vMerge="1">
                  <a:txBody>
                    <a:bodyPr/>
                    <a:lstStyle/>
                    <a:p>
                      <a:endParaRPr lang="en-US"/>
                    </a:p>
                  </a:txBody>
                  <a:tcPr/>
                </a:tc>
                <a:tc rowSpan="2">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Operating System - Server(s) License</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Annual Maintenance Cost</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3"/>
                  </a:ext>
                </a:extLst>
              </a:tr>
              <a:tr h="130359">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Technology Refresh Investment</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30359">
                <a:tc vMerge="1">
                  <a:txBody>
                    <a:bodyPr/>
                    <a:lstStyle/>
                    <a:p>
                      <a:endParaRPr lang="en-US"/>
                    </a:p>
                  </a:txBody>
                  <a:tcPr/>
                </a:tc>
                <a:tc rowSpan="2">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Software License</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Annual Maintenance Cost</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5"/>
                  </a:ext>
                </a:extLst>
              </a:tr>
              <a:tr h="130359">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Technology Refresh Investment</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6"/>
                  </a:ext>
                </a:extLst>
              </a:tr>
              <a:tr h="130359">
                <a:tc vMerge="1">
                  <a:txBody>
                    <a:bodyPr/>
                    <a:lstStyle/>
                    <a:p>
                      <a:endParaRPr lang="en-US"/>
                    </a:p>
                  </a:txBody>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Security Software</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Anti-Virus Licenses</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7"/>
                  </a:ext>
                </a:extLst>
              </a:tr>
              <a:tr h="130359">
                <a:tc vMerge="1">
                  <a:txBody>
                    <a:bodyPr/>
                    <a:lstStyle/>
                    <a:p>
                      <a:endParaRPr lang="en-US"/>
                    </a:p>
                  </a:txBody>
                  <a:tcPr/>
                </a:tc>
                <a:tc rowSpan="2">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Archiving &amp; Backup</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Operating Cost</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8"/>
                  </a:ext>
                </a:extLst>
              </a:tr>
              <a:tr h="130359">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Technology Refresh Investment</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9"/>
                  </a:ext>
                </a:extLst>
              </a:tr>
              <a:tr h="130359">
                <a:tc rowSpan="3">
                  <a:txBody>
                    <a:bodyPr/>
                    <a:lstStyle/>
                    <a:p>
                      <a:pPr marL="0" marR="0">
                        <a:lnSpc>
                          <a:spcPct val="107000"/>
                        </a:lnSpc>
                        <a:spcBef>
                          <a:spcPts val="0"/>
                        </a:spcBef>
                        <a:spcAft>
                          <a:spcPts val="0"/>
                        </a:spcAft>
                      </a:pPr>
                      <a:r>
                        <a:rPr lang="en-US" sz="1100" dirty="0">
                          <a:effectLst/>
                          <a:latin typeface="Segoe UI" panose="020B0502040204020203" pitchFamily="34" charset="0"/>
                          <a:cs typeface="Segoe UI" panose="020B0502040204020203" pitchFamily="34" charset="0"/>
                        </a:rPr>
                        <a:t>SERVICES</a:t>
                      </a:r>
                      <a:endParaRPr lang="en-US" sz="1100" dirty="0">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solidFill>
                      <a:srgbClr val="0078D7"/>
                    </a:solidFill>
                  </a:tcPr>
                </a:tc>
                <a:tc rowSpan="3">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Annual Costs</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bg1">
                        <a:lumMod val="95000"/>
                      </a:schemeClr>
                    </a:solidFill>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Administration</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20"/>
                  </a:ext>
                </a:extLst>
              </a:tr>
              <a:tr h="130359">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Upgrades</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21"/>
                  </a:ext>
                </a:extLst>
              </a:tr>
              <a:tr h="130359">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100" dirty="0">
                          <a:solidFill>
                            <a:srgbClr val="525252"/>
                          </a:solidFill>
                          <a:effectLst/>
                          <a:latin typeface="Segoe UI" panose="020B0502040204020203" pitchFamily="34" charset="0"/>
                          <a:cs typeface="Segoe UI" panose="020B0502040204020203" pitchFamily="34" charset="0"/>
                        </a:rPr>
                        <a:t>Deployment and Migration</a:t>
                      </a:r>
                      <a:endParaRPr lang="en-US" sz="1100" dirty="0">
                        <a:solidFill>
                          <a:srgbClr val="525252"/>
                        </a:solidFill>
                        <a:effectLst/>
                        <a:latin typeface="Segoe UI" panose="020B0502040204020203" pitchFamily="34" charset="0"/>
                        <a:ea typeface="Calibri" panose="020F0502020204030204" pitchFamily="34" charset="0"/>
                        <a:cs typeface="Segoe UI" panose="020B0502040204020203" pitchFamily="34" charset="0"/>
                      </a:endParaRPr>
                    </a:p>
                  </a:txBody>
                  <a:tcPr marL="48885" marR="48885" marT="0" marB="0">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22"/>
                  </a:ext>
                </a:extLst>
              </a:tr>
            </a:tbl>
          </a:graphicData>
        </a:graphic>
      </p:graphicFrame>
    </p:spTree>
    <p:extLst>
      <p:ext uri="{BB962C8B-B14F-4D97-AF65-F5344CB8AC3E}">
        <p14:creationId xmlns:p14="http://schemas.microsoft.com/office/powerpoint/2010/main" val="3034970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103" y="128337"/>
            <a:ext cx="4071949" cy="641458"/>
          </a:xfrm>
          <a:prstGeom prst="rect">
            <a:avLst/>
          </a:prstGeom>
        </p:spPr>
        <p:txBody>
          <a:bodyPr wrap="none">
            <a:spAutoFit/>
          </a:bodyPr>
          <a:lstStyle/>
          <a:p>
            <a:pPr>
              <a:lnSpc>
                <a:spcPct val="107000"/>
              </a:lnSpc>
              <a:spcBef>
                <a:spcPts val="1200"/>
              </a:spcBef>
            </a:pPr>
            <a:r>
              <a:rPr lang="en-US" sz="3600" b="1" kern="0" dirty="0">
                <a:solidFill>
                  <a:srgbClr val="0078D7"/>
                </a:solidFill>
                <a:effectLst/>
                <a:latin typeface="Segoe UI" panose="020B0502040204020203" pitchFamily="34" charset="0"/>
                <a:ea typeface="DengXian Light"/>
                <a:cs typeface="Segoe UI" panose="020B0502040204020203" pitchFamily="34" charset="0"/>
              </a:rPr>
              <a:t>DATA COLLECTED</a:t>
            </a:r>
          </a:p>
        </p:txBody>
      </p:sp>
      <p:pic>
        <p:nvPicPr>
          <p:cNvPr id="3" name="Picture 2">
            <a:extLst>
              <a:ext uri="{FF2B5EF4-FFF2-40B4-BE49-F238E27FC236}">
                <a16:creationId xmlns:a16="http://schemas.microsoft.com/office/drawing/2014/main" id="{BE990CE4-7F25-43B3-80EC-FDD465554225}"/>
              </a:ext>
            </a:extLst>
          </p:cNvPr>
          <p:cNvPicPr>
            <a:picLocks noChangeAspect="1"/>
          </p:cNvPicPr>
          <p:nvPr/>
        </p:nvPicPr>
        <p:blipFill>
          <a:blip r:embed="rId2"/>
          <a:stretch>
            <a:fillRect/>
          </a:stretch>
        </p:blipFill>
        <p:spPr>
          <a:xfrm>
            <a:off x="0" y="1194114"/>
            <a:ext cx="6858000" cy="6755771"/>
          </a:xfrm>
          <a:prstGeom prst="rect">
            <a:avLst/>
          </a:prstGeom>
        </p:spPr>
      </p:pic>
    </p:spTree>
    <p:extLst>
      <p:ext uri="{BB962C8B-B14F-4D97-AF65-F5344CB8AC3E}">
        <p14:creationId xmlns:p14="http://schemas.microsoft.com/office/powerpoint/2010/main" val="1632898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379" y="48126"/>
            <a:ext cx="5925020" cy="641458"/>
          </a:xfrm>
          <a:prstGeom prst="rect">
            <a:avLst/>
          </a:prstGeom>
        </p:spPr>
        <p:txBody>
          <a:bodyPr wrap="none">
            <a:spAutoFit/>
          </a:bodyPr>
          <a:lstStyle/>
          <a:p>
            <a:pPr>
              <a:lnSpc>
                <a:spcPct val="107000"/>
              </a:lnSpc>
              <a:spcBef>
                <a:spcPts val="1200"/>
              </a:spcBef>
            </a:pPr>
            <a:r>
              <a:rPr lang="en-US" sz="3600" b="1" kern="0" dirty="0">
                <a:solidFill>
                  <a:srgbClr val="0078D7"/>
                </a:solidFill>
                <a:effectLst/>
                <a:latin typeface="Segoe UI" panose="020B0502040204020203" pitchFamily="34" charset="0"/>
                <a:ea typeface="DengXian Light"/>
                <a:cs typeface="Segoe UI" panose="020B0502040204020203" pitchFamily="34" charset="0"/>
              </a:rPr>
              <a:t>TCO ANALYSIS SUMMARY</a:t>
            </a:r>
          </a:p>
        </p:txBody>
      </p:sp>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9100" y="840288"/>
            <a:ext cx="5943600" cy="1463675"/>
          </a:xfrm>
          <a:prstGeom prst="rect">
            <a:avLst/>
          </a:prstGeom>
          <a:solidFill>
            <a:schemeClr val="bg1">
              <a:lumMod val="95000"/>
            </a:schemeClr>
          </a:solidFill>
          <a:ln>
            <a:noFill/>
          </a:ln>
          <a:effectLst>
            <a:outerShdw blurRad="406400" sx="104000" sy="104000" algn="ctr" rotWithShape="0">
              <a:prstClr val="black">
                <a:alpha val="10000"/>
              </a:prstClr>
            </a:outerShdw>
          </a:effectLst>
        </p:spPr>
      </p:pic>
      <p:grpSp>
        <p:nvGrpSpPr>
          <p:cNvPr id="5" name="Group 4">
            <a:extLst>
              <a:ext uri="{FF2B5EF4-FFF2-40B4-BE49-F238E27FC236}">
                <a16:creationId xmlns:a16="http://schemas.microsoft.com/office/drawing/2014/main" id="{E16DB83C-8000-4FAB-9803-7EDE4F69E4EC}"/>
              </a:ext>
            </a:extLst>
          </p:cNvPr>
          <p:cNvGrpSpPr/>
          <p:nvPr/>
        </p:nvGrpSpPr>
        <p:grpSpPr>
          <a:xfrm>
            <a:off x="199243" y="3621024"/>
            <a:ext cx="6402725" cy="3584448"/>
            <a:chOff x="199243" y="3621024"/>
            <a:chExt cx="6402725" cy="3584448"/>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9243" y="3621024"/>
              <a:ext cx="6402725" cy="3584448"/>
            </a:xfrm>
            <a:prstGeom prst="rect">
              <a:avLst/>
            </a:prstGeom>
          </p:spPr>
        </p:pic>
        <p:graphicFrame>
          <p:nvGraphicFramePr>
            <p:cNvPr id="4" name="Chart 3">
              <a:extLst>
                <a:ext uri="{FF2B5EF4-FFF2-40B4-BE49-F238E27FC236}">
                  <a16:creationId xmlns:a16="http://schemas.microsoft.com/office/drawing/2014/main" id="{D08E4F27-17E5-4C4C-A537-F9FBC4E07188}"/>
                </a:ext>
              </a:extLst>
            </p:cNvPr>
            <p:cNvGraphicFramePr/>
            <p:nvPr>
              <p:extLst>
                <p:ext uri="{D42A27DB-BD31-4B8C-83A1-F6EECF244321}">
                  <p14:modId xmlns:p14="http://schemas.microsoft.com/office/powerpoint/2010/main" val="3568986353"/>
                </p:ext>
              </p:extLst>
            </p:nvPr>
          </p:nvGraphicFramePr>
          <p:xfrm>
            <a:off x="981075" y="3942598"/>
            <a:ext cx="4819650" cy="2714625"/>
          </p:xfrm>
          <a:graphic>
            <a:graphicData uri="http://schemas.openxmlformats.org/drawingml/2006/chart">
              <c:chart xmlns:c="http://schemas.openxmlformats.org/drawingml/2006/chart" xmlns:r="http://schemas.openxmlformats.org/officeDocument/2006/relationships" r:id="rId4"/>
            </a:graphicData>
          </a:graphic>
        </p:graphicFrame>
      </p:grpSp>
    </p:spTree>
    <p:extLst>
      <p:ext uri="{BB962C8B-B14F-4D97-AF65-F5344CB8AC3E}">
        <p14:creationId xmlns:p14="http://schemas.microsoft.com/office/powerpoint/2010/main" val="2420290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208A815-2843-488F-83DA-A3D4EDFFAEFB}"/>
              </a:ext>
            </a:extLst>
          </p:cNvPr>
          <p:cNvGrpSpPr/>
          <p:nvPr/>
        </p:nvGrpSpPr>
        <p:grpSpPr>
          <a:xfrm>
            <a:off x="460825" y="144301"/>
            <a:ext cx="5860149" cy="3513299"/>
            <a:chOff x="460825" y="144301"/>
            <a:chExt cx="5860149" cy="3513299"/>
          </a:xfrm>
        </p:grpSpPr>
        <p:graphicFrame>
          <p:nvGraphicFramePr>
            <p:cNvPr id="2" name="Chart 1">
              <a:extLst>
                <a:ext uri="{FF2B5EF4-FFF2-40B4-BE49-F238E27FC236}">
                  <a16:creationId xmlns:a16="http://schemas.microsoft.com/office/drawing/2014/main" id="{7133DBAC-0B90-43FF-9D93-C99C00809D4B}"/>
                </a:ext>
              </a:extLst>
            </p:cNvPr>
            <p:cNvGraphicFramePr/>
            <p:nvPr>
              <p:extLst>
                <p:ext uri="{D42A27DB-BD31-4B8C-83A1-F6EECF244321}">
                  <p14:modId xmlns:p14="http://schemas.microsoft.com/office/powerpoint/2010/main" val="3267563936"/>
                </p:ext>
              </p:extLst>
            </p:nvPr>
          </p:nvGraphicFramePr>
          <p:xfrm>
            <a:off x="1151021" y="400384"/>
            <a:ext cx="4572000"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825" y="144301"/>
              <a:ext cx="5860149" cy="3513299"/>
            </a:xfrm>
            <a:prstGeom prst="rect">
              <a:avLst/>
            </a:prstGeom>
          </p:spPr>
        </p:pic>
      </p:grpSp>
      <p:grpSp>
        <p:nvGrpSpPr>
          <p:cNvPr id="5" name="Group 4">
            <a:extLst>
              <a:ext uri="{FF2B5EF4-FFF2-40B4-BE49-F238E27FC236}">
                <a16:creationId xmlns:a16="http://schemas.microsoft.com/office/drawing/2014/main" id="{BF4C3F18-A75B-4AF4-8B5E-9599A7B220C5}"/>
              </a:ext>
            </a:extLst>
          </p:cNvPr>
          <p:cNvGrpSpPr/>
          <p:nvPr/>
        </p:nvGrpSpPr>
        <p:grpSpPr>
          <a:xfrm>
            <a:off x="387672" y="4610100"/>
            <a:ext cx="5860149" cy="3513299"/>
            <a:chOff x="387672" y="4610100"/>
            <a:chExt cx="5860149" cy="3513299"/>
          </a:xfrm>
        </p:grpSpPr>
        <p:graphicFrame>
          <p:nvGraphicFramePr>
            <p:cNvPr id="3" name="Chart 2">
              <a:extLst>
                <a:ext uri="{FF2B5EF4-FFF2-40B4-BE49-F238E27FC236}">
                  <a16:creationId xmlns:a16="http://schemas.microsoft.com/office/drawing/2014/main" id="{C7DED1ED-5A6E-4A96-BF88-10E46C8A5D5A}"/>
                </a:ext>
              </a:extLst>
            </p:cNvPr>
            <p:cNvGraphicFramePr/>
            <p:nvPr>
              <p:extLst>
                <p:ext uri="{D42A27DB-BD31-4B8C-83A1-F6EECF244321}">
                  <p14:modId xmlns:p14="http://schemas.microsoft.com/office/powerpoint/2010/main" val="1861141910"/>
                </p:ext>
              </p:extLst>
            </p:nvPr>
          </p:nvGraphicFramePr>
          <p:xfrm>
            <a:off x="1107757" y="5014830"/>
            <a:ext cx="4566285" cy="2714625"/>
          </p:xfrm>
          <a:graphic>
            <a:graphicData uri="http://schemas.openxmlformats.org/drawingml/2006/chart">
              <c:chart xmlns:c="http://schemas.openxmlformats.org/drawingml/2006/chart" xmlns:r="http://schemas.openxmlformats.org/officeDocument/2006/relationships" r:id="rId4"/>
            </a:graphicData>
          </a:graphic>
        </p:graphicFrame>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7672" y="4610100"/>
              <a:ext cx="5860149" cy="3513299"/>
            </a:xfrm>
            <a:prstGeom prst="rect">
              <a:avLst/>
            </a:prstGeom>
          </p:spPr>
        </p:pic>
      </p:grpSp>
    </p:spTree>
    <p:extLst>
      <p:ext uri="{BB962C8B-B14F-4D97-AF65-F5344CB8AC3E}">
        <p14:creationId xmlns:p14="http://schemas.microsoft.com/office/powerpoint/2010/main" val="3093834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C48AD8C-F591-4817-8927-40A5A81BF076}"/>
              </a:ext>
            </a:extLst>
          </p:cNvPr>
          <p:cNvGrpSpPr/>
          <p:nvPr/>
        </p:nvGrpSpPr>
        <p:grpSpPr>
          <a:xfrm>
            <a:off x="153620" y="2048256"/>
            <a:ext cx="6474559" cy="4079964"/>
            <a:chOff x="153620" y="2048256"/>
            <a:chExt cx="6474559" cy="4079964"/>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3620" y="2048256"/>
              <a:ext cx="6474559" cy="4079964"/>
            </a:xfrm>
            <a:prstGeom prst="rect">
              <a:avLst/>
            </a:prstGeom>
          </p:spPr>
        </p:pic>
        <p:graphicFrame>
          <p:nvGraphicFramePr>
            <p:cNvPr id="2" name="Chart 1">
              <a:extLst>
                <a:ext uri="{FF2B5EF4-FFF2-40B4-BE49-F238E27FC236}">
                  <a16:creationId xmlns:a16="http://schemas.microsoft.com/office/drawing/2014/main" id="{C0FD35AC-0C41-41EE-8721-1A127627B69A}"/>
                </a:ext>
              </a:extLst>
            </p:cNvPr>
            <p:cNvGraphicFramePr/>
            <p:nvPr>
              <p:extLst>
                <p:ext uri="{D42A27DB-BD31-4B8C-83A1-F6EECF244321}">
                  <p14:modId xmlns:p14="http://schemas.microsoft.com/office/powerpoint/2010/main" val="1385162262"/>
                </p:ext>
              </p:extLst>
            </p:nvPr>
          </p:nvGraphicFramePr>
          <p:xfrm>
            <a:off x="950976" y="2304288"/>
            <a:ext cx="4846320" cy="3346704"/>
          </p:xfrm>
          <a:graphic>
            <a:graphicData uri="http://schemas.openxmlformats.org/drawingml/2006/chart">
              <c:chart xmlns:c="http://schemas.openxmlformats.org/drawingml/2006/chart" xmlns:r="http://schemas.openxmlformats.org/officeDocument/2006/relationships" r:id="rId3"/>
            </a:graphicData>
          </a:graphic>
        </p:graphicFrame>
      </p:grpSp>
    </p:spTree>
    <p:extLst>
      <p:ext uri="{BB962C8B-B14F-4D97-AF65-F5344CB8AC3E}">
        <p14:creationId xmlns:p14="http://schemas.microsoft.com/office/powerpoint/2010/main" val="12601190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1201</Words>
  <Application>Microsoft Office PowerPoint</Application>
  <PresentationFormat>Letter Paper (8.5x11 in)</PresentationFormat>
  <Paragraphs>248</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DengXian Light</vt:lpstr>
      <vt:lpstr>Arial</vt:lpstr>
      <vt:lpstr>Calibri</vt:lpstr>
      <vt:lpstr>Calibri Light</vt:lpstr>
      <vt:lpstr>Segoe UI</vt:lpstr>
      <vt:lpstr>Segoe UI Semibold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Unlocks creativity</vt:lpstr>
      <vt:lpstr>Integrated for simplicity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Ezzat Sayegh</cp:lastModifiedBy>
  <cp:revision>16</cp:revision>
  <dcterms:created xsi:type="dcterms:W3CDTF">2018-09-08T23:06:14Z</dcterms:created>
  <dcterms:modified xsi:type="dcterms:W3CDTF">2018-10-03T07:17:36Z</dcterms:modified>
</cp:coreProperties>
</file>