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55F84-3806-4247-9384-06FA70316EED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349ED-A36A-437E-BB6E-CFCD28080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76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C8E-ED48-49CB-BDD5-B88D6D48AE4B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F7A1-1F8D-4CE8-933B-64097AC5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46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C8E-ED48-49CB-BDD5-B88D6D48AE4B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F7A1-1F8D-4CE8-933B-64097AC5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34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C8E-ED48-49CB-BDD5-B88D6D48AE4B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F7A1-1F8D-4CE8-933B-64097AC5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64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C8E-ED48-49CB-BDD5-B88D6D48AE4B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F7A1-1F8D-4CE8-933B-64097AC5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48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C8E-ED48-49CB-BDD5-B88D6D48AE4B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F7A1-1F8D-4CE8-933B-64097AC5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56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C8E-ED48-49CB-BDD5-B88D6D48AE4B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F7A1-1F8D-4CE8-933B-64097AC5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22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C8E-ED48-49CB-BDD5-B88D6D48AE4B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F7A1-1F8D-4CE8-933B-64097AC5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88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C8E-ED48-49CB-BDD5-B88D6D48AE4B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F7A1-1F8D-4CE8-933B-64097AC5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73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C8E-ED48-49CB-BDD5-B88D6D48AE4B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F7A1-1F8D-4CE8-933B-64097AC5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36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C8E-ED48-49CB-BDD5-B88D6D48AE4B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F7A1-1F8D-4CE8-933B-64097AC5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37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C8E-ED48-49CB-BDD5-B88D6D48AE4B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F7A1-1F8D-4CE8-933B-64097AC5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6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8BC8E-ED48-49CB-BDD5-B88D6D48AE4B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3F7A1-1F8D-4CE8-933B-64097AC5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25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7774" y="404475"/>
            <a:ext cx="9144000" cy="2387600"/>
          </a:xfrm>
        </p:spPr>
        <p:txBody>
          <a:bodyPr>
            <a:normAutofit/>
          </a:bodyPr>
          <a:lstStyle/>
          <a:p>
            <a:r>
              <a:rPr lang="en-IN" sz="4800" dirty="0" smtClean="0">
                <a:solidFill>
                  <a:srgbClr val="0070C0"/>
                </a:solidFill>
              </a:rPr>
              <a:t>BCSE209L Machine Learning</a:t>
            </a:r>
            <a:endParaRPr lang="en-IN" sz="48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7774" y="339732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sz="3600" dirty="0" smtClean="0">
                <a:solidFill>
                  <a:srgbClr val="0070C0"/>
                </a:solidFill>
              </a:rPr>
              <a:t>K-nearest neighbour (KNN) </a:t>
            </a:r>
            <a:r>
              <a:rPr lang="en-IN" sz="3600" dirty="0" smtClean="0">
                <a:solidFill>
                  <a:srgbClr val="0070C0"/>
                </a:solidFill>
              </a:rPr>
              <a:t>Algorithm for Regression</a:t>
            </a:r>
            <a:endParaRPr lang="en-IN" sz="3600" dirty="0" smtClean="0">
              <a:solidFill>
                <a:srgbClr val="0070C0"/>
              </a:solidFill>
            </a:endParaRPr>
          </a:p>
          <a:p>
            <a:r>
              <a:rPr lang="en-IN" sz="3600" dirty="0" err="1" smtClean="0">
                <a:solidFill>
                  <a:srgbClr val="860000"/>
                </a:solidFill>
              </a:rPr>
              <a:t>Dr.</a:t>
            </a:r>
            <a:r>
              <a:rPr lang="en-IN" sz="3600" dirty="0" smtClean="0">
                <a:solidFill>
                  <a:srgbClr val="860000"/>
                </a:solidFill>
              </a:rPr>
              <a:t> R. </a:t>
            </a:r>
            <a:r>
              <a:rPr lang="en-IN" sz="3600" dirty="0" err="1" smtClean="0">
                <a:solidFill>
                  <a:srgbClr val="860000"/>
                </a:solidFill>
              </a:rPr>
              <a:t>Jothi</a:t>
            </a:r>
            <a:endParaRPr lang="en-IN" sz="3600" dirty="0">
              <a:solidFill>
                <a:srgbClr val="8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08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" y="1852920"/>
            <a:ext cx="4012442" cy="2637193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By </a:t>
            </a:r>
            <a:r>
              <a:rPr lang="en-US" sz="2400" dirty="0"/>
              <a:t>having K=3, the prediction for HPI is equal to the average of HPI for the top three neighbors.		</a:t>
            </a:r>
          </a:p>
          <a:p>
            <a:r>
              <a:rPr lang="en-US" sz="2400" dirty="0"/>
              <a:t> 		</a:t>
            </a:r>
          </a:p>
          <a:p>
            <a:r>
              <a:rPr lang="en-US" sz="2400" dirty="0"/>
              <a:t>HPI = (264+139+139)/3 = 180.7</a:t>
            </a:r>
            <a:endParaRPr lang="en-IN" sz="2400" dirty="0"/>
          </a:p>
        </p:txBody>
      </p:sp>
      <p:pic>
        <p:nvPicPr>
          <p:cNvPr id="3074" name="Picture 2" descr="https://www.saedsayad.com/images/KNN_reg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272" y="1027906"/>
            <a:ext cx="7664593" cy="570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02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Non-parametric model</a:t>
            </a:r>
          </a:p>
          <a:p>
            <a:r>
              <a:rPr lang="en-US" dirty="0" smtClean="0"/>
              <a:t>Instance based or lazy learner</a:t>
            </a:r>
          </a:p>
          <a:p>
            <a:r>
              <a:rPr lang="en-US" dirty="0" smtClean="0"/>
              <a:t>Used for both Classification and Regression tasks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98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395539" y="862013"/>
            <a:ext cx="8162925" cy="762000"/>
          </a:xfrm>
        </p:spPr>
        <p:txBody>
          <a:bodyPr/>
          <a:lstStyle/>
          <a:p>
            <a:r>
              <a:rPr lang="en-US" altLang="en-US"/>
              <a:t>1-Nearest Neighbor</a:t>
            </a:r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5181600" y="49530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9" name="Oval 15"/>
          <p:cNvSpPr>
            <a:spLocks noChangeArrowheads="1"/>
          </p:cNvSpPr>
          <p:nvPr/>
        </p:nvSpPr>
        <p:spPr bwMode="auto">
          <a:xfrm>
            <a:off x="5867400" y="2819400"/>
            <a:ext cx="12954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4648200" y="35814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6248400" y="35814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7467600" y="39624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5029200" y="27432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6400800" y="29718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3657600" y="4495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6477000" y="50292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2" name="Oval 18"/>
          <p:cNvSpPr>
            <a:spLocks noChangeArrowheads="1"/>
          </p:cNvSpPr>
          <p:nvPr/>
        </p:nvSpPr>
        <p:spPr bwMode="auto">
          <a:xfrm flipV="1">
            <a:off x="6248400" y="3581400"/>
            <a:ext cx="3048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71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6" grpId="0" animBg="1"/>
      <p:bldP spid="11279" grpId="0" animBg="1"/>
      <p:bldP spid="11271" grpId="0" animBg="1"/>
      <p:bldP spid="11272" grpId="0" animBg="1"/>
      <p:bldP spid="11273" grpId="0" animBg="1"/>
      <p:bldP spid="11274" grpId="0" animBg="1"/>
      <p:bldP spid="11275" grpId="0" animBg="1"/>
      <p:bldP spid="11277" grpId="0" animBg="1"/>
      <p:bldP spid="11278" grpId="0" animBg="1"/>
      <p:bldP spid="112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3" name="Oval 15"/>
          <p:cNvSpPr>
            <a:spLocks noChangeArrowheads="1"/>
          </p:cNvSpPr>
          <p:nvPr/>
        </p:nvSpPr>
        <p:spPr bwMode="auto">
          <a:xfrm>
            <a:off x="5486400" y="2743200"/>
            <a:ext cx="2209800" cy="213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95539" y="862013"/>
            <a:ext cx="8162925" cy="762000"/>
          </a:xfrm>
        </p:spPr>
        <p:txBody>
          <a:bodyPr/>
          <a:lstStyle/>
          <a:p>
            <a:r>
              <a:rPr lang="en-US" altLang="en-US"/>
              <a:t>3-Nearest Neighbor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4648200" y="35814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6248400" y="35814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7467600" y="39624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5029200" y="27432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6400800" y="29718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3657600" y="4495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6477000" y="50292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>
            <a:off x="5181600" y="46482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5562600" y="38862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75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3" grpId="0" animBg="1"/>
      <p:bldP spid="12294" grpId="0" animBg="1"/>
      <p:bldP spid="12295" grpId="0" animBg="1"/>
      <p:bldP spid="12296" grpId="0" animBg="1"/>
      <p:bldP spid="12297" grpId="0" animBg="1"/>
      <p:bldP spid="12298" grpId="0" animBg="1"/>
      <p:bldP spid="12299" grpId="0" animBg="1"/>
      <p:bldP spid="12300" grpId="0" animBg="1"/>
      <p:bldP spid="12301" grpId="0" animBg="1"/>
      <p:bldP spid="123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K-NN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 regression is a non-parametric method that, in an intuitive manner, approximates the association between independent variables and the continuous outcome by averaging the observations in the same </a:t>
            </a:r>
            <a:r>
              <a:rPr lang="en-US" i="1" dirty="0" err="1"/>
              <a:t>neighbourhood</a:t>
            </a:r>
            <a:r>
              <a:rPr lang="en-US" dirty="0"/>
              <a:t>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07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108" y="624093"/>
            <a:ext cx="6090152" cy="506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1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106" y="727656"/>
            <a:ext cx="4487117" cy="526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73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" y="1852920"/>
            <a:ext cx="4012442" cy="2637193"/>
          </a:xfrm>
        </p:spPr>
        <p:txBody>
          <a:bodyPr>
            <a:noAutofit/>
          </a:bodyPr>
          <a:lstStyle/>
          <a:p>
            <a:r>
              <a:rPr lang="en-US" sz="2200" dirty="0" smtClean="0"/>
              <a:t>We </a:t>
            </a:r>
            <a:r>
              <a:rPr lang="en-US" sz="2200" dirty="0"/>
              <a:t>can now use the training set to classify an unknown case (Age=33 and Loan=$150,000) using Euclidean distance. </a:t>
            </a:r>
            <a:endParaRPr lang="en-US" sz="2200" dirty="0" smtClean="0"/>
          </a:p>
          <a:p>
            <a:r>
              <a:rPr lang="en-US" sz="2200" dirty="0" smtClean="0"/>
              <a:t>If </a:t>
            </a:r>
            <a:r>
              <a:rPr lang="en-US" sz="2200" dirty="0"/>
              <a:t>K=1 then the nearest neighbor is the last case in the training set with HPI=264. 		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D </a:t>
            </a:r>
            <a:r>
              <a:rPr lang="en-US" sz="2200" dirty="0"/>
              <a:t>= </a:t>
            </a:r>
            <a:r>
              <a:rPr lang="en-US" sz="2200" dirty="0" err="1"/>
              <a:t>Sqrt</a:t>
            </a:r>
            <a:r>
              <a:rPr lang="en-US" sz="2200" dirty="0"/>
              <a:t>[(48-33)^2 + (142000-150000)^2] = 8000.01  &gt;&gt;  HPI = 264</a:t>
            </a:r>
            <a:endParaRPr lang="en-IN" sz="2200" dirty="0"/>
          </a:p>
        </p:txBody>
      </p:sp>
      <p:pic>
        <p:nvPicPr>
          <p:cNvPr id="3074" name="Picture 2" descr="https://www.saedsayad.com/images/KNN_reg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272" y="1027906"/>
            <a:ext cx="7664593" cy="570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50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" y="1852920"/>
            <a:ext cx="4012442" cy="2637193"/>
          </a:xfrm>
        </p:spPr>
        <p:txBody>
          <a:bodyPr>
            <a:normAutofit/>
          </a:bodyPr>
          <a:lstStyle/>
          <a:p>
            <a:r>
              <a:rPr lang="en-US" sz="2400" dirty="0"/>
              <a:t>Consider the following data concerning House Price Index or HPI. Age and Loan are two numerical variables (predictors) and HPI is the numerical target.</a:t>
            </a:r>
            <a:endParaRPr lang="en-IN" sz="2400" dirty="0"/>
          </a:p>
        </p:txBody>
      </p:sp>
      <p:pic>
        <p:nvPicPr>
          <p:cNvPr id="3074" name="Picture 2" descr="https://www.saedsayad.com/images/KNN_reg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272" y="1027906"/>
            <a:ext cx="7664593" cy="570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49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</TotalTime>
  <Words>159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BCSE209L Machine Learning</vt:lpstr>
      <vt:lpstr>KNN</vt:lpstr>
      <vt:lpstr>1-Nearest Neighbor</vt:lpstr>
      <vt:lpstr>3-Nearest Neighbor</vt:lpstr>
      <vt:lpstr>K-NN Regression</vt:lpstr>
      <vt:lpstr>PowerPoint Presentation</vt:lpstr>
      <vt:lpstr>PowerPoint Presentation</vt:lpstr>
      <vt:lpstr>Example</vt:lpstr>
      <vt:lpstr>Example</vt:lpstr>
      <vt:lpstr>Example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CSE4020 Machine Learning</dc:title>
  <dc:creator>Microsoft account</dc:creator>
  <cp:lastModifiedBy>Microsoft account</cp:lastModifiedBy>
  <cp:revision>71</cp:revision>
  <dcterms:created xsi:type="dcterms:W3CDTF">2022-07-20T09:01:28Z</dcterms:created>
  <dcterms:modified xsi:type="dcterms:W3CDTF">2023-05-19T06:11:46Z</dcterms:modified>
</cp:coreProperties>
</file>