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38CE5A-CA84-46ED-A3E7-1C294C9BDBEA}">
  <a:tblStyle styleId="{7838CE5A-CA84-46ED-A3E7-1C294C9BD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41514de581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41514de581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41514de581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41514de581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1514de581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41514de581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1514de581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41514de581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1514de581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41514de581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41514de5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41514de5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1514de581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1514de581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1514de581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1514de581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1514de581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1514de58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1514de581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41514de581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1514de581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1514de581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1514de581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1514de581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1514de581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41514de581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1514de581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1514de581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-n-u-p-a-m/NLPCOURSEPROJEC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316500"/>
            <a:ext cx="7792500" cy="18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FILLING AND SLOT FILLING USING TRANSFORMERS AND DEEP LEARNING</a:t>
            </a:r>
            <a:endParaRPr sz="2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NAME : ANUPAM DWIVEDI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ENROLLMENT NO. : IIT2020198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SEMESTER : 6TH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COURSE NAME: NATURAL LANGUAGE PROCESSING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PROFESSOR’S NAME: DR. MUNEENDRA OJHA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29" name="Google Shape;329;p22"/>
          <p:cNvSpPr txBox="1"/>
          <p:nvPr>
            <p:ph idx="1" type="body"/>
          </p:nvPr>
        </p:nvSpPr>
        <p:spPr>
          <a:xfrm>
            <a:off x="1303800" y="1990050"/>
            <a:ext cx="7030500" cy="28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On the ATIS dataset for slot filling, the results are as follows: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330" name="Google Shape;330;p22"/>
          <p:cNvGraphicFramePr/>
          <p:nvPr/>
        </p:nvGraphicFramePr>
        <p:xfrm>
          <a:off x="1683000" y="246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{7838CE5A-CA84-46ED-A3E7-1C294C9BDBEA}</a:tableStyleId>
              </a:tblPr>
              <a:tblGrid>
                <a:gridCol w="1523875"/>
                <a:gridCol w="1523875"/>
                <a:gridCol w="1523875"/>
                <a:gridCol w="1523875"/>
              </a:tblGrid>
              <a:tr h="53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Intent acc(%)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Slot F1(%)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Sentence acc(%)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97.87</a:t>
                      </a:r>
                      <a:endParaRPr sz="12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95.59</a:t>
                      </a:r>
                      <a:endParaRPr sz="12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88.24</a:t>
                      </a:r>
                      <a:endParaRPr sz="12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</a:tr>
              <a:tr h="3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DistilBERT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97.76</a:t>
                      </a:r>
                      <a:endParaRPr sz="12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95.50</a:t>
                      </a:r>
                      <a:endParaRPr sz="12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87.68</a:t>
                      </a:r>
                      <a:endParaRPr sz="12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</a:tr>
              <a:tr h="3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ALBERT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97.64</a:t>
                      </a:r>
                      <a:endParaRPr sz="12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95.78</a:t>
                      </a:r>
                      <a:endParaRPr sz="12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88.13</a:t>
                      </a:r>
                      <a:endParaRPr sz="12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1303800" y="239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6" name="Google Shape;336;p23"/>
          <p:cNvSpPr txBox="1"/>
          <p:nvPr>
            <p:ph idx="1" type="body"/>
          </p:nvPr>
        </p:nvSpPr>
        <p:spPr>
          <a:xfrm>
            <a:off x="1303800" y="927575"/>
            <a:ext cx="7030500" cy="4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For the MUC-4 dataset results for the generative transformer are: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7" name="Google Shape;3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1447825"/>
            <a:ext cx="57531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It is also concluded that generative transformers are better than traditional deep learning models for template filling.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SImilarly on 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comparing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 the different models used for slot filling it is conclusive that BERT is the best model for the task followed by DistilBERT, then ALBERT and lastly RNN+attention. 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In this project I have studied and implemented different techniques for different Information Extraction tasks. For future work there is a possibility of checking the models in some Out-Of-Distribution(OOD) cases. Also an ensemble can be used for the task instead of a single encoder-decoder. There is also the possibility of checking different transformer networks for the tasks and fine-tuning them.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5" name="Google Shape;355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In this project I studied, analyzed and designed some techniques and models for different information extraction tasks. These tasks include Named Entity Recognition, Template Filling, Event extraction, etc. I studied different transformers and deep learning models and used them for the mentioned tasks. In the end I concluded that using generative transformers is better for the task of template filling over traditional deep learning models. 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1" name="Google Shape;361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[1] Sowmya Vajjala, Bodhisattwa Majumder, Anuj Gupta, Harshit Surana - Practical Natural Language Processing-A Comprehensive Guide to Building Real-World NLP Systems-O’Reilly Media, Inc. (2020) 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[2] Template-Based Information Extraction without the Templates by Nathanael Chambers and Dan Jurafsky 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[3] Newton Spolaor, Everton Alvares Cherman, Maria Carolina Monard, and Huei Diana Lee. 2013. A comparison of multi-label feature selection methods using the problem transformation approach. Electronic Notes in Theoretical Computer Science, 292:135– 151. 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[4] GRIT: Generative Role-filler Transformers for Document-level Event Entity Extraction by Xinya Du Alexander M. Rush Claire Cardie 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[5] Attention-Based Recurrent Neural Network Models for Joint Intent Detection and Slot Filling by Bing Liu , Ian Lane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52625"/>
            <a:ext cx="7030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LITERATURE REVIEW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PROBLEM STATEMENT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DATASET DESCRIPTION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METHODOLOGY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FUTURE SCOPE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CONCLUSION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CFCFC"/>
                </a:highlight>
                <a:latin typeface="Maven Pro"/>
                <a:ea typeface="Maven Pro"/>
                <a:cs typeface="Maven Pro"/>
                <a:sym typeface="Maven Pro"/>
              </a:rPr>
              <a:t>Template filling is an efficient approach to extract and structure complex information from text. It plays a major role in information extraction (IE) systems (Information Extraction; Text Mining) to merge information across multiple sentences to identify all role fillers of interest.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CFCFC"/>
                </a:highlight>
                <a:latin typeface="Maven Pro"/>
                <a:ea typeface="Maven Pro"/>
                <a:cs typeface="Maven Pro"/>
                <a:sym typeface="Maven Pro"/>
              </a:rPr>
              <a:t>The goal of Slot Filling is to identify from a running dialog different slots, which correspond to different parameters of the user’s query. 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CFCFC"/>
                </a:highlight>
                <a:latin typeface="Maven Pro"/>
                <a:ea typeface="Maven Pro"/>
                <a:cs typeface="Maven Pro"/>
                <a:sym typeface="Maven Pro"/>
              </a:rPr>
              <a:t>Github Project Link:</a:t>
            </a:r>
            <a:r>
              <a:rPr lang="en" sz="1400">
                <a:solidFill>
                  <a:srgbClr val="333333"/>
                </a:solidFill>
                <a:highlight>
                  <a:srgbClr val="FCFCFC"/>
                </a:highlight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400" u="sng">
                <a:solidFill>
                  <a:schemeClr val="hlink"/>
                </a:solidFill>
                <a:highlight>
                  <a:srgbClr val="FCFCFC"/>
                </a:highlight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https://github.com/a-n-u-p-a-m/NLPCOURSEPROJECT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138500" y="2309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Google Shape;300;p17"/>
          <p:cNvGraphicFramePr/>
          <p:nvPr/>
        </p:nvGraphicFramePr>
        <p:xfrm>
          <a:off x="-457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{7838CE5A-CA84-46ED-A3E7-1C294C9BDBEA}</a:tableStyleId>
              </a:tblPr>
              <a:tblGrid>
                <a:gridCol w="1372450"/>
                <a:gridCol w="1576625"/>
                <a:gridCol w="1576625"/>
                <a:gridCol w="1576625"/>
                <a:gridCol w="1576625"/>
                <a:gridCol w="1576625"/>
              </a:tblGrid>
              <a:tr h="4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S.NO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Paper Title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Author 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Methodology used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 Used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Results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9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Template Filling with Generative Transformers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Xinya Du, Alexander M. Rush and Claire Cardie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generative model for template filling, a task that involves filling structured templates with information extracted from a given document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MUC-4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results demonstrate that the defined framework more often predicts the correct event type, performs better on PERPIND and PERPORG, and achieves slightly worse performance with GRIT-PIPELINE on roles that appear later in the template (i.e., TARGET and VICTIM).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Document-Level Event Role Filler Extraction using Multi-Granularity Contextualized Encoding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Xinya Du and Claire Cardie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 hierarchical model that combines different levels of representation to generate the final output. The different levels of representation include word-level, sentence-level, and document-level representations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MUC-4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When increasing the input context from a single sentence to two sentences, the reader has a better precision and lower recall, resulting in no better F-1; When increase the input context length further to the entire paragraph, the precision increases and recall remains the same level, resulting in higher F-1; When we keep increasing the length of input context, the reader becomes more conservative and F-1 drops significantly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18"/>
          <p:cNvGraphicFramePr/>
          <p:nvPr/>
        </p:nvGraphicFramePr>
        <p:xfrm>
          <a:off x="-457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{7838CE5A-CA84-46ED-A3E7-1C294C9BDBEA}</a:tableStyleId>
              </a:tblPr>
              <a:tblGrid>
                <a:gridCol w="1372450"/>
                <a:gridCol w="1576625"/>
                <a:gridCol w="1576625"/>
                <a:gridCol w="1576625"/>
                <a:gridCol w="1576625"/>
                <a:gridCol w="1576625"/>
              </a:tblGrid>
              <a:tr h="4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S.NO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Paper Title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Author 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Methodology used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 Used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Results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9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Entity, Relation, and Event Extraction with Contextualized Span Representations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: David Wadden, Ulme Wennberg, Yi Luan and Hannaneh Hajishirz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 a unified, multitask framework for three information extraction tasks: named entity recognition, relation extraction, and event extraction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Four datasets: ACE05, SciERC, GENIA and WLPC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Coreference propagation (CorefProp) improves named entity recognition performance across all three domains;Relation propagation (RelProp) improves relation extraction performance over pretrained BERT, but does not improve fine-tuned BERT.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:Joint Extraction of Events and Entities within a Document Context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Bishan Yang and Tom Mitchell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,a novel approach is proposed that models the dependencies among variables of events, entities, and their relations, and performs joint inference of these variables across a document. The goal is to enable access to document-level contextual information and facilitate contextaware predictions.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ACE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Comparing to the state-ofthe-art event extractor JOINTBEAM, the improvements introduced by WITHINEVENT are substantial in both event triggers and event arguments; JOINTEVENTENTITY provides the best performance among all the models on all evaluation categories. It boosts both precision and recall compared to WITHINEVENT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11" name="Google Shape;311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Template filling is generally tackled by a pipeline of two separate supervised systems – one for role-filler extraction and another for template/event recognition. Since pipelines consider events in isolation, they can suffer from error propagation. I try to devise and analyze different approaches to template filling and slot filling.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317" name="Google Shape;317;p20"/>
          <p:cNvSpPr txBox="1"/>
          <p:nvPr>
            <p:ph idx="1" type="body"/>
          </p:nvPr>
        </p:nvSpPr>
        <p:spPr>
          <a:xfrm>
            <a:off x="1303800" y="1922000"/>
            <a:ext cx="7030500" cy="27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b="1" lang="en" sz="1400" u="sng">
                <a:latin typeface="Maven Pro"/>
                <a:ea typeface="Maven Pro"/>
                <a:cs typeface="Maven Pro"/>
                <a:sym typeface="Maven Pro"/>
              </a:rPr>
              <a:t>MUC-4 DATASET</a:t>
            </a:r>
            <a:endParaRPr b="1" sz="1400" u="sng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MUC-4 consists of 1,700 documents with associated templates. We split the dataset as: 1,300 documents for training, 200 documents (TST1+TST2) as the development set and 200 documents (TST3+TST4) as the test set. 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There are 6 event types (i.e., kidnapping, attack, bombing, robbery, arson, forced work stoppage) in MUC-4.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b="1" lang="en" sz="1400" u="sng">
                <a:latin typeface="Maven Pro"/>
                <a:ea typeface="Maven Pro"/>
                <a:cs typeface="Maven Pro"/>
                <a:sym typeface="Maven Pro"/>
              </a:rPr>
              <a:t>ATIS DATASET</a:t>
            </a:r>
            <a:endParaRPr b="1" sz="1400" u="sng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 u="sng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23" name="Google Shape;323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Encoder-decoder architecture is heavily used in this project.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For the generative transformers, BERT is used as the encoder and decoder and pointer decoding is used to predict next token.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For the slot filling on the encoder side a Bidirectional RNN is used and on the decoder side a unidirectional RNN is used both with LSTM as a RNN unit.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For the slot filling a RNN network is also defined which uses an additional attention field.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Metrics used for evaluation are- Precision, Recall, F1 Score and Accuracy.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