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3" r:id="rId1"/>
  </p:sldMasterIdLst>
  <p:notesMasterIdLst>
    <p:notesMasterId r:id="rId15"/>
  </p:notesMasterIdLst>
  <p:sldIdLst>
    <p:sldId id="256" r:id="rId2"/>
    <p:sldId id="257" r:id="rId3"/>
    <p:sldId id="258" r:id="rId4"/>
    <p:sldId id="259" r:id="rId5"/>
    <p:sldId id="260" r:id="rId6"/>
    <p:sldId id="261" r:id="rId7"/>
    <p:sldId id="262" r:id="rId8"/>
    <p:sldId id="267" r:id="rId9"/>
    <p:sldId id="263"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89F27-0379-4A94-BD37-6B27CDE57A5B}" v="422" dt="2023-03-16T00:05:11.467"/>
    <p1510:client id="{72F061DA-00B0-4BBB-A644-A5553B567226}" v="683" dt="2023-03-16T00:24:31.767"/>
    <p1510:client id="{8B333983-65D0-42F6-9C57-BD4FB4D4530D}" v="80" dt="2023-03-16T10:14:27.943"/>
    <p1510:client id="{B9A170A0-CCE9-4087-8BDA-33EB106DC651}" v="12" dt="2023-03-16T22:28:30.973"/>
    <p1510:client id="{D76C3C78-7BD9-4ACC-BEA2-12882C0E20FB}" v="22" dt="2023-03-16T10:35:12.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9"/>
    <p:restoredTop sz="61769"/>
  </p:normalViewPr>
  <p:slideViewPr>
    <p:cSldViewPr snapToGrid="0">
      <p:cViewPr varScale="1">
        <p:scale>
          <a:sx n="76" d="100"/>
          <a:sy n="76" d="100"/>
        </p:scale>
        <p:origin x="21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jini Rajan" userId="S::rerajan@syr.edu::faff603d-ac57-49d8-a8f8-ab0ee2764314" providerId="AD" clId="Web-{D76C3C78-7BD9-4ACC-BEA2-12882C0E20FB}"/>
    <pc:docChg chg="modSld">
      <pc:chgData name="Renjini Rajan" userId="S::rerajan@syr.edu::faff603d-ac57-49d8-a8f8-ab0ee2764314" providerId="AD" clId="Web-{D76C3C78-7BD9-4ACC-BEA2-12882C0E20FB}" dt="2023-03-16T10:35:12.947" v="45" actId="20577"/>
      <pc:docMkLst>
        <pc:docMk/>
      </pc:docMkLst>
      <pc:sldChg chg="modNotes">
        <pc:chgData name="Renjini Rajan" userId="S::rerajan@syr.edu::faff603d-ac57-49d8-a8f8-ab0ee2764314" providerId="AD" clId="Web-{D76C3C78-7BD9-4ACC-BEA2-12882C0E20FB}" dt="2023-03-16T10:21:01.145" v="2"/>
        <pc:sldMkLst>
          <pc:docMk/>
          <pc:sldMk cId="448468376" sldId="265"/>
        </pc:sldMkLst>
      </pc:sldChg>
      <pc:sldChg chg="modNotes">
        <pc:chgData name="Renjini Rajan" userId="S::rerajan@syr.edu::faff603d-ac57-49d8-a8f8-ab0ee2764314" providerId="AD" clId="Web-{D76C3C78-7BD9-4ACC-BEA2-12882C0E20FB}" dt="2023-03-16T10:25:04.926" v="23"/>
        <pc:sldMkLst>
          <pc:docMk/>
          <pc:sldMk cId="2645223390" sldId="266"/>
        </pc:sldMkLst>
      </pc:sldChg>
      <pc:sldChg chg="modSp">
        <pc:chgData name="Renjini Rajan" userId="S::rerajan@syr.edu::faff603d-ac57-49d8-a8f8-ab0ee2764314" providerId="AD" clId="Web-{D76C3C78-7BD9-4ACC-BEA2-12882C0E20FB}" dt="2023-03-16T10:35:12.947" v="45" actId="20577"/>
        <pc:sldMkLst>
          <pc:docMk/>
          <pc:sldMk cId="1450582550" sldId="269"/>
        </pc:sldMkLst>
        <pc:spChg chg="mod">
          <ac:chgData name="Renjini Rajan" userId="S::rerajan@syr.edu::faff603d-ac57-49d8-a8f8-ab0ee2764314" providerId="AD" clId="Web-{D76C3C78-7BD9-4ACC-BEA2-12882C0E20FB}" dt="2023-03-16T10:35:12.947" v="45" actId="20577"/>
          <ac:spMkLst>
            <pc:docMk/>
            <pc:sldMk cId="1450582550" sldId="269"/>
            <ac:spMk id="3" creationId="{5400762A-E3CF-7F24-FAC2-E8A5E4FEE38B}"/>
          </ac:spMkLst>
        </pc:spChg>
      </pc:sldChg>
    </pc:docChg>
  </pc:docChgLst>
  <pc:docChgLst>
    <pc:chgData name="Renjini Rajan" userId="S::rerajan@syr.edu::faff603d-ac57-49d8-a8f8-ab0ee2764314" providerId="AD" clId="Web-{62289F27-0379-4A94-BD37-6B27CDE57A5B}"/>
    <pc:docChg chg="addSld modSld">
      <pc:chgData name="Renjini Rajan" userId="S::rerajan@syr.edu::faff603d-ac57-49d8-a8f8-ab0ee2764314" providerId="AD" clId="Web-{62289F27-0379-4A94-BD37-6B27CDE57A5B}" dt="2023-03-16T00:04:56.123" v="391"/>
      <pc:docMkLst>
        <pc:docMk/>
      </pc:docMkLst>
      <pc:sldChg chg="addSp delSp modSp">
        <pc:chgData name="Renjini Rajan" userId="S::rerajan@syr.edu::faff603d-ac57-49d8-a8f8-ab0ee2764314" providerId="AD" clId="Web-{62289F27-0379-4A94-BD37-6B27CDE57A5B}" dt="2023-03-15T23:51:30.312" v="7" actId="1076"/>
        <pc:sldMkLst>
          <pc:docMk/>
          <pc:sldMk cId="2542237259" sldId="263"/>
        </pc:sldMkLst>
        <pc:picChg chg="del mod">
          <ac:chgData name="Renjini Rajan" userId="S::rerajan@syr.edu::faff603d-ac57-49d8-a8f8-ab0ee2764314" providerId="AD" clId="Web-{62289F27-0379-4A94-BD37-6B27CDE57A5B}" dt="2023-03-15T23:51:20.093" v="5"/>
          <ac:picMkLst>
            <pc:docMk/>
            <pc:sldMk cId="2542237259" sldId="263"/>
            <ac:picMk id="6" creationId="{76959729-6DEF-C2D7-A69C-42B513DBF207}"/>
          </ac:picMkLst>
        </pc:picChg>
        <pc:picChg chg="add del mod">
          <ac:chgData name="Renjini Rajan" userId="S::rerajan@syr.edu::faff603d-ac57-49d8-a8f8-ab0ee2764314" providerId="AD" clId="Web-{62289F27-0379-4A94-BD37-6B27CDE57A5B}" dt="2023-03-15T23:51:30.312" v="7" actId="1076"/>
          <ac:picMkLst>
            <pc:docMk/>
            <pc:sldMk cId="2542237259" sldId="263"/>
            <ac:picMk id="8" creationId="{9B418A7A-5DB4-2EBE-B51B-10B06B3D9EC6}"/>
          </ac:picMkLst>
        </pc:picChg>
      </pc:sldChg>
      <pc:sldChg chg="modSp">
        <pc:chgData name="Renjini Rajan" userId="S::rerajan@syr.edu::faff603d-ac57-49d8-a8f8-ab0ee2764314" providerId="AD" clId="Web-{62289F27-0379-4A94-BD37-6B27CDE57A5B}" dt="2023-03-15T23:52:00.766" v="10" actId="14100"/>
        <pc:sldMkLst>
          <pc:docMk/>
          <pc:sldMk cId="1543487600" sldId="264"/>
        </pc:sldMkLst>
        <pc:picChg chg="mod">
          <ac:chgData name="Renjini Rajan" userId="S::rerajan@syr.edu::faff603d-ac57-49d8-a8f8-ab0ee2764314" providerId="AD" clId="Web-{62289F27-0379-4A94-BD37-6B27CDE57A5B}" dt="2023-03-15T23:51:54.125" v="9" actId="1076"/>
          <ac:picMkLst>
            <pc:docMk/>
            <pc:sldMk cId="1543487600" sldId="264"/>
            <ac:picMk id="4" creationId="{8D89B8E4-D48D-34CA-A40E-0B0948B9FF68}"/>
          </ac:picMkLst>
        </pc:picChg>
        <pc:picChg chg="mod">
          <ac:chgData name="Renjini Rajan" userId="S::rerajan@syr.edu::faff603d-ac57-49d8-a8f8-ab0ee2764314" providerId="AD" clId="Web-{62289F27-0379-4A94-BD37-6B27CDE57A5B}" dt="2023-03-15T23:52:00.766" v="10" actId="14100"/>
          <ac:picMkLst>
            <pc:docMk/>
            <pc:sldMk cId="1543487600" sldId="264"/>
            <ac:picMk id="6" creationId="{722C5206-B77A-D7C0-321C-0EE4B555D4A7}"/>
          </ac:picMkLst>
        </pc:picChg>
      </pc:sldChg>
      <pc:sldChg chg="modSp">
        <pc:chgData name="Renjini Rajan" userId="S::rerajan@syr.edu::faff603d-ac57-49d8-a8f8-ab0ee2764314" providerId="AD" clId="Web-{62289F27-0379-4A94-BD37-6B27CDE57A5B}" dt="2023-03-15T23:52:42.815" v="13" actId="1076"/>
        <pc:sldMkLst>
          <pc:docMk/>
          <pc:sldMk cId="448468376" sldId="265"/>
        </pc:sldMkLst>
        <pc:picChg chg="mod">
          <ac:chgData name="Renjini Rajan" userId="S::rerajan@syr.edu::faff603d-ac57-49d8-a8f8-ab0ee2764314" providerId="AD" clId="Web-{62289F27-0379-4A94-BD37-6B27CDE57A5B}" dt="2023-03-15T23:52:42.815" v="13" actId="1076"/>
          <ac:picMkLst>
            <pc:docMk/>
            <pc:sldMk cId="448468376" sldId="265"/>
            <ac:picMk id="4" creationId="{922AD73A-408F-785F-F7DC-AEF59CE679D2}"/>
          </ac:picMkLst>
        </pc:picChg>
        <pc:picChg chg="mod">
          <ac:chgData name="Renjini Rajan" userId="S::rerajan@syr.edu::faff603d-ac57-49d8-a8f8-ab0ee2764314" providerId="AD" clId="Web-{62289F27-0379-4A94-BD37-6B27CDE57A5B}" dt="2023-03-15T23:52:39.205" v="12" actId="1076"/>
          <ac:picMkLst>
            <pc:docMk/>
            <pc:sldMk cId="448468376" sldId="265"/>
            <ac:picMk id="6" creationId="{463D37BB-B6E1-5E23-C14D-B4A2827A53FD}"/>
          </ac:picMkLst>
        </pc:picChg>
      </pc:sldChg>
      <pc:sldChg chg="delSp modSp">
        <pc:chgData name="Renjini Rajan" userId="S::rerajan@syr.edu::faff603d-ac57-49d8-a8f8-ab0ee2764314" providerId="AD" clId="Web-{62289F27-0379-4A94-BD37-6B27CDE57A5B}" dt="2023-03-15T23:54:34.475" v="24" actId="1076"/>
        <pc:sldMkLst>
          <pc:docMk/>
          <pc:sldMk cId="2645223390" sldId="266"/>
        </pc:sldMkLst>
        <pc:picChg chg="mod">
          <ac:chgData name="Renjini Rajan" userId="S::rerajan@syr.edu::faff603d-ac57-49d8-a8f8-ab0ee2764314" providerId="AD" clId="Web-{62289F27-0379-4A94-BD37-6B27CDE57A5B}" dt="2023-03-15T23:54:34.475" v="24" actId="1076"/>
          <ac:picMkLst>
            <pc:docMk/>
            <pc:sldMk cId="2645223390" sldId="266"/>
            <ac:picMk id="4" creationId="{EEF4C92B-AB06-33A6-CCE8-E2C0E88C7A37}"/>
          </ac:picMkLst>
        </pc:picChg>
        <pc:picChg chg="del mod">
          <ac:chgData name="Renjini Rajan" userId="S::rerajan@syr.edu::faff603d-ac57-49d8-a8f8-ab0ee2764314" providerId="AD" clId="Web-{62289F27-0379-4A94-BD37-6B27CDE57A5B}" dt="2023-03-15T23:54:29.912" v="23"/>
          <ac:picMkLst>
            <pc:docMk/>
            <pc:sldMk cId="2645223390" sldId="266"/>
            <ac:picMk id="5" creationId="{54AB1429-0156-B7A2-0B4C-3755986DC218}"/>
          </ac:picMkLst>
        </pc:picChg>
        <pc:picChg chg="mod">
          <ac:chgData name="Renjini Rajan" userId="S::rerajan@syr.edu::faff603d-ac57-49d8-a8f8-ab0ee2764314" providerId="AD" clId="Web-{62289F27-0379-4A94-BD37-6B27CDE57A5B}" dt="2023-03-15T23:54:27.131" v="22" actId="1076"/>
          <ac:picMkLst>
            <pc:docMk/>
            <pc:sldMk cId="2645223390" sldId="266"/>
            <ac:picMk id="6" creationId="{2D601ABD-716C-039F-A33A-9B19F01720DE}"/>
          </ac:picMkLst>
        </pc:picChg>
      </pc:sldChg>
      <pc:sldChg chg="addSp delSp modSp new">
        <pc:chgData name="Renjini Rajan" userId="S::rerajan@syr.edu::faff603d-ac57-49d8-a8f8-ab0ee2764314" providerId="AD" clId="Web-{62289F27-0379-4A94-BD37-6B27CDE57A5B}" dt="2023-03-16T00:04:56.123" v="391"/>
        <pc:sldMkLst>
          <pc:docMk/>
          <pc:sldMk cId="1812276899" sldId="268"/>
        </pc:sldMkLst>
        <pc:spChg chg="mod">
          <ac:chgData name="Renjini Rajan" userId="S::rerajan@syr.edu::faff603d-ac57-49d8-a8f8-ab0ee2764314" providerId="AD" clId="Web-{62289F27-0379-4A94-BD37-6B27CDE57A5B}" dt="2023-03-16T00:00:24.879" v="52" actId="20577"/>
          <ac:spMkLst>
            <pc:docMk/>
            <pc:sldMk cId="1812276899" sldId="268"/>
            <ac:spMk id="2" creationId="{95628441-4C23-F418-8A1D-94DB1427BC77}"/>
          </ac:spMkLst>
        </pc:spChg>
        <pc:spChg chg="del">
          <ac:chgData name="Renjini Rajan" userId="S::rerajan@syr.edu::faff603d-ac57-49d8-a8f8-ab0ee2764314" providerId="AD" clId="Web-{62289F27-0379-4A94-BD37-6B27CDE57A5B}" dt="2023-03-16T00:00:32.411" v="53"/>
          <ac:spMkLst>
            <pc:docMk/>
            <pc:sldMk cId="1812276899" sldId="268"/>
            <ac:spMk id="3" creationId="{5C643A78-AA11-B05B-6B60-ED32C006A935}"/>
          </ac:spMkLst>
        </pc:spChg>
        <pc:graphicFrameChg chg="add mod ord modGraphic">
          <ac:chgData name="Renjini Rajan" userId="S::rerajan@syr.edu::faff603d-ac57-49d8-a8f8-ab0ee2764314" providerId="AD" clId="Web-{62289F27-0379-4A94-BD37-6B27CDE57A5B}" dt="2023-03-16T00:04:56.123" v="391"/>
          <ac:graphicFrameMkLst>
            <pc:docMk/>
            <pc:sldMk cId="1812276899" sldId="268"/>
            <ac:graphicFrameMk id="4" creationId="{62307C72-CC59-72F6-3338-39083E661CF7}"/>
          </ac:graphicFrameMkLst>
        </pc:graphicFrameChg>
      </pc:sldChg>
    </pc:docChg>
  </pc:docChgLst>
  <pc:docChgLst>
    <pc:chgData name="Renjini Rajan" userId="S::rerajan@syr.edu::faff603d-ac57-49d8-a8f8-ab0ee2764314" providerId="AD" clId="Web-{72F061DA-00B0-4BBB-A644-A5553B567226}"/>
    <pc:docChg chg="addSld modSld">
      <pc:chgData name="Renjini Rajan" userId="S::rerajan@syr.edu::faff603d-ac57-49d8-a8f8-ab0ee2764314" providerId="AD" clId="Web-{72F061DA-00B0-4BBB-A644-A5553B567226}" dt="2023-03-16T00:24:31.767" v="690" actId="20577"/>
      <pc:docMkLst>
        <pc:docMk/>
      </pc:docMkLst>
      <pc:sldChg chg="modSp">
        <pc:chgData name="Renjini Rajan" userId="S::rerajan@syr.edu::faff603d-ac57-49d8-a8f8-ab0ee2764314" providerId="AD" clId="Web-{72F061DA-00B0-4BBB-A644-A5553B567226}" dt="2023-03-16T00:08:26.035" v="105"/>
        <pc:sldMkLst>
          <pc:docMk/>
          <pc:sldMk cId="1812276899" sldId="268"/>
        </pc:sldMkLst>
        <pc:graphicFrameChg chg="mod modGraphic">
          <ac:chgData name="Renjini Rajan" userId="S::rerajan@syr.edu::faff603d-ac57-49d8-a8f8-ab0ee2764314" providerId="AD" clId="Web-{72F061DA-00B0-4BBB-A644-A5553B567226}" dt="2023-03-16T00:08:26.035" v="105"/>
          <ac:graphicFrameMkLst>
            <pc:docMk/>
            <pc:sldMk cId="1812276899" sldId="268"/>
            <ac:graphicFrameMk id="4" creationId="{62307C72-CC59-72F6-3338-39083E661CF7}"/>
          </ac:graphicFrameMkLst>
        </pc:graphicFrameChg>
      </pc:sldChg>
      <pc:sldChg chg="modSp new">
        <pc:chgData name="Renjini Rajan" userId="S::rerajan@syr.edu::faff603d-ac57-49d8-a8f8-ab0ee2764314" providerId="AD" clId="Web-{72F061DA-00B0-4BBB-A644-A5553B567226}" dt="2023-03-16T00:24:31.767" v="690" actId="20577"/>
        <pc:sldMkLst>
          <pc:docMk/>
          <pc:sldMk cId="1450582550" sldId="269"/>
        </pc:sldMkLst>
        <pc:spChg chg="mod">
          <ac:chgData name="Renjini Rajan" userId="S::rerajan@syr.edu::faff603d-ac57-49d8-a8f8-ab0ee2764314" providerId="AD" clId="Web-{72F061DA-00B0-4BBB-A644-A5553B567226}" dt="2023-03-16T00:18:05.803" v="304" actId="20577"/>
          <ac:spMkLst>
            <pc:docMk/>
            <pc:sldMk cId="1450582550" sldId="269"/>
            <ac:spMk id="2" creationId="{2BF8BC13-BEAD-8C1C-ECF4-108FD0C8A6A8}"/>
          </ac:spMkLst>
        </pc:spChg>
        <pc:spChg chg="mod">
          <ac:chgData name="Renjini Rajan" userId="S::rerajan@syr.edu::faff603d-ac57-49d8-a8f8-ab0ee2764314" providerId="AD" clId="Web-{72F061DA-00B0-4BBB-A644-A5553B567226}" dt="2023-03-16T00:24:31.767" v="690" actId="20577"/>
          <ac:spMkLst>
            <pc:docMk/>
            <pc:sldMk cId="1450582550" sldId="269"/>
            <ac:spMk id="3" creationId="{5400762A-E3CF-7F24-FAC2-E8A5E4FEE38B}"/>
          </ac:spMkLst>
        </pc:spChg>
      </pc:sldChg>
    </pc:docChg>
  </pc:docChgLst>
  <pc:docChgLst>
    <pc:chgData name="Amanda N Norwood" userId="b05ad530-1076-4149-89e8-b547c65be5fa" providerId="ADAL" clId="{0B00F660-CE28-CA4C-8BAE-32E010A07759}"/>
    <pc:docChg chg="undo custSel modSld sldOrd">
      <pc:chgData name="Amanda N Norwood" userId="b05ad530-1076-4149-89e8-b547c65be5fa" providerId="ADAL" clId="{0B00F660-CE28-CA4C-8BAE-32E010A07759}" dt="2023-03-16T02:30:43.712" v="2771" actId="20577"/>
      <pc:docMkLst>
        <pc:docMk/>
      </pc:docMkLst>
      <pc:sldChg chg="modNotesTx">
        <pc:chgData name="Amanda N Norwood" userId="b05ad530-1076-4149-89e8-b547c65be5fa" providerId="ADAL" clId="{0B00F660-CE28-CA4C-8BAE-32E010A07759}" dt="2023-03-16T02:30:26.667" v="2707" actId="20577"/>
        <pc:sldMkLst>
          <pc:docMk/>
          <pc:sldMk cId="1701437306" sldId="257"/>
        </pc:sldMkLst>
      </pc:sldChg>
      <pc:sldChg chg="modSp modNotesTx">
        <pc:chgData name="Amanda N Norwood" userId="b05ad530-1076-4149-89e8-b547c65be5fa" providerId="ADAL" clId="{0B00F660-CE28-CA4C-8BAE-32E010A07759}" dt="2023-03-16T01:46:00.711" v="1948" actId="20577"/>
        <pc:sldMkLst>
          <pc:docMk/>
          <pc:sldMk cId="3456763709" sldId="258"/>
        </pc:sldMkLst>
        <pc:graphicFrameChg chg="mod">
          <ac:chgData name="Amanda N Norwood" userId="b05ad530-1076-4149-89e8-b547c65be5fa" providerId="ADAL" clId="{0B00F660-CE28-CA4C-8BAE-32E010A07759}" dt="2023-03-16T01:45:35.039" v="1846" actId="20577"/>
          <ac:graphicFrameMkLst>
            <pc:docMk/>
            <pc:sldMk cId="3456763709" sldId="258"/>
            <ac:graphicFrameMk id="5" creationId="{BB7FEEC9-9545-2F46-9F2D-F9F4DBCDE3C1}"/>
          </ac:graphicFrameMkLst>
        </pc:graphicFrameChg>
      </pc:sldChg>
      <pc:sldChg chg="modNotesTx">
        <pc:chgData name="Amanda N Norwood" userId="b05ad530-1076-4149-89e8-b547c65be5fa" providerId="ADAL" clId="{0B00F660-CE28-CA4C-8BAE-32E010A07759}" dt="2023-03-16T02:30:43.712" v="2771" actId="20577"/>
        <pc:sldMkLst>
          <pc:docMk/>
          <pc:sldMk cId="796362791" sldId="259"/>
        </pc:sldMkLst>
      </pc:sldChg>
      <pc:sldChg chg="modNotesTx">
        <pc:chgData name="Amanda N Norwood" userId="b05ad530-1076-4149-89e8-b547c65be5fa" providerId="ADAL" clId="{0B00F660-CE28-CA4C-8BAE-32E010A07759}" dt="2023-03-16T02:08:08.977" v="2580" actId="20577"/>
        <pc:sldMkLst>
          <pc:docMk/>
          <pc:sldMk cId="1927409143" sldId="260"/>
        </pc:sldMkLst>
      </pc:sldChg>
      <pc:sldChg chg="addSp delSp modSp mod modNotesTx">
        <pc:chgData name="Amanda N Norwood" userId="b05ad530-1076-4149-89e8-b547c65be5fa" providerId="ADAL" clId="{0B00F660-CE28-CA4C-8BAE-32E010A07759}" dt="2023-03-16T02:09:18.404" v="2585" actId="20577"/>
        <pc:sldMkLst>
          <pc:docMk/>
          <pc:sldMk cId="4021965618" sldId="261"/>
        </pc:sldMkLst>
        <pc:spChg chg="mod">
          <ac:chgData name="Amanda N Norwood" userId="b05ad530-1076-4149-89e8-b547c65be5fa" providerId="ADAL" clId="{0B00F660-CE28-CA4C-8BAE-32E010A07759}" dt="2023-03-16T01:27:54.726" v="10" actId="14100"/>
          <ac:spMkLst>
            <pc:docMk/>
            <pc:sldMk cId="4021965618" sldId="261"/>
            <ac:spMk id="2" creationId="{04B59071-EB2D-E0F1-16DC-0E6F68F5058B}"/>
          </ac:spMkLst>
        </pc:spChg>
        <pc:spChg chg="del">
          <ac:chgData name="Amanda N Norwood" userId="b05ad530-1076-4149-89e8-b547c65be5fa" providerId="ADAL" clId="{0B00F660-CE28-CA4C-8BAE-32E010A07759}" dt="2023-03-16T01:27:49.307" v="5" actId="26606"/>
          <ac:spMkLst>
            <pc:docMk/>
            <pc:sldMk cId="4021965618" sldId="261"/>
            <ac:spMk id="50" creationId="{11114F18-D12D-43C6-895F-5BA92C290CC1}"/>
          </ac:spMkLst>
        </pc:spChg>
        <pc:spChg chg="add">
          <ac:chgData name="Amanda N Norwood" userId="b05ad530-1076-4149-89e8-b547c65be5fa" providerId="ADAL" clId="{0B00F660-CE28-CA4C-8BAE-32E010A07759}" dt="2023-03-16T01:27:49.307" v="5" actId="26606"/>
          <ac:spMkLst>
            <pc:docMk/>
            <pc:sldMk cId="4021965618" sldId="261"/>
            <ac:spMk id="60" creationId="{11114F18-D12D-43C6-895F-5BA92C290CC1}"/>
          </ac:spMkLst>
        </pc:spChg>
        <pc:grpChg chg="del">
          <ac:chgData name="Amanda N Norwood" userId="b05ad530-1076-4149-89e8-b547c65be5fa" providerId="ADAL" clId="{0B00F660-CE28-CA4C-8BAE-32E010A07759}" dt="2023-03-16T01:27:49.307" v="5" actId="26606"/>
          <ac:grpSpMkLst>
            <pc:docMk/>
            <pc:sldMk cId="4021965618" sldId="261"/>
            <ac:grpSpMk id="52" creationId="{DE2DD4A6-DC96-421E-9E1C-7CD0D26814F8}"/>
          </ac:grpSpMkLst>
        </pc:grpChg>
        <pc:grpChg chg="add">
          <ac:chgData name="Amanda N Norwood" userId="b05ad530-1076-4149-89e8-b547c65be5fa" providerId="ADAL" clId="{0B00F660-CE28-CA4C-8BAE-32E010A07759}" dt="2023-03-16T01:27:49.307" v="5" actId="26606"/>
          <ac:grpSpMkLst>
            <pc:docMk/>
            <pc:sldMk cId="4021965618" sldId="261"/>
            <ac:grpSpMk id="62" creationId="{DE2DD4A6-DC96-421E-9E1C-7CD0D26814F8}"/>
          </ac:grpSpMkLst>
        </pc:grpChg>
        <pc:picChg chg="add del mod">
          <ac:chgData name="Amanda N Norwood" userId="b05ad530-1076-4149-89e8-b547c65be5fa" providerId="ADAL" clId="{0B00F660-CE28-CA4C-8BAE-32E010A07759}" dt="2023-03-16T01:33:12.692" v="562" actId="478"/>
          <ac:picMkLst>
            <pc:docMk/>
            <pc:sldMk cId="4021965618" sldId="261"/>
            <ac:picMk id="3" creationId="{95A80E27-0D15-F1A1-A3A8-716282396F60}"/>
          </ac:picMkLst>
        </pc:picChg>
        <pc:picChg chg="mod">
          <ac:chgData name="Amanda N Norwood" userId="b05ad530-1076-4149-89e8-b547c65be5fa" providerId="ADAL" clId="{0B00F660-CE28-CA4C-8BAE-32E010A07759}" dt="2023-03-16T01:27:59.529" v="12" actId="14100"/>
          <ac:picMkLst>
            <pc:docMk/>
            <pc:sldMk cId="4021965618" sldId="261"/>
            <ac:picMk id="4" creationId="{AE5DAEE1-EC9A-C4DF-4C01-07651669CC79}"/>
          </ac:picMkLst>
        </pc:picChg>
        <pc:picChg chg="add del mod">
          <ac:chgData name="Amanda N Norwood" userId="b05ad530-1076-4149-89e8-b547c65be5fa" providerId="ADAL" clId="{0B00F660-CE28-CA4C-8BAE-32E010A07759}" dt="2023-03-16T01:33:14.078" v="565"/>
          <ac:picMkLst>
            <pc:docMk/>
            <pc:sldMk cId="4021965618" sldId="261"/>
            <ac:picMk id="5" creationId="{2E87D670-62DC-12D1-E76E-459365A5B90F}"/>
          </ac:picMkLst>
        </pc:picChg>
        <pc:picChg chg="add del">
          <ac:chgData name="Amanda N Norwood" userId="b05ad530-1076-4149-89e8-b547c65be5fa" providerId="ADAL" clId="{0B00F660-CE28-CA4C-8BAE-32E010A07759}" dt="2023-03-16T01:27:39.867" v="4" actId="478"/>
          <ac:picMkLst>
            <pc:docMk/>
            <pc:sldMk cId="4021965618" sldId="261"/>
            <ac:picMk id="6" creationId="{C48B642D-7179-1DE8-2428-4C478CF6B9FD}"/>
          </ac:picMkLst>
        </pc:picChg>
      </pc:sldChg>
      <pc:sldChg chg="addSp delSp modSp mod modNotesTx">
        <pc:chgData name="Amanda N Norwood" userId="b05ad530-1076-4149-89e8-b547c65be5fa" providerId="ADAL" clId="{0B00F660-CE28-CA4C-8BAE-32E010A07759}" dt="2023-03-16T01:34:12.402" v="597"/>
        <pc:sldMkLst>
          <pc:docMk/>
          <pc:sldMk cId="899327522" sldId="262"/>
        </pc:sldMkLst>
        <pc:picChg chg="add mod">
          <ac:chgData name="Amanda N Norwood" userId="b05ad530-1076-4149-89e8-b547c65be5fa" providerId="ADAL" clId="{0B00F660-CE28-CA4C-8BAE-32E010A07759}" dt="2023-03-16T01:33:35.332" v="573" actId="1076"/>
          <ac:picMkLst>
            <pc:docMk/>
            <pc:sldMk cId="899327522" sldId="262"/>
            <ac:picMk id="4" creationId="{438E4663-558B-E653-2769-835057EFFB63}"/>
          </ac:picMkLst>
        </pc:picChg>
        <pc:picChg chg="add del">
          <ac:chgData name="Amanda N Norwood" userId="b05ad530-1076-4149-89e8-b547c65be5fa" providerId="ADAL" clId="{0B00F660-CE28-CA4C-8BAE-32E010A07759}" dt="2023-03-16T01:33:23.445" v="570" actId="478"/>
          <ac:picMkLst>
            <pc:docMk/>
            <pc:sldMk cId="899327522" sldId="262"/>
            <ac:picMk id="7" creationId="{59D2E633-31C4-5348-46FB-DCA609462769}"/>
          </ac:picMkLst>
        </pc:picChg>
      </pc:sldChg>
      <pc:sldChg chg="ord modNotesTx">
        <pc:chgData name="Amanda N Norwood" userId="b05ad530-1076-4149-89e8-b547c65be5fa" providerId="ADAL" clId="{0B00F660-CE28-CA4C-8BAE-32E010A07759}" dt="2023-03-16T02:15:26.399" v="2591" actId="20577"/>
        <pc:sldMkLst>
          <pc:docMk/>
          <pc:sldMk cId="4250668020" sldId="267"/>
        </pc:sldMkLst>
      </pc:sldChg>
      <pc:sldChg chg="modSp mod">
        <pc:chgData name="Amanda N Norwood" userId="b05ad530-1076-4149-89e8-b547c65be5fa" providerId="ADAL" clId="{0B00F660-CE28-CA4C-8BAE-32E010A07759}" dt="2023-03-16T01:59:49.298" v="2547" actId="20577"/>
        <pc:sldMkLst>
          <pc:docMk/>
          <pc:sldMk cId="1450582550" sldId="269"/>
        </pc:sldMkLst>
        <pc:spChg chg="mod">
          <ac:chgData name="Amanda N Norwood" userId="b05ad530-1076-4149-89e8-b547c65be5fa" providerId="ADAL" clId="{0B00F660-CE28-CA4C-8BAE-32E010A07759}" dt="2023-03-16T01:59:49.298" v="2547" actId="20577"/>
          <ac:spMkLst>
            <pc:docMk/>
            <pc:sldMk cId="1450582550" sldId="269"/>
            <ac:spMk id="3" creationId="{5400762A-E3CF-7F24-FAC2-E8A5E4FEE38B}"/>
          </ac:spMkLst>
        </pc:spChg>
      </pc:sldChg>
    </pc:docChg>
  </pc:docChgLst>
  <pc:docChgLst>
    <pc:chgData name="Renjini Rajan" userId="S::rerajan@syr.edu::faff603d-ac57-49d8-a8f8-ab0ee2764314" providerId="AD" clId="Web-{B9A170A0-CCE9-4087-8BDA-33EB106DC651}"/>
    <pc:docChg chg="modSld">
      <pc:chgData name="Renjini Rajan" userId="S::rerajan@syr.edu::faff603d-ac57-49d8-a8f8-ab0ee2764314" providerId="AD" clId="Web-{B9A170A0-CCE9-4087-8BDA-33EB106DC651}" dt="2023-03-16T22:28:30.973" v="11"/>
      <pc:docMkLst>
        <pc:docMk/>
      </pc:docMkLst>
      <pc:sldChg chg="modSp">
        <pc:chgData name="Renjini Rajan" userId="S::rerajan@syr.edu::faff603d-ac57-49d8-a8f8-ab0ee2764314" providerId="AD" clId="Web-{B9A170A0-CCE9-4087-8BDA-33EB106DC651}" dt="2023-03-16T22:28:30.973" v="11"/>
        <pc:sldMkLst>
          <pc:docMk/>
          <pc:sldMk cId="1812276899" sldId="268"/>
        </pc:sldMkLst>
        <pc:graphicFrameChg chg="mod modGraphic">
          <ac:chgData name="Renjini Rajan" userId="S::rerajan@syr.edu::faff603d-ac57-49d8-a8f8-ab0ee2764314" providerId="AD" clId="Web-{B9A170A0-CCE9-4087-8BDA-33EB106DC651}" dt="2023-03-16T22:28:30.973" v="11"/>
          <ac:graphicFrameMkLst>
            <pc:docMk/>
            <pc:sldMk cId="1812276899" sldId="268"/>
            <ac:graphicFrameMk id="4" creationId="{62307C72-CC59-72F6-3338-39083E661CF7}"/>
          </ac:graphicFrameMkLst>
        </pc:graphicFrameChg>
      </pc:sldChg>
    </pc:docChg>
  </pc:docChgLst>
  <pc:docChgLst>
    <pc:chgData name="Renjini Rajan" userId="S::rerajan@syr.edu::faff603d-ac57-49d8-a8f8-ab0ee2764314" providerId="AD" clId="Web-{8B333983-65D0-42F6-9C57-BD4FB4D4530D}"/>
    <pc:docChg chg="delSld modSld">
      <pc:chgData name="Renjini Rajan" userId="S::rerajan@syr.edu::faff603d-ac57-49d8-a8f8-ab0ee2764314" providerId="AD" clId="Web-{8B333983-65D0-42F6-9C57-BD4FB4D4530D}" dt="2023-03-16T10:14:13.661" v="347"/>
      <pc:docMkLst>
        <pc:docMk/>
      </pc:docMkLst>
      <pc:sldChg chg="modNotes">
        <pc:chgData name="Renjini Rajan" userId="S::rerajan@syr.edu::faff603d-ac57-49d8-a8f8-ab0ee2764314" providerId="AD" clId="Web-{8B333983-65D0-42F6-9C57-BD4FB4D4530D}" dt="2023-03-16T09:21:18.408" v="17"/>
        <pc:sldMkLst>
          <pc:docMk/>
          <pc:sldMk cId="2542237259" sldId="263"/>
        </pc:sldMkLst>
      </pc:sldChg>
      <pc:sldChg chg="del">
        <pc:chgData name="Renjini Rajan" userId="S::rerajan@syr.edu::faff603d-ac57-49d8-a8f8-ab0ee2764314" providerId="AD" clId="Web-{8B333983-65D0-42F6-9C57-BD4FB4D4530D}" dt="2023-03-16T09:25:37.399" v="53"/>
        <pc:sldMkLst>
          <pc:docMk/>
          <pc:sldMk cId="1543487600" sldId="264"/>
        </pc:sldMkLst>
      </pc:sldChg>
      <pc:sldChg chg="modNotes">
        <pc:chgData name="Renjini Rajan" userId="S::rerajan@syr.edu::faff603d-ac57-49d8-a8f8-ab0ee2764314" providerId="AD" clId="Web-{8B333983-65D0-42F6-9C57-BD4FB4D4530D}" dt="2023-03-16T09:25:02.539" v="52"/>
        <pc:sldMkLst>
          <pc:docMk/>
          <pc:sldMk cId="448468376" sldId="265"/>
        </pc:sldMkLst>
      </pc:sldChg>
      <pc:sldChg chg="modNotes">
        <pc:chgData name="Renjini Rajan" userId="S::rerajan@syr.edu::faff603d-ac57-49d8-a8f8-ab0ee2764314" providerId="AD" clId="Web-{8B333983-65D0-42F6-9C57-BD4FB4D4530D}" dt="2023-03-16T09:28:27.653" v="121"/>
        <pc:sldMkLst>
          <pc:docMk/>
          <pc:sldMk cId="2645223390" sldId="266"/>
        </pc:sldMkLst>
      </pc:sldChg>
      <pc:sldChg chg="modSp modNotes">
        <pc:chgData name="Renjini Rajan" userId="S::rerajan@syr.edu::faff603d-ac57-49d8-a8f8-ab0ee2764314" providerId="AD" clId="Web-{8B333983-65D0-42F6-9C57-BD4FB4D4530D}" dt="2023-03-16T10:14:13.661" v="347"/>
        <pc:sldMkLst>
          <pc:docMk/>
          <pc:sldMk cId="1812276899" sldId="268"/>
        </pc:sldMkLst>
        <pc:graphicFrameChg chg="mod modGraphic">
          <ac:chgData name="Renjini Rajan" userId="S::rerajan@syr.edu::faff603d-ac57-49d8-a8f8-ab0ee2764314" providerId="AD" clId="Web-{8B333983-65D0-42F6-9C57-BD4FB4D4530D}" dt="2023-03-16T10:14:13.661" v="347"/>
          <ac:graphicFrameMkLst>
            <pc:docMk/>
            <pc:sldMk cId="1812276899" sldId="268"/>
            <ac:graphicFrameMk id="4" creationId="{62307C72-CC59-72F6-3338-39083E661CF7}"/>
          </ac:graphicFrameMkLst>
        </pc:graphicFrameChg>
      </pc:sldChg>
      <pc:sldChg chg="modSp">
        <pc:chgData name="Renjini Rajan" userId="S::rerajan@syr.edu::faff603d-ac57-49d8-a8f8-ab0ee2764314" providerId="AD" clId="Web-{8B333983-65D0-42F6-9C57-BD4FB4D4530D}" dt="2023-03-16T10:04:23.709" v="328" actId="20577"/>
        <pc:sldMkLst>
          <pc:docMk/>
          <pc:sldMk cId="1450582550" sldId="269"/>
        </pc:sldMkLst>
        <pc:spChg chg="mod">
          <ac:chgData name="Renjini Rajan" userId="S::rerajan@syr.edu::faff603d-ac57-49d8-a8f8-ab0ee2764314" providerId="AD" clId="Web-{8B333983-65D0-42F6-9C57-BD4FB4D4530D}" dt="2023-03-16T10:04:23.709" v="328" actId="20577"/>
          <ac:spMkLst>
            <pc:docMk/>
            <pc:sldMk cId="1450582550" sldId="269"/>
            <ac:spMk id="3" creationId="{5400762A-E3CF-7F24-FAC2-E8A5E4FEE38B}"/>
          </ac:spMkLst>
        </pc:spChg>
      </pc:sldChg>
    </pc:docChg>
  </pc:docChgLst>
</pc:chgInfo>
</file>

<file path=ppt/diagrams/_rels/data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4B038-5EE7-4ED3-80C6-1330D929B1EF}" type="doc">
      <dgm:prSet loTypeId="urn:microsoft.com/office/officeart/2008/layout/AlternatingPictureBlocks" loCatId="list" qsTypeId="urn:microsoft.com/office/officeart/2005/8/quickstyle/simple3" qsCatId="simple" csTypeId="urn:microsoft.com/office/officeart/2005/8/colors/accent1_2" csCatId="accent1" phldr="1"/>
      <dgm:spPr/>
      <dgm:t>
        <a:bodyPr/>
        <a:lstStyle/>
        <a:p>
          <a:endParaRPr lang="en-US"/>
        </a:p>
      </dgm:t>
    </dgm:pt>
    <dgm:pt modelId="{852F356E-4B49-4C8D-B427-7919E5EB7096}">
      <dgm:prSet/>
      <dgm:spPr/>
      <dgm:t>
        <a:bodyPr/>
        <a:lstStyle/>
        <a:p>
          <a:r>
            <a:rPr lang="en-US"/>
            <a:t>Time is money! Our dataset focuses on current and past credit card customers</a:t>
          </a:r>
        </a:p>
      </dgm:t>
    </dgm:pt>
    <dgm:pt modelId="{9599AB6A-AD13-41FF-9F41-93D85A072021}" type="parTrans" cxnId="{A3D71E03-97D3-407E-B21A-F76B72EE4DAE}">
      <dgm:prSet/>
      <dgm:spPr/>
      <dgm:t>
        <a:bodyPr/>
        <a:lstStyle/>
        <a:p>
          <a:endParaRPr lang="en-US"/>
        </a:p>
      </dgm:t>
    </dgm:pt>
    <dgm:pt modelId="{D214F296-A299-4566-84E6-55D6C2DB9B4F}" type="sibTrans" cxnId="{A3D71E03-97D3-407E-B21A-F76B72EE4DAE}">
      <dgm:prSet/>
      <dgm:spPr/>
      <dgm:t>
        <a:bodyPr/>
        <a:lstStyle/>
        <a:p>
          <a:endParaRPr lang="en-US"/>
        </a:p>
      </dgm:t>
    </dgm:pt>
    <dgm:pt modelId="{8B0B4AB5-2910-4E19-A9F1-0A5CA9FD8516}">
      <dgm:prSet/>
      <dgm:spPr/>
      <dgm:t>
        <a:bodyPr/>
        <a:lstStyle/>
        <a:p>
          <a:r>
            <a:rPr lang="en-US"/>
            <a:t>The dataset contains demographic information regarding the customers and their credit card and banking behavior</a:t>
          </a:r>
        </a:p>
      </dgm:t>
    </dgm:pt>
    <dgm:pt modelId="{2EB2B208-9849-4965-B56E-8D60C42C52F9}" type="parTrans" cxnId="{50CE4791-B5CA-47BA-828D-0AB2E1622B4E}">
      <dgm:prSet/>
      <dgm:spPr/>
      <dgm:t>
        <a:bodyPr/>
        <a:lstStyle/>
        <a:p>
          <a:endParaRPr lang="en-US"/>
        </a:p>
      </dgm:t>
    </dgm:pt>
    <dgm:pt modelId="{4B1EF181-7EEF-4760-80A2-28A91E5CE37A}" type="sibTrans" cxnId="{50CE4791-B5CA-47BA-828D-0AB2E1622B4E}">
      <dgm:prSet/>
      <dgm:spPr/>
      <dgm:t>
        <a:bodyPr/>
        <a:lstStyle/>
        <a:p>
          <a:endParaRPr lang="en-US"/>
        </a:p>
      </dgm:t>
    </dgm:pt>
    <dgm:pt modelId="{DABF6278-7213-004E-9B6A-763D4231F9CC}" type="pres">
      <dgm:prSet presAssocID="{EE24B038-5EE7-4ED3-80C6-1330D929B1EF}" presName="linearFlow" presStyleCnt="0">
        <dgm:presLayoutVars>
          <dgm:dir/>
          <dgm:resizeHandles val="exact"/>
        </dgm:presLayoutVars>
      </dgm:prSet>
      <dgm:spPr/>
    </dgm:pt>
    <dgm:pt modelId="{CDBA61C4-395C-784F-B7B6-9CF134112AB5}" type="pres">
      <dgm:prSet presAssocID="{852F356E-4B49-4C8D-B427-7919E5EB7096}" presName="comp" presStyleCnt="0"/>
      <dgm:spPr/>
    </dgm:pt>
    <dgm:pt modelId="{97B90E61-5BC7-AB44-A0A7-4FDDCC8E3262}" type="pres">
      <dgm:prSet presAssocID="{852F356E-4B49-4C8D-B427-7919E5EB7096}" presName="rect2" presStyleLbl="node1" presStyleIdx="0" presStyleCnt="2">
        <dgm:presLayoutVars>
          <dgm:bulletEnabled val="1"/>
        </dgm:presLayoutVars>
      </dgm:prSet>
      <dgm:spPr/>
    </dgm:pt>
    <dgm:pt modelId="{CF91369F-B791-A74C-A36A-9335B61429F6}" type="pres">
      <dgm:prSet presAssocID="{852F356E-4B49-4C8D-B427-7919E5EB7096}" presName="rect1" presStyleLbl="lnNod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AA1D1115-3FFB-6E46-8531-4F15EBEB344F}" type="pres">
      <dgm:prSet presAssocID="{D214F296-A299-4566-84E6-55D6C2DB9B4F}" presName="sibTrans" presStyleCnt="0"/>
      <dgm:spPr/>
    </dgm:pt>
    <dgm:pt modelId="{5BC2F218-8C56-8C4E-9A07-3B1EB2838619}" type="pres">
      <dgm:prSet presAssocID="{8B0B4AB5-2910-4E19-A9F1-0A5CA9FD8516}" presName="comp" presStyleCnt="0"/>
      <dgm:spPr/>
    </dgm:pt>
    <dgm:pt modelId="{9601BEC6-35BC-7C49-B2B7-4AC40C60FAE7}" type="pres">
      <dgm:prSet presAssocID="{8B0B4AB5-2910-4E19-A9F1-0A5CA9FD8516}" presName="rect2" presStyleLbl="node1" presStyleIdx="1" presStyleCnt="2">
        <dgm:presLayoutVars>
          <dgm:bulletEnabled val="1"/>
        </dgm:presLayoutVars>
      </dgm:prSet>
      <dgm:spPr/>
    </dgm:pt>
    <dgm:pt modelId="{5CD4DF00-76F3-5947-8CF8-66EC538D2846}" type="pres">
      <dgm:prSet presAssocID="{8B0B4AB5-2910-4E19-A9F1-0A5CA9FD8516}" presName="rect1" presStyleLbl="lnNod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dgm:spPr>
    </dgm:pt>
  </dgm:ptLst>
  <dgm:cxnLst>
    <dgm:cxn modelId="{A3D71E03-97D3-407E-B21A-F76B72EE4DAE}" srcId="{EE24B038-5EE7-4ED3-80C6-1330D929B1EF}" destId="{852F356E-4B49-4C8D-B427-7919E5EB7096}" srcOrd="0" destOrd="0" parTransId="{9599AB6A-AD13-41FF-9F41-93D85A072021}" sibTransId="{D214F296-A299-4566-84E6-55D6C2DB9B4F}"/>
    <dgm:cxn modelId="{DEA1BB35-0E2B-8E49-A88B-C0ACB7FBDDFB}" type="presOf" srcId="{EE24B038-5EE7-4ED3-80C6-1330D929B1EF}" destId="{DABF6278-7213-004E-9B6A-763D4231F9CC}" srcOrd="0" destOrd="0" presId="urn:microsoft.com/office/officeart/2008/layout/AlternatingPictureBlocks"/>
    <dgm:cxn modelId="{7DAF8E82-F50D-7A47-A4BE-543DE31FE86F}" type="presOf" srcId="{852F356E-4B49-4C8D-B427-7919E5EB7096}" destId="{97B90E61-5BC7-AB44-A0A7-4FDDCC8E3262}" srcOrd="0" destOrd="0" presId="urn:microsoft.com/office/officeart/2008/layout/AlternatingPictureBlocks"/>
    <dgm:cxn modelId="{50CE4791-B5CA-47BA-828D-0AB2E1622B4E}" srcId="{EE24B038-5EE7-4ED3-80C6-1330D929B1EF}" destId="{8B0B4AB5-2910-4E19-A9F1-0A5CA9FD8516}" srcOrd="1" destOrd="0" parTransId="{2EB2B208-9849-4965-B56E-8D60C42C52F9}" sibTransId="{4B1EF181-7EEF-4760-80A2-28A91E5CE37A}"/>
    <dgm:cxn modelId="{D4C805AB-61CE-8147-8E33-63BB8A71B8D6}" type="presOf" srcId="{8B0B4AB5-2910-4E19-A9F1-0A5CA9FD8516}" destId="{9601BEC6-35BC-7C49-B2B7-4AC40C60FAE7}" srcOrd="0" destOrd="0" presId="urn:microsoft.com/office/officeart/2008/layout/AlternatingPictureBlocks"/>
    <dgm:cxn modelId="{A8B68CF1-9BE0-AE49-BFED-C6E636F170E0}" type="presParOf" srcId="{DABF6278-7213-004E-9B6A-763D4231F9CC}" destId="{CDBA61C4-395C-784F-B7B6-9CF134112AB5}" srcOrd="0" destOrd="0" presId="urn:microsoft.com/office/officeart/2008/layout/AlternatingPictureBlocks"/>
    <dgm:cxn modelId="{F570076A-4EB0-6D4F-BE8D-E30AA604227F}" type="presParOf" srcId="{CDBA61C4-395C-784F-B7B6-9CF134112AB5}" destId="{97B90E61-5BC7-AB44-A0A7-4FDDCC8E3262}" srcOrd="0" destOrd="0" presId="urn:microsoft.com/office/officeart/2008/layout/AlternatingPictureBlocks"/>
    <dgm:cxn modelId="{F008F8DF-8094-1B4E-9A0C-2EBF86E97209}" type="presParOf" srcId="{CDBA61C4-395C-784F-B7B6-9CF134112AB5}" destId="{CF91369F-B791-A74C-A36A-9335B61429F6}" srcOrd="1" destOrd="0" presId="urn:microsoft.com/office/officeart/2008/layout/AlternatingPictureBlocks"/>
    <dgm:cxn modelId="{75CFF09B-8483-8B4E-86E4-94EB5B54E264}" type="presParOf" srcId="{DABF6278-7213-004E-9B6A-763D4231F9CC}" destId="{AA1D1115-3FFB-6E46-8531-4F15EBEB344F}" srcOrd="1" destOrd="0" presId="urn:microsoft.com/office/officeart/2008/layout/AlternatingPictureBlocks"/>
    <dgm:cxn modelId="{0F81CF8F-AF2B-D247-BE3A-17D6926B2BC7}" type="presParOf" srcId="{DABF6278-7213-004E-9B6A-763D4231F9CC}" destId="{5BC2F218-8C56-8C4E-9A07-3B1EB2838619}" srcOrd="2" destOrd="0" presId="urn:microsoft.com/office/officeart/2008/layout/AlternatingPictureBlocks"/>
    <dgm:cxn modelId="{8914350C-DC67-2848-8E71-461954E9A4B8}" type="presParOf" srcId="{5BC2F218-8C56-8C4E-9A07-3B1EB2838619}" destId="{9601BEC6-35BC-7C49-B2B7-4AC40C60FAE7}" srcOrd="0" destOrd="0" presId="urn:microsoft.com/office/officeart/2008/layout/AlternatingPictureBlocks"/>
    <dgm:cxn modelId="{E04BDCB3-8446-6E49-B4D9-8B0EDCDE4DC4}" type="presParOf" srcId="{5BC2F218-8C56-8C4E-9A07-3B1EB2838619}" destId="{5CD4DF00-76F3-5947-8CF8-66EC538D2846}" srcOrd="1" destOrd="0" presId="urn:microsoft.com/office/officeart/2008/layout/Alternat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9F4EB8-072F-4F3F-A95B-3DB6FBD78434}" type="doc">
      <dgm:prSet loTypeId="urn:microsoft.com/office/officeart/2016/7/layout/BasicLinearProcessNumbered" loCatId="process" qsTypeId="urn:microsoft.com/office/officeart/2005/8/quickstyle/simple4" qsCatId="simple" csTypeId="urn:microsoft.com/office/officeart/2005/8/colors/colorful2" csCatId="colorful" phldr="1"/>
      <dgm:spPr/>
      <dgm:t>
        <a:bodyPr/>
        <a:lstStyle/>
        <a:p>
          <a:endParaRPr lang="en-US"/>
        </a:p>
      </dgm:t>
    </dgm:pt>
    <dgm:pt modelId="{3E72B00C-392A-48C1-8614-99B6AE725DD0}">
      <dgm:prSet/>
      <dgm:spPr/>
      <dgm:t>
        <a:bodyPr/>
        <a:lstStyle/>
        <a:p>
          <a:r>
            <a:rPr lang="en-US" dirty="0"/>
            <a:t>Identify key factors that influence customer churn</a:t>
          </a:r>
        </a:p>
      </dgm:t>
    </dgm:pt>
    <dgm:pt modelId="{FE8B4CE4-FC94-40CB-89BB-104579419EC9}" type="parTrans" cxnId="{A9BADE54-B9A8-4632-8CE6-E693B2EA365F}">
      <dgm:prSet/>
      <dgm:spPr/>
      <dgm:t>
        <a:bodyPr/>
        <a:lstStyle/>
        <a:p>
          <a:endParaRPr lang="en-US"/>
        </a:p>
      </dgm:t>
    </dgm:pt>
    <dgm:pt modelId="{63D2B3A6-2FF1-4C30-95D8-191595D9D05D}" type="sibTrans" cxnId="{A9BADE54-B9A8-4632-8CE6-E693B2EA365F}">
      <dgm:prSet phldrT="1" phldr="0"/>
      <dgm:spPr/>
      <dgm:t>
        <a:bodyPr/>
        <a:lstStyle/>
        <a:p>
          <a:r>
            <a:rPr lang="en-US"/>
            <a:t>1</a:t>
          </a:r>
        </a:p>
      </dgm:t>
    </dgm:pt>
    <dgm:pt modelId="{FA0FB0C1-254B-441E-8C06-388B26F86E71}">
      <dgm:prSet/>
      <dgm:spPr/>
      <dgm:t>
        <a:bodyPr/>
        <a:lstStyle/>
        <a:p>
          <a:r>
            <a:rPr lang="en-US" dirty="0"/>
            <a:t>Evaluate effectiveness of retention strategies</a:t>
          </a:r>
        </a:p>
      </dgm:t>
    </dgm:pt>
    <dgm:pt modelId="{0F2138DF-D7D4-4550-AC48-1FC123FFE052}" type="parTrans" cxnId="{65C831EB-AF36-4D45-8D72-ADA5455C01EA}">
      <dgm:prSet/>
      <dgm:spPr/>
      <dgm:t>
        <a:bodyPr/>
        <a:lstStyle/>
        <a:p>
          <a:endParaRPr lang="en-US"/>
        </a:p>
      </dgm:t>
    </dgm:pt>
    <dgm:pt modelId="{9CE399E9-45D6-47D4-AD71-4A69246D659D}" type="sibTrans" cxnId="{65C831EB-AF36-4D45-8D72-ADA5455C01EA}">
      <dgm:prSet phldrT="2" phldr="0"/>
      <dgm:spPr/>
      <dgm:t>
        <a:bodyPr/>
        <a:lstStyle/>
        <a:p>
          <a:r>
            <a:rPr lang="en-US"/>
            <a:t>2</a:t>
          </a:r>
        </a:p>
      </dgm:t>
    </dgm:pt>
    <dgm:pt modelId="{54694BED-47DF-6D48-88D7-93EB855DB9FC}">
      <dgm:prSet/>
      <dgm:spPr/>
      <dgm:t>
        <a:bodyPr/>
        <a:lstStyle/>
        <a:p>
          <a:r>
            <a:rPr lang="en-US" dirty="0"/>
            <a:t>Develop actionable insights</a:t>
          </a:r>
        </a:p>
      </dgm:t>
    </dgm:pt>
    <dgm:pt modelId="{88389BC3-5E20-7544-88F8-4CFFA985F8CB}" type="parTrans" cxnId="{E98A68B1-BBE6-EA46-B43F-B4071E0DC0E1}">
      <dgm:prSet/>
      <dgm:spPr/>
    </dgm:pt>
    <dgm:pt modelId="{2AEDDA6C-C423-D54A-A3AD-EF921C9DC4FE}" type="sibTrans" cxnId="{E98A68B1-BBE6-EA46-B43F-B4071E0DC0E1}">
      <dgm:prSet phldrT="3" phldr="0"/>
      <dgm:spPr/>
      <dgm:t>
        <a:bodyPr/>
        <a:lstStyle/>
        <a:p>
          <a:r>
            <a:rPr lang="en-US"/>
            <a:t>3</a:t>
          </a:r>
        </a:p>
      </dgm:t>
    </dgm:pt>
    <dgm:pt modelId="{923C578D-F600-5E43-A500-B151E2660D96}" type="pres">
      <dgm:prSet presAssocID="{EE9F4EB8-072F-4F3F-A95B-3DB6FBD78434}" presName="Name0" presStyleCnt="0">
        <dgm:presLayoutVars>
          <dgm:animLvl val="lvl"/>
          <dgm:resizeHandles val="exact"/>
        </dgm:presLayoutVars>
      </dgm:prSet>
      <dgm:spPr/>
    </dgm:pt>
    <dgm:pt modelId="{6EF8DA69-40C7-BC45-B7BD-17EF157156D3}" type="pres">
      <dgm:prSet presAssocID="{3E72B00C-392A-48C1-8614-99B6AE725DD0}" presName="compositeNode" presStyleCnt="0">
        <dgm:presLayoutVars>
          <dgm:bulletEnabled val="1"/>
        </dgm:presLayoutVars>
      </dgm:prSet>
      <dgm:spPr/>
    </dgm:pt>
    <dgm:pt modelId="{E755049F-5EA4-E541-A3E7-6FDD68B98E95}" type="pres">
      <dgm:prSet presAssocID="{3E72B00C-392A-48C1-8614-99B6AE725DD0}" presName="bgRect" presStyleLbl="bgAccFollowNode1" presStyleIdx="0" presStyleCnt="3"/>
      <dgm:spPr/>
    </dgm:pt>
    <dgm:pt modelId="{E9B404E9-6CFB-7B44-9A45-7A3B693789BC}" type="pres">
      <dgm:prSet presAssocID="{63D2B3A6-2FF1-4C30-95D8-191595D9D05D}" presName="sibTransNodeCircle" presStyleLbl="alignNode1" presStyleIdx="0" presStyleCnt="6">
        <dgm:presLayoutVars>
          <dgm:chMax val="0"/>
          <dgm:bulletEnabled/>
        </dgm:presLayoutVars>
      </dgm:prSet>
      <dgm:spPr/>
    </dgm:pt>
    <dgm:pt modelId="{DDA3C3D7-117E-AB4B-B937-40DFB217FEE1}" type="pres">
      <dgm:prSet presAssocID="{3E72B00C-392A-48C1-8614-99B6AE725DD0}" presName="bottomLine" presStyleLbl="alignNode1" presStyleIdx="1" presStyleCnt="6">
        <dgm:presLayoutVars/>
      </dgm:prSet>
      <dgm:spPr/>
    </dgm:pt>
    <dgm:pt modelId="{78285EDC-3E7C-E744-BED0-D3FB55E6339D}" type="pres">
      <dgm:prSet presAssocID="{3E72B00C-392A-48C1-8614-99B6AE725DD0}" presName="nodeText" presStyleLbl="bgAccFollowNode1" presStyleIdx="0" presStyleCnt="3">
        <dgm:presLayoutVars>
          <dgm:bulletEnabled val="1"/>
        </dgm:presLayoutVars>
      </dgm:prSet>
      <dgm:spPr/>
    </dgm:pt>
    <dgm:pt modelId="{C3DC591F-8804-B641-AE05-2ED81AFD4011}" type="pres">
      <dgm:prSet presAssocID="{63D2B3A6-2FF1-4C30-95D8-191595D9D05D}" presName="sibTrans" presStyleCnt="0"/>
      <dgm:spPr/>
    </dgm:pt>
    <dgm:pt modelId="{7C2A498A-B72D-A04A-AADE-968E42DB4788}" type="pres">
      <dgm:prSet presAssocID="{FA0FB0C1-254B-441E-8C06-388B26F86E71}" presName="compositeNode" presStyleCnt="0">
        <dgm:presLayoutVars>
          <dgm:bulletEnabled val="1"/>
        </dgm:presLayoutVars>
      </dgm:prSet>
      <dgm:spPr/>
    </dgm:pt>
    <dgm:pt modelId="{752787E5-EB25-7C4C-A69B-F03A4F054AB6}" type="pres">
      <dgm:prSet presAssocID="{FA0FB0C1-254B-441E-8C06-388B26F86E71}" presName="bgRect" presStyleLbl="bgAccFollowNode1" presStyleIdx="1" presStyleCnt="3"/>
      <dgm:spPr/>
    </dgm:pt>
    <dgm:pt modelId="{FBC784E7-28F5-E845-BD25-42821A47B4BC}" type="pres">
      <dgm:prSet presAssocID="{9CE399E9-45D6-47D4-AD71-4A69246D659D}" presName="sibTransNodeCircle" presStyleLbl="alignNode1" presStyleIdx="2" presStyleCnt="6">
        <dgm:presLayoutVars>
          <dgm:chMax val="0"/>
          <dgm:bulletEnabled/>
        </dgm:presLayoutVars>
      </dgm:prSet>
      <dgm:spPr/>
    </dgm:pt>
    <dgm:pt modelId="{3D09C9A4-F226-C441-9FA6-318C973D5C4D}" type="pres">
      <dgm:prSet presAssocID="{FA0FB0C1-254B-441E-8C06-388B26F86E71}" presName="bottomLine" presStyleLbl="alignNode1" presStyleIdx="3" presStyleCnt="6">
        <dgm:presLayoutVars/>
      </dgm:prSet>
      <dgm:spPr/>
    </dgm:pt>
    <dgm:pt modelId="{4AA6A738-2E0F-5F47-B930-8971B751642E}" type="pres">
      <dgm:prSet presAssocID="{FA0FB0C1-254B-441E-8C06-388B26F86E71}" presName="nodeText" presStyleLbl="bgAccFollowNode1" presStyleIdx="1" presStyleCnt="3">
        <dgm:presLayoutVars>
          <dgm:bulletEnabled val="1"/>
        </dgm:presLayoutVars>
      </dgm:prSet>
      <dgm:spPr/>
    </dgm:pt>
    <dgm:pt modelId="{5137631D-8CBB-5847-9967-81D5B84DCB9D}" type="pres">
      <dgm:prSet presAssocID="{9CE399E9-45D6-47D4-AD71-4A69246D659D}" presName="sibTrans" presStyleCnt="0"/>
      <dgm:spPr/>
    </dgm:pt>
    <dgm:pt modelId="{A57A0FBC-1E64-5944-A105-960FF6EB1883}" type="pres">
      <dgm:prSet presAssocID="{54694BED-47DF-6D48-88D7-93EB855DB9FC}" presName="compositeNode" presStyleCnt="0">
        <dgm:presLayoutVars>
          <dgm:bulletEnabled val="1"/>
        </dgm:presLayoutVars>
      </dgm:prSet>
      <dgm:spPr/>
    </dgm:pt>
    <dgm:pt modelId="{2328004B-DD70-B24F-AA60-47D5834C452E}" type="pres">
      <dgm:prSet presAssocID="{54694BED-47DF-6D48-88D7-93EB855DB9FC}" presName="bgRect" presStyleLbl="bgAccFollowNode1" presStyleIdx="2" presStyleCnt="3"/>
      <dgm:spPr/>
    </dgm:pt>
    <dgm:pt modelId="{CFFE95E2-B5F7-5F41-9E42-98842F676A70}" type="pres">
      <dgm:prSet presAssocID="{2AEDDA6C-C423-D54A-A3AD-EF921C9DC4FE}" presName="sibTransNodeCircle" presStyleLbl="alignNode1" presStyleIdx="4" presStyleCnt="6">
        <dgm:presLayoutVars>
          <dgm:chMax val="0"/>
          <dgm:bulletEnabled/>
        </dgm:presLayoutVars>
      </dgm:prSet>
      <dgm:spPr/>
    </dgm:pt>
    <dgm:pt modelId="{62110549-FD3E-D24A-A970-6CBFA0AD5C48}" type="pres">
      <dgm:prSet presAssocID="{54694BED-47DF-6D48-88D7-93EB855DB9FC}" presName="bottomLine" presStyleLbl="alignNode1" presStyleIdx="5" presStyleCnt="6">
        <dgm:presLayoutVars/>
      </dgm:prSet>
      <dgm:spPr/>
    </dgm:pt>
    <dgm:pt modelId="{055C441B-CCA1-904B-BB58-C15BE2847FD9}" type="pres">
      <dgm:prSet presAssocID="{54694BED-47DF-6D48-88D7-93EB855DB9FC}" presName="nodeText" presStyleLbl="bgAccFollowNode1" presStyleIdx="2" presStyleCnt="3">
        <dgm:presLayoutVars>
          <dgm:bulletEnabled val="1"/>
        </dgm:presLayoutVars>
      </dgm:prSet>
      <dgm:spPr/>
    </dgm:pt>
  </dgm:ptLst>
  <dgm:cxnLst>
    <dgm:cxn modelId="{0B995313-C562-EB43-84A4-7D2CE5182EBB}" type="presOf" srcId="{3E72B00C-392A-48C1-8614-99B6AE725DD0}" destId="{78285EDC-3E7C-E744-BED0-D3FB55E6339D}" srcOrd="1" destOrd="0" presId="urn:microsoft.com/office/officeart/2016/7/layout/BasicLinearProcessNumbered"/>
    <dgm:cxn modelId="{D8D7434E-24A7-6644-BC6E-68384B6C3554}" type="presOf" srcId="{63D2B3A6-2FF1-4C30-95D8-191595D9D05D}" destId="{E9B404E9-6CFB-7B44-9A45-7A3B693789BC}" srcOrd="0" destOrd="0" presId="urn:microsoft.com/office/officeart/2016/7/layout/BasicLinearProcessNumbered"/>
    <dgm:cxn modelId="{A9BADE54-B9A8-4632-8CE6-E693B2EA365F}" srcId="{EE9F4EB8-072F-4F3F-A95B-3DB6FBD78434}" destId="{3E72B00C-392A-48C1-8614-99B6AE725DD0}" srcOrd="0" destOrd="0" parTransId="{FE8B4CE4-FC94-40CB-89BB-104579419EC9}" sibTransId="{63D2B3A6-2FF1-4C30-95D8-191595D9D05D}"/>
    <dgm:cxn modelId="{CA290C62-E745-AE43-90F5-FE3B33E0C204}" type="presOf" srcId="{FA0FB0C1-254B-441E-8C06-388B26F86E71}" destId="{4AA6A738-2E0F-5F47-B930-8971B751642E}" srcOrd="1" destOrd="0" presId="urn:microsoft.com/office/officeart/2016/7/layout/BasicLinearProcessNumbered"/>
    <dgm:cxn modelId="{8E4B8A6A-D8AA-4C46-9A9E-1E3011C6697F}" type="presOf" srcId="{54694BED-47DF-6D48-88D7-93EB855DB9FC}" destId="{2328004B-DD70-B24F-AA60-47D5834C452E}" srcOrd="0" destOrd="0" presId="urn:microsoft.com/office/officeart/2016/7/layout/BasicLinearProcessNumbered"/>
    <dgm:cxn modelId="{0C03A76D-8349-4B4C-8F54-51B23E5157ED}" type="presOf" srcId="{EE9F4EB8-072F-4F3F-A95B-3DB6FBD78434}" destId="{923C578D-F600-5E43-A500-B151E2660D96}" srcOrd="0" destOrd="0" presId="urn:microsoft.com/office/officeart/2016/7/layout/BasicLinearProcessNumbered"/>
    <dgm:cxn modelId="{70968675-4C6E-4842-9BDD-FCFDAAC413C4}" type="presOf" srcId="{2AEDDA6C-C423-D54A-A3AD-EF921C9DC4FE}" destId="{CFFE95E2-B5F7-5F41-9E42-98842F676A70}" srcOrd="0" destOrd="0" presId="urn:microsoft.com/office/officeart/2016/7/layout/BasicLinearProcessNumbered"/>
    <dgm:cxn modelId="{34B1E38F-8FB1-AB46-9244-A34CFB23E468}" type="presOf" srcId="{FA0FB0C1-254B-441E-8C06-388B26F86E71}" destId="{752787E5-EB25-7C4C-A69B-F03A4F054AB6}" srcOrd="0" destOrd="0" presId="urn:microsoft.com/office/officeart/2016/7/layout/BasicLinearProcessNumbered"/>
    <dgm:cxn modelId="{20DCBE9E-B67F-8D4D-8F1A-A8F5C1AB3C4C}" type="presOf" srcId="{54694BED-47DF-6D48-88D7-93EB855DB9FC}" destId="{055C441B-CCA1-904B-BB58-C15BE2847FD9}" srcOrd="1" destOrd="0" presId="urn:microsoft.com/office/officeart/2016/7/layout/BasicLinearProcessNumbered"/>
    <dgm:cxn modelId="{080608A2-1C2B-3C45-AFED-CBD6DAEEC636}" type="presOf" srcId="{9CE399E9-45D6-47D4-AD71-4A69246D659D}" destId="{FBC784E7-28F5-E845-BD25-42821A47B4BC}" srcOrd="0" destOrd="0" presId="urn:microsoft.com/office/officeart/2016/7/layout/BasicLinearProcessNumbered"/>
    <dgm:cxn modelId="{E98A68B1-BBE6-EA46-B43F-B4071E0DC0E1}" srcId="{EE9F4EB8-072F-4F3F-A95B-3DB6FBD78434}" destId="{54694BED-47DF-6D48-88D7-93EB855DB9FC}" srcOrd="2" destOrd="0" parTransId="{88389BC3-5E20-7544-88F8-4CFFA985F8CB}" sibTransId="{2AEDDA6C-C423-D54A-A3AD-EF921C9DC4FE}"/>
    <dgm:cxn modelId="{840267DD-4111-6F44-A86B-5047DC9EEF47}" type="presOf" srcId="{3E72B00C-392A-48C1-8614-99B6AE725DD0}" destId="{E755049F-5EA4-E541-A3E7-6FDD68B98E95}" srcOrd="0" destOrd="0" presId="urn:microsoft.com/office/officeart/2016/7/layout/BasicLinearProcessNumbered"/>
    <dgm:cxn modelId="{65C831EB-AF36-4D45-8D72-ADA5455C01EA}" srcId="{EE9F4EB8-072F-4F3F-A95B-3DB6FBD78434}" destId="{FA0FB0C1-254B-441E-8C06-388B26F86E71}" srcOrd="1" destOrd="0" parTransId="{0F2138DF-D7D4-4550-AC48-1FC123FFE052}" sibTransId="{9CE399E9-45D6-47D4-AD71-4A69246D659D}"/>
    <dgm:cxn modelId="{812CFACE-42C2-0E45-868A-98420A59A76E}" type="presParOf" srcId="{923C578D-F600-5E43-A500-B151E2660D96}" destId="{6EF8DA69-40C7-BC45-B7BD-17EF157156D3}" srcOrd="0" destOrd="0" presId="urn:microsoft.com/office/officeart/2016/7/layout/BasicLinearProcessNumbered"/>
    <dgm:cxn modelId="{CCF68A1A-F73D-154B-B280-9735A32F2A89}" type="presParOf" srcId="{6EF8DA69-40C7-BC45-B7BD-17EF157156D3}" destId="{E755049F-5EA4-E541-A3E7-6FDD68B98E95}" srcOrd="0" destOrd="0" presId="urn:microsoft.com/office/officeart/2016/7/layout/BasicLinearProcessNumbered"/>
    <dgm:cxn modelId="{575ABC54-BB45-7E4C-93A2-1FBB2E3572D0}" type="presParOf" srcId="{6EF8DA69-40C7-BC45-B7BD-17EF157156D3}" destId="{E9B404E9-6CFB-7B44-9A45-7A3B693789BC}" srcOrd="1" destOrd="0" presId="urn:microsoft.com/office/officeart/2016/7/layout/BasicLinearProcessNumbered"/>
    <dgm:cxn modelId="{9AD7A9CE-6DC8-744A-9460-67BC43A430D3}" type="presParOf" srcId="{6EF8DA69-40C7-BC45-B7BD-17EF157156D3}" destId="{DDA3C3D7-117E-AB4B-B937-40DFB217FEE1}" srcOrd="2" destOrd="0" presId="urn:microsoft.com/office/officeart/2016/7/layout/BasicLinearProcessNumbered"/>
    <dgm:cxn modelId="{8901ED13-7420-9C45-B645-8A2C2BC70C0D}" type="presParOf" srcId="{6EF8DA69-40C7-BC45-B7BD-17EF157156D3}" destId="{78285EDC-3E7C-E744-BED0-D3FB55E6339D}" srcOrd="3" destOrd="0" presId="urn:microsoft.com/office/officeart/2016/7/layout/BasicLinearProcessNumbered"/>
    <dgm:cxn modelId="{D766D97B-ADEE-5C4E-8956-1387ED0CDE36}" type="presParOf" srcId="{923C578D-F600-5E43-A500-B151E2660D96}" destId="{C3DC591F-8804-B641-AE05-2ED81AFD4011}" srcOrd="1" destOrd="0" presId="urn:microsoft.com/office/officeart/2016/7/layout/BasicLinearProcessNumbered"/>
    <dgm:cxn modelId="{01F06968-2BB0-3C40-A8E7-212B4FA54C96}" type="presParOf" srcId="{923C578D-F600-5E43-A500-B151E2660D96}" destId="{7C2A498A-B72D-A04A-AADE-968E42DB4788}" srcOrd="2" destOrd="0" presId="urn:microsoft.com/office/officeart/2016/7/layout/BasicLinearProcessNumbered"/>
    <dgm:cxn modelId="{0AEADC57-BE59-514C-A9E4-B670DBE56190}" type="presParOf" srcId="{7C2A498A-B72D-A04A-AADE-968E42DB4788}" destId="{752787E5-EB25-7C4C-A69B-F03A4F054AB6}" srcOrd="0" destOrd="0" presId="urn:microsoft.com/office/officeart/2016/7/layout/BasicLinearProcessNumbered"/>
    <dgm:cxn modelId="{E4CFB572-6A9A-D04C-8C75-45C7B936659D}" type="presParOf" srcId="{7C2A498A-B72D-A04A-AADE-968E42DB4788}" destId="{FBC784E7-28F5-E845-BD25-42821A47B4BC}" srcOrd="1" destOrd="0" presId="urn:microsoft.com/office/officeart/2016/7/layout/BasicLinearProcessNumbered"/>
    <dgm:cxn modelId="{B63A0745-F17B-B04F-9DD5-30BA87356BEB}" type="presParOf" srcId="{7C2A498A-B72D-A04A-AADE-968E42DB4788}" destId="{3D09C9A4-F226-C441-9FA6-318C973D5C4D}" srcOrd="2" destOrd="0" presId="urn:microsoft.com/office/officeart/2016/7/layout/BasicLinearProcessNumbered"/>
    <dgm:cxn modelId="{05775EA9-263F-784E-A52B-6512D30C3CA6}" type="presParOf" srcId="{7C2A498A-B72D-A04A-AADE-968E42DB4788}" destId="{4AA6A738-2E0F-5F47-B930-8971B751642E}" srcOrd="3" destOrd="0" presId="urn:microsoft.com/office/officeart/2016/7/layout/BasicLinearProcessNumbered"/>
    <dgm:cxn modelId="{17F7509D-2074-5045-AD01-BC7410126AE6}" type="presParOf" srcId="{923C578D-F600-5E43-A500-B151E2660D96}" destId="{5137631D-8CBB-5847-9967-81D5B84DCB9D}" srcOrd="3" destOrd="0" presId="urn:microsoft.com/office/officeart/2016/7/layout/BasicLinearProcessNumbered"/>
    <dgm:cxn modelId="{E7628387-2320-104F-BAC8-55D086EF12CA}" type="presParOf" srcId="{923C578D-F600-5E43-A500-B151E2660D96}" destId="{A57A0FBC-1E64-5944-A105-960FF6EB1883}" srcOrd="4" destOrd="0" presId="urn:microsoft.com/office/officeart/2016/7/layout/BasicLinearProcessNumbered"/>
    <dgm:cxn modelId="{0C087863-389E-5C4E-8EB1-AA507AD37B38}" type="presParOf" srcId="{A57A0FBC-1E64-5944-A105-960FF6EB1883}" destId="{2328004B-DD70-B24F-AA60-47D5834C452E}" srcOrd="0" destOrd="0" presId="urn:microsoft.com/office/officeart/2016/7/layout/BasicLinearProcessNumbered"/>
    <dgm:cxn modelId="{03ACD3CE-45F8-B64B-81AC-CDE08CDC3587}" type="presParOf" srcId="{A57A0FBC-1E64-5944-A105-960FF6EB1883}" destId="{CFFE95E2-B5F7-5F41-9E42-98842F676A70}" srcOrd="1" destOrd="0" presId="urn:microsoft.com/office/officeart/2016/7/layout/BasicLinearProcessNumbered"/>
    <dgm:cxn modelId="{0C19AD49-058A-C645-8E0A-36373333AA4B}" type="presParOf" srcId="{A57A0FBC-1E64-5944-A105-960FF6EB1883}" destId="{62110549-FD3E-D24A-A970-6CBFA0AD5C48}" srcOrd="2" destOrd="0" presId="urn:microsoft.com/office/officeart/2016/7/layout/BasicLinearProcessNumbered"/>
    <dgm:cxn modelId="{FFFF2E24-57BA-8941-BA29-3EA47CAD0647}" type="presParOf" srcId="{A57A0FBC-1E64-5944-A105-960FF6EB1883}" destId="{055C441B-CCA1-904B-BB58-C15BE2847FD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90E61-5BC7-AB44-A0A7-4FDDCC8E3262}">
      <dsp:nvSpPr>
        <dsp:cNvPr id="0" name=""/>
        <dsp:cNvSpPr/>
      </dsp:nvSpPr>
      <dsp:spPr>
        <a:xfrm>
          <a:off x="3339999" y="2181"/>
          <a:ext cx="4537192" cy="2052099"/>
        </a:xfrm>
        <a:prstGeom prst="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Time is money! Our dataset focuses on current and past credit card customers</a:t>
          </a:r>
        </a:p>
      </dsp:txBody>
      <dsp:txXfrm>
        <a:off x="3339999" y="2181"/>
        <a:ext cx="4537192" cy="2052099"/>
      </dsp:txXfrm>
    </dsp:sp>
    <dsp:sp modelId="{CF91369F-B791-A74C-A36A-9335B61429F6}">
      <dsp:nvSpPr>
        <dsp:cNvPr id="0" name=""/>
        <dsp:cNvSpPr/>
      </dsp:nvSpPr>
      <dsp:spPr>
        <a:xfrm>
          <a:off x="1105263" y="2181"/>
          <a:ext cx="2031578" cy="20520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9525"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9601BEC6-35BC-7C49-B2B7-4AC40C60FAE7}">
      <dsp:nvSpPr>
        <dsp:cNvPr id="0" name=""/>
        <dsp:cNvSpPr/>
      </dsp:nvSpPr>
      <dsp:spPr>
        <a:xfrm>
          <a:off x="1105263" y="2392877"/>
          <a:ext cx="4537192" cy="2052099"/>
        </a:xfrm>
        <a:prstGeom prst="rect">
          <a:avLst/>
        </a:prstGeom>
        <a:gradFill rotWithShape="0">
          <a:gsLst>
            <a:gs pos="0">
              <a:schemeClr val="accent1">
                <a:hueOff val="0"/>
                <a:satOff val="0"/>
                <a:lumOff val="0"/>
                <a:alphaOff val="0"/>
                <a:tint val="80000"/>
                <a:lumMod val="105000"/>
              </a:schemeClr>
            </a:gs>
            <a:gs pos="100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The dataset contains demographic information regarding the customers and their credit card and banking behavior</a:t>
          </a:r>
        </a:p>
      </dsp:txBody>
      <dsp:txXfrm>
        <a:off x="1105263" y="2392877"/>
        <a:ext cx="4537192" cy="2052099"/>
      </dsp:txXfrm>
    </dsp:sp>
    <dsp:sp modelId="{5CD4DF00-76F3-5947-8CF8-66EC538D2846}">
      <dsp:nvSpPr>
        <dsp:cNvPr id="0" name=""/>
        <dsp:cNvSpPr/>
      </dsp:nvSpPr>
      <dsp:spPr>
        <a:xfrm>
          <a:off x="5845613" y="2392877"/>
          <a:ext cx="2031578" cy="205209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000" r="-1000"/>
          </a:stretch>
        </a:blipFill>
        <a:ln w="9525"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5049F-5EA4-E541-A3E7-6FDD68B98E95}">
      <dsp:nvSpPr>
        <dsp:cNvPr id="0" name=""/>
        <dsp:cNvSpPr/>
      </dsp:nvSpPr>
      <dsp:spPr>
        <a:xfrm>
          <a:off x="0" y="0"/>
          <a:ext cx="3298031" cy="336474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7127" tIns="330200" rIns="257127" bIns="330200" numCol="1" spcCol="1270" anchor="t" anchorCtr="0">
          <a:noAutofit/>
        </a:bodyPr>
        <a:lstStyle/>
        <a:p>
          <a:pPr marL="0" lvl="0" indent="0" algn="l" defTabSz="1066800">
            <a:lnSpc>
              <a:spcPct val="90000"/>
            </a:lnSpc>
            <a:spcBef>
              <a:spcPct val="0"/>
            </a:spcBef>
            <a:spcAft>
              <a:spcPct val="35000"/>
            </a:spcAft>
            <a:buNone/>
          </a:pPr>
          <a:r>
            <a:rPr lang="en-US" sz="2400" kern="1200" dirty="0"/>
            <a:t>Identify key factors that influence customer churn</a:t>
          </a:r>
        </a:p>
      </dsp:txBody>
      <dsp:txXfrm>
        <a:off x="0" y="1278601"/>
        <a:ext cx="3298031" cy="2018844"/>
      </dsp:txXfrm>
    </dsp:sp>
    <dsp:sp modelId="{E9B404E9-6CFB-7B44-9A45-7A3B693789BC}">
      <dsp:nvSpPr>
        <dsp:cNvPr id="0" name=""/>
        <dsp:cNvSpPr/>
      </dsp:nvSpPr>
      <dsp:spPr>
        <a:xfrm>
          <a:off x="1144304" y="336474"/>
          <a:ext cx="1009422" cy="1009422"/>
        </a:xfrm>
        <a:prstGeom prst="ellipse">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w="9525" cap="rnd"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8698" tIns="12700" rIns="7869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92130" y="484300"/>
        <a:ext cx="713770" cy="713770"/>
      </dsp:txXfrm>
    </dsp:sp>
    <dsp:sp modelId="{DDA3C3D7-117E-AB4B-B937-40DFB217FEE1}">
      <dsp:nvSpPr>
        <dsp:cNvPr id="0" name=""/>
        <dsp:cNvSpPr/>
      </dsp:nvSpPr>
      <dsp:spPr>
        <a:xfrm>
          <a:off x="0" y="3364669"/>
          <a:ext cx="3298031" cy="72"/>
        </a:xfrm>
        <a:prstGeom prst="rect">
          <a:avLst/>
        </a:prstGeom>
        <a:blipFill rotWithShape="1">
          <a:blip xmlns:r="http://schemas.openxmlformats.org/officeDocument/2006/relationships" r:embed="rId1">
            <a:duotone>
              <a:schemeClr val="accent2">
                <a:hueOff val="-289240"/>
                <a:satOff val="-1985"/>
                <a:lumOff val="1020"/>
                <a:alphaOff val="0"/>
                <a:tint val="98000"/>
                <a:lumMod val="102000"/>
              </a:schemeClr>
              <a:schemeClr val="accent2">
                <a:hueOff val="-289240"/>
                <a:satOff val="-1985"/>
                <a:lumOff val="1020"/>
                <a:alphaOff val="0"/>
                <a:shade val="98000"/>
                <a:lumMod val="98000"/>
              </a:schemeClr>
            </a:duotone>
          </a:blip>
          <a:tile tx="0" ty="0" sx="100000" sy="100000" flip="none" algn="tl"/>
        </a:blipFill>
        <a:ln w="9525" cap="rnd" cmpd="sng" algn="ctr">
          <a:solidFill>
            <a:schemeClr val="accent2">
              <a:hueOff val="-289240"/>
              <a:satOff val="-1985"/>
              <a:lumOff val="102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52787E5-EB25-7C4C-A69B-F03A4F054AB6}">
      <dsp:nvSpPr>
        <dsp:cNvPr id="0" name=""/>
        <dsp:cNvSpPr/>
      </dsp:nvSpPr>
      <dsp:spPr>
        <a:xfrm>
          <a:off x="3627834" y="0"/>
          <a:ext cx="3298031" cy="3364741"/>
        </a:xfrm>
        <a:prstGeom prst="rect">
          <a:avLst/>
        </a:prstGeom>
        <a:solidFill>
          <a:schemeClr val="accent2">
            <a:tint val="40000"/>
            <a:alpha val="90000"/>
            <a:hueOff val="-878705"/>
            <a:satOff val="-3312"/>
            <a:lumOff val="361"/>
            <a:alphaOff val="0"/>
          </a:schemeClr>
        </a:solidFill>
        <a:ln w="9525" cap="rnd" cmpd="sng" algn="ctr">
          <a:solidFill>
            <a:schemeClr val="accent2">
              <a:tint val="40000"/>
              <a:alpha val="90000"/>
              <a:hueOff val="-878705"/>
              <a:satOff val="-3312"/>
              <a:lumOff val="36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7127" tIns="330200" rIns="257127" bIns="330200" numCol="1" spcCol="1270" anchor="t" anchorCtr="0">
          <a:noAutofit/>
        </a:bodyPr>
        <a:lstStyle/>
        <a:p>
          <a:pPr marL="0" lvl="0" indent="0" algn="l" defTabSz="1066800">
            <a:lnSpc>
              <a:spcPct val="90000"/>
            </a:lnSpc>
            <a:spcBef>
              <a:spcPct val="0"/>
            </a:spcBef>
            <a:spcAft>
              <a:spcPct val="35000"/>
            </a:spcAft>
            <a:buNone/>
          </a:pPr>
          <a:r>
            <a:rPr lang="en-US" sz="2400" kern="1200" dirty="0"/>
            <a:t>Evaluate effectiveness of retention strategies</a:t>
          </a:r>
        </a:p>
      </dsp:txBody>
      <dsp:txXfrm>
        <a:off x="3627834" y="1278601"/>
        <a:ext cx="3298031" cy="2018844"/>
      </dsp:txXfrm>
    </dsp:sp>
    <dsp:sp modelId="{FBC784E7-28F5-E845-BD25-42821A47B4BC}">
      <dsp:nvSpPr>
        <dsp:cNvPr id="0" name=""/>
        <dsp:cNvSpPr/>
      </dsp:nvSpPr>
      <dsp:spPr>
        <a:xfrm>
          <a:off x="4772138" y="336474"/>
          <a:ext cx="1009422" cy="1009422"/>
        </a:xfrm>
        <a:prstGeom prst="ellipse">
          <a:avLst/>
        </a:prstGeom>
        <a:blipFill rotWithShape="1">
          <a:blip xmlns:r="http://schemas.openxmlformats.org/officeDocument/2006/relationships" r:embed="rId1">
            <a:duotone>
              <a:schemeClr val="accent2">
                <a:hueOff val="-578480"/>
                <a:satOff val="-3970"/>
                <a:lumOff val="2039"/>
                <a:alphaOff val="0"/>
                <a:tint val="98000"/>
                <a:lumMod val="102000"/>
              </a:schemeClr>
              <a:schemeClr val="accent2">
                <a:hueOff val="-578480"/>
                <a:satOff val="-3970"/>
                <a:lumOff val="2039"/>
                <a:alphaOff val="0"/>
                <a:shade val="98000"/>
                <a:lumMod val="98000"/>
              </a:schemeClr>
            </a:duotone>
          </a:blip>
          <a:tile tx="0" ty="0" sx="100000" sy="100000" flip="none" algn="tl"/>
        </a:blipFill>
        <a:ln w="9525" cap="rnd" cmpd="sng" algn="ctr">
          <a:solidFill>
            <a:schemeClr val="accent2">
              <a:hueOff val="-578480"/>
              <a:satOff val="-3970"/>
              <a:lumOff val="2039"/>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8698" tIns="12700" rIns="7869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919964" y="484300"/>
        <a:ext cx="713770" cy="713770"/>
      </dsp:txXfrm>
    </dsp:sp>
    <dsp:sp modelId="{3D09C9A4-F226-C441-9FA6-318C973D5C4D}">
      <dsp:nvSpPr>
        <dsp:cNvPr id="0" name=""/>
        <dsp:cNvSpPr/>
      </dsp:nvSpPr>
      <dsp:spPr>
        <a:xfrm>
          <a:off x="3627834" y="3364669"/>
          <a:ext cx="3298031" cy="72"/>
        </a:xfrm>
        <a:prstGeom prst="rect">
          <a:avLst/>
        </a:prstGeom>
        <a:blipFill rotWithShape="1">
          <a:blip xmlns:r="http://schemas.openxmlformats.org/officeDocument/2006/relationships" r:embed="rId1">
            <a:duotone>
              <a:schemeClr val="accent2">
                <a:hueOff val="-867720"/>
                <a:satOff val="-5954"/>
                <a:lumOff val="3059"/>
                <a:alphaOff val="0"/>
                <a:tint val="98000"/>
                <a:lumMod val="102000"/>
              </a:schemeClr>
              <a:schemeClr val="accent2">
                <a:hueOff val="-867720"/>
                <a:satOff val="-5954"/>
                <a:lumOff val="3059"/>
                <a:alphaOff val="0"/>
                <a:shade val="98000"/>
                <a:lumMod val="98000"/>
              </a:schemeClr>
            </a:duotone>
          </a:blip>
          <a:tile tx="0" ty="0" sx="100000" sy="100000" flip="none" algn="tl"/>
        </a:blipFill>
        <a:ln w="9525" cap="rnd" cmpd="sng" algn="ctr">
          <a:solidFill>
            <a:schemeClr val="accent2">
              <a:hueOff val="-867720"/>
              <a:satOff val="-5954"/>
              <a:lumOff val="305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328004B-DD70-B24F-AA60-47D5834C452E}">
      <dsp:nvSpPr>
        <dsp:cNvPr id="0" name=""/>
        <dsp:cNvSpPr/>
      </dsp:nvSpPr>
      <dsp:spPr>
        <a:xfrm>
          <a:off x="7255668" y="0"/>
          <a:ext cx="3298031" cy="3364741"/>
        </a:xfrm>
        <a:prstGeom prst="rect">
          <a:avLst/>
        </a:prstGeom>
        <a:solidFill>
          <a:schemeClr val="accent2">
            <a:tint val="40000"/>
            <a:alpha val="90000"/>
            <a:hueOff val="-1757410"/>
            <a:satOff val="-6624"/>
            <a:lumOff val="722"/>
            <a:alphaOff val="0"/>
          </a:schemeClr>
        </a:solidFill>
        <a:ln w="9525" cap="rnd" cmpd="sng" algn="ctr">
          <a:solidFill>
            <a:schemeClr val="accent2">
              <a:tint val="40000"/>
              <a:alpha val="90000"/>
              <a:hueOff val="-1757410"/>
              <a:satOff val="-6624"/>
              <a:lumOff val="72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7127" tIns="330200" rIns="257127" bIns="330200" numCol="1" spcCol="1270" anchor="t" anchorCtr="0">
          <a:noAutofit/>
        </a:bodyPr>
        <a:lstStyle/>
        <a:p>
          <a:pPr marL="0" lvl="0" indent="0" algn="l" defTabSz="1066800">
            <a:lnSpc>
              <a:spcPct val="90000"/>
            </a:lnSpc>
            <a:spcBef>
              <a:spcPct val="0"/>
            </a:spcBef>
            <a:spcAft>
              <a:spcPct val="35000"/>
            </a:spcAft>
            <a:buNone/>
          </a:pPr>
          <a:r>
            <a:rPr lang="en-US" sz="2400" kern="1200" dirty="0"/>
            <a:t>Develop actionable insights</a:t>
          </a:r>
        </a:p>
      </dsp:txBody>
      <dsp:txXfrm>
        <a:off x="7255668" y="1278601"/>
        <a:ext cx="3298031" cy="2018844"/>
      </dsp:txXfrm>
    </dsp:sp>
    <dsp:sp modelId="{CFFE95E2-B5F7-5F41-9E42-98842F676A70}">
      <dsp:nvSpPr>
        <dsp:cNvPr id="0" name=""/>
        <dsp:cNvSpPr/>
      </dsp:nvSpPr>
      <dsp:spPr>
        <a:xfrm>
          <a:off x="8399973" y="336474"/>
          <a:ext cx="1009422" cy="1009422"/>
        </a:xfrm>
        <a:prstGeom prst="ellipse">
          <a:avLst/>
        </a:prstGeom>
        <a:blipFill rotWithShape="1">
          <a:blip xmlns:r="http://schemas.openxmlformats.org/officeDocument/2006/relationships" r:embed="rId1">
            <a:duotone>
              <a:schemeClr val="accent2">
                <a:hueOff val="-1156960"/>
                <a:satOff val="-7939"/>
                <a:lumOff val="4078"/>
                <a:alphaOff val="0"/>
                <a:tint val="98000"/>
                <a:lumMod val="102000"/>
              </a:schemeClr>
              <a:schemeClr val="accent2">
                <a:hueOff val="-1156960"/>
                <a:satOff val="-7939"/>
                <a:lumOff val="4078"/>
                <a:alphaOff val="0"/>
                <a:shade val="98000"/>
                <a:lumMod val="98000"/>
              </a:schemeClr>
            </a:duotone>
          </a:blip>
          <a:tile tx="0" ty="0" sx="100000" sy="100000" flip="none" algn="tl"/>
        </a:blipFill>
        <a:ln w="9525" cap="rnd" cmpd="sng" algn="ctr">
          <a:solidFill>
            <a:schemeClr val="accent2">
              <a:hueOff val="-1156960"/>
              <a:satOff val="-7939"/>
              <a:lumOff val="407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78698" tIns="12700" rIns="7869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547799" y="484300"/>
        <a:ext cx="713770" cy="713770"/>
      </dsp:txXfrm>
    </dsp:sp>
    <dsp:sp modelId="{62110549-FD3E-D24A-A970-6CBFA0AD5C48}">
      <dsp:nvSpPr>
        <dsp:cNvPr id="0" name=""/>
        <dsp:cNvSpPr/>
      </dsp:nvSpPr>
      <dsp:spPr>
        <a:xfrm>
          <a:off x="7255668" y="3364669"/>
          <a:ext cx="3298031" cy="72"/>
        </a:xfrm>
        <a:prstGeom prst="rect">
          <a:avLst/>
        </a:prstGeom>
        <a:blipFill rotWithShape="1">
          <a:blip xmlns:r="http://schemas.openxmlformats.org/officeDocument/2006/relationships" r:embed="rId1">
            <a:duotone>
              <a:schemeClr val="accent2">
                <a:hueOff val="-1446200"/>
                <a:satOff val="-9924"/>
                <a:lumOff val="5098"/>
                <a:alphaOff val="0"/>
                <a:tint val="98000"/>
                <a:lumMod val="102000"/>
              </a:schemeClr>
              <a:schemeClr val="accent2">
                <a:hueOff val="-1446200"/>
                <a:satOff val="-9924"/>
                <a:lumOff val="5098"/>
                <a:alphaOff val="0"/>
                <a:shade val="98000"/>
                <a:lumMod val="98000"/>
              </a:schemeClr>
            </a:duotone>
          </a:blip>
          <a:tile tx="0" ty="0" sx="100000" sy="100000" flip="none" algn="tl"/>
        </a:blipFill>
        <a:ln w="9525" cap="rnd" cmpd="sng" algn="ctr">
          <a:solidFill>
            <a:schemeClr val="accent2">
              <a:hueOff val="-1446200"/>
              <a:satOff val="-9924"/>
              <a:lumOff val="509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C024C-8628-094D-817D-72C44582239D}" type="datetimeFigureOut">
              <a:rPr lang="en-US" smtClean="0"/>
              <a:t>3/24/23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570F-1363-9345-A2E8-1BE09289FA9D}" type="slidenum">
              <a:rPr lang="en-US" smtClean="0"/>
              <a:t>‹#›</a:t>
            </a:fld>
            <a:endParaRPr lang="en-US"/>
          </a:p>
        </p:txBody>
      </p:sp>
    </p:spTree>
    <p:extLst>
      <p:ext uri="{BB962C8B-B14F-4D97-AF65-F5344CB8AC3E}">
        <p14:creationId xmlns:p14="http://schemas.microsoft.com/office/powerpoint/2010/main" val="400580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9EB570F-1363-9345-A2E8-1BE09289FA9D}" type="slidenum">
              <a:rPr lang="en-US" smtClean="0"/>
              <a:t>1</a:t>
            </a:fld>
            <a:endParaRPr lang="en-US"/>
          </a:p>
        </p:txBody>
      </p:sp>
    </p:spTree>
    <p:extLst>
      <p:ext uri="{BB962C8B-B14F-4D97-AF65-F5344CB8AC3E}">
        <p14:creationId xmlns:p14="http://schemas.microsoft.com/office/powerpoint/2010/main" val="1671329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SVM Linear has support Vectors 1423 and Accuracy of 92.03%</a:t>
            </a:r>
          </a:p>
          <a:p>
            <a:r>
              <a:rPr lang="en-US" dirty="0"/>
              <a:t>SVM Polynomial has 2468 supporting vectors with Accuracy of 83.57%</a:t>
            </a:r>
            <a:endParaRPr lang="en-US" dirty="0">
              <a:cs typeface="Calibri"/>
            </a:endParaRPr>
          </a:p>
          <a:p>
            <a:r>
              <a:rPr lang="en-US" dirty="0"/>
              <a:t>SVM Radial has 2120 Supporting Vectors with  Accuracy of 90.22%</a:t>
            </a:r>
            <a:endParaRPr lang="en-US" dirty="0">
              <a:cs typeface="Calibri"/>
            </a:endParaRPr>
          </a:p>
          <a:p>
            <a:r>
              <a:rPr lang="en-US" dirty="0"/>
              <a:t>SVM Sigmoid had 2242 supporting vectors with Accuracy of 88.87%</a:t>
            </a:r>
            <a:endParaRPr lang="en-US" dirty="0">
              <a:cs typeface="Calibri"/>
            </a:endParaRPr>
          </a:p>
          <a:p>
            <a:r>
              <a:rPr lang="en-US" dirty="0">
                <a:cs typeface="Calibri"/>
              </a:rPr>
              <a:t>Lesser Support Vectors is an indication of fastest test points calculation</a:t>
            </a:r>
          </a:p>
        </p:txBody>
      </p:sp>
      <p:sp>
        <p:nvSpPr>
          <p:cNvPr id="4" name="Slide Number Placeholder 3"/>
          <p:cNvSpPr>
            <a:spLocks noGrp="1"/>
          </p:cNvSpPr>
          <p:nvPr>
            <p:ph type="sldNum" sz="quarter" idx="5"/>
          </p:nvPr>
        </p:nvSpPr>
        <p:spPr/>
        <p:txBody>
          <a:bodyPr/>
          <a:lstStyle/>
          <a:p>
            <a:fld id="{39EB570F-1363-9345-A2E8-1BE09289FA9D}" type="slidenum">
              <a:rPr lang="en-US" smtClean="0"/>
              <a:t>10</a:t>
            </a:fld>
            <a:endParaRPr lang="en-US"/>
          </a:p>
        </p:txBody>
      </p:sp>
    </p:spTree>
    <p:extLst>
      <p:ext uri="{BB962C8B-B14F-4D97-AF65-F5344CB8AC3E}">
        <p14:creationId xmlns:p14="http://schemas.microsoft.com/office/powerpoint/2010/main" val="3890686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accurate model is when k=5 at 93.09%(best k candidates are 3,4,5 –under 10)</a:t>
            </a:r>
          </a:p>
          <a:p>
            <a:r>
              <a:rPr lang="en-US" dirty="0">
                <a:cs typeface="Calibri"/>
              </a:rPr>
              <a:t>KNN started with k as </a:t>
            </a:r>
            <a:r>
              <a:rPr lang="en-US" dirty="0" err="1">
                <a:cs typeface="Calibri"/>
              </a:rPr>
              <a:t>Sq.root</a:t>
            </a:r>
            <a:r>
              <a:rPr lang="en-US" dirty="0">
                <a:cs typeface="Calibri"/>
              </a:rPr>
              <a:t> of number of rows – 84 and 85 with an accuracy rate of ~89%.</a:t>
            </a:r>
          </a:p>
        </p:txBody>
      </p:sp>
      <p:sp>
        <p:nvSpPr>
          <p:cNvPr id="4" name="Slide Number Placeholder 3"/>
          <p:cNvSpPr>
            <a:spLocks noGrp="1"/>
          </p:cNvSpPr>
          <p:nvPr>
            <p:ph type="sldNum" sz="quarter" idx="5"/>
          </p:nvPr>
        </p:nvSpPr>
        <p:spPr/>
        <p:txBody>
          <a:bodyPr/>
          <a:lstStyle/>
          <a:p>
            <a:fld id="{39EB570F-1363-9345-A2E8-1BE09289FA9D}" type="slidenum">
              <a:rPr lang="en-US" smtClean="0"/>
              <a:t>11</a:t>
            </a:fld>
            <a:endParaRPr lang="en-US"/>
          </a:p>
        </p:txBody>
      </p:sp>
    </p:spTree>
    <p:extLst>
      <p:ext uri="{BB962C8B-B14F-4D97-AF65-F5344CB8AC3E}">
        <p14:creationId xmlns:p14="http://schemas.microsoft.com/office/powerpoint/2010/main" val="1906935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Our dataset had 20 columns with a smaller dimension – </a:t>
            </a:r>
            <a:r>
              <a:rPr lang="en-US" dirty="0" err="1">
                <a:cs typeface="Calibri"/>
              </a:rPr>
              <a:t>kNN</a:t>
            </a:r>
            <a:r>
              <a:rPr lang="en-US" dirty="0">
                <a:cs typeface="Calibri"/>
              </a:rPr>
              <a:t> works well in such scenarios with lower features.</a:t>
            </a:r>
            <a:endParaRPr lang="en-US" dirty="0"/>
          </a:p>
          <a:p>
            <a:r>
              <a:rPr lang="en-US" dirty="0">
                <a:cs typeface="Calibri" panose="020F0502020204030204"/>
              </a:rPr>
              <a:t>Our problem is a classification problem and Random Forest works well with such  cases. Our Recommendation is use RF </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39EB570F-1363-9345-A2E8-1BE09289FA9D}" type="slidenum">
              <a:rPr lang="en-US" smtClean="0"/>
              <a:t>12</a:t>
            </a:fld>
            <a:endParaRPr lang="en-US"/>
          </a:p>
        </p:txBody>
      </p:sp>
    </p:spTree>
    <p:extLst>
      <p:ext uri="{BB962C8B-B14F-4D97-AF65-F5344CB8AC3E}">
        <p14:creationId xmlns:p14="http://schemas.microsoft.com/office/powerpoint/2010/main" val="299945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570F-1363-9345-A2E8-1BE09289FA9D}" type="slidenum">
              <a:rPr lang="en-US" smtClean="0"/>
              <a:t>2</a:t>
            </a:fld>
            <a:endParaRPr lang="en-US"/>
          </a:p>
        </p:txBody>
      </p:sp>
    </p:spTree>
    <p:extLst>
      <p:ext uri="{BB962C8B-B14F-4D97-AF65-F5344CB8AC3E}">
        <p14:creationId xmlns:p14="http://schemas.microsoft.com/office/powerpoint/2010/main" val="19253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It is important to determine the root cause of customer churn and identify specific factors that have the greatest impact on customer retention. Overall, this would help banks develop targeted strategies to reduce churn.</a:t>
            </a:r>
          </a:p>
          <a:p>
            <a:r>
              <a:rPr lang="en-US" dirty="0"/>
              <a:t>2: Once a strategy is in place, it is important to evaluate the effectiveness to refine the approach.</a:t>
            </a:r>
          </a:p>
          <a:p>
            <a:r>
              <a:rPr lang="en-US" dirty="0"/>
              <a:t>3:The goal is to develop actionable insights that can improve customer retention</a:t>
            </a:r>
          </a:p>
        </p:txBody>
      </p:sp>
      <p:sp>
        <p:nvSpPr>
          <p:cNvPr id="4" name="Slide Number Placeholder 3"/>
          <p:cNvSpPr>
            <a:spLocks noGrp="1"/>
          </p:cNvSpPr>
          <p:nvPr>
            <p:ph type="sldNum" sz="quarter" idx="5"/>
          </p:nvPr>
        </p:nvSpPr>
        <p:spPr/>
        <p:txBody>
          <a:bodyPr/>
          <a:lstStyle/>
          <a:p>
            <a:fld id="{39EB570F-1363-9345-A2E8-1BE09289FA9D}" type="slidenum">
              <a:rPr lang="en-US" smtClean="0"/>
              <a:t>3</a:t>
            </a:fld>
            <a:endParaRPr lang="en-US"/>
          </a:p>
        </p:txBody>
      </p:sp>
    </p:spTree>
    <p:extLst>
      <p:ext uri="{BB962C8B-B14F-4D97-AF65-F5344CB8AC3E}">
        <p14:creationId xmlns:p14="http://schemas.microsoft.com/office/powerpoint/2010/main" val="4133018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570F-1363-9345-A2E8-1BE09289FA9D}" type="slidenum">
              <a:rPr lang="en-US" smtClean="0"/>
              <a:t>4</a:t>
            </a:fld>
            <a:endParaRPr lang="en-US"/>
          </a:p>
        </p:txBody>
      </p:sp>
    </p:spTree>
    <p:extLst>
      <p:ext uri="{BB962C8B-B14F-4D97-AF65-F5344CB8AC3E}">
        <p14:creationId xmlns:p14="http://schemas.microsoft.com/office/powerpoint/2010/main" val="888976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570F-1363-9345-A2E8-1BE09289FA9D}" type="slidenum">
              <a:rPr lang="en-US" smtClean="0"/>
              <a:t>5</a:t>
            </a:fld>
            <a:endParaRPr lang="en-US"/>
          </a:p>
        </p:txBody>
      </p:sp>
    </p:spTree>
    <p:extLst>
      <p:ext uri="{BB962C8B-B14F-4D97-AF65-F5344CB8AC3E}">
        <p14:creationId xmlns:p14="http://schemas.microsoft.com/office/powerpoint/2010/main" val="337534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Accuracy in the context of a Naive Bayes confusion matrix refers to the proportion of correctly classified instances out of all instances. It is a measure of the overall performance of the classifier in predicting whether a customer will churn or not. and</a:t>
            </a:r>
            <a:r>
              <a:rPr lang="en-US" dirty="0"/>
              <a:t> it is at 91.14%. which makes the miscalculation rate at 8.86%. </a:t>
            </a:r>
          </a:p>
          <a:p>
            <a:endParaRPr lang="en-US" dirty="0"/>
          </a:p>
          <a:p>
            <a:r>
              <a:rPr lang="en-US" dirty="0"/>
              <a:t>TP,FP</a:t>
            </a:r>
            <a:br>
              <a:rPr lang="en-US" dirty="0"/>
            </a:br>
            <a:r>
              <a:rPr lang="en-US" dirty="0"/>
              <a:t>FN, TN</a:t>
            </a:r>
          </a:p>
          <a:p>
            <a:endParaRPr lang="en-US" dirty="0"/>
          </a:p>
          <a:p>
            <a:r>
              <a:rPr lang="en-US" dirty="0"/>
              <a:t>The positive class are the past customers. The true positives for past customers is the 668 number where the model correctly predicts a customer will leave and they do.</a:t>
            </a:r>
          </a:p>
          <a:p>
            <a:r>
              <a:rPr lang="en-US" dirty="0"/>
              <a:t> </a:t>
            </a:r>
          </a:p>
          <a:p>
            <a:r>
              <a:rPr lang="en-US" dirty="0"/>
              <a:t>The false positive is 186, where it predicts a customer will leave but they did not.</a:t>
            </a:r>
          </a:p>
          <a:p>
            <a:endParaRPr lang="en-US" dirty="0"/>
          </a:p>
          <a:p>
            <a:r>
              <a:rPr lang="en-US" dirty="0"/>
              <a:t>The false negative is 442 where the model predicts a customer will not leave but they do. </a:t>
            </a:r>
          </a:p>
          <a:p>
            <a:endParaRPr lang="en-US" dirty="0"/>
          </a:p>
          <a:p>
            <a:r>
              <a:rPr lang="en-US" dirty="0"/>
              <a:t>Lastly, the true negatives where existing customers were correctly classified was 5792, where a customer is predicted to stay and they do.</a:t>
            </a:r>
          </a:p>
          <a:p>
            <a:endParaRPr lang="en-US" dirty="0"/>
          </a:p>
        </p:txBody>
      </p:sp>
      <p:sp>
        <p:nvSpPr>
          <p:cNvPr id="4" name="Slide Number Placeholder 3"/>
          <p:cNvSpPr>
            <a:spLocks noGrp="1"/>
          </p:cNvSpPr>
          <p:nvPr>
            <p:ph type="sldNum" sz="quarter" idx="5"/>
          </p:nvPr>
        </p:nvSpPr>
        <p:spPr/>
        <p:txBody>
          <a:bodyPr/>
          <a:lstStyle/>
          <a:p>
            <a:fld id="{39EB570F-1363-9345-A2E8-1BE09289FA9D}" type="slidenum">
              <a:rPr lang="en-US" smtClean="0"/>
              <a:t>6</a:t>
            </a:fld>
            <a:endParaRPr lang="en-US"/>
          </a:p>
        </p:txBody>
      </p:sp>
    </p:spTree>
    <p:extLst>
      <p:ext uri="{BB962C8B-B14F-4D97-AF65-F5344CB8AC3E}">
        <p14:creationId xmlns:p14="http://schemas.microsoft.com/office/powerpoint/2010/main" val="2398041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Naive Bayes test set calculated an accuracy rate of 90.49%, which makes the miscalculation rate at 9.51%. This is not as favorable as the training set. </a:t>
            </a:r>
          </a:p>
          <a:p>
            <a:endParaRPr lang="en-US" dirty="0"/>
          </a:p>
          <a:p>
            <a:r>
              <a:rPr lang="en-US" dirty="0"/>
              <a:t>TP,FP</a:t>
            </a:r>
            <a:br>
              <a:rPr lang="en-US" dirty="0"/>
            </a:br>
            <a:r>
              <a:rPr lang="en-US" dirty="0"/>
              <a:t>FN, TN</a:t>
            </a:r>
          </a:p>
          <a:p>
            <a:endParaRPr lang="en-US" dirty="0"/>
          </a:p>
        </p:txBody>
      </p:sp>
      <p:sp>
        <p:nvSpPr>
          <p:cNvPr id="4" name="Slide Number Placeholder 3"/>
          <p:cNvSpPr>
            <a:spLocks noGrp="1"/>
          </p:cNvSpPr>
          <p:nvPr>
            <p:ph type="sldNum" sz="quarter" idx="5"/>
          </p:nvPr>
        </p:nvSpPr>
        <p:spPr/>
        <p:txBody>
          <a:bodyPr/>
          <a:lstStyle/>
          <a:p>
            <a:fld id="{39EB570F-1363-9345-A2E8-1BE09289FA9D}" type="slidenum">
              <a:rPr lang="en-US" smtClean="0"/>
              <a:t>7</a:t>
            </a:fld>
            <a:endParaRPr lang="en-US"/>
          </a:p>
        </p:txBody>
      </p:sp>
    </p:spTree>
    <p:extLst>
      <p:ext uri="{BB962C8B-B14F-4D97-AF65-F5344CB8AC3E}">
        <p14:creationId xmlns:p14="http://schemas.microsoft.com/office/powerpoint/2010/main" val="4082251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variance importance plot helped us identify the most important variables that contributed to predicting the model within the random forest method and understand how it contributes to the model’s accuracy. This can be used to improve the model’s performance by focusing on the most important variables in the future. Looking at the variance importance plot, it falls in line with our </a:t>
            </a:r>
            <a:r>
              <a:rPr lang="en-US" dirty="0" err="1"/>
              <a:t>apriori</a:t>
            </a:r>
            <a:r>
              <a:rPr lang="en-US" dirty="0"/>
              <a:t> results, which is a good sign.</a:t>
            </a:r>
          </a:p>
          <a:p>
            <a:endParaRPr lang="en-US" dirty="0"/>
          </a:p>
          <a:p>
            <a:r>
              <a:rPr lang="en-US" dirty="0"/>
              <a:t>Now looking at the confusion matrix, the random forest model has been our best and most accurate model at 99.96%. There is 1 false positive and 2 false negatives. </a:t>
            </a:r>
          </a:p>
          <a:p>
            <a:endParaRPr lang="en-US" dirty="0"/>
          </a:p>
          <a:p>
            <a:r>
              <a:rPr lang="en-US" dirty="0"/>
              <a:t>1 false positive = model predicted that the customer will leave but they don’t.</a:t>
            </a:r>
          </a:p>
          <a:p>
            <a:r>
              <a:rPr lang="en-US" dirty="0"/>
              <a:t>2 false negative = model predicted the customer will not leave but they do.</a:t>
            </a:r>
          </a:p>
          <a:p>
            <a:r>
              <a:rPr lang="en-US" dirty="0"/>
              <a:t>TP, TN,</a:t>
            </a:r>
          </a:p>
          <a:p>
            <a:r>
              <a:rPr lang="en-US" dirty="0"/>
              <a:t>FP, FN</a:t>
            </a:r>
          </a:p>
          <a:p>
            <a:endParaRPr lang="en-US" dirty="0"/>
          </a:p>
        </p:txBody>
      </p:sp>
      <p:sp>
        <p:nvSpPr>
          <p:cNvPr id="4" name="Slide Number Placeholder 3"/>
          <p:cNvSpPr>
            <a:spLocks noGrp="1"/>
          </p:cNvSpPr>
          <p:nvPr>
            <p:ph type="sldNum" sz="quarter" idx="5"/>
          </p:nvPr>
        </p:nvSpPr>
        <p:spPr/>
        <p:txBody>
          <a:bodyPr/>
          <a:lstStyle/>
          <a:p>
            <a:fld id="{39EB570F-1363-9345-A2E8-1BE09289FA9D}" type="slidenum">
              <a:rPr lang="en-US" smtClean="0"/>
              <a:t>8</a:t>
            </a:fld>
            <a:endParaRPr lang="en-US"/>
          </a:p>
        </p:txBody>
      </p:sp>
    </p:spTree>
    <p:extLst>
      <p:ext uri="{BB962C8B-B14F-4D97-AF65-F5344CB8AC3E}">
        <p14:creationId xmlns:p14="http://schemas.microsoft.com/office/powerpoint/2010/main" val="328244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a:p>
          <a:p>
            <a:endParaRPr lang="en-US" dirty="0">
              <a:cs typeface="Calibri"/>
            </a:endParaRPr>
          </a:p>
        </p:txBody>
      </p:sp>
      <p:sp>
        <p:nvSpPr>
          <p:cNvPr id="4" name="Slide Number Placeholder 3"/>
          <p:cNvSpPr>
            <a:spLocks noGrp="1"/>
          </p:cNvSpPr>
          <p:nvPr>
            <p:ph type="sldNum" sz="quarter" idx="5"/>
          </p:nvPr>
        </p:nvSpPr>
        <p:spPr/>
        <p:txBody>
          <a:bodyPr/>
          <a:lstStyle/>
          <a:p>
            <a:fld id="{39EB570F-1363-9345-A2E8-1BE09289FA9D}" type="slidenum">
              <a:rPr lang="en-US" smtClean="0"/>
              <a:t>9</a:t>
            </a:fld>
            <a:endParaRPr lang="en-US"/>
          </a:p>
        </p:txBody>
      </p:sp>
    </p:spTree>
    <p:extLst>
      <p:ext uri="{BB962C8B-B14F-4D97-AF65-F5344CB8AC3E}">
        <p14:creationId xmlns:p14="http://schemas.microsoft.com/office/powerpoint/2010/main" val="106148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6470DA-E33B-484F-9B57-F07934A16C80}" type="datetimeFigureOut">
              <a:rPr lang="en-US" smtClean="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365330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470DA-E33B-484F-9B57-F07934A16C80}" type="datetimeFigureOut">
              <a:rPr lang="en-US" smtClean="0"/>
              <a:t>3/24/23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295923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96470DA-E33B-484F-9B57-F07934A16C80}" type="datetimeFigureOut">
              <a:rPr lang="en-US" smtClean="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132609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96470DA-E33B-484F-9B57-F07934A16C80}" type="datetimeFigureOut">
              <a:rPr lang="en-US" smtClean="0"/>
              <a:t>3/24/23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3152667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470DA-E33B-484F-9B57-F07934A16C80}" type="datetimeFigureOut">
              <a:rPr lang="en-US" smtClean="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987637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470DA-E33B-484F-9B57-F07934A16C80}" type="datetimeFigureOut">
              <a:rPr lang="en-US" smtClean="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381438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6470DA-E33B-484F-9B57-F07934A16C80}" type="datetimeFigureOut">
              <a:rPr lang="en-US" smtClean="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231843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6470DA-E33B-484F-9B57-F07934A16C80}" type="datetimeFigureOut">
              <a:rPr lang="en-US" smtClean="0"/>
              <a:t>3/24/23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4191308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6470DA-E33B-484F-9B57-F07934A16C80}" type="datetimeFigureOut">
              <a:rPr lang="en-US" smtClean="0"/>
              <a:t>3/24/23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460630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6470DA-E33B-484F-9B57-F07934A16C80}" type="datetimeFigureOut">
              <a:rPr lang="en-US" smtClean="0"/>
              <a:t>3/24/23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402177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6470DA-E33B-484F-9B57-F07934A16C80}" type="datetimeFigureOut">
              <a:rPr lang="en-US" smtClean="0"/>
              <a:t>3/24/23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9617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470DA-E33B-484F-9B57-F07934A16C80}" type="datetimeFigureOut">
              <a:rPr lang="en-US" smtClean="0"/>
              <a:t>3/24/23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153642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6470DA-E33B-484F-9B57-F07934A16C80}" type="datetimeFigureOut">
              <a:rPr lang="en-US" smtClean="0"/>
              <a:t>3/24/23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315079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96470DA-E33B-484F-9B57-F07934A16C80}" type="datetimeFigureOut">
              <a:rPr lang="en-US" smtClean="0"/>
              <a:t>3/24/23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E0E6F1C3-AFD7-B745-88F9-3FA1B9443048}" type="slidenum">
              <a:rPr lang="en-US" smtClean="0"/>
              <a:t>‹#›</a:t>
            </a:fld>
            <a:endParaRPr lang="en-US"/>
          </a:p>
        </p:txBody>
      </p:sp>
    </p:spTree>
    <p:extLst>
      <p:ext uri="{BB962C8B-B14F-4D97-AF65-F5344CB8AC3E}">
        <p14:creationId xmlns:p14="http://schemas.microsoft.com/office/powerpoint/2010/main" val="287742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96470DA-E33B-484F-9B57-F07934A16C80}" type="datetimeFigureOut">
              <a:rPr lang="en-US" smtClean="0"/>
              <a:t>3/24/23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0E6F1C3-AFD7-B745-88F9-3FA1B9443048}" type="slidenum">
              <a:rPr lang="en-US" smtClean="0"/>
              <a:t>‹#›</a:t>
            </a:fld>
            <a:endParaRPr lang="en-US"/>
          </a:p>
        </p:txBody>
      </p:sp>
    </p:spTree>
    <p:extLst>
      <p:ext uri="{BB962C8B-B14F-4D97-AF65-F5344CB8AC3E}">
        <p14:creationId xmlns:p14="http://schemas.microsoft.com/office/powerpoint/2010/main" val="2815273116"/>
      </p:ext>
    </p:extLst>
  </p:cSld>
  <p:clrMap bg1="dk1" tx1="lt1" bg2="dk2" tx2="lt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hyperlink" Target="https://www.uscreditcardguide.com/best-rewards-credit-cards-to-kee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cell phone&#10;&#10;Description automatically generated with medium confidence">
            <a:extLst>
              <a:ext uri="{FF2B5EF4-FFF2-40B4-BE49-F238E27FC236}">
                <a16:creationId xmlns:a16="http://schemas.microsoft.com/office/drawing/2014/main" id="{2E470DE0-00AE-EFC8-A112-A0AEBC333069}"/>
              </a:ext>
            </a:extLst>
          </p:cNvPr>
          <p:cNvPicPr>
            <a:picLocks noChangeAspect="1"/>
          </p:cNvPicPr>
          <p:nvPr/>
        </p:nvPicPr>
        <p:blipFill rotWithShape="1">
          <a:blip r:embed="rId3">
            <a:alphaModFix amt="50000"/>
            <a:extLst>
              <a:ext uri="{837473B0-CC2E-450A-ABE3-18F120FF3D39}">
                <a1611:picAttrSrcUrl xmlns:a1611="http://schemas.microsoft.com/office/drawing/2016/11/main" r:id="rId4"/>
              </a:ext>
            </a:extLst>
          </a:blip>
          <a:srcRect r="-1" b="15708"/>
          <a:stretch/>
        </p:blipFill>
        <p:spPr>
          <a:xfrm>
            <a:off x="20" y="9"/>
            <a:ext cx="12188930" cy="6857989"/>
          </a:xfrm>
          <a:prstGeom prst="rect">
            <a:avLst/>
          </a:prstGeom>
        </p:spPr>
      </p:pic>
      <p:sp>
        <p:nvSpPr>
          <p:cNvPr id="2" name="Title 1">
            <a:extLst>
              <a:ext uri="{FF2B5EF4-FFF2-40B4-BE49-F238E27FC236}">
                <a16:creationId xmlns:a16="http://schemas.microsoft.com/office/drawing/2014/main" id="{D9B2EACC-8EE8-20BD-C418-990E520A8AF0}"/>
              </a:ext>
            </a:extLst>
          </p:cNvPr>
          <p:cNvSpPr>
            <a:spLocks noGrp="1"/>
          </p:cNvSpPr>
          <p:nvPr>
            <p:ph type="ctrTitle"/>
          </p:nvPr>
        </p:nvSpPr>
        <p:spPr/>
        <p:txBody>
          <a:bodyPr/>
          <a:lstStyle/>
          <a:p>
            <a:r>
              <a:rPr lang="en-US" sz="8000"/>
              <a:t>Bank Churners</a:t>
            </a:r>
          </a:p>
        </p:txBody>
      </p:sp>
      <p:sp>
        <p:nvSpPr>
          <p:cNvPr id="3" name="Subtitle 2">
            <a:extLst>
              <a:ext uri="{FF2B5EF4-FFF2-40B4-BE49-F238E27FC236}">
                <a16:creationId xmlns:a16="http://schemas.microsoft.com/office/drawing/2014/main" id="{0145DAEC-B43A-4005-7212-5B233E4F2DED}"/>
              </a:ext>
            </a:extLst>
          </p:cNvPr>
          <p:cNvSpPr>
            <a:spLocks noGrp="1"/>
          </p:cNvSpPr>
          <p:nvPr>
            <p:ph type="subTitle" idx="1"/>
          </p:nvPr>
        </p:nvSpPr>
        <p:spPr>
          <a:xfrm>
            <a:off x="810001" y="5280847"/>
            <a:ext cx="10572000" cy="1377098"/>
          </a:xfrm>
        </p:spPr>
        <p:txBody>
          <a:bodyPr>
            <a:normAutofit/>
          </a:bodyPr>
          <a:lstStyle/>
          <a:p>
            <a:pPr algn="r"/>
            <a:r>
              <a:rPr lang="en-US" sz="2000" b="1"/>
              <a:t>IST 707</a:t>
            </a:r>
            <a:br>
              <a:rPr lang="en-US" sz="2000" b="1"/>
            </a:br>
            <a:r>
              <a:rPr lang="en-US" sz="2000" b="1"/>
              <a:t>Applied Machine Learning</a:t>
            </a:r>
            <a:br>
              <a:rPr lang="en-US" sz="2000" b="1"/>
            </a:br>
            <a:r>
              <a:rPr lang="en-US" sz="2000" b="1" err="1"/>
              <a:t>Renjini</a:t>
            </a:r>
            <a:r>
              <a:rPr lang="en-US" sz="2000" b="1"/>
              <a:t> </a:t>
            </a:r>
            <a:r>
              <a:rPr lang="en-US" sz="2000" b="1" err="1"/>
              <a:t>Rajan</a:t>
            </a:r>
            <a:br>
              <a:rPr lang="en-US" sz="2000" b="1"/>
            </a:br>
            <a:r>
              <a:rPr lang="en-US" sz="2000" b="1"/>
              <a:t>Amanda Norwood</a:t>
            </a:r>
          </a:p>
        </p:txBody>
      </p:sp>
      <p:sp>
        <p:nvSpPr>
          <p:cNvPr id="5" name="TextBox 4">
            <a:extLst>
              <a:ext uri="{FF2B5EF4-FFF2-40B4-BE49-F238E27FC236}">
                <a16:creationId xmlns:a16="http://schemas.microsoft.com/office/drawing/2014/main" id="{85E82DCB-B3D0-BD4F-8228-FB5B7C451B71}"/>
              </a:ext>
            </a:extLst>
          </p:cNvPr>
          <p:cNvSpPr txBox="1"/>
          <p:nvPr/>
        </p:nvSpPr>
        <p:spPr>
          <a:xfrm>
            <a:off x="10686616" y="6657945"/>
            <a:ext cx="150233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uscreditcardguide.com/best-rewards-credit-cards-to-keep/">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572926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7853-A685-1D11-A61F-06F5FD85B104}"/>
              </a:ext>
            </a:extLst>
          </p:cNvPr>
          <p:cNvSpPr>
            <a:spLocks noGrp="1"/>
          </p:cNvSpPr>
          <p:nvPr>
            <p:ph type="title"/>
          </p:nvPr>
        </p:nvSpPr>
        <p:spPr/>
        <p:txBody>
          <a:bodyPr/>
          <a:lstStyle/>
          <a:p>
            <a:r>
              <a:rPr lang="en-US"/>
              <a:t>SVM: Radial</a:t>
            </a:r>
          </a:p>
        </p:txBody>
      </p:sp>
      <p:sp>
        <p:nvSpPr>
          <p:cNvPr id="3" name="Content Placeholder 2">
            <a:extLst>
              <a:ext uri="{FF2B5EF4-FFF2-40B4-BE49-F238E27FC236}">
                <a16:creationId xmlns:a16="http://schemas.microsoft.com/office/drawing/2014/main" id="{576607B7-8DC3-578E-23CE-E36FE4CDE5C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2AD73A-408F-785F-F7DC-AEF59CE679D2}"/>
              </a:ext>
            </a:extLst>
          </p:cNvPr>
          <p:cNvPicPr>
            <a:picLocks noChangeAspect="1"/>
          </p:cNvPicPr>
          <p:nvPr/>
        </p:nvPicPr>
        <p:blipFill>
          <a:blip r:embed="rId3"/>
          <a:stretch>
            <a:fillRect/>
          </a:stretch>
        </p:blipFill>
        <p:spPr>
          <a:xfrm>
            <a:off x="6578600" y="178389"/>
            <a:ext cx="5130800" cy="5753100"/>
          </a:xfrm>
          <a:prstGeom prst="rect">
            <a:avLst/>
          </a:prstGeom>
        </p:spPr>
      </p:pic>
      <p:pic>
        <p:nvPicPr>
          <p:cNvPr id="6" name="Picture 5">
            <a:extLst>
              <a:ext uri="{FF2B5EF4-FFF2-40B4-BE49-F238E27FC236}">
                <a16:creationId xmlns:a16="http://schemas.microsoft.com/office/drawing/2014/main" id="{463D37BB-B6E1-5E23-C14D-B4A2827A53FD}"/>
              </a:ext>
            </a:extLst>
          </p:cNvPr>
          <p:cNvPicPr>
            <a:picLocks noChangeAspect="1"/>
          </p:cNvPicPr>
          <p:nvPr/>
        </p:nvPicPr>
        <p:blipFill>
          <a:blip r:embed="rId4"/>
          <a:stretch>
            <a:fillRect/>
          </a:stretch>
        </p:blipFill>
        <p:spPr>
          <a:xfrm>
            <a:off x="175752" y="2298796"/>
            <a:ext cx="5928852" cy="3483294"/>
          </a:xfrm>
          <a:prstGeom prst="rect">
            <a:avLst/>
          </a:prstGeom>
        </p:spPr>
      </p:pic>
    </p:spTree>
    <p:extLst>
      <p:ext uri="{BB962C8B-B14F-4D97-AF65-F5344CB8AC3E}">
        <p14:creationId xmlns:p14="http://schemas.microsoft.com/office/powerpoint/2010/main" val="44846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9C74-BE4F-9643-98F9-93829BEAD345}"/>
              </a:ext>
            </a:extLst>
          </p:cNvPr>
          <p:cNvSpPr>
            <a:spLocks noGrp="1"/>
          </p:cNvSpPr>
          <p:nvPr>
            <p:ph type="title"/>
          </p:nvPr>
        </p:nvSpPr>
        <p:spPr/>
        <p:txBody>
          <a:bodyPr/>
          <a:lstStyle/>
          <a:p>
            <a:r>
              <a:rPr lang="en-US" err="1"/>
              <a:t>kNN</a:t>
            </a:r>
            <a:endParaRPr lang="en-US"/>
          </a:p>
        </p:txBody>
      </p:sp>
      <p:sp>
        <p:nvSpPr>
          <p:cNvPr id="3" name="Content Placeholder 2">
            <a:extLst>
              <a:ext uri="{FF2B5EF4-FFF2-40B4-BE49-F238E27FC236}">
                <a16:creationId xmlns:a16="http://schemas.microsoft.com/office/drawing/2014/main" id="{276251AE-8C06-1265-07F4-E01B38D8907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F4C92B-AB06-33A6-CCE8-E2C0E88C7A37}"/>
              </a:ext>
            </a:extLst>
          </p:cNvPr>
          <p:cNvPicPr>
            <a:picLocks noChangeAspect="1"/>
          </p:cNvPicPr>
          <p:nvPr/>
        </p:nvPicPr>
        <p:blipFill>
          <a:blip r:embed="rId3"/>
          <a:stretch>
            <a:fillRect/>
          </a:stretch>
        </p:blipFill>
        <p:spPr>
          <a:xfrm>
            <a:off x="7705539" y="102830"/>
            <a:ext cx="4051300" cy="5842000"/>
          </a:xfrm>
          <a:prstGeom prst="rect">
            <a:avLst/>
          </a:prstGeom>
        </p:spPr>
      </p:pic>
      <p:pic>
        <p:nvPicPr>
          <p:cNvPr id="6" name="Picture 5">
            <a:extLst>
              <a:ext uri="{FF2B5EF4-FFF2-40B4-BE49-F238E27FC236}">
                <a16:creationId xmlns:a16="http://schemas.microsoft.com/office/drawing/2014/main" id="{2D601ABD-716C-039F-A33A-9B19F01720DE}"/>
              </a:ext>
            </a:extLst>
          </p:cNvPr>
          <p:cNvPicPr>
            <a:picLocks noChangeAspect="1"/>
          </p:cNvPicPr>
          <p:nvPr/>
        </p:nvPicPr>
        <p:blipFill>
          <a:blip r:embed="rId4"/>
          <a:stretch>
            <a:fillRect/>
          </a:stretch>
        </p:blipFill>
        <p:spPr>
          <a:xfrm>
            <a:off x="169607" y="2490140"/>
            <a:ext cx="6690852" cy="4089978"/>
          </a:xfrm>
          <a:prstGeom prst="rect">
            <a:avLst/>
          </a:prstGeom>
        </p:spPr>
      </p:pic>
    </p:spTree>
    <p:extLst>
      <p:ext uri="{BB962C8B-B14F-4D97-AF65-F5344CB8AC3E}">
        <p14:creationId xmlns:p14="http://schemas.microsoft.com/office/powerpoint/2010/main" val="264522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8441-4C23-F418-8A1D-94DB1427BC77}"/>
              </a:ext>
            </a:extLst>
          </p:cNvPr>
          <p:cNvSpPr>
            <a:spLocks noGrp="1"/>
          </p:cNvSpPr>
          <p:nvPr>
            <p:ph type="title"/>
          </p:nvPr>
        </p:nvSpPr>
        <p:spPr/>
        <p:txBody>
          <a:bodyPr/>
          <a:lstStyle/>
          <a:p>
            <a:r>
              <a:rPr lang="en-US"/>
              <a:t>Accuracy Comparision between Models</a:t>
            </a:r>
          </a:p>
        </p:txBody>
      </p:sp>
      <p:graphicFrame>
        <p:nvGraphicFramePr>
          <p:cNvPr id="4" name="Table 4">
            <a:extLst>
              <a:ext uri="{FF2B5EF4-FFF2-40B4-BE49-F238E27FC236}">
                <a16:creationId xmlns:a16="http://schemas.microsoft.com/office/drawing/2014/main" id="{62307C72-CC59-72F6-3338-39083E661CF7}"/>
              </a:ext>
            </a:extLst>
          </p:cNvPr>
          <p:cNvGraphicFramePr>
            <a:graphicFrameLocks noGrp="1"/>
          </p:cNvGraphicFramePr>
          <p:nvPr>
            <p:ph idx="1"/>
            <p:extLst>
              <p:ext uri="{D42A27DB-BD31-4B8C-83A1-F6EECF244321}">
                <p14:modId xmlns:p14="http://schemas.microsoft.com/office/powerpoint/2010/main" val="708115794"/>
              </p:ext>
            </p:extLst>
          </p:nvPr>
        </p:nvGraphicFramePr>
        <p:xfrm>
          <a:off x="819150" y="2222500"/>
          <a:ext cx="10553700" cy="3505191"/>
        </p:xfrm>
        <a:graphic>
          <a:graphicData uri="http://schemas.openxmlformats.org/drawingml/2006/table">
            <a:tbl>
              <a:tblPr firstRow="1" bandRow="1">
                <a:tableStyleId>{5C22544A-7EE6-4342-B048-85BDC9FD1C3A}</a:tableStyleId>
              </a:tblPr>
              <a:tblGrid>
                <a:gridCol w="3517900">
                  <a:extLst>
                    <a:ext uri="{9D8B030D-6E8A-4147-A177-3AD203B41FA5}">
                      <a16:colId xmlns:a16="http://schemas.microsoft.com/office/drawing/2014/main" val="2954371124"/>
                    </a:ext>
                  </a:extLst>
                </a:gridCol>
                <a:gridCol w="3517900">
                  <a:extLst>
                    <a:ext uri="{9D8B030D-6E8A-4147-A177-3AD203B41FA5}">
                      <a16:colId xmlns:a16="http://schemas.microsoft.com/office/drawing/2014/main" val="31842771"/>
                    </a:ext>
                  </a:extLst>
                </a:gridCol>
                <a:gridCol w="3517900">
                  <a:extLst>
                    <a:ext uri="{9D8B030D-6E8A-4147-A177-3AD203B41FA5}">
                      <a16:colId xmlns:a16="http://schemas.microsoft.com/office/drawing/2014/main" val="2546207102"/>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Comments</a:t>
                      </a:r>
                    </a:p>
                  </a:txBody>
                  <a:tcPr/>
                </a:tc>
                <a:extLst>
                  <a:ext uri="{0D108BD9-81ED-4DB2-BD59-A6C34878D82A}">
                    <a16:rowId xmlns:a16="http://schemas.microsoft.com/office/drawing/2014/main" val="3423227338"/>
                  </a:ext>
                </a:extLst>
              </a:tr>
              <a:tr h="370839">
                <a:tc>
                  <a:txBody>
                    <a:bodyPr/>
                    <a:lstStyle/>
                    <a:p>
                      <a:pPr lvl="0">
                        <a:buNone/>
                      </a:pPr>
                      <a:r>
                        <a:rPr lang="en-US" dirty="0"/>
                        <a:t>Naïve Bayes</a:t>
                      </a:r>
                    </a:p>
                  </a:txBody>
                  <a:tcPr/>
                </a:tc>
                <a:tc>
                  <a:txBody>
                    <a:bodyPr/>
                    <a:lstStyle/>
                    <a:p>
                      <a:pPr lvl="0">
                        <a:buNone/>
                      </a:pPr>
                      <a:r>
                        <a:rPr lang="en-US" dirty="0"/>
                        <a:t>91.14</a:t>
                      </a:r>
                    </a:p>
                  </a:txBody>
                  <a:tcPr/>
                </a:tc>
                <a:tc>
                  <a:txBody>
                    <a:bodyPr/>
                    <a:lstStyle/>
                    <a:p>
                      <a:pPr lvl="0">
                        <a:buNone/>
                      </a:pPr>
                      <a:endParaRPr lang="en-US"/>
                    </a:p>
                  </a:txBody>
                  <a:tcPr/>
                </a:tc>
                <a:extLst>
                  <a:ext uri="{0D108BD9-81ED-4DB2-BD59-A6C34878D82A}">
                    <a16:rowId xmlns:a16="http://schemas.microsoft.com/office/drawing/2014/main" val="599504314"/>
                  </a:ext>
                </a:extLst>
              </a:tr>
              <a:tr h="370838">
                <a:tc>
                  <a:txBody>
                    <a:bodyPr/>
                    <a:lstStyle/>
                    <a:p>
                      <a:pPr lvl="0">
                        <a:buNone/>
                      </a:pPr>
                      <a:r>
                        <a:rPr lang="en-US" dirty="0"/>
                        <a:t>SVM Linear</a:t>
                      </a:r>
                    </a:p>
                  </a:txBody>
                  <a:tcPr/>
                </a:tc>
                <a:tc>
                  <a:txBody>
                    <a:bodyPr/>
                    <a:lstStyle/>
                    <a:p>
                      <a:pPr lvl="0">
                        <a:buNone/>
                      </a:pPr>
                      <a:r>
                        <a:rPr lang="en-US" dirty="0"/>
                        <a:t>92.03</a:t>
                      </a:r>
                    </a:p>
                  </a:txBody>
                  <a:tcPr/>
                </a:tc>
                <a:tc>
                  <a:txBody>
                    <a:bodyPr/>
                    <a:lstStyle/>
                    <a:p>
                      <a:pPr lvl="0">
                        <a:buNone/>
                      </a:pPr>
                      <a:endParaRPr lang="en-US"/>
                    </a:p>
                  </a:txBody>
                  <a:tcPr/>
                </a:tc>
                <a:extLst>
                  <a:ext uri="{0D108BD9-81ED-4DB2-BD59-A6C34878D82A}">
                    <a16:rowId xmlns:a16="http://schemas.microsoft.com/office/drawing/2014/main" val="1582777009"/>
                  </a:ext>
                </a:extLst>
              </a:tr>
              <a:tr h="370838">
                <a:tc>
                  <a:txBody>
                    <a:bodyPr/>
                    <a:lstStyle/>
                    <a:p>
                      <a:pPr lvl="0">
                        <a:buNone/>
                      </a:pPr>
                      <a:r>
                        <a:rPr lang="en-US" dirty="0"/>
                        <a:t>SVM Polynomial</a:t>
                      </a:r>
                    </a:p>
                  </a:txBody>
                  <a:tcPr/>
                </a:tc>
                <a:tc>
                  <a:txBody>
                    <a:bodyPr/>
                    <a:lstStyle/>
                    <a:p>
                      <a:pPr lvl="0">
                        <a:buNone/>
                      </a:pPr>
                      <a:r>
                        <a:rPr lang="en-US" dirty="0"/>
                        <a:t>83.57</a:t>
                      </a:r>
                    </a:p>
                  </a:txBody>
                  <a:tcPr/>
                </a:tc>
                <a:tc>
                  <a:txBody>
                    <a:bodyPr/>
                    <a:lstStyle/>
                    <a:p>
                      <a:pPr lvl="0">
                        <a:buNone/>
                      </a:pPr>
                      <a:r>
                        <a:rPr lang="en-US" dirty="0"/>
                        <a:t>Cost Tuning did not produce much changes</a:t>
                      </a:r>
                    </a:p>
                  </a:txBody>
                  <a:tcPr/>
                </a:tc>
                <a:extLst>
                  <a:ext uri="{0D108BD9-81ED-4DB2-BD59-A6C34878D82A}">
                    <a16:rowId xmlns:a16="http://schemas.microsoft.com/office/drawing/2014/main" val="2093298855"/>
                  </a:ext>
                </a:extLst>
              </a:tr>
              <a:tr h="370838">
                <a:tc>
                  <a:txBody>
                    <a:bodyPr/>
                    <a:lstStyle/>
                    <a:p>
                      <a:pPr lvl="0">
                        <a:buNone/>
                      </a:pPr>
                      <a:r>
                        <a:rPr lang="en-US" dirty="0"/>
                        <a:t>SVM Radial</a:t>
                      </a:r>
                    </a:p>
                  </a:txBody>
                  <a:tcPr/>
                </a:tc>
                <a:tc>
                  <a:txBody>
                    <a:bodyPr/>
                    <a:lstStyle/>
                    <a:p>
                      <a:pPr lvl="0">
                        <a:buNone/>
                      </a:pPr>
                      <a:r>
                        <a:rPr lang="en-US" dirty="0"/>
                        <a:t>90.22</a:t>
                      </a:r>
                    </a:p>
                  </a:txBody>
                  <a:tcPr/>
                </a:tc>
                <a:tc>
                  <a:txBody>
                    <a:bodyPr/>
                    <a:lstStyle/>
                    <a:p>
                      <a:pPr lvl="0">
                        <a:buNone/>
                      </a:pPr>
                      <a:endParaRPr lang="en-US"/>
                    </a:p>
                  </a:txBody>
                  <a:tcPr/>
                </a:tc>
                <a:extLst>
                  <a:ext uri="{0D108BD9-81ED-4DB2-BD59-A6C34878D82A}">
                    <a16:rowId xmlns:a16="http://schemas.microsoft.com/office/drawing/2014/main" val="4074078878"/>
                  </a:ext>
                </a:extLst>
              </a:tr>
              <a:tr h="370838">
                <a:tc>
                  <a:txBody>
                    <a:bodyPr/>
                    <a:lstStyle/>
                    <a:p>
                      <a:pPr lvl="0">
                        <a:buNone/>
                      </a:pPr>
                      <a:r>
                        <a:rPr lang="en-US" dirty="0" err="1"/>
                        <a:t>kNN</a:t>
                      </a:r>
                      <a:endParaRPr lang="en-US"/>
                    </a:p>
                  </a:txBody>
                  <a:tcPr/>
                </a:tc>
                <a:tc>
                  <a:txBody>
                    <a:bodyPr/>
                    <a:lstStyle/>
                    <a:p>
                      <a:pPr lvl="0">
                        <a:buNone/>
                      </a:pPr>
                      <a:r>
                        <a:rPr lang="en-US" dirty="0"/>
                        <a:t>93.02</a:t>
                      </a:r>
                    </a:p>
                  </a:txBody>
                  <a:tcPr/>
                </a:tc>
                <a:tc>
                  <a:txBody>
                    <a:bodyPr/>
                    <a:lstStyle/>
                    <a:p>
                      <a:pPr lvl="0">
                        <a:buNone/>
                      </a:pPr>
                      <a:r>
                        <a:rPr lang="en-US" dirty="0"/>
                        <a:t>K=5 ( From k=1 thru 50 and 84-85)</a:t>
                      </a:r>
                    </a:p>
                  </a:txBody>
                  <a:tcPr/>
                </a:tc>
                <a:extLst>
                  <a:ext uri="{0D108BD9-81ED-4DB2-BD59-A6C34878D82A}">
                    <a16:rowId xmlns:a16="http://schemas.microsoft.com/office/drawing/2014/main" val="1031035653"/>
                  </a:ext>
                </a:extLst>
              </a:tr>
              <a:tr h="370838">
                <a:tc>
                  <a:txBody>
                    <a:bodyPr/>
                    <a:lstStyle/>
                    <a:p>
                      <a:pPr lvl="0">
                        <a:buNone/>
                      </a:pPr>
                      <a:r>
                        <a:rPr lang="en-US" dirty="0"/>
                        <a:t>Random Forest</a:t>
                      </a:r>
                    </a:p>
                  </a:txBody>
                  <a:tcPr/>
                </a:tc>
                <a:tc>
                  <a:txBody>
                    <a:bodyPr/>
                    <a:lstStyle/>
                    <a:p>
                      <a:pPr lvl="0">
                        <a:buNone/>
                      </a:pPr>
                      <a:r>
                        <a:rPr lang="en-US" dirty="0"/>
                        <a:t>99.96</a:t>
                      </a:r>
                    </a:p>
                  </a:txBody>
                  <a:tcPr/>
                </a:tc>
                <a:tc>
                  <a:txBody>
                    <a:bodyPr/>
                    <a:lstStyle/>
                    <a:p>
                      <a:pPr lvl="0">
                        <a:buNone/>
                      </a:pPr>
                      <a:r>
                        <a:rPr lang="en-US"/>
                        <a:t>15 Trees</a:t>
                      </a:r>
                      <a:endParaRPr lang="en-US" dirty="0"/>
                    </a:p>
                  </a:txBody>
                  <a:tcPr/>
                </a:tc>
                <a:extLst>
                  <a:ext uri="{0D108BD9-81ED-4DB2-BD59-A6C34878D82A}">
                    <a16:rowId xmlns:a16="http://schemas.microsoft.com/office/drawing/2014/main" val="1977275641"/>
                  </a:ext>
                </a:extLst>
              </a:tr>
              <a:tr h="370838">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516132426"/>
                  </a:ext>
                </a:extLst>
              </a:tr>
            </a:tbl>
          </a:graphicData>
        </a:graphic>
      </p:graphicFrame>
    </p:spTree>
    <p:extLst>
      <p:ext uri="{BB962C8B-B14F-4D97-AF65-F5344CB8AC3E}">
        <p14:creationId xmlns:p14="http://schemas.microsoft.com/office/powerpoint/2010/main" val="1812276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BC13-BEAD-8C1C-ECF4-108FD0C8A6A8}"/>
              </a:ext>
            </a:extLst>
          </p:cNvPr>
          <p:cNvSpPr>
            <a:spLocks noGrp="1"/>
          </p:cNvSpPr>
          <p:nvPr>
            <p:ph type="title"/>
          </p:nvPr>
        </p:nvSpPr>
        <p:spPr/>
        <p:txBody>
          <a:bodyPr/>
          <a:lstStyle/>
          <a:p>
            <a:r>
              <a:rPr lang="en-US"/>
              <a:t>Conclusion and Recommendation</a:t>
            </a:r>
          </a:p>
        </p:txBody>
      </p:sp>
      <p:sp>
        <p:nvSpPr>
          <p:cNvPr id="3" name="Content Placeholder 2">
            <a:extLst>
              <a:ext uri="{FF2B5EF4-FFF2-40B4-BE49-F238E27FC236}">
                <a16:creationId xmlns:a16="http://schemas.microsoft.com/office/drawing/2014/main" id="{5400762A-E3CF-7F24-FAC2-E8A5E4FEE38B}"/>
              </a:ext>
            </a:extLst>
          </p:cNvPr>
          <p:cNvSpPr>
            <a:spLocks noGrp="1"/>
          </p:cNvSpPr>
          <p:nvPr>
            <p:ph idx="1"/>
          </p:nvPr>
        </p:nvSpPr>
        <p:spPr>
          <a:xfrm>
            <a:off x="810000" y="1752693"/>
            <a:ext cx="9565204" cy="5105307"/>
          </a:xfrm>
        </p:spPr>
        <p:txBody>
          <a:bodyPr>
            <a:noAutofit/>
          </a:bodyPr>
          <a:lstStyle/>
          <a:p>
            <a:r>
              <a:rPr lang="en-US" sz="1200" dirty="0"/>
              <a:t>Random Forest provided a higher level of accuracy. </a:t>
            </a:r>
          </a:p>
          <a:p>
            <a:r>
              <a:rPr lang="en-US" sz="1200" dirty="0"/>
              <a:t>The Variables of Importance were</a:t>
            </a:r>
          </a:p>
          <a:p>
            <a:pPr lvl="2">
              <a:buAutoNum type="alphaLcParenR"/>
            </a:pPr>
            <a:r>
              <a:rPr lang="en-US" sz="1200" dirty="0"/>
              <a:t>Transaction Count</a:t>
            </a:r>
          </a:p>
          <a:p>
            <a:pPr lvl="2">
              <a:buAutoNum type="alphaLcParenR"/>
            </a:pPr>
            <a:r>
              <a:rPr lang="en-US" sz="1200" dirty="0"/>
              <a:t>Transactions Amount</a:t>
            </a:r>
          </a:p>
          <a:p>
            <a:pPr lvl="2">
              <a:buAutoNum type="alphaLcParenR"/>
            </a:pPr>
            <a:r>
              <a:rPr lang="en-US" sz="1200" dirty="0"/>
              <a:t>Contacts</a:t>
            </a:r>
          </a:p>
          <a:p>
            <a:pPr lvl="2">
              <a:buAutoNum type="alphaLcParenR"/>
            </a:pPr>
            <a:r>
              <a:rPr lang="en-US" sz="1200" dirty="0"/>
              <a:t>Revolving Balances</a:t>
            </a:r>
          </a:p>
          <a:p>
            <a:pPr>
              <a:buFont typeface="Courier New" charset="2"/>
              <a:buChar char="o"/>
            </a:pPr>
            <a:r>
              <a:rPr lang="en-US" sz="1200" dirty="0"/>
              <a:t> These are consistent with APRIORI Rules.</a:t>
            </a:r>
          </a:p>
          <a:p>
            <a:pPr>
              <a:buFont typeface="Courier New" charset="2"/>
              <a:buChar char="o"/>
            </a:pPr>
            <a:r>
              <a:rPr lang="en-US" sz="1200" dirty="0"/>
              <a:t>The Marketing Team can focus on the above data points and can reach out to the customers when they see a decline/change in the above variables</a:t>
            </a:r>
          </a:p>
          <a:p>
            <a:pPr marL="0" indent="0">
              <a:buNone/>
            </a:pPr>
            <a:r>
              <a:rPr lang="en-US" sz="1200" dirty="0"/>
              <a:t>Additional Food for thought:</a:t>
            </a:r>
          </a:p>
          <a:p>
            <a:pPr>
              <a:buFont typeface="Wingdings 2"/>
            </a:pPr>
            <a:r>
              <a:rPr lang="en-US" sz="1200" dirty="0"/>
              <a:t>Data collection can be enhanced by sourcing additional details like</a:t>
            </a:r>
          </a:p>
          <a:p>
            <a:pPr lvl="1">
              <a:buAutoNum type="alphaLcParenR"/>
            </a:pPr>
            <a:r>
              <a:rPr lang="en-US" sz="1200" dirty="0"/>
              <a:t>Spending Patterns</a:t>
            </a:r>
          </a:p>
          <a:p>
            <a:pPr lvl="1">
              <a:buAutoNum type="alphaLcParenR"/>
            </a:pPr>
            <a:r>
              <a:rPr lang="en-US" sz="1200" dirty="0"/>
              <a:t>Credit Score</a:t>
            </a:r>
          </a:p>
          <a:p>
            <a:pPr lvl="1">
              <a:buAutoNum type="alphaLcParenR"/>
            </a:pPr>
            <a:r>
              <a:rPr lang="en-US" sz="1200" dirty="0"/>
              <a:t>Usage of Rewards (if offered/used)/competitor data</a:t>
            </a:r>
          </a:p>
          <a:p>
            <a:pPr>
              <a:buFont typeface="Courier New" charset="2"/>
              <a:buChar char="o"/>
            </a:pPr>
            <a:r>
              <a:rPr lang="en-US" sz="1200" dirty="0"/>
              <a:t>Data is mainly focused on customer base and sometimes external factors such as Inflation, Pandemic etc. can influence decision making process.</a:t>
            </a:r>
          </a:p>
        </p:txBody>
      </p:sp>
    </p:spTree>
    <p:extLst>
      <p:ext uri="{BB962C8B-B14F-4D97-AF65-F5344CB8AC3E}">
        <p14:creationId xmlns:p14="http://schemas.microsoft.com/office/powerpoint/2010/main" val="145058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6D8F-4388-E04B-27FD-507D3E1A0100}"/>
              </a:ext>
            </a:extLst>
          </p:cNvPr>
          <p:cNvSpPr>
            <a:spLocks noGrp="1"/>
          </p:cNvSpPr>
          <p:nvPr>
            <p:ph type="title"/>
          </p:nvPr>
        </p:nvSpPr>
        <p:spPr>
          <a:xfrm>
            <a:off x="838200" y="365125"/>
            <a:ext cx="5030337" cy="1325563"/>
          </a:xfrm>
        </p:spPr>
        <p:txBody>
          <a:bodyPr/>
          <a:lstStyle/>
          <a:p>
            <a:r>
              <a:rPr lang="en-US"/>
              <a:t>Introduction</a:t>
            </a:r>
          </a:p>
        </p:txBody>
      </p:sp>
      <p:graphicFrame>
        <p:nvGraphicFramePr>
          <p:cNvPr id="7" name="Content Placeholder 2">
            <a:extLst>
              <a:ext uri="{FF2B5EF4-FFF2-40B4-BE49-F238E27FC236}">
                <a16:creationId xmlns:a16="http://schemas.microsoft.com/office/drawing/2014/main" id="{E4557533-53A4-E72A-E5BE-2CFBB5F22B78}"/>
              </a:ext>
            </a:extLst>
          </p:cNvPr>
          <p:cNvGraphicFramePr>
            <a:graphicFrameLocks noGrp="1"/>
          </p:cNvGraphicFramePr>
          <p:nvPr>
            <p:ph idx="1"/>
            <p:extLst>
              <p:ext uri="{D42A27DB-BD31-4B8C-83A1-F6EECF244321}">
                <p14:modId xmlns:p14="http://schemas.microsoft.com/office/powerpoint/2010/main" val="1985685415"/>
              </p:ext>
            </p:extLst>
          </p:nvPr>
        </p:nvGraphicFramePr>
        <p:xfrm>
          <a:off x="1604772" y="2045716"/>
          <a:ext cx="8982456" cy="44471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7BE08E33-C7D6-92A1-2260-63CDFCAB0160}"/>
              </a:ext>
            </a:extLst>
          </p:cNvPr>
          <p:cNvSpPr txBox="1">
            <a:spLocks/>
          </p:cNvSpPr>
          <p:nvPr/>
        </p:nvSpPr>
        <p:spPr>
          <a:xfrm>
            <a:off x="6096000" y="365125"/>
            <a:ext cx="50303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accent1"/>
                </a:solidFill>
              </a:rPr>
              <a:t>Goals</a:t>
            </a:r>
          </a:p>
        </p:txBody>
      </p:sp>
    </p:spTree>
    <p:extLst>
      <p:ext uri="{BB962C8B-B14F-4D97-AF65-F5344CB8AC3E}">
        <p14:creationId xmlns:p14="http://schemas.microsoft.com/office/powerpoint/2010/main" val="1701437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6824CE-083D-4ED5-94A5-655345BBE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0785D83B-2124-40CD-9E29-811BC2B7C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tx1"/>
          </a:solidFill>
          <a:ln>
            <a:noFill/>
          </a:ln>
          <a:extLst>
            <a:ext uri="{91240B29-F687-4f45-9708-019B960494DF}">
              <a14:hiddenLine xmlns:a16="http://schemas.microsoft.com/office/drawing/2014/main" xmlns:p14="http://schemas.microsoft.com/office/powerpoint/2010/main" xmlns:dgm="http://schemas.openxmlformats.org/drawingml/2006/diagram"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28A0329-1CAC-430C-C152-F99367130393}"/>
              </a:ext>
            </a:extLst>
          </p:cNvPr>
          <p:cNvSpPr>
            <a:spLocks noGrp="1"/>
          </p:cNvSpPr>
          <p:nvPr>
            <p:ph type="title"/>
          </p:nvPr>
        </p:nvSpPr>
        <p:spPr>
          <a:xfrm>
            <a:off x="810000" y="447188"/>
            <a:ext cx="10571998" cy="970450"/>
          </a:xfrm>
        </p:spPr>
        <p:txBody>
          <a:bodyPr>
            <a:normAutofit/>
          </a:bodyPr>
          <a:lstStyle/>
          <a:p>
            <a:r>
              <a:rPr lang="en-US"/>
              <a:t>Goals</a:t>
            </a:r>
          </a:p>
        </p:txBody>
      </p:sp>
      <p:graphicFrame>
        <p:nvGraphicFramePr>
          <p:cNvPr id="5" name="Content Placeholder 2">
            <a:extLst>
              <a:ext uri="{FF2B5EF4-FFF2-40B4-BE49-F238E27FC236}">
                <a16:creationId xmlns:a16="http://schemas.microsoft.com/office/drawing/2014/main" id="{BB7FEEC9-9545-2F46-9F2D-F9F4DBCDE3C1}"/>
              </a:ext>
            </a:extLst>
          </p:cNvPr>
          <p:cNvGraphicFramePr>
            <a:graphicFrameLocks noGrp="1"/>
          </p:cNvGraphicFramePr>
          <p:nvPr>
            <p:ph idx="1"/>
            <p:extLst>
              <p:ext uri="{D42A27DB-BD31-4B8C-83A1-F6EECF244321}">
                <p14:modId xmlns:p14="http://schemas.microsoft.com/office/powerpoint/2010/main" val="2904559543"/>
              </p:ext>
            </p:extLst>
          </p:nvPr>
        </p:nvGraphicFramePr>
        <p:xfrm>
          <a:off x="819150" y="2494722"/>
          <a:ext cx="10553700" cy="33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67637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F7D26C8-96ED-46E3-BD94-C1608C54C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3">
            <a:extLst>
              <a:ext uri="{FF2B5EF4-FFF2-40B4-BE49-F238E27FC236}">
                <a16:creationId xmlns:a16="http://schemas.microsoft.com/office/drawing/2014/main" id="{13EEA0A9-F720-41ED-8EBA-2A10A664F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D5C2B5-F35D-1DB3-2C6F-0F54B7EBA7E3}"/>
              </a:ext>
            </a:extLst>
          </p:cNvPr>
          <p:cNvSpPr>
            <a:spLocks noGrp="1"/>
          </p:cNvSpPr>
          <p:nvPr>
            <p:ph type="title"/>
          </p:nvPr>
        </p:nvSpPr>
        <p:spPr>
          <a:xfrm>
            <a:off x="810001" y="447188"/>
            <a:ext cx="3413084" cy="1559412"/>
          </a:xfrm>
        </p:spPr>
        <p:txBody>
          <a:bodyPr>
            <a:normAutofit/>
          </a:bodyPr>
          <a:lstStyle/>
          <a:p>
            <a:r>
              <a:rPr lang="en-US" sz="3200"/>
              <a:t>APRIORI: EXISTING CUSTOMERS</a:t>
            </a:r>
          </a:p>
        </p:txBody>
      </p:sp>
      <p:sp>
        <p:nvSpPr>
          <p:cNvPr id="5" name="Content Placeholder 2">
            <a:extLst>
              <a:ext uri="{FF2B5EF4-FFF2-40B4-BE49-F238E27FC236}">
                <a16:creationId xmlns:a16="http://schemas.microsoft.com/office/drawing/2014/main" id="{F4DDC1D1-7CE6-A876-2926-FAE3B2EE7EE5}"/>
              </a:ext>
            </a:extLst>
          </p:cNvPr>
          <p:cNvSpPr>
            <a:spLocks noGrp="1"/>
          </p:cNvSpPr>
          <p:nvPr>
            <p:ph idx="1"/>
          </p:nvPr>
        </p:nvSpPr>
        <p:spPr>
          <a:xfrm>
            <a:off x="0" y="2194560"/>
            <a:ext cx="4223085" cy="3850640"/>
          </a:xfrm>
        </p:spPr>
        <p:txBody>
          <a:bodyPr>
            <a:normAutofit/>
          </a:bodyPr>
          <a:lstStyle/>
          <a:p>
            <a:pPr>
              <a:lnSpc>
                <a:spcPct val="90000"/>
              </a:lnSpc>
            </a:pPr>
            <a:r>
              <a:rPr lang="en-US" dirty="0"/>
              <a:t>Customers tend to stay with the bank when:</a:t>
            </a:r>
          </a:p>
          <a:p>
            <a:pPr lvl="1">
              <a:lnSpc>
                <a:spcPct val="90000"/>
              </a:lnSpc>
            </a:pPr>
            <a:r>
              <a:rPr lang="en-US" sz="1800" dirty="0"/>
              <a:t>Transaction amounts are high</a:t>
            </a:r>
          </a:p>
          <a:p>
            <a:pPr lvl="1">
              <a:lnSpc>
                <a:spcPct val="90000"/>
              </a:lnSpc>
            </a:pPr>
            <a:r>
              <a:rPr lang="en-US" sz="1800" dirty="0"/>
              <a:t>Transaction counts are higher (100s)</a:t>
            </a:r>
          </a:p>
          <a:p>
            <a:pPr lvl="1">
              <a:lnSpc>
                <a:spcPct val="90000"/>
              </a:lnSpc>
            </a:pPr>
            <a:r>
              <a:rPr lang="en-US" sz="1800" dirty="0"/>
              <a:t>They have a combination of both high amounts and counts</a:t>
            </a:r>
          </a:p>
          <a:p>
            <a:pPr lvl="1">
              <a:lnSpc>
                <a:spcPct val="90000"/>
              </a:lnSpc>
            </a:pPr>
            <a:r>
              <a:rPr lang="en-US" sz="1800" dirty="0"/>
              <a:t>Customer age in the 40s</a:t>
            </a:r>
          </a:p>
          <a:p>
            <a:pPr lvl="1">
              <a:lnSpc>
                <a:spcPct val="90000"/>
              </a:lnSpc>
            </a:pPr>
            <a:r>
              <a:rPr lang="en-US" sz="1800" dirty="0"/>
              <a:t>Generally male</a:t>
            </a:r>
          </a:p>
        </p:txBody>
      </p:sp>
      <p:sp>
        <p:nvSpPr>
          <p:cNvPr id="24" name="Rounded Rectangle 17">
            <a:extLst>
              <a:ext uri="{FF2B5EF4-FFF2-40B4-BE49-F238E27FC236}">
                <a16:creationId xmlns:a16="http://schemas.microsoft.com/office/drawing/2014/main" id="{03B27569-6089-4DC0-93E0-F3F6E1E93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8945" y="958640"/>
            <a:ext cx="6269591" cy="4945244"/>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9C62458-E8D4-D55F-1782-7794A5795B1F}"/>
              </a:ext>
            </a:extLst>
          </p:cNvPr>
          <p:cNvPicPr>
            <a:picLocks noChangeAspect="1"/>
          </p:cNvPicPr>
          <p:nvPr/>
        </p:nvPicPr>
        <p:blipFill rotWithShape="1">
          <a:blip r:embed="rId3"/>
          <a:srcRect l="24145" r="2" b="2"/>
          <a:stretch/>
        </p:blipFill>
        <p:spPr>
          <a:xfrm>
            <a:off x="5603706" y="1258529"/>
            <a:ext cx="5638853" cy="4330205"/>
          </a:xfrm>
          <a:prstGeom prst="rect">
            <a:avLst/>
          </a:prstGeom>
        </p:spPr>
      </p:pic>
    </p:spTree>
    <p:extLst>
      <p:ext uri="{BB962C8B-B14F-4D97-AF65-F5344CB8AC3E}">
        <p14:creationId xmlns:p14="http://schemas.microsoft.com/office/powerpoint/2010/main" val="79636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9E93-7D0E-4511-CC45-DB8F6FED11B9}"/>
              </a:ext>
            </a:extLst>
          </p:cNvPr>
          <p:cNvSpPr>
            <a:spLocks noGrp="1"/>
          </p:cNvSpPr>
          <p:nvPr>
            <p:ph type="title"/>
          </p:nvPr>
        </p:nvSpPr>
        <p:spPr>
          <a:xfrm>
            <a:off x="810000" y="447188"/>
            <a:ext cx="10571998" cy="970450"/>
          </a:xfrm>
        </p:spPr>
        <p:txBody>
          <a:bodyPr>
            <a:normAutofit/>
          </a:bodyPr>
          <a:lstStyle/>
          <a:p>
            <a:r>
              <a:rPr lang="en-US"/>
              <a:t>APRIORI: PAST CUSTOMERS</a:t>
            </a:r>
          </a:p>
        </p:txBody>
      </p:sp>
      <p:sp>
        <p:nvSpPr>
          <p:cNvPr id="3" name="Content Placeholder 2">
            <a:extLst>
              <a:ext uri="{FF2B5EF4-FFF2-40B4-BE49-F238E27FC236}">
                <a16:creationId xmlns:a16="http://schemas.microsoft.com/office/drawing/2014/main" id="{ACF6F6CC-A81A-1D6D-4007-6F0EAF4924DE}"/>
              </a:ext>
            </a:extLst>
          </p:cNvPr>
          <p:cNvSpPr>
            <a:spLocks noGrp="1"/>
          </p:cNvSpPr>
          <p:nvPr>
            <p:ph idx="1"/>
          </p:nvPr>
        </p:nvSpPr>
        <p:spPr>
          <a:xfrm>
            <a:off x="818713" y="2413000"/>
            <a:ext cx="3835583" cy="3632200"/>
          </a:xfrm>
        </p:spPr>
        <p:txBody>
          <a:bodyPr>
            <a:normAutofit/>
          </a:bodyPr>
          <a:lstStyle/>
          <a:p>
            <a:r>
              <a:rPr lang="en-US" sz="1600" dirty="0"/>
              <a:t>Customers have less number of contacts/interactions from the bank</a:t>
            </a:r>
          </a:p>
          <a:p>
            <a:r>
              <a:rPr lang="en-US" sz="1600" dirty="0"/>
              <a:t>Customers have transaction counts in the 40s</a:t>
            </a:r>
          </a:p>
          <a:p>
            <a:r>
              <a:rPr lang="en-US" sz="1600" dirty="0"/>
              <a:t>Customers that are relatively new</a:t>
            </a:r>
          </a:p>
          <a:p>
            <a:r>
              <a:rPr lang="en-US" sz="1600" dirty="0"/>
              <a:t>Show no utilization for at least 3 consecutive months</a:t>
            </a:r>
          </a:p>
        </p:txBody>
      </p:sp>
      <p:pic>
        <p:nvPicPr>
          <p:cNvPr id="4" name="Picture 3">
            <a:extLst>
              <a:ext uri="{FF2B5EF4-FFF2-40B4-BE49-F238E27FC236}">
                <a16:creationId xmlns:a16="http://schemas.microsoft.com/office/drawing/2014/main" id="{25539E72-B0E5-9322-901E-4E03E5ADE11F}"/>
              </a:ext>
            </a:extLst>
          </p:cNvPr>
          <p:cNvPicPr>
            <a:picLocks noChangeAspect="1"/>
          </p:cNvPicPr>
          <p:nvPr/>
        </p:nvPicPr>
        <p:blipFill>
          <a:blip r:embed="rId3"/>
          <a:stretch>
            <a:fillRect/>
          </a:stretch>
        </p:blipFill>
        <p:spPr>
          <a:xfrm>
            <a:off x="5130619" y="2413000"/>
            <a:ext cx="6219813"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92740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0"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62" name="Group 61">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63"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4B59071-EB2D-E0F1-16DC-0E6F68F5058B}"/>
              </a:ext>
            </a:extLst>
          </p:cNvPr>
          <p:cNvSpPr>
            <a:spLocks noGrp="1"/>
          </p:cNvSpPr>
          <p:nvPr>
            <p:ph type="title"/>
          </p:nvPr>
        </p:nvSpPr>
        <p:spPr>
          <a:xfrm>
            <a:off x="7265323" y="4817533"/>
            <a:ext cx="4116677" cy="779529"/>
          </a:xfrm>
        </p:spPr>
        <p:txBody>
          <a:bodyPr vert="horz" lIns="91440" tIns="45720" rIns="91440" bIns="45720" rtlCol="0" anchor="b">
            <a:normAutofit/>
          </a:bodyPr>
          <a:lstStyle/>
          <a:p>
            <a:pPr>
              <a:lnSpc>
                <a:spcPct val="90000"/>
              </a:lnSpc>
            </a:pPr>
            <a:r>
              <a:rPr lang="en-US" sz="2500" dirty="0"/>
              <a:t>Naïve Bayes Method</a:t>
            </a:r>
            <a:br>
              <a:rPr lang="en-US" sz="2500" dirty="0"/>
            </a:br>
            <a:r>
              <a:rPr lang="en-US" sz="2500" dirty="0"/>
              <a:t>Train</a:t>
            </a:r>
          </a:p>
        </p:txBody>
      </p:sp>
      <p:pic>
        <p:nvPicPr>
          <p:cNvPr id="4" name="Picture 3" descr="Text&#10;&#10;Description automatically generated">
            <a:extLst>
              <a:ext uri="{FF2B5EF4-FFF2-40B4-BE49-F238E27FC236}">
                <a16:creationId xmlns:a16="http://schemas.microsoft.com/office/drawing/2014/main" id="{AE5DAEE1-EC9A-C4DF-4C01-07651669CC79}"/>
              </a:ext>
            </a:extLst>
          </p:cNvPr>
          <p:cNvPicPr>
            <a:picLocks noChangeAspect="1"/>
          </p:cNvPicPr>
          <p:nvPr/>
        </p:nvPicPr>
        <p:blipFill>
          <a:blip r:embed="rId3"/>
          <a:stretch>
            <a:fillRect/>
          </a:stretch>
        </p:blipFill>
        <p:spPr>
          <a:xfrm>
            <a:off x="0" y="0"/>
            <a:ext cx="6120763" cy="6858000"/>
          </a:xfrm>
          <a:prstGeom prst="roundRect">
            <a:avLst>
              <a:gd name="adj" fmla="val 3876"/>
            </a:avLst>
          </a:prstGeom>
          <a:ln>
            <a:solidFill>
              <a:schemeClr val="accent1"/>
            </a:solidFill>
          </a:ln>
          <a:effectLst/>
        </p:spPr>
      </p:pic>
      <p:pic>
        <p:nvPicPr>
          <p:cNvPr id="3" name="Picture 2" descr="Chart, bar chart&#10;&#10;Description automatically generated">
            <a:extLst>
              <a:ext uri="{FF2B5EF4-FFF2-40B4-BE49-F238E27FC236}">
                <a16:creationId xmlns:a16="http://schemas.microsoft.com/office/drawing/2014/main" id="{95A80E27-0D15-F1A1-A3A8-716282396F60}"/>
              </a:ext>
            </a:extLst>
          </p:cNvPr>
          <p:cNvPicPr>
            <a:picLocks noChangeAspect="1"/>
          </p:cNvPicPr>
          <p:nvPr/>
        </p:nvPicPr>
        <p:blipFill>
          <a:blip r:embed="rId4"/>
          <a:stretch>
            <a:fillRect/>
          </a:stretch>
        </p:blipFill>
        <p:spPr>
          <a:xfrm>
            <a:off x="6468197" y="679673"/>
            <a:ext cx="5376369" cy="330646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2196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24"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4B59071-EB2D-E0F1-16DC-0E6F68F5058B}"/>
              </a:ext>
            </a:extLst>
          </p:cNvPr>
          <p:cNvSpPr>
            <a:spLocks noGrp="1"/>
          </p:cNvSpPr>
          <p:nvPr>
            <p:ph type="title"/>
          </p:nvPr>
        </p:nvSpPr>
        <p:spPr>
          <a:xfrm>
            <a:off x="6527183" y="4817533"/>
            <a:ext cx="4854818" cy="779529"/>
          </a:xfrm>
        </p:spPr>
        <p:txBody>
          <a:bodyPr vert="horz" lIns="91440" tIns="45720" rIns="91440" bIns="45720" rtlCol="0" anchor="b">
            <a:normAutofit/>
          </a:bodyPr>
          <a:lstStyle/>
          <a:p>
            <a:pPr>
              <a:lnSpc>
                <a:spcPct val="90000"/>
              </a:lnSpc>
            </a:pPr>
            <a:r>
              <a:rPr lang="en-US" sz="2500"/>
              <a:t>Naive Bayes Method</a:t>
            </a:r>
            <a:br>
              <a:rPr lang="en-US" sz="2500"/>
            </a:br>
            <a:r>
              <a:rPr lang="en-US" sz="2500"/>
              <a:t>Test</a:t>
            </a:r>
          </a:p>
        </p:txBody>
      </p:sp>
      <p:pic>
        <p:nvPicPr>
          <p:cNvPr id="3" name="Picture 2">
            <a:extLst>
              <a:ext uri="{FF2B5EF4-FFF2-40B4-BE49-F238E27FC236}">
                <a16:creationId xmlns:a16="http://schemas.microsoft.com/office/drawing/2014/main" id="{CB19B189-21AD-8581-0828-C590280CA6FA}"/>
              </a:ext>
            </a:extLst>
          </p:cNvPr>
          <p:cNvPicPr>
            <a:picLocks noChangeAspect="1"/>
          </p:cNvPicPr>
          <p:nvPr/>
        </p:nvPicPr>
        <p:blipFill>
          <a:blip r:embed="rId3"/>
          <a:stretch>
            <a:fillRect/>
          </a:stretch>
        </p:blipFill>
        <p:spPr>
          <a:xfrm>
            <a:off x="0" y="-1"/>
            <a:ext cx="6016450" cy="6779101"/>
          </a:xfrm>
          <a:prstGeom prst="roundRect">
            <a:avLst>
              <a:gd name="adj" fmla="val 3876"/>
            </a:avLst>
          </a:prstGeom>
          <a:ln>
            <a:solidFill>
              <a:schemeClr val="accent1"/>
            </a:solidFill>
          </a:ln>
          <a:effectLst/>
        </p:spPr>
      </p:pic>
      <p:pic>
        <p:nvPicPr>
          <p:cNvPr id="4" name="Picture 3">
            <a:extLst>
              <a:ext uri="{FF2B5EF4-FFF2-40B4-BE49-F238E27FC236}">
                <a16:creationId xmlns:a16="http://schemas.microsoft.com/office/drawing/2014/main" id="{438E4663-558B-E653-2769-835057EFFB63}"/>
              </a:ext>
            </a:extLst>
          </p:cNvPr>
          <p:cNvPicPr>
            <a:picLocks noChangeAspect="1"/>
          </p:cNvPicPr>
          <p:nvPr/>
        </p:nvPicPr>
        <p:blipFill>
          <a:blip r:embed="rId4"/>
          <a:stretch>
            <a:fillRect/>
          </a:stretch>
        </p:blipFill>
        <p:spPr>
          <a:xfrm>
            <a:off x="6175552" y="438132"/>
            <a:ext cx="5856216" cy="359532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99327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11114F18-D12D-43C6-895F-5BA92C290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p14="http://schemas.microsoft.com/office/powerpoint/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39F1F689-BD84-4BD2-A649-497370713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180" cy="68691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E2DD4A6-DC96-421E-9E1C-7CD0D26814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bwMode="white">
          <a:xfrm>
            <a:off x="0" y="4525094"/>
            <a:ext cx="12203151" cy="2344057"/>
            <a:chOff x="0" y="4525094"/>
            <a:chExt cx="12203151" cy="2344057"/>
          </a:xfrm>
        </p:grpSpPr>
        <p:sp>
          <p:nvSpPr>
            <p:cNvPr id="17" name="Freeform 9">
              <a:extLst>
                <a:ext uri="{FF2B5EF4-FFF2-40B4-BE49-F238E27FC236}">
                  <a16:creationId xmlns:a16="http://schemas.microsoft.com/office/drawing/2014/main" id="{5E6BB74D-E85C-4CCB-90CE-024600640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7">
              <a:extLst>
                <a:ext uri="{FF2B5EF4-FFF2-40B4-BE49-F238E27FC236}">
                  <a16:creationId xmlns:a16="http://schemas.microsoft.com/office/drawing/2014/main" id="{52808592-600C-4349-9F27-EC36C0BA4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flipH="1">
              <a:off x="3820" y="4536245"/>
              <a:ext cx="5660999"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8">
              <a:extLst>
                <a:ext uri="{FF2B5EF4-FFF2-40B4-BE49-F238E27FC236}">
                  <a16:creationId xmlns:a16="http://schemas.microsoft.com/office/drawing/2014/main" id="{B5E00D3B-1E29-4E11-BCD3-8E3A56F4B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4813714" y="4536245"/>
              <a:ext cx="7389437" cy="2332906"/>
            </a:xfrm>
            <a:prstGeom prst="triangle">
              <a:avLst>
                <a:gd name="adj" fmla="val 100000"/>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75EAFB-1F32-3376-54D6-12020D80A985}"/>
              </a:ext>
            </a:extLst>
          </p:cNvPr>
          <p:cNvSpPr>
            <a:spLocks noGrp="1"/>
          </p:cNvSpPr>
          <p:nvPr>
            <p:ph type="title"/>
          </p:nvPr>
        </p:nvSpPr>
        <p:spPr>
          <a:xfrm>
            <a:off x="810001" y="4817533"/>
            <a:ext cx="10572000" cy="779529"/>
          </a:xfrm>
          <a:effectLst/>
        </p:spPr>
        <p:txBody>
          <a:bodyPr vert="horz" lIns="91440" tIns="45720" rIns="91440" bIns="45720" rtlCol="0" anchor="b">
            <a:normAutofit/>
          </a:bodyPr>
          <a:lstStyle/>
          <a:p>
            <a:r>
              <a:rPr lang="en-US">
                <a:solidFill>
                  <a:schemeClr val="tx1"/>
                </a:solidFill>
              </a:rPr>
              <a:t>Random Forest</a:t>
            </a:r>
          </a:p>
        </p:txBody>
      </p:sp>
      <p:pic>
        <p:nvPicPr>
          <p:cNvPr id="5" name="Picture 4">
            <a:extLst>
              <a:ext uri="{FF2B5EF4-FFF2-40B4-BE49-F238E27FC236}">
                <a16:creationId xmlns:a16="http://schemas.microsoft.com/office/drawing/2014/main" id="{84D447CC-6CD7-8968-AF28-B6E06F366FEB}"/>
              </a:ext>
            </a:extLst>
          </p:cNvPr>
          <p:cNvPicPr>
            <a:picLocks noChangeAspect="1"/>
          </p:cNvPicPr>
          <p:nvPr/>
        </p:nvPicPr>
        <p:blipFill>
          <a:blip r:embed="rId3"/>
          <a:stretch>
            <a:fillRect/>
          </a:stretch>
        </p:blipFill>
        <p:spPr>
          <a:xfrm>
            <a:off x="151992" y="50399"/>
            <a:ext cx="3979007" cy="4421121"/>
          </a:xfrm>
          <a:prstGeom prst="roundRect">
            <a:avLst>
              <a:gd name="adj" fmla="val 3876"/>
            </a:avLst>
          </a:prstGeom>
          <a:ln>
            <a:noFill/>
          </a:ln>
          <a:effectLst/>
        </p:spPr>
      </p:pic>
      <p:pic>
        <p:nvPicPr>
          <p:cNvPr id="7" name="Picture 6">
            <a:extLst>
              <a:ext uri="{FF2B5EF4-FFF2-40B4-BE49-F238E27FC236}">
                <a16:creationId xmlns:a16="http://schemas.microsoft.com/office/drawing/2014/main" id="{A602608E-BE15-F0DF-4AF8-5AC2A74FC84D}"/>
              </a:ext>
            </a:extLst>
          </p:cNvPr>
          <p:cNvPicPr>
            <a:picLocks noChangeAspect="1"/>
          </p:cNvPicPr>
          <p:nvPr/>
        </p:nvPicPr>
        <p:blipFill>
          <a:blip r:embed="rId4"/>
          <a:stretch>
            <a:fillRect/>
          </a:stretch>
        </p:blipFill>
        <p:spPr>
          <a:xfrm>
            <a:off x="4228857" y="57863"/>
            <a:ext cx="3730466" cy="2406149"/>
          </a:xfrm>
          <a:prstGeom prst="roundRect">
            <a:avLst>
              <a:gd name="adj" fmla="val 3876"/>
            </a:avLst>
          </a:prstGeom>
          <a:ln w="12700">
            <a:solidFill>
              <a:schemeClr val="bg1"/>
            </a:solidFill>
          </a:ln>
          <a:effectLst/>
        </p:spPr>
      </p:pic>
      <p:pic>
        <p:nvPicPr>
          <p:cNvPr id="6" name="Picture 5">
            <a:extLst>
              <a:ext uri="{FF2B5EF4-FFF2-40B4-BE49-F238E27FC236}">
                <a16:creationId xmlns:a16="http://schemas.microsoft.com/office/drawing/2014/main" id="{D4079C4D-AED4-3469-45C4-B53F6F8E98EF}"/>
              </a:ext>
            </a:extLst>
          </p:cNvPr>
          <p:cNvPicPr>
            <a:picLocks noChangeAspect="1"/>
          </p:cNvPicPr>
          <p:nvPr/>
        </p:nvPicPr>
        <p:blipFill>
          <a:blip r:embed="rId5"/>
          <a:stretch>
            <a:fillRect/>
          </a:stretch>
        </p:blipFill>
        <p:spPr>
          <a:xfrm>
            <a:off x="8233691" y="80393"/>
            <a:ext cx="3954489" cy="2441897"/>
          </a:xfrm>
          <a:prstGeom prst="roundRect">
            <a:avLst>
              <a:gd name="adj" fmla="val 3876"/>
            </a:avLst>
          </a:prstGeom>
          <a:ln w="12700">
            <a:solidFill>
              <a:schemeClr val="bg1"/>
            </a:solidFill>
          </a:ln>
          <a:effectLst/>
        </p:spPr>
      </p:pic>
      <p:pic>
        <p:nvPicPr>
          <p:cNvPr id="11" name="Picture 10">
            <a:extLst>
              <a:ext uri="{FF2B5EF4-FFF2-40B4-BE49-F238E27FC236}">
                <a16:creationId xmlns:a16="http://schemas.microsoft.com/office/drawing/2014/main" id="{8AE8AA09-A8A5-BEE3-BFDE-8E4952164630}"/>
              </a:ext>
            </a:extLst>
          </p:cNvPr>
          <p:cNvPicPr>
            <a:picLocks noChangeAspect="1"/>
          </p:cNvPicPr>
          <p:nvPr/>
        </p:nvPicPr>
        <p:blipFill>
          <a:blip r:embed="rId6"/>
          <a:stretch>
            <a:fillRect/>
          </a:stretch>
        </p:blipFill>
        <p:spPr>
          <a:xfrm>
            <a:off x="5045225" y="2935408"/>
            <a:ext cx="6031555" cy="3764250"/>
          </a:xfrm>
          <a:prstGeom prst="roundRect">
            <a:avLst>
              <a:gd name="adj" fmla="val 3876"/>
            </a:avLst>
          </a:prstGeom>
          <a:ln w="12700">
            <a:solidFill>
              <a:schemeClr val="bg1"/>
            </a:solidFill>
          </a:ln>
          <a:effectLst/>
        </p:spPr>
      </p:pic>
    </p:spTree>
    <p:extLst>
      <p:ext uri="{BB962C8B-B14F-4D97-AF65-F5344CB8AC3E}">
        <p14:creationId xmlns:p14="http://schemas.microsoft.com/office/powerpoint/2010/main" val="425066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B832-AA79-A691-84FD-2936A1427354}"/>
              </a:ext>
            </a:extLst>
          </p:cNvPr>
          <p:cNvSpPr>
            <a:spLocks noGrp="1"/>
          </p:cNvSpPr>
          <p:nvPr>
            <p:ph type="title"/>
          </p:nvPr>
        </p:nvSpPr>
        <p:spPr/>
        <p:txBody>
          <a:bodyPr/>
          <a:lstStyle/>
          <a:p>
            <a:r>
              <a:rPr lang="en-US"/>
              <a:t>SVM: Linear</a:t>
            </a:r>
          </a:p>
        </p:txBody>
      </p:sp>
      <p:pic>
        <p:nvPicPr>
          <p:cNvPr id="4" name="Picture 3">
            <a:extLst>
              <a:ext uri="{FF2B5EF4-FFF2-40B4-BE49-F238E27FC236}">
                <a16:creationId xmlns:a16="http://schemas.microsoft.com/office/drawing/2014/main" id="{14F64899-38D2-C596-3130-72661D70D106}"/>
              </a:ext>
            </a:extLst>
          </p:cNvPr>
          <p:cNvPicPr>
            <a:picLocks noChangeAspect="1"/>
          </p:cNvPicPr>
          <p:nvPr/>
        </p:nvPicPr>
        <p:blipFill>
          <a:blip r:embed="rId3"/>
          <a:stretch>
            <a:fillRect/>
          </a:stretch>
        </p:blipFill>
        <p:spPr>
          <a:xfrm>
            <a:off x="6735826" y="277728"/>
            <a:ext cx="5194300" cy="5803900"/>
          </a:xfrm>
          <a:prstGeom prst="rect">
            <a:avLst/>
          </a:prstGeom>
        </p:spPr>
      </p:pic>
      <p:pic>
        <p:nvPicPr>
          <p:cNvPr id="8" name="Picture 7">
            <a:extLst>
              <a:ext uri="{FF2B5EF4-FFF2-40B4-BE49-F238E27FC236}">
                <a16:creationId xmlns:a16="http://schemas.microsoft.com/office/drawing/2014/main" id="{9B418A7A-5DB4-2EBE-B51B-10B06B3D9EC6}"/>
              </a:ext>
            </a:extLst>
          </p:cNvPr>
          <p:cNvPicPr>
            <a:picLocks noChangeAspect="1"/>
          </p:cNvPicPr>
          <p:nvPr/>
        </p:nvPicPr>
        <p:blipFill>
          <a:blip r:embed="rId4"/>
          <a:stretch>
            <a:fillRect/>
          </a:stretch>
        </p:blipFill>
        <p:spPr>
          <a:xfrm>
            <a:off x="206478" y="2670332"/>
            <a:ext cx="6076336" cy="3606692"/>
          </a:xfrm>
          <a:prstGeom prst="rect">
            <a:avLst/>
          </a:prstGeom>
        </p:spPr>
      </p:pic>
    </p:spTree>
    <p:extLst>
      <p:ext uri="{BB962C8B-B14F-4D97-AF65-F5344CB8AC3E}">
        <p14:creationId xmlns:p14="http://schemas.microsoft.com/office/powerpoint/2010/main" val="2542237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{F42D9E22-468C-744E-9A1C-01C56C846F20}tf10001121_mac</Template>
  <TotalTime>0</TotalTime>
  <Words>893</Words>
  <Application>Microsoft Macintosh PowerPoint</Application>
  <PresentationFormat>Widescreen</PresentationFormat>
  <Paragraphs>113</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Gothic</vt:lpstr>
      <vt:lpstr>Courier New</vt:lpstr>
      <vt:lpstr>Söhne</vt:lpstr>
      <vt:lpstr>Wingdings 2</vt:lpstr>
      <vt:lpstr>Quotable</vt:lpstr>
      <vt:lpstr>Bank Churners</vt:lpstr>
      <vt:lpstr>Introduction</vt:lpstr>
      <vt:lpstr>Goals</vt:lpstr>
      <vt:lpstr>APRIORI: EXISTING CUSTOMERS</vt:lpstr>
      <vt:lpstr>APRIORI: PAST CUSTOMERS</vt:lpstr>
      <vt:lpstr>Naïve Bayes Method Train</vt:lpstr>
      <vt:lpstr>Naive Bayes Method Test</vt:lpstr>
      <vt:lpstr>Random Forest</vt:lpstr>
      <vt:lpstr>SVM: Linear</vt:lpstr>
      <vt:lpstr>SVM: Radial</vt:lpstr>
      <vt:lpstr>kNN</vt:lpstr>
      <vt:lpstr>Accuracy Comparision between Models</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Amanda N Norwood</dc:creator>
  <cp:lastModifiedBy>Amanda N Norwood</cp:lastModifiedBy>
  <cp:revision>90</cp:revision>
  <dcterms:created xsi:type="dcterms:W3CDTF">2023-03-15T00:43:30Z</dcterms:created>
  <dcterms:modified xsi:type="dcterms:W3CDTF">2023-03-24T21:11:24Z</dcterms:modified>
</cp:coreProperties>
</file>