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6858000" cy="91440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160A25-C707-4BFF-ACD3-AF8701D3E496}">
  <a:tblStyle styleId="{4C160A25-C707-4BFF-ACD3-AF8701D3E4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enturyGothic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02670f3a_2_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4702670f3a_2_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4c085a6e45813f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a4c085a6e45813f_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4c085a6e45813f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a4c085a6e45813f_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4c085a6e45813f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ask-clock: total CPU execution time for this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switch: the process of storing the state of a process, so it can be restored and resume execution later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migration: when the process migrates from one core to another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faults: a program attempts to access data in its address space but not currently located in system 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cycles: counting of special hardware events such as clock ticks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Instructions: approximate count of instruction executed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Branches: the number of branches during execution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Branch misses: the number of cases where branch prediction failed to guess the execution path right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sp>
        <p:nvSpPr>
          <p:cNvPr id="210" name="Google Shape;210;g1a4c085a6e45813f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a4c085a6e45813f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a4c085a6e45813f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bf599d470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fbf599d470_1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a4c085a6e45813f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 shows that the execution time of the Ping6 scenario is always longer in Python vs. in C++, the difference increasing with the number of packets sent.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a4c085a6e45813f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bf599d470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Figure 2 shows that the difference in execution time is non-linear (near logarithmic).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the overhead of the Python bindings is not proportional to the number of packets sent.</a:t>
            </a:r>
            <a:endParaRPr/>
          </a:p>
        </p:txBody>
      </p:sp>
      <p:sp>
        <p:nvSpPr>
          <p:cNvPr id="243" name="Google Shape;243;gfbf599d470_1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a4c085a6e45813f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a4c085a6e45813f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be8ffcf88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fbe8ffcf88_1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bf599d470_1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bf599d47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702670f3a_2_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4702670f3a_2_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4c085a6e45813f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a4c085a6e45813f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be8ffcf88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fbe8ffcf88_1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be8ffcf88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fbe8ffcf88_1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4c085a6e45813f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a4c085a6e45813f_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be8ffcf88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fbe8ffcf88_1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4c085a6e45813f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a4c085a6e45813f_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4c085a6e45813f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a4c085a6e45813f_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dk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5624946"/>
            <a:ext cx="9144000" cy="123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0147" y="6455664"/>
            <a:ext cx="2576623" cy="19168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317809" y="1154296"/>
            <a:ext cx="8452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394000" y="18113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394000" y="1154300"/>
            <a:ext cx="7650600" cy="45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39100" y="1608200"/>
            <a:ext cx="7614300" cy="45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75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17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94852" y="365126"/>
            <a:ext cx="8330183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590575" y="1710645"/>
            <a:ext cx="8177400" cy="429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42900" lvl="1" marL="91440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04800" lvl="4" marL="228600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/>
            </a:lvl5pPr>
            <a:lvl6pPr indent="-292100" lvl="5" marL="274320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2100" lvl="6" marL="320040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2100" lvl="7" marL="365760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2100" lvl="8" marL="411480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title"/>
          </p:nvPr>
        </p:nvSpPr>
        <p:spPr>
          <a:xfrm>
            <a:off x="590575" y="1222375"/>
            <a:ext cx="7310700" cy="26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list">
  <p:cSld name="Two Row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94853" y="365125"/>
            <a:ext cx="8330183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590575" y="1428550"/>
            <a:ext cx="3715800" cy="429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42900" lvl="1" marL="9144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04800" lvl="4" marL="22860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/>
            </a:lvl5pPr>
            <a:lvl6pPr indent="-292100" lvl="5" marL="27432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2100" lvl="6" marL="32004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2100" lvl="7" marL="36576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2100" lvl="8" marL="41148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4875500" y="1428550"/>
            <a:ext cx="3715800" cy="429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42900" lvl="1" marL="9144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04800" lvl="4" marL="22860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/>
            </a:lvl5pPr>
            <a:lvl6pPr indent="-292100" lvl="5" marL="27432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2100" lvl="6" marL="32004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2100" lvl="7" marL="36576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2100" lvl="8" marL="41148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right aligned image">
  <p:cSld name="Two Row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94853" y="365125"/>
            <a:ext cx="8330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590575" y="1710650"/>
            <a:ext cx="3644100" cy="429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42900" lvl="1" marL="9144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04800" lvl="4" marL="22860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/>
            </a:lvl5pPr>
            <a:lvl6pPr indent="-292100" lvl="5" marL="27432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2100" lvl="6" marL="32004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2100" lvl="7" marL="36576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2100" lvl="8" marL="41148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title"/>
          </p:nvPr>
        </p:nvSpPr>
        <p:spPr>
          <a:xfrm>
            <a:off x="590575" y="1222375"/>
            <a:ext cx="7310700" cy="26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Row list + image">
  <p:cSld name="Two Row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94853" y="365125"/>
            <a:ext cx="8330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590575" y="1710650"/>
            <a:ext cx="3644100" cy="158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42900" lvl="1" marL="9144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04800" lvl="4" marL="22860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/>
            </a:lvl5pPr>
            <a:lvl6pPr indent="-292100" lvl="5" marL="27432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2100" lvl="6" marL="32004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2100" lvl="7" marL="36576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2100" lvl="8" marL="41148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2" type="title"/>
          </p:nvPr>
        </p:nvSpPr>
        <p:spPr>
          <a:xfrm>
            <a:off x="590575" y="1222375"/>
            <a:ext cx="7310700" cy="26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3" type="body"/>
          </p:nvPr>
        </p:nvSpPr>
        <p:spPr>
          <a:xfrm>
            <a:off x="590575" y="4116950"/>
            <a:ext cx="3644100" cy="158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42900" lvl="1" marL="9144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04800" lvl="4" marL="22860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/>
            </a:lvl5pPr>
            <a:lvl6pPr indent="-292100" lvl="5" marL="27432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2100" lvl="6" marL="32004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2100" lvl="7" marL="36576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2100" lvl="8" marL="41148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4" type="title"/>
          </p:nvPr>
        </p:nvSpPr>
        <p:spPr>
          <a:xfrm>
            <a:off x="590575" y="3628675"/>
            <a:ext cx="7310700" cy="26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list">
  <p:cSld name="Two Row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94853" y="365125"/>
            <a:ext cx="8330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590575" y="1710650"/>
            <a:ext cx="3644100" cy="158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42900" lvl="1" marL="9144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04800" lvl="4" marL="22860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/>
            </a:lvl5pPr>
            <a:lvl6pPr indent="-292100" lvl="5" marL="27432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2100" lvl="6" marL="32004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2100" lvl="7" marL="36576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2100" lvl="8" marL="41148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2" type="title"/>
          </p:nvPr>
        </p:nvSpPr>
        <p:spPr>
          <a:xfrm>
            <a:off x="590575" y="1222375"/>
            <a:ext cx="3959700" cy="26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590575" y="4116950"/>
            <a:ext cx="3644100" cy="158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42900" lvl="1" marL="9144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04800" lvl="4" marL="22860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/>
            </a:lvl5pPr>
            <a:lvl6pPr indent="-292100" lvl="5" marL="27432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2100" lvl="6" marL="32004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2100" lvl="7" marL="36576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2100" lvl="8" marL="41148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4" type="title"/>
          </p:nvPr>
        </p:nvSpPr>
        <p:spPr>
          <a:xfrm>
            <a:off x="590575" y="3628675"/>
            <a:ext cx="3959700" cy="26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5" type="body"/>
          </p:nvPr>
        </p:nvSpPr>
        <p:spPr>
          <a:xfrm>
            <a:off x="4790700" y="1710650"/>
            <a:ext cx="3644100" cy="158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42900" lvl="1" marL="9144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04800" lvl="4" marL="22860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/>
            </a:lvl5pPr>
            <a:lvl6pPr indent="-292100" lvl="5" marL="27432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2100" lvl="6" marL="32004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2100" lvl="7" marL="36576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2100" lvl="8" marL="41148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6" type="title"/>
          </p:nvPr>
        </p:nvSpPr>
        <p:spPr>
          <a:xfrm>
            <a:off x="4790700" y="1222375"/>
            <a:ext cx="3959700" cy="26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7" type="body"/>
          </p:nvPr>
        </p:nvSpPr>
        <p:spPr>
          <a:xfrm>
            <a:off x="4790700" y="4116950"/>
            <a:ext cx="3644100" cy="158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42900" lvl="1" marL="9144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04800" lvl="4" marL="22860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/>
            </a:lvl5pPr>
            <a:lvl6pPr indent="-292100" lvl="5" marL="27432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2100" lvl="6" marL="32004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2100" lvl="7" marL="36576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2100" lvl="8" marL="41148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8" type="title"/>
          </p:nvPr>
        </p:nvSpPr>
        <p:spPr>
          <a:xfrm>
            <a:off x="4790700" y="3628675"/>
            <a:ext cx="3959700" cy="26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list with horizontal bottom image">
  <p:cSld name="Two Row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94853" y="365125"/>
            <a:ext cx="8330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590575" y="1710650"/>
            <a:ext cx="3644100" cy="415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42900" lvl="1" marL="9144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04800" lvl="4" marL="22860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/>
            </a:lvl5pPr>
            <a:lvl6pPr indent="-292100" lvl="5" marL="27432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2100" lvl="6" marL="32004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2100" lvl="7" marL="36576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2100" lvl="8" marL="41148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2" type="title"/>
          </p:nvPr>
        </p:nvSpPr>
        <p:spPr>
          <a:xfrm>
            <a:off x="590575" y="1222375"/>
            <a:ext cx="3959700" cy="26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3" type="body"/>
          </p:nvPr>
        </p:nvSpPr>
        <p:spPr>
          <a:xfrm>
            <a:off x="4790700" y="1710650"/>
            <a:ext cx="3644100" cy="415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42900" lvl="1" marL="9144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04800" lvl="4" marL="22860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/>
            </a:lvl5pPr>
            <a:lvl6pPr indent="-292100" lvl="5" marL="27432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2100" lvl="6" marL="32004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2100" lvl="7" marL="36576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2100" lvl="8" marL="41148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Century Gothic"/>
              <a:buChar char="•"/>
              <a:defRPr sz="10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4" type="title"/>
          </p:nvPr>
        </p:nvSpPr>
        <p:spPr>
          <a:xfrm>
            <a:off x="4790700" y="1222375"/>
            <a:ext cx="3959700" cy="26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rgbClr val="04859B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Aqua">
  <p:cSld name="Section Header Aqua">
    <p:bg>
      <p:bgPr>
        <a:solidFill>
          <a:schemeClr val="accen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>
            <a:off x="20875" y="5624796"/>
            <a:ext cx="9144000" cy="123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1"/>
          <p:cNvSpPr txBox="1"/>
          <p:nvPr>
            <p:ph type="title"/>
          </p:nvPr>
        </p:nvSpPr>
        <p:spPr>
          <a:xfrm>
            <a:off x="740625" y="5170900"/>
            <a:ext cx="7650600" cy="45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785725" y="5624800"/>
            <a:ext cx="7614300" cy="45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/>
          <p:nvPr/>
        </p:nvSpPr>
        <p:spPr>
          <a:xfrm>
            <a:off x="0" y="6165274"/>
            <a:ext cx="9144000" cy="6927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57673" y="3139438"/>
            <a:ext cx="6628653" cy="493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Navy" type="secHead">
  <p:cSld name="SECTION_HEADER"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3"/>
          <p:cNvSpPr txBox="1"/>
          <p:nvPr>
            <p:ph type="title"/>
          </p:nvPr>
        </p:nvSpPr>
        <p:spPr>
          <a:xfrm>
            <a:off x="740625" y="5170900"/>
            <a:ext cx="7650600" cy="45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785725" y="5624800"/>
            <a:ext cx="7614300" cy="45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1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Moss">
  <p:cSld name="Section Header Moss">
    <p:bg>
      <p:bgPr>
        <a:solidFill>
          <a:schemeClr val="accen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/>
          <p:nvPr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4"/>
          <p:cNvSpPr txBox="1"/>
          <p:nvPr>
            <p:ph type="title"/>
          </p:nvPr>
        </p:nvSpPr>
        <p:spPr>
          <a:xfrm>
            <a:off x="740625" y="5170900"/>
            <a:ext cx="7650600" cy="45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785725" y="5624800"/>
            <a:ext cx="7614300" cy="45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Sea Green">
  <p:cSld name="Section Header Sea Green">
    <p:bg>
      <p:bgPr>
        <a:solidFill>
          <a:schemeClr val="accent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740625" y="5170900"/>
            <a:ext cx="7650600" cy="45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" type="subTitle"/>
          </p:nvPr>
        </p:nvSpPr>
        <p:spPr>
          <a:xfrm>
            <a:off x="785725" y="5624800"/>
            <a:ext cx="7614300" cy="45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Coral">
  <p:cSld name="Section Header Coral">
    <p:bg>
      <p:bgPr>
        <a:solidFill>
          <a:schemeClr val="accent4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/>
          <p:nvPr>
            <p:ph type="title"/>
          </p:nvPr>
        </p:nvSpPr>
        <p:spPr>
          <a:xfrm>
            <a:off x="740625" y="5170900"/>
            <a:ext cx="7650600" cy="45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" type="subTitle"/>
          </p:nvPr>
        </p:nvSpPr>
        <p:spPr>
          <a:xfrm>
            <a:off x="785725" y="5624800"/>
            <a:ext cx="7614300" cy="45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old">
  <p:cSld name="Section Header Gold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7"/>
          <p:cNvSpPr txBox="1"/>
          <p:nvPr>
            <p:ph type="title"/>
          </p:nvPr>
        </p:nvSpPr>
        <p:spPr>
          <a:xfrm>
            <a:off x="740625" y="5170900"/>
            <a:ext cx="7650600" cy="45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" type="subTitle"/>
          </p:nvPr>
        </p:nvSpPr>
        <p:spPr>
          <a:xfrm>
            <a:off x="785725" y="5624800"/>
            <a:ext cx="7614300" cy="45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75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94852" y="432599"/>
            <a:ext cx="8334734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94853" y="12055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/>
        </p:nvSpPr>
        <p:spPr>
          <a:xfrm>
            <a:off x="188260" y="6459142"/>
            <a:ext cx="440476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Office/Department/Division Name</a:t>
            </a:r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535425" y="6459149"/>
            <a:ext cx="2338299" cy="1753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nsnam.org/" TargetMode="External"/><Relationship Id="rId4" Type="http://schemas.openxmlformats.org/officeDocument/2006/relationships/hyperlink" Target="https://en.wikipedia.org/wiki/Discrete-event_simulation" TargetMode="External"/><Relationship Id="rId5" Type="http://schemas.openxmlformats.org/officeDocument/2006/relationships/hyperlink" Target="https://www.nsnam.org/doxygen/modules.html" TargetMode="External"/><Relationship Id="rId6" Type="http://schemas.openxmlformats.org/officeDocument/2006/relationships/hyperlink" Target="https://www.nsnam.org/docs/manual/html/python.html" TargetMode="External"/><Relationship Id="rId7" Type="http://schemas.openxmlformats.org/officeDocument/2006/relationships/hyperlink" Target="https://ftp.gnu.org/old-gnu/Manuals/gprof-2.9.1/html_mono/gprof.html#SEC1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/>
        </p:nvSpPr>
        <p:spPr>
          <a:xfrm>
            <a:off x="394000" y="230050"/>
            <a:ext cx="2095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11</a:t>
            </a:r>
            <a:r>
              <a:rPr lang="en" sz="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/22/2021</a:t>
            </a:r>
            <a:endParaRPr sz="11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28"/>
          <p:cNvSpPr txBox="1"/>
          <p:nvPr>
            <p:ph type="title"/>
          </p:nvPr>
        </p:nvSpPr>
        <p:spPr>
          <a:xfrm>
            <a:off x="394000" y="1154300"/>
            <a:ext cx="7650600" cy="45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F21 - CS263 Final Presentation</a:t>
            </a:r>
            <a:endParaRPr/>
          </a:p>
        </p:txBody>
      </p:sp>
      <p:sp>
        <p:nvSpPr>
          <p:cNvPr id="129" name="Google Shape;129;p28"/>
          <p:cNvSpPr txBox="1"/>
          <p:nvPr>
            <p:ph idx="1" type="subTitle"/>
          </p:nvPr>
        </p:nvSpPr>
        <p:spPr>
          <a:xfrm>
            <a:off x="439100" y="1608200"/>
            <a:ext cx="7614300" cy="45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s-3 using C++ vs. Python: A Runtime Comparison</a:t>
            </a:r>
            <a:endParaRPr sz="2100"/>
          </a:p>
        </p:txBody>
      </p:sp>
      <p:sp>
        <p:nvSpPr>
          <p:cNvPr id="130" name="Google Shape;130;p28"/>
          <p:cNvSpPr txBox="1"/>
          <p:nvPr/>
        </p:nvSpPr>
        <p:spPr>
          <a:xfrm>
            <a:off x="317800" y="6459125"/>
            <a:ext cx="4420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Computer Science Department</a:t>
            </a:r>
            <a:endParaRPr sz="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28"/>
          <p:cNvSpPr txBox="1"/>
          <p:nvPr>
            <p:ph idx="1" type="subTitle"/>
          </p:nvPr>
        </p:nvSpPr>
        <p:spPr>
          <a:xfrm>
            <a:off x="591500" y="3806713"/>
            <a:ext cx="7614300" cy="45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2400"/>
              <a:t>Presenters: </a:t>
            </a:r>
            <a:endParaRPr b="1" sz="2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Nawel Alioua - 1st year Ph.D.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Yuqing Wang - 2nd year Ph.D.</a:t>
            </a:r>
            <a:r>
              <a:rPr lang="en"/>
              <a:t> 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94852" y="365126"/>
            <a:ext cx="8330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lang="en"/>
              <a:t>Line_profiler Sample Output (</a:t>
            </a:r>
            <a:r>
              <a:rPr lang="en"/>
              <a:t>Python</a:t>
            </a:r>
            <a:r>
              <a:rPr lang="en"/>
              <a:t>)</a:t>
            </a:r>
            <a:endParaRPr/>
          </a:p>
        </p:txBody>
      </p:sp>
      <p:pic>
        <p:nvPicPr>
          <p:cNvPr id="199" name="Google Shape;199;p37"/>
          <p:cNvPicPr preferRelativeResize="0"/>
          <p:nvPr/>
        </p:nvPicPr>
        <p:blipFill rotWithShape="1">
          <a:blip r:embed="rId3">
            <a:alphaModFix/>
          </a:blip>
          <a:srcRect b="0" l="0" r="7629" t="0"/>
          <a:stretch/>
        </p:blipFill>
        <p:spPr>
          <a:xfrm>
            <a:off x="238044" y="774775"/>
            <a:ext cx="8643717" cy="530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94852" y="365126"/>
            <a:ext cx="8330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lang="en"/>
              <a:t>C++ / Python Profilers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742975" y="1710648"/>
            <a:ext cx="8177400" cy="282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" sz="2300"/>
              <a:t>Different output format and/or available metrics → difficult to make them match</a:t>
            </a:r>
            <a:r>
              <a:rPr lang="en" sz="2300"/>
              <a:t> for comparison</a:t>
            </a:r>
            <a:endParaRPr sz="2300"/>
          </a:p>
          <a:p>
            <a:pPr indent="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Different performance </a:t>
            </a:r>
            <a:r>
              <a:rPr lang="en" sz="2300"/>
              <a:t>overhead</a:t>
            </a:r>
            <a:endParaRPr sz="2300"/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Example (execution time): Some profilers slow down the program more than others → Difficult to compare execution times… </a:t>
            </a:r>
            <a:endParaRPr sz="2000"/>
          </a:p>
        </p:txBody>
      </p:sp>
      <p:sp>
        <p:nvSpPr>
          <p:cNvPr id="206" name="Google Shape;206;p38"/>
          <p:cNvSpPr txBox="1"/>
          <p:nvPr>
            <p:ph idx="2" type="title"/>
          </p:nvPr>
        </p:nvSpPr>
        <p:spPr>
          <a:xfrm>
            <a:off x="590575" y="1222375"/>
            <a:ext cx="7310700" cy="26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when using a different profiler per language</a:t>
            </a:r>
            <a:endParaRPr/>
          </a:p>
        </p:txBody>
      </p:sp>
      <p:sp>
        <p:nvSpPr>
          <p:cNvPr id="207" name="Google Shape;207;p38"/>
          <p:cNvSpPr txBox="1"/>
          <p:nvPr>
            <p:ph idx="2" type="title"/>
          </p:nvPr>
        </p:nvSpPr>
        <p:spPr>
          <a:xfrm>
            <a:off x="742975" y="4688575"/>
            <a:ext cx="7310700" cy="46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Use a system-wide profiler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394852" y="365126"/>
            <a:ext cx="8330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lang="en"/>
              <a:t>P</a:t>
            </a:r>
            <a:r>
              <a:rPr lang="en"/>
              <a:t>erf: System-wide Performance Analyzing Tool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t/>
            </a:r>
            <a:endParaRPr>
              <a:highlight>
                <a:schemeClr val="accent4"/>
              </a:highlight>
            </a:endParaRPr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590575" y="1710645"/>
            <a:ext cx="8177400" cy="4299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"/>
              <a:t>P</a:t>
            </a:r>
            <a:r>
              <a:rPr lang="en"/>
              <a:t>erformance monitoring:</a:t>
            </a:r>
            <a:endParaRPr/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Software: low precision</a:t>
            </a:r>
            <a:endParaRPr sz="2000"/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Hardware: specialized counters on the CPU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"/>
              <a:t>Perf: interface to hardware and software events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CPU Statistics (</a:t>
            </a:r>
            <a:r>
              <a:rPr b="1" lang="en"/>
              <a:t>perf stat</a:t>
            </a:r>
            <a:r>
              <a:rPr lang="en"/>
              <a:t>):</a:t>
            </a:r>
            <a:endParaRPr sz="2000"/>
          </a:p>
          <a:p>
            <a:pPr indent="0" lvl="0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9"/>
          <p:cNvSpPr txBox="1"/>
          <p:nvPr>
            <p:ph idx="2" type="title"/>
          </p:nvPr>
        </p:nvSpPr>
        <p:spPr>
          <a:xfrm>
            <a:off x="590575" y="1222375"/>
            <a:ext cx="7310700" cy="26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 (CPU P</a:t>
            </a:r>
            <a:r>
              <a:rPr lang="en"/>
              <a:t>rofiling)</a:t>
            </a:r>
            <a:endParaRPr/>
          </a:p>
        </p:txBody>
      </p:sp>
      <p:pic>
        <p:nvPicPr>
          <p:cNvPr id="215" name="Google Shape;2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650" y="3352800"/>
            <a:ext cx="6716125" cy="23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406952" y="405226"/>
            <a:ext cx="8330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lang="en"/>
              <a:t>Network Scenario for Simulation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t/>
            </a:r>
            <a:endParaRPr>
              <a:highlight>
                <a:schemeClr val="accent4"/>
              </a:highlight>
            </a:endParaRPr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590575" y="1710650"/>
            <a:ext cx="8730600" cy="429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"/>
              <a:t>Internet Control Message Protocol version 6 (ICMPv6)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Point-to-point test </a:t>
            </a:r>
            <a:endParaRPr/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Check the connectivity between a device and another device</a:t>
            </a:r>
            <a:endParaRPr sz="2000"/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</a:t>
            </a:r>
            <a:r>
              <a:rPr lang="en" sz="2000"/>
              <a:t>end IP packets (ICMP Echo Requests)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We vary the maximum number of packets sent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2000"/>
              <a:t>maxPacketCount = {5, 10, 20, 40, 80, 160, 320, 640, 1280, 2560}</a:t>
            </a:r>
            <a:endParaRPr sz="2000"/>
          </a:p>
          <a:p>
            <a: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N</a:t>
            </a:r>
            <a:r>
              <a:rPr lang="en"/>
              <a:t>etwork topology: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0"/>
          <p:cNvSpPr txBox="1"/>
          <p:nvPr>
            <p:ph idx="2" type="title"/>
          </p:nvPr>
        </p:nvSpPr>
        <p:spPr>
          <a:xfrm>
            <a:off x="590575" y="1222375"/>
            <a:ext cx="7310700" cy="26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Ping6 application </a:t>
            </a:r>
            <a:endParaRPr/>
          </a:p>
        </p:txBody>
      </p:sp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950" y="4859050"/>
            <a:ext cx="2823600" cy="16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406952" y="405226"/>
            <a:ext cx="8330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lang="en"/>
              <a:t>Network Scenario for Simulation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t/>
            </a:r>
            <a:endParaRPr>
              <a:highlight>
                <a:schemeClr val="accent4"/>
              </a:highlight>
            </a:endParaRPr>
          </a:p>
        </p:txBody>
      </p:sp>
      <p:sp>
        <p:nvSpPr>
          <p:cNvPr id="229" name="Google Shape;229;p41"/>
          <p:cNvSpPr txBox="1"/>
          <p:nvPr>
            <p:ph idx="2" type="title"/>
          </p:nvPr>
        </p:nvSpPr>
        <p:spPr>
          <a:xfrm>
            <a:off x="590575" y="1222375"/>
            <a:ext cx="7310700" cy="26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Ping6 application </a:t>
            </a:r>
            <a:endParaRPr/>
          </a:p>
        </p:txBody>
      </p:sp>
      <p:pic>
        <p:nvPicPr>
          <p:cNvPr id="230" name="Google Shape;2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5275"/>
            <a:ext cx="4269475" cy="27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41475"/>
            <a:ext cx="4129308" cy="276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1"/>
          <p:cNvSpPr txBox="1"/>
          <p:nvPr/>
        </p:nvSpPr>
        <p:spPr>
          <a:xfrm>
            <a:off x="684675" y="4937075"/>
            <a:ext cx="3000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 Source Code</a:t>
            </a:r>
            <a:endParaRPr b="1" sz="210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41"/>
          <p:cNvSpPr txBox="1"/>
          <p:nvPr/>
        </p:nvSpPr>
        <p:spPr>
          <a:xfrm>
            <a:off x="5136650" y="4932850"/>
            <a:ext cx="3000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r>
              <a:rPr b="1" lang="en" sz="21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Source Code</a:t>
            </a:r>
            <a:endParaRPr b="1" sz="210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394852" y="365126"/>
            <a:ext cx="8330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</a:rPr>
              <a:t>Figure 1: </a:t>
            </a:r>
            <a:r>
              <a:rPr lang="en" sz="2400">
                <a:highlight>
                  <a:schemeClr val="lt1"/>
                </a:highlight>
              </a:rPr>
              <a:t>Execution Time of the Ping6 scenario in C++ vs Python</a:t>
            </a:r>
            <a:endParaRPr sz="2600">
              <a:highlight>
                <a:schemeClr val="lt1"/>
              </a:highlight>
            </a:endParaRPr>
          </a:p>
        </p:txBody>
      </p:sp>
      <p:pic>
        <p:nvPicPr>
          <p:cNvPr id="239" name="Google Shape;2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25" y="1085475"/>
            <a:ext cx="8199125" cy="530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2"/>
          <p:cNvSpPr txBox="1"/>
          <p:nvPr/>
        </p:nvSpPr>
        <p:spPr>
          <a:xfrm>
            <a:off x="1683500" y="6002350"/>
            <a:ext cx="662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394852" y="365126"/>
            <a:ext cx="8330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chemeClr val="lt1"/>
                </a:highlight>
              </a:rPr>
              <a:t>Figure 2: Difference in </a:t>
            </a:r>
            <a:r>
              <a:rPr lang="en" sz="2400">
                <a:highlight>
                  <a:schemeClr val="lt1"/>
                </a:highlight>
              </a:rPr>
              <a:t>Execution Time of the Ping6 scenario between C++ and Python</a:t>
            </a:r>
            <a:endParaRPr sz="26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50" y="1339050"/>
            <a:ext cx="8330098" cy="417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394852" y="365126"/>
            <a:ext cx="8330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plan for project completion</a:t>
            </a:r>
            <a:endParaRPr/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547550" y="1279495"/>
            <a:ext cx="8177400" cy="429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"/>
              <a:t>We have run the Ping6 scenario on ns-3 both in C++ and Python and evaluated the execution time in both.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Running the scenario in Python is slower than running it using the native C++ API. 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Until Dec, 6th:</a:t>
            </a:r>
            <a:endParaRPr b="1">
              <a:solidFill>
                <a:schemeClr val="accent1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Investigate memory usage of the Ping6 scenario in both languages (using valgrind (memcheck or Massif)?). 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Complete the report.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394852" y="365126"/>
            <a:ext cx="8330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8" name="Google Shape;258;p45"/>
          <p:cNvSpPr txBox="1"/>
          <p:nvPr>
            <p:ph idx="1" type="body"/>
          </p:nvPr>
        </p:nvSpPr>
        <p:spPr>
          <a:xfrm>
            <a:off x="0" y="1196750"/>
            <a:ext cx="8763000" cy="429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" sz="1700"/>
              <a:t>[1] ns-3 Network Simulator.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https://www.nsnam.org/</a:t>
            </a:r>
            <a:endParaRPr sz="1700"/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" sz="1700"/>
              <a:t>[2] Discrete-event simulation.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https://en.wikipedia.org/wiki/Discrete-event_simulation</a:t>
            </a:r>
            <a:endParaRPr sz="1700"/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[3] ns-3 Doxygen. 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https://www.nsnam.org/doxygen/modules.html</a:t>
            </a:r>
            <a:endParaRPr sz="1700"/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[4]Using Python to run ns-3. </a:t>
            </a:r>
            <a:r>
              <a:rPr lang="en" sz="1700" u="sng">
                <a:solidFill>
                  <a:schemeClr val="hlink"/>
                </a:solidFill>
                <a:hlinkClick r:id="rId6"/>
              </a:rPr>
              <a:t>https://www.nsnam.org/docs/manual/html/python.html</a:t>
            </a:r>
            <a:endParaRPr sz="1700"/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[5] GNU gprof. </a:t>
            </a:r>
            <a:r>
              <a:rPr lang="en" sz="1700" u="sng">
                <a:solidFill>
                  <a:schemeClr val="hlink"/>
                </a:solidFill>
                <a:hlinkClick r:id="rId7"/>
              </a:rPr>
              <a:t>https://ftp.gnu.org/old-gnu/Manuals/gprof-2.9.1/html_mono/gprof.html#SEC1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3167700" y="4703625"/>
            <a:ext cx="3570600" cy="45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Questions? </a:t>
            </a:r>
            <a:endParaRPr sz="4200"/>
          </a:p>
        </p:txBody>
      </p:sp>
      <p:pic>
        <p:nvPicPr>
          <p:cNvPr id="264" name="Google Shape;2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363" y="907600"/>
            <a:ext cx="6887276" cy="35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394852" y="365126"/>
            <a:ext cx="8330183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590575" y="1529700"/>
            <a:ext cx="8177400" cy="379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" sz="2300"/>
              <a:t>Introduction to ns-3</a:t>
            </a:r>
            <a:endParaRPr sz="2300"/>
          </a:p>
          <a:p>
            <a:pPr indent="-3746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Project Idea</a:t>
            </a:r>
            <a:endParaRPr sz="2300"/>
          </a:p>
          <a:p>
            <a:pPr indent="-3746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Introduction to profiling</a:t>
            </a:r>
            <a:endParaRPr sz="2300"/>
          </a:p>
          <a:p>
            <a:pPr indent="-3746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C++/Python profilers</a:t>
            </a:r>
            <a:endParaRPr sz="2300"/>
          </a:p>
          <a:p>
            <a:pPr indent="-3746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Perf: System-wide Performance Analyzing Tool</a:t>
            </a:r>
            <a:endParaRPr sz="2300"/>
          </a:p>
          <a:p>
            <a:pPr indent="-3746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Network Scenario for Simulation</a:t>
            </a:r>
            <a:endParaRPr sz="2300"/>
          </a:p>
          <a:p>
            <a:pPr indent="-3746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Execution Time comparison </a:t>
            </a:r>
            <a:r>
              <a:rPr lang="en" sz="2300"/>
              <a:t>of the Ping6 scenario in C++ vs Python</a:t>
            </a:r>
            <a:endParaRPr sz="2300"/>
          </a:p>
          <a:p>
            <a:pPr indent="-3746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Conclusion and plan for project completion</a:t>
            </a:r>
            <a:endParaRPr sz="2300"/>
          </a:p>
        </p:txBody>
      </p:sp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078" y="303275"/>
            <a:ext cx="3786897" cy="6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94852" y="365126"/>
            <a:ext cx="8330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lang="en"/>
              <a:t>Introduction to ns-3</a:t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590575" y="2211175"/>
            <a:ext cx="8177400" cy="379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" sz="2300"/>
              <a:t>Free, open source software for research and education.</a:t>
            </a:r>
            <a:endParaRPr sz="2300"/>
          </a:p>
          <a:p>
            <a:pPr indent="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Discrete-event simulation (DES): the operations of a system are modelled as a discrete sequence of events in time [2]</a:t>
            </a:r>
            <a:endParaRPr sz="2300"/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No changes in the system assumed between events</a:t>
            </a:r>
            <a:endParaRPr sz="2000"/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Can jump to the occurrence time of the next event </a:t>
            </a:r>
            <a:endParaRPr sz="2000"/>
          </a:p>
        </p:txBody>
      </p:sp>
      <p:sp>
        <p:nvSpPr>
          <p:cNvPr id="145" name="Google Shape;145;p30"/>
          <p:cNvSpPr txBox="1"/>
          <p:nvPr>
            <p:ph idx="2" type="title"/>
          </p:nvPr>
        </p:nvSpPr>
        <p:spPr>
          <a:xfrm>
            <a:off x="590575" y="1222375"/>
            <a:ext cx="8253000" cy="59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ns-3 is a discrete-event network simulator for internet systems [1]</a:t>
            </a:r>
            <a:endParaRPr sz="2400"/>
          </a:p>
        </p:txBody>
      </p:sp>
      <p:pic>
        <p:nvPicPr>
          <p:cNvPr id="146" name="Google Shape;1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078" y="303275"/>
            <a:ext cx="3786897" cy="6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94852" y="365126"/>
            <a:ext cx="8330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lang="en"/>
              <a:t>Introduction to ns-3</a:t>
            </a:r>
            <a:endParaRPr/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628375" y="2046650"/>
            <a:ext cx="8177400" cy="379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" sz="2300"/>
              <a:t>Models a wide variety of modules</a:t>
            </a:r>
            <a:endParaRPr sz="2300"/>
          </a:p>
          <a:p>
            <a:pPr indent="-3746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Users can create custom modules anywhere in the protocol stack.</a:t>
            </a:r>
            <a:endParaRPr sz="2300"/>
          </a:p>
          <a:p>
            <a:pPr indent="-3746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Has a rich documentation  </a:t>
            </a:r>
            <a:endParaRPr sz="2300"/>
          </a:p>
          <a:p>
            <a:pPr indent="-374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Class reference, manual, tutorials</a:t>
            </a:r>
            <a:endParaRPr sz="2300"/>
          </a:p>
        </p:txBody>
      </p:sp>
      <p:sp>
        <p:nvSpPr>
          <p:cNvPr id="153" name="Google Shape;153;p31"/>
          <p:cNvSpPr txBox="1"/>
          <p:nvPr>
            <p:ph idx="2" type="title"/>
          </p:nvPr>
        </p:nvSpPr>
        <p:spPr>
          <a:xfrm>
            <a:off x="590575" y="1222375"/>
            <a:ext cx="8253000" cy="59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ns-3 is a discrete-event network simulator for internet systems [1]</a:t>
            </a:r>
            <a:endParaRPr sz="2400"/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078" y="303275"/>
            <a:ext cx="3786897" cy="6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300" y="4076700"/>
            <a:ext cx="7067551" cy="22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394852" y="365126"/>
            <a:ext cx="8330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lang="en"/>
              <a:t>Introduction to ns-3</a:t>
            </a:r>
            <a:endParaRPr/>
          </a:p>
        </p:txBody>
      </p:sp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590575" y="2211175"/>
            <a:ext cx="8177400" cy="379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" sz="2300"/>
              <a:t>Python bindings provide support for importing ns-3 model libraries as Python modules</a:t>
            </a:r>
            <a:endParaRPr sz="2300"/>
          </a:p>
          <a:p>
            <a:pPr indent="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300"/>
              <a:buChar char="★"/>
            </a:pPr>
            <a:r>
              <a:rPr b="1" lang="en" sz="2300">
                <a:solidFill>
                  <a:schemeClr val="accent1"/>
                </a:solidFill>
              </a:rPr>
              <a:t>Major limitations</a:t>
            </a:r>
            <a:endParaRPr b="1" sz="2300">
              <a:solidFill>
                <a:schemeClr val="accent1"/>
              </a:solidFill>
            </a:endParaRPr>
          </a:p>
          <a:p>
            <a:pPr indent="-3746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The original C++ API is n</a:t>
            </a:r>
            <a:r>
              <a:rPr lang="en" sz="2300"/>
              <a:t>ot 100% </a:t>
            </a:r>
            <a:r>
              <a:rPr lang="en" sz="2300"/>
              <a:t>supported in Python</a:t>
            </a:r>
            <a:endParaRPr sz="2300"/>
          </a:p>
          <a:p>
            <a:pPr indent="-3746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The documentation for the Python bindings is less detailed than C++ API’s.</a:t>
            </a:r>
            <a:endParaRPr sz="2300"/>
          </a:p>
        </p:txBody>
      </p:sp>
      <p:sp>
        <p:nvSpPr>
          <p:cNvPr id="162" name="Google Shape;162;p32"/>
          <p:cNvSpPr txBox="1"/>
          <p:nvPr>
            <p:ph idx="2" type="title"/>
          </p:nvPr>
        </p:nvSpPr>
        <p:spPr>
          <a:xfrm>
            <a:off x="394850" y="1222375"/>
            <a:ext cx="8448600" cy="59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ns-3 is written in C++, but can be called using Python [4]</a:t>
            </a:r>
            <a:endParaRPr sz="2400"/>
          </a:p>
        </p:txBody>
      </p:sp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078" y="303275"/>
            <a:ext cx="3786897" cy="6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94852" y="365126"/>
            <a:ext cx="8330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lang="en"/>
              <a:t>Project Idea</a:t>
            </a:r>
            <a:endParaRPr/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590575" y="2309450"/>
            <a:ext cx="8177400" cy="121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" sz="2300"/>
              <a:t>How does the use of Python bindings impact the performance of ns-3 modules compared to a C++ execution ?</a:t>
            </a:r>
            <a:endParaRPr sz="2300"/>
          </a:p>
          <a:p>
            <a:pPr indent="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2300"/>
              <a:t> </a:t>
            </a:r>
            <a:endParaRPr sz="2300"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70" name="Google Shape;170;p33"/>
          <p:cNvSpPr txBox="1"/>
          <p:nvPr>
            <p:ph idx="2" type="title"/>
          </p:nvPr>
        </p:nvSpPr>
        <p:spPr>
          <a:xfrm>
            <a:off x="394850" y="1639625"/>
            <a:ext cx="8448600" cy="59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What</a:t>
            </a:r>
            <a:r>
              <a:rPr lang="en" sz="2400"/>
              <a:t>: Question we want to explore</a:t>
            </a:r>
            <a:endParaRPr sz="2400"/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078" y="303275"/>
            <a:ext cx="3786897" cy="6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>
            <p:ph idx="2" type="title"/>
          </p:nvPr>
        </p:nvSpPr>
        <p:spPr>
          <a:xfrm>
            <a:off x="454975" y="3696200"/>
            <a:ext cx="8448600" cy="59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How</a:t>
            </a:r>
            <a:r>
              <a:rPr lang="en" sz="2400"/>
              <a:t>: </a:t>
            </a:r>
            <a:endParaRPr sz="2400"/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702650" y="4170775"/>
            <a:ext cx="7833000" cy="142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" sz="2300"/>
              <a:t>Run a simple network scenario in both C++ and Python, and compare performance metrics using a </a:t>
            </a:r>
            <a:r>
              <a:rPr b="1" i="1" lang="en" sz="2300"/>
              <a:t>profiler</a:t>
            </a:r>
            <a:r>
              <a:rPr lang="en" sz="2300"/>
              <a:t>.</a:t>
            </a:r>
            <a:endParaRPr sz="2300"/>
          </a:p>
          <a:p>
            <a:pPr indent="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2300"/>
              <a:t> </a:t>
            </a:r>
            <a:endParaRPr sz="2300"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94852" y="365126"/>
            <a:ext cx="8330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lang="en"/>
              <a:t>Introduction to Profiling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742975" y="1710645"/>
            <a:ext cx="8177400" cy="429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program analysis that informs about [5]: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How long each part of the code (functions, blocks) took to execute, how many calls, etc → </a:t>
            </a:r>
            <a:r>
              <a:rPr b="1" i="1" lang="en"/>
              <a:t>flat profile</a:t>
            </a:r>
            <a:endParaRPr b="1" i="1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2100"/>
              <a:t>Many more metrics: memory usage, cache hits/misses, branch prediction, etc.</a:t>
            </a:r>
            <a:endParaRPr b="1" i="1"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Which functions called which other functions while executing →  </a:t>
            </a:r>
            <a:r>
              <a:rPr b="1" i="1" lang="en"/>
              <a:t>call graph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4"/>
          <p:cNvSpPr txBox="1"/>
          <p:nvPr>
            <p:ph idx="2" type="title"/>
          </p:nvPr>
        </p:nvSpPr>
        <p:spPr>
          <a:xfrm>
            <a:off x="590575" y="1222375"/>
            <a:ext cx="7310700" cy="26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Profiling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/>
              <a:t>is...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94852" y="365126"/>
            <a:ext cx="8330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lang="en"/>
              <a:t>C++ / Python Profilers</a:t>
            </a:r>
            <a:endParaRPr/>
          </a:p>
        </p:txBody>
      </p:sp>
      <p:graphicFrame>
        <p:nvGraphicFramePr>
          <p:cNvPr id="186" name="Google Shape;186;p35"/>
          <p:cNvGraphicFramePr/>
          <p:nvPr/>
        </p:nvGraphicFramePr>
        <p:xfrm>
          <a:off x="316750" y="96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{4C160A25-C707-4BFF-ACD3-AF8701D3E496}</a:tableStyleId>
              </a:tblPr>
              <a:tblGrid>
                <a:gridCol w="4255250"/>
                <a:gridCol w="4255250"/>
              </a:tblGrid>
              <a:tr h="45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C++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6763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b="1" lang="en"/>
                        <a:t>GNU gprof</a:t>
                      </a:r>
                      <a:endParaRPr b="1"/>
                    </a:p>
                    <a:p>
                      <a:pPr indent="-317500" lvl="0" marL="6286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Gives information on the percentage of CPU usage, the cumulative execution time, the number of calls to each function, ..etc</a:t>
                      </a:r>
                      <a:endParaRPr/>
                    </a:p>
                    <a:p>
                      <a:pPr indent="-317500" lvl="0" marL="6286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Need to compile and link the code with profiling enabled by adding </a:t>
                      </a:r>
                      <a:r>
                        <a:rPr b="1" lang="en"/>
                        <a:t>‘-pg’ </a:t>
                      </a:r>
                      <a:r>
                        <a:rPr lang="en"/>
                        <a:t>flags to the compiler command (and </a:t>
                      </a:r>
                      <a:r>
                        <a:rPr b="1" lang="en"/>
                        <a:t>‘-l’</a:t>
                      </a:r>
                      <a:r>
                        <a:rPr lang="en"/>
                        <a:t> for line-by-line profiling)</a:t>
                      </a:r>
                      <a:endParaRPr/>
                    </a:p>
                    <a:p>
                      <a:pPr indent="-317500" lvl="0" marL="6286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Run the program and get the output in </a:t>
                      </a:r>
                      <a:r>
                        <a:rPr i="1" lang="en"/>
                        <a:t>gmon.out.</a:t>
                      </a:r>
                      <a:endParaRPr i="1"/>
                    </a:p>
                    <a:p>
                      <a:pPr indent="-317500" lvl="0" marL="6286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Run gprof command to interpret the information in </a:t>
                      </a:r>
                      <a:r>
                        <a:rPr i="1" lang="en"/>
                        <a:t>gmon.out</a:t>
                      </a: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b="1" lang="en"/>
                        <a:t>Valgrind</a:t>
                      </a:r>
                      <a:endParaRPr b="1"/>
                    </a:p>
                    <a:p>
                      <a:pPr indent="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an instrumentation framework that includes several tools (non-exhaustive list):</a:t>
                      </a:r>
                      <a:endParaRPr/>
                    </a:p>
                    <a:p>
                      <a:pPr indent="-317500" lvl="0" marL="6286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en"/>
                        <a:t>Memcheck:</a:t>
                      </a:r>
                      <a:r>
                        <a:rPr lang="en"/>
                        <a:t> detects memory-management problems</a:t>
                      </a:r>
                      <a:endParaRPr/>
                    </a:p>
                    <a:p>
                      <a:pPr indent="-317500" lvl="0" marL="6286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en"/>
                        <a:t>Cachegrind:</a:t>
                      </a:r>
                      <a:r>
                        <a:rPr lang="en"/>
                        <a:t> cache profiler. Pinpoint the sources of cache misses.</a:t>
                      </a:r>
                      <a:endParaRPr/>
                    </a:p>
                    <a:p>
                      <a:pPr indent="-317500" lvl="0" marL="6286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en"/>
                        <a:t>Massif:</a:t>
                      </a:r>
                      <a:r>
                        <a:rPr lang="en"/>
                        <a:t> heap profiler. It produces a graph showing heap usage over time.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b="1" lang="en"/>
                        <a:t>cProfile:</a:t>
                      </a:r>
                      <a:endParaRPr b="1"/>
                    </a:p>
                    <a:p>
                      <a:pPr indent="-317500" lvl="0" marL="6286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 profiler written in C that can help gather various metrics including total execution time, number of function calls, execution time per function, etc. </a:t>
                      </a:r>
                      <a:endParaRPr/>
                    </a:p>
                    <a:p>
                      <a:pPr indent="-317500" lvl="0" marL="6286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It has a reasonable overhead that makes it suitable for profiling long-running programs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b="1" lang="en"/>
                        <a:t>line_profiler</a:t>
                      </a:r>
                      <a:r>
                        <a:rPr lang="en"/>
                        <a:t>: </a:t>
                      </a:r>
                      <a:endParaRPr/>
                    </a:p>
                    <a:p>
                      <a:pPr indent="-317500" lvl="0" marL="6286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 Python module to perform line-by-line profiling of functions.</a:t>
                      </a:r>
                      <a:endParaRPr/>
                    </a:p>
                    <a:p>
                      <a:pPr indent="-317500" lvl="0" marL="6286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Implemented in C in order to reduce the overhead of profiling.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b="1" lang="en"/>
                        <a:t>memory_profiler:</a:t>
                      </a:r>
                      <a:r>
                        <a:rPr lang="en"/>
                        <a:t> </a:t>
                      </a:r>
                      <a:endParaRPr/>
                    </a:p>
                    <a:p>
                      <a:pPr indent="-317500" lvl="0" marL="6286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 memory usage monitoring tool that helps to understand line-by-line memory consumption of a process.</a:t>
                      </a:r>
                      <a:endParaRPr/>
                    </a:p>
                    <a:p>
                      <a:pPr indent="-317500" lvl="0" marL="6286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It is a pure python module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94852" y="365126"/>
            <a:ext cx="8330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</a:pPr>
            <a:r>
              <a:rPr lang="en"/>
              <a:t>Gprof Sample Output (C++)</a:t>
            </a:r>
            <a:endParaRPr/>
          </a:p>
        </p:txBody>
      </p:sp>
      <p:sp>
        <p:nvSpPr>
          <p:cNvPr id="192" name="Google Shape;192;p36"/>
          <p:cNvSpPr txBox="1"/>
          <p:nvPr>
            <p:ph idx="2" type="title"/>
          </p:nvPr>
        </p:nvSpPr>
        <p:spPr>
          <a:xfrm>
            <a:off x="590575" y="1222375"/>
            <a:ext cx="7310700" cy="26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xdfsdfs</a:t>
            </a:r>
            <a:endParaRPr/>
          </a:p>
        </p:txBody>
      </p:sp>
      <p:pic>
        <p:nvPicPr>
          <p:cNvPr id="193" name="Google Shape;193;p36"/>
          <p:cNvPicPr preferRelativeResize="0"/>
          <p:nvPr/>
        </p:nvPicPr>
        <p:blipFill rotWithShape="1">
          <a:blip r:embed="rId3">
            <a:alphaModFix/>
          </a:blip>
          <a:srcRect b="0" l="0" r="5294" t="0"/>
          <a:stretch/>
        </p:blipFill>
        <p:spPr>
          <a:xfrm>
            <a:off x="242125" y="831325"/>
            <a:ext cx="8659750" cy="547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C Santa Barbara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