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77" r:id="rId3"/>
    <p:sldId id="278" r:id="rId4"/>
    <p:sldId id="263" r:id="rId5"/>
    <p:sldId id="257" r:id="rId6"/>
    <p:sldId id="264" r:id="rId7"/>
    <p:sldId id="262" r:id="rId8"/>
    <p:sldId id="260" r:id="rId9"/>
    <p:sldId id="273" r:id="rId10"/>
    <p:sldId id="275" r:id="rId11"/>
    <p:sldId id="272" r:id="rId12"/>
    <p:sldId id="276" r:id="rId13"/>
    <p:sldId id="286" r:id="rId14"/>
    <p:sldId id="265" r:id="rId15"/>
    <p:sldId id="267" r:id="rId16"/>
    <p:sldId id="269" r:id="rId17"/>
    <p:sldId id="270" r:id="rId18"/>
    <p:sldId id="283" r:id="rId19"/>
    <p:sldId id="284" r:id="rId20"/>
    <p:sldId id="279" r:id="rId21"/>
    <p:sldId id="285" r:id="rId22"/>
    <p:sldId id="268" r:id="rId23"/>
    <p:sldId id="266" r:id="rId24"/>
    <p:sldId id="282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/>
    <p:restoredTop sz="94856"/>
  </p:normalViewPr>
  <p:slideViewPr>
    <p:cSldViewPr snapToGrid="0">
      <p:cViewPr varScale="1">
        <p:scale>
          <a:sx n="89" d="100"/>
          <a:sy n="89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3A79C-FBE3-C847-8878-FDB22ABFDB47}" type="datetimeFigureOut">
              <a:rPr lang="es-ES" smtClean="0"/>
              <a:t>24/1/24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52C5-3CAF-3247-AAB1-7A5E7B4748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792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 ESTUDIO LA RELACIÓN CAUSA EFECTO, PERO SÍ QUÉ OCURRE EN LOS ESTADOS EN EL PERIODO POSTERIOR A LA DESCOLONIZACIÓN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352C5-3CAF-3247-AAB1-7A5E7B4748D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19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B0696-1089-AEA3-F9EB-B1F93CCE3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F5C3A-2CB1-3FB2-F5AE-95D445F85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4E208-94CE-F8C8-A4C5-4F76C243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8813CC-A6DA-AE85-C1D9-A88401BA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32CA0-F3C6-5D99-FF2B-0ECE19786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2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78567-E3F9-8E3A-13C6-2C2C48C5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E2AD88-4593-C2C7-FDDB-CC0EEB8A9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0CBC6-AF3A-55B2-61F3-145E4454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C7B59-92ED-FFDD-15B3-A94868A6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F7564-7BF4-6F72-DB54-2D12937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78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CC526D-7FD2-32C6-E411-F9BB65D55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265F62-3F40-B13D-1016-4A373CD8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DA7E38-0024-9EB1-8C3F-40AD3FF8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191D7-1CD7-F5C2-752A-D166780C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F4A57D-9D58-1255-0D2B-FAC148FB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5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36B3-6252-9EFA-6656-C3E348C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212A0-A788-9500-E818-164A62DA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1E40D2-6C0A-2C7D-D6EC-AA731DBCC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D2FBC-3C0D-161D-DFDF-16F81C13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A423A-53F2-EF6E-BE40-9630D5CB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9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1009E-4BAB-38B4-28B4-A0F5D36C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1B5404-FBD4-F151-1789-D9BA41EA9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A0E25-8F8A-2267-F02C-5CCF3441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50EFAF-35BD-109C-919F-B0EBD247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4E9C6D-CABF-8AF6-520F-B9B3C22E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89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65E25-81CC-D6B9-A300-E664378B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516A1D-1F0D-CC66-DFB9-DE2D42461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2A8885-8F85-C59B-B1CA-D8FC081EF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1D3B40-F1C5-1EB6-E507-8981D3C8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9B8C51-8731-DDF0-6EC3-EC751D26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E9E7D8-F6EB-E11D-FB33-463684BF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4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F1F1-E76D-862C-125A-7BA490B5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AA2E86-5264-8CD9-B68A-99986D7E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18D295-EDCF-B3FB-3430-F096D8E1B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D34E67-967C-888F-B870-735DE0989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AC7CE4-3FFD-353E-56D6-15B4FB5CF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2627C1-2BEA-1ABB-191E-24A496A3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FAE9FD-3199-A047-3EDD-CB61C5B6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02736F-3BF0-A97C-A7A8-8580FD51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06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8847D-EC9D-161C-99EA-A84B28EF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65D644-B443-EA1E-F127-6D70B5B3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B149DC-A0AC-483B-7398-C7D4476E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B36BE8-DFC4-993E-E3C0-A9D55E83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46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C7453A-6243-658B-DE6D-3D323320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6BD95D-1DEE-6377-86F4-074B17FD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6343CA-9ACD-950A-FF64-53B58D42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039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3D31F-F296-28BF-F02A-2E65CE20E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EBD2E-9A75-C7BD-9179-D258006C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9DEEE9-36CA-278E-045C-27856A26A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6EFC3C-9CF4-0EA7-A4C3-9E460B1B5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D67E6A-AC8E-D9CB-4347-7874F9E8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D8EF4A-748B-DBD9-A15A-BCE59CA5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62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1F5AC-EC10-7679-69D3-A3037883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B43EDA0-6E50-09F6-9665-4015B2BA2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79010D-2AB8-5422-85F8-21CEA21D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74449-ABF7-CC23-3EBB-C0C04294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2D0523-2CFB-0229-B331-91923F91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841FF0-9906-5673-DB49-E68B8039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1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472E4B-A95A-1694-316D-40C2E9B5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EEA8FC-FBED-B225-B5D4-43662DAB1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26731-BD0A-E20C-C813-4EB7213EA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B55E-C962-2344-AD21-240BF03465F5}" type="datetimeFigureOut">
              <a:rPr lang="es-ES" smtClean="0"/>
              <a:t>24/1/24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93F90-56A2-C57F-1719-A5C1F1A3B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1CAD7F-259D-F9B6-E4E8-4333C66B2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EA4F-805E-4846-AEB2-FA1B87734A4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0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3EB7D2-4735-652E-4DD5-0C80CE558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26581"/>
            <a:ext cx="9231410" cy="4686824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INESTABILIDAD</a:t>
            </a:r>
            <a:r>
              <a:rPr lang="es-ES" sz="6600" dirty="0">
                <a:latin typeface="DIN Condensed" pitchFamily="2" charset="0"/>
              </a:rPr>
              <a:t> POLÍTICA EN LOS ESTADOS AFRICANOS TRAS LA </a:t>
            </a:r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DESCOLONIZACIÓN</a:t>
            </a:r>
            <a:r>
              <a:rPr lang="es-ES" sz="6600" dirty="0">
                <a:latin typeface="DIN Condensed" pitchFamily="2" charset="0"/>
              </a:rPr>
              <a:t> </a:t>
            </a:r>
            <a:br>
              <a:rPr lang="es-ES" sz="6600" dirty="0">
                <a:latin typeface="DIN Condensed" pitchFamily="2" charset="0"/>
              </a:rPr>
            </a:br>
            <a:r>
              <a:rPr lang="es-ES" sz="4800" dirty="0">
                <a:latin typeface="DIN Condensed" pitchFamily="2" charset="0"/>
              </a:rPr>
              <a:t>(1960 -2000)</a:t>
            </a:r>
            <a:br>
              <a:rPr lang="es-ES" sz="6600" dirty="0">
                <a:latin typeface="DIN Condensed" pitchFamily="2" charset="0"/>
              </a:rPr>
            </a:br>
            <a:endParaRPr lang="es-ES" sz="6600" dirty="0">
              <a:latin typeface="DIN Condense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8DDBC-C156-340C-68AB-080E538E4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6271583"/>
            <a:ext cx="14019200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2000" dirty="0">
                <a:latin typeface="DIN Condensed" pitchFamily="2" charset="0"/>
              </a:rPr>
              <a:t>EDA Andrea Sancho – </a:t>
            </a:r>
            <a:r>
              <a:rPr lang="es-ES" sz="2000" dirty="0" err="1">
                <a:latin typeface="DIN Condensed" pitchFamily="2" charset="0"/>
              </a:rPr>
              <a:t>Bootcamp</a:t>
            </a:r>
            <a:r>
              <a:rPr lang="es-ES" sz="20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8B0F4C8F-169B-0134-89B0-857A9C48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27" y="2944123"/>
            <a:ext cx="3200400" cy="3200400"/>
          </a:xfrm>
          <a:prstGeom prst="rect">
            <a:avLst/>
          </a:prstGeom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D4926DD1-C6EB-6EC0-D34B-4974E010F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251" y="3904414"/>
            <a:ext cx="582082" cy="568928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20988564-9284-A6A9-6A83-C4A04454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652" y="3637640"/>
            <a:ext cx="436681" cy="426813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2037513A-B3DD-F6A1-A36E-FD03E9EB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8292" y="4884278"/>
            <a:ext cx="582082" cy="568928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46B6872C-CAE8-A438-0DBF-E42D06099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454" y="3259018"/>
            <a:ext cx="436681" cy="4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2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21C82-C9BF-37A9-3D5C-1CD857974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FC2DDFB1-4A2B-BAB4-DE17-DA5ECBC7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156" y="-115757"/>
            <a:ext cx="11215688" cy="103751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</a:t>
            </a:r>
            <a:r>
              <a:rPr lang="en-US" sz="3000" dirty="0">
                <a:latin typeface="DIN Condensed" pitchFamily="2" charset="0"/>
              </a:rPr>
              <a:t> DEL PODER A LO LARGO DE LOS AÑOS</a:t>
            </a:r>
          </a:p>
        </p:txBody>
      </p:sp>
      <p:pic>
        <p:nvPicPr>
          <p:cNvPr id="29" name="Imagen 28" descr="Forma&#10;&#10;Descripción generada automáticamente con confianza baja">
            <a:extLst>
              <a:ext uri="{FF2B5EF4-FFF2-40B4-BE49-F238E27FC236}">
                <a16:creationId xmlns:a16="http://schemas.microsoft.com/office/drawing/2014/main" id="{5B2AC580-9B95-AF93-5B5B-CB27E791F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3" y="5301227"/>
            <a:ext cx="1037514" cy="10375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E272FC3-B5B6-1089-70E4-6F0093CD5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1" y="5365603"/>
            <a:ext cx="973138" cy="97313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24BFBCF-9129-34DC-FA68-1DEEAD824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6" y="1599145"/>
            <a:ext cx="6313714" cy="346113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9F5437C-F829-60FA-3C23-5FB54DEFE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593177"/>
            <a:ext cx="6324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10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33421-3158-E396-29BF-96CD247A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6B87D-226B-453A-589F-764D9ADC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350" y="12700"/>
            <a:ext cx="4813300" cy="13255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 </a:t>
            </a:r>
            <a:r>
              <a:rPr lang="es-ES" sz="3000" dirty="0">
                <a:latin typeface="DIN Condensed" pitchFamily="2" charset="0"/>
              </a:rPr>
              <a:t>DEL PODER ENTRE 1960 Y 2000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72B7FAC0-5BC0-93CA-B43A-8E9567FA7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308" y="5519736"/>
            <a:ext cx="1037514" cy="10375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F766CC-623B-40A2-7517-BB1351A76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212" y="5551924"/>
            <a:ext cx="973138" cy="97313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D626603-2516-B55F-23F8-DC76AB5DE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481137"/>
            <a:ext cx="4851400" cy="4038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18F1B9-5B54-EB26-F765-19068F1E5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602" y="1409700"/>
            <a:ext cx="4813300" cy="4038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C9F8A3-D475-AD55-3EF6-6941D124B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091" y="4694464"/>
            <a:ext cx="1721021" cy="15076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F26C9F-3F2A-7849-C82B-2CCC3A3EB0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5639" y="4765901"/>
            <a:ext cx="1721021" cy="15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5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A9E4B-F469-C52E-62D8-03CD0E29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5279D-A053-F2FA-1DDE-3AEB56DE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3318" y="0"/>
            <a:ext cx="4805363" cy="13255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 </a:t>
            </a:r>
            <a:r>
              <a:rPr lang="es-ES" sz="3000" dirty="0">
                <a:latin typeface="DIN Condensed" pitchFamily="2" charset="0"/>
              </a:rPr>
              <a:t>DEL PODER ENTRE 1960 Y 2000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03AC19-617D-C713-FA2F-830417B3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06" y="1594068"/>
            <a:ext cx="10964494" cy="4162737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3686B9AB-14E4-B08D-E36C-46F5BFFE8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800" y="4855849"/>
            <a:ext cx="1801911" cy="18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1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F8C3D-66A0-A8B0-E9CE-0475A33D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194DA-1506-FE0D-264B-2C0F91DD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550" y="292871"/>
            <a:ext cx="8724899" cy="961713"/>
          </a:xfrm>
        </p:spPr>
        <p:txBody>
          <a:bodyPr>
            <a:noAutofit/>
          </a:bodyPr>
          <a:lstStyle/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 </a:t>
            </a:r>
            <a:r>
              <a:rPr lang="es-ES" sz="3000" dirty="0">
                <a:latin typeface="DIN Condensed" pitchFamily="2" charset="0"/>
              </a:rPr>
              <a:t>DEL PODER:</a:t>
            </a:r>
            <a:br>
              <a:rPr lang="es-ES" sz="3000" dirty="0">
                <a:latin typeface="DIN Condensed" pitchFamily="2" charset="0"/>
              </a:rPr>
            </a:br>
            <a:r>
              <a:rPr lang="es-ES" sz="3000" dirty="0">
                <a:latin typeface="DIN Condensed" pitchFamily="2" charset="0"/>
              </a:rPr>
              <a:t>DESTINO DE LOS LÍDERES Y SALIDAS IRREGULARES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851A849-3341-D01C-B581-7FF21F0C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025" y="353628"/>
            <a:ext cx="1801911" cy="180191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0728021-0448-9E18-0CEA-7C8EBDC3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5" y="2533650"/>
            <a:ext cx="5723483" cy="30697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54044C-261D-F285-2EB3-21369E5A2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160" y="2533650"/>
            <a:ext cx="5678504" cy="30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00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A016E-27C7-57FC-BFB1-EFCB098B3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6A32E-FDE9-FF8A-9ED7-C977C0647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83733"/>
            <a:ext cx="9231410" cy="2155884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</a:t>
            </a:r>
            <a:r>
              <a:rPr lang="es-ES" sz="6600" dirty="0">
                <a:latin typeface="DIN Condensed" pitchFamily="2" charset="0"/>
              </a:rPr>
              <a:t> DE MANDATOS.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2C41F8-7BF9-3A2F-CD4E-285BA69A5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E19619F-39FF-7F8A-D8B9-305E74324F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-17016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83514DCC-A46A-C9BA-BC00-5F3383C9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E0E73C2A-0D9F-C5DA-EF45-D9DDF8287C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DE137FF4-8AB1-7A56-3F1D-D60053E2BF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8BB51766-79E5-31E1-CE2B-BF7620E441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3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B1107-1436-6E9B-4575-50712E64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FD583-42EB-C764-EB04-1CE0E3CA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96" y="36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 </a:t>
            </a:r>
            <a:r>
              <a:rPr lang="es-ES" sz="3000" dirty="0">
                <a:latin typeface="DIN Condensed" pitchFamily="2" charset="0"/>
              </a:rPr>
              <a:t>DE LOS MANDATOS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875936C2-D955-6226-73F9-E0E94E27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382" y="324998"/>
            <a:ext cx="1037514" cy="10375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BEEDDD-A3DD-14E0-DA2A-2636EB3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5750"/>
            <a:ext cx="6105604" cy="44259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82AE384-E220-B076-EA96-22B8E970F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396" y="1555750"/>
            <a:ext cx="6105604" cy="442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A9AF2-A859-F119-E190-93B6D9DC2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A4CCD-9BDA-1352-BEE3-D93DD98A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90" y="15875"/>
            <a:ext cx="11173619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</a:t>
            </a:r>
            <a:r>
              <a:rPr lang="es-ES" sz="3000" dirty="0">
                <a:latin typeface="DIN Condensed" pitchFamily="2" charset="0"/>
              </a:rPr>
              <a:t> DE LOS MANDATOS.  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E2F0795F-255F-410D-2A0D-571CDA022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24" y="5644980"/>
            <a:ext cx="1037514" cy="103751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A86B24F-9A25-2FCB-2208-8282A2936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798"/>
            <a:ext cx="5915819" cy="4288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65EDF7-F68D-9954-FFF4-556DFDDF7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270125"/>
            <a:ext cx="6324600" cy="4572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D0013FB-3AF1-E96D-D837-E256EF340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175" y="1109662"/>
            <a:ext cx="11239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72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E653-7E58-10E0-01E2-2A60A528B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2EFA1-8CFF-6114-29D4-92D287D1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52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</a:t>
            </a:r>
            <a:r>
              <a:rPr lang="es-ES" sz="3000" dirty="0">
                <a:latin typeface="DIN Condensed" pitchFamily="2" charset="0"/>
              </a:rPr>
              <a:t> DE LOS MANDATOS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9FB46817-FC3C-D085-053D-81ABCC8C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869" y="5824538"/>
            <a:ext cx="952831" cy="9528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F12C26-50FB-D409-7EA8-E9D14619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1366838"/>
            <a:ext cx="6324600" cy="4457700"/>
          </a:xfrm>
          <a:prstGeom prst="rect">
            <a:avLst/>
          </a:prstGeom>
        </p:spPr>
      </p:pic>
      <p:pic>
        <p:nvPicPr>
          <p:cNvPr id="6" name="Imagen 5" descr="Forma&#10;&#10;Descripción generada automáticamente con confianza baja">
            <a:extLst>
              <a:ext uri="{FF2B5EF4-FFF2-40B4-BE49-F238E27FC236}">
                <a16:creationId xmlns:a16="http://schemas.microsoft.com/office/drawing/2014/main" id="{A95CDC1D-031C-EE27-504E-FD1D7C605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584" y="5738979"/>
            <a:ext cx="952831" cy="9528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9551BD-DAC0-DB49-99C6-500FB193F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084" y="5738979"/>
            <a:ext cx="952831" cy="9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6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E28B-06F1-AED0-2E15-736685AF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823F6-4F35-2BB5-4684-022DF57AE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83732"/>
            <a:ext cx="9231410" cy="2516717"/>
          </a:xfrm>
        </p:spPr>
        <p:txBody>
          <a:bodyPr anchor="b">
            <a:noAutofit/>
          </a:bodyPr>
          <a:lstStyle/>
          <a:p>
            <a:pPr algn="l"/>
            <a:b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</a:br>
            <a:r>
              <a:rPr lang="es-ES" sz="6600" dirty="0">
                <a:latin typeface="DIN Condensed" pitchFamily="2" charset="0"/>
              </a:rPr>
              <a:t>CRECIMIENTO DEL </a:t>
            </a:r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PIB</a:t>
            </a:r>
            <a:endParaRPr lang="es-ES" sz="6600" dirty="0">
              <a:latin typeface="DIN Condense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C4CB37-4B0B-5CD9-0A44-65DE3CB2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7C9A716F-C3D7-32EC-9BB0-58AB791AF7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34668" y="28336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CB67A99E-20B1-E7A8-12D5-FE2FF89431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2886E934-9F27-7B6C-AC3D-F01B914C1E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92040DB6-1E56-D429-65E7-E8B05E8192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77FD4477-4CBF-BECC-1035-746B43A4A9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7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2BD24-6A85-E749-8B6F-E713D5282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443286-8EF3-16D3-1B6C-F95624CC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5" y="3566224"/>
            <a:ext cx="5828261" cy="314725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829121A-927D-C794-2F6A-F5570416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93" y="1118071"/>
            <a:ext cx="6438252" cy="3508846"/>
          </a:xfrm>
          <a:prstGeom prst="rect">
            <a:avLst/>
          </a:prstGeom>
        </p:spPr>
      </p:pic>
      <p:pic>
        <p:nvPicPr>
          <p:cNvPr id="3" name="Imagen 2" descr="Forma&#10;&#10;Descripción generada automáticamente con confianza baja">
            <a:extLst>
              <a:ext uri="{FF2B5EF4-FFF2-40B4-BE49-F238E27FC236}">
                <a16:creationId xmlns:a16="http://schemas.microsoft.com/office/drawing/2014/main" id="{19CCE729-3D5E-36BF-E4E1-B6A21E458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534" y="399431"/>
            <a:ext cx="1037514" cy="103751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39C0D5E1-C48B-0CEC-2978-B2748BBE2E1B}"/>
              </a:ext>
            </a:extLst>
          </p:cNvPr>
          <p:cNvSpPr txBox="1">
            <a:spLocks/>
          </p:cNvSpPr>
          <p:nvPr/>
        </p:nvSpPr>
        <p:spPr>
          <a:xfrm>
            <a:off x="838199" y="-52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PIB</a:t>
            </a:r>
            <a:r>
              <a:rPr lang="es-ES" sz="3000" dirty="0">
                <a:latin typeface="DIN Condensed" pitchFamily="2" charset="0"/>
              </a:rPr>
              <a:t> AFECTADO POR LA DESCOLONIZACIÓN?</a:t>
            </a:r>
          </a:p>
        </p:txBody>
      </p:sp>
    </p:spTree>
    <p:extLst>
      <p:ext uri="{BB962C8B-B14F-4D97-AF65-F5344CB8AC3E}">
        <p14:creationId xmlns:p14="http://schemas.microsoft.com/office/powerpoint/2010/main" val="226027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DA3B24-B312-D620-15F2-CAA049870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1FBA0E-D7AE-089A-705C-E0541297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E91C845-7982-0E2E-B758-75327D63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D81EF-D446-4BAB-10B6-2489F17E6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 descr="Texto, Carta&#10;&#10;Descripción generada automáticamente">
            <a:extLst>
              <a:ext uri="{FF2B5EF4-FFF2-40B4-BE49-F238E27FC236}">
                <a16:creationId xmlns:a16="http://schemas.microsoft.com/office/drawing/2014/main" id="{73E3479F-6A9E-5890-ACF0-80301A92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227" y="1852506"/>
            <a:ext cx="2921000" cy="4064000"/>
          </a:xfrm>
          <a:prstGeom prst="rect">
            <a:avLst/>
          </a:prstGeom>
        </p:spPr>
      </p:pic>
      <p:sp>
        <p:nvSpPr>
          <p:cNvPr id="17" name="Título 1">
            <a:extLst>
              <a:ext uri="{FF2B5EF4-FFF2-40B4-BE49-F238E27FC236}">
                <a16:creationId xmlns:a16="http://schemas.microsoft.com/office/drawing/2014/main" id="{9626A29A-A84C-9E6F-748B-D250D7FC98DD}"/>
              </a:ext>
            </a:extLst>
          </p:cNvPr>
          <p:cNvSpPr txBox="1">
            <a:spLocks/>
          </p:cNvSpPr>
          <p:nvPr/>
        </p:nvSpPr>
        <p:spPr>
          <a:xfrm>
            <a:off x="1031227" y="433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dirty="0">
                <a:latin typeface="DIN Condensed" pitchFamily="2" charset="0"/>
              </a:rPr>
              <a:t>DATASET: </a:t>
            </a:r>
            <a:r>
              <a:rPr lang="es-ES" sz="5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ARCHIGOS (1875-2015)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FD0F1E98-A93C-B265-05A7-8C02BB0C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0653" y="3894609"/>
            <a:ext cx="738027" cy="738027"/>
          </a:xfrm>
          <a:prstGeom prst="rect">
            <a:avLst/>
          </a:prstGeom>
        </p:spPr>
      </p:pic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11E7E05A-C6E8-0FCA-8B1E-2D765F4AD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85645"/>
              </p:ext>
            </p:extLst>
          </p:nvPr>
        </p:nvGraphicFramePr>
        <p:xfrm>
          <a:off x="836502" y="5080187"/>
          <a:ext cx="10515596" cy="646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998">
                  <a:extLst>
                    <a:ext uri="{9D8B030D-6E8A-4147-A177-3AD203B41FA5}">
                      <a16:colId xmlns:a16="http://schemas.microsoft.com/office/drawing/2014/main" val="4149122479"/>
                    </a:ext>
                  </a:extLst>
                </a:gridCol>
                <a:gridCol w="672681">
                  <a:extLst>
                    <a:ext uri="{9D8B030D-6E8A-4147-A177-3AD203B41FA5}">
                      <a16:colId xmlns:a16="http://schemas.microsoft.com/office/drawing/2014/main" val="152140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7483437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9826266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67437830"/>
                    </a:ext>
                  </a:extLst>
                </a:gridCol>
                <a:gridCol w="902373">
                  <a:extLst>
                    <a:ext uri="{9D8B030D-6E8A-4147-A177-3AD203B41FA5}">
                      <a16:colId xmlns:a16="http://schemas.microsoft.com/office/drawing/2014/main" val="3607827393"/>
                    </a:ext>
                  </a:extLst>
                </a:gridCol>
                <a:gridCol w="736346">
                  <a:extLst>
                    <a:ext uri="{9D8B030D-6E8A-4147-A177-3AD203B41FA5}">
                      <a16:colId xmlns:a16="http://schemas.microsoft.com/office/drawing/2014/main" val="570894219"/>
                    </a:ext>
                  </a:extLst>
                </a:gridCol>
                <a:gridCol w="761581">
                  <a:extLst>
                    <a:ext uri="{9D8B030D-6E8A-4147-A177-3AD203B41FA5}">
                      <a16:colId xmlns:a16="http://schemas.microsoft.com/office/drawing/2014/main" val="1264828356"/>
                    </a:ext>
                  </a:extLst>
                </a:gridCol>
                <a:gridCol w="928749">
                  <a:extLst>
                    <a:ext uri="{9D8B030D-6E8A-4147-A177-3AD203B41FA5}">
                      <a16:colId xmlns:a16="http://schemas.microsoft.com/office/drawing/2014/main" val="2021491153"/>
                    </a:ext>
                  </a:extLst>
                </a:gridCol>
                <a:gridCol w="849670">
                  <a:extLst>
                    <a:ext uri="{9D8B030D-6E8A-4147-A177-3AD203B41FA5}">
                      <a16:colId xmlns:a16="http://schemas.microsoft.com/office/drawing/2014/main" val="2394852387"/>
                    </a:ext>
                  </a:extLst>
                </a:gridCol>
                <a:gridCol w="685381">
                  <a:extLst>
                    <a:ext uri="{9D8B030D-6E8A-4147-A177-3AD203B41FA5}">
                      <a16:colId xmlns:a16="http://schemas.microsoft.com/office/drawing/2014/main" val="3418872078"/>
                    </a:ext>
                  </a:extLst>
                </a:gridCol>
                <a:gridCol w="891625">
                  <a:extLst>
                    <a:ext uri="{9D8B030D-6E8A-4147-A177-3AD203B41FA5}">
                      <a16:colId xmlns:a16="http://schemas.microsoft.com/office/drawing/2014/main" val="2858721755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04148607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Estado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Líder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Inicio de mandato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Fin de mandato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Duración del mandato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Forma de entrada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Forma de salida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Salida irregular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Anteriores mandatos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Destino tras mandato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Género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Año de nacimiento/muerte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Lazos con líderes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033603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211BFA24-0202-AAEC-A10C-77C6177C08F4}"/>
              </a:ext>
            </a:extLst>
          </p:cNvPr>
          <p:cNvSpPr txBox="1"/>
          <p:nvPr/>
        </p:nvSpPr>
        <p:spPr>
          <a:xfrm>
            <a:off x="4729050" y="2725199"/>
            <a:ext cx="66443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Helvetica" pitchFamily="2" charset="0"/>
              </a:rPr>
              <a:t>Archigos</a:t>
            </a:r>
            <a:r>
              <a:rPr lang="es-ES" sz="1400" dirty="0">
                <a:latin typeface="Helvetica" pitchFamily="2" charset="0"/>
              </a:rPr>
              <a:t> es un listado de todos </a:t>
            </a:r>
            <a:r>
              <a:rPr lang="es-ES" sz="1400" dirty="0" err="1">
                <a:latin typeface="Helvetica" pitchFamily="2" charset="0"/>
              </a:rPr>
              <a:t>lxs</a:t>
            </a:r>
            <a:r>
              <a:rPr lang="es-ES" sz="1400" dirty="0">
                <a:latin typeface="Helvetica" pitchFamily="2" charset="0"/>
              </a:rPr>
              <a:t> líderes </a:t>
            </a:r>
            <a:r>
              <a:rPr lang="es-ES" sz="1400" dirty="0" err="1">
                <a:latin typeface="Helvetica" pitchFamily="2" charset="0"/>
              </a:rPr>
              <a:t>políticxs</a:t>
            </a:r>
            <a:r>
              <a:rPr lang="es-ES" sz="1400" dirty="0">
                <a:latin typeface="Helvetica" pitchFamily="2" charset="0"/>
              </a:rPr>
              <a:t> de todos los </a:t>
            </a:r>
          </a:p>
          <a:p>
            <a:r>
              <a:rPr lang="es-ES" sz="1400" dirty="0">
                <a:latin typeface="Helvetica" pitchFamily="2" charset="0"/>
              </a:rPr>
              <a:t>Estados independientes reconocidos internacionalmente, </a:t>
            </a:r>
          </a:p>
          <a:p>
            <a:r>
              <a:rPr lang="es-ES" sz="1400" dirty="0">
                <a:latin typeface="Helvetica" pitchFamily="2" charset="0"/>
              </a:rPr>
              <a:t>de 1875 a 2015. </a:t>
            </a:r>
          </a:p>
        </p:txBody>
      </p:sp>
    </p:spTree>
    <p:extLst>
      <p:ext uri="{BB962C8B-B14F-4D97-AF65-F5344CB8AC3E}">
        <p14:creationId xmlns:p14="http://schemas.microsoft.com/office/powerpoint/2010/main" val="1360207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3295C-41EC-E403-222E-D3A15BC34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D9B62-EB06-EE8F-4D17-5424CF85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2164975"/>
            <a:ext cx="9231410" cy="2673704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latin typeface="DIN Condensed" pitchFamily="2" charset="0"/>
              </a:rPr>
              <a:t>RELACIÓN ENTRE LA </a:t>
            </a:r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 DE LOS MANDATOS </a:t>
            </a:r>
            <a:r>
              <a:rPr lang="es-ES" sz="6600" dirty="0">
                <a:latin typeface="DIN Condensed" pitchFamily="2" charset="0"/>
              </a:rPr>
              <a:t>Y</a:t>
            </a:r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 OTRAS VARIABLES</a:t>
            </a:r>
            <a:r>
              <a:rPr lang="es-ES" sz="6600" dirty="0">
                <a:latin typeface="DIN Condensed" pitchFamily="2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6C9502-32CF-A125-8E19-87DC1F2C3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595868BE-1349-0E09-5C06-1291CB1FE9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22383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0ADD43E9-5A62-6321-88C2-8E931BF6EC1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71FD2026-2D34-2087-788A-61F1135738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C4462AE2-C6C2-4F28-4338-866B748994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D387648F-B6D9-D487-0583-88A22A37FF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80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52012-4759-8AF4-B39B-D29162FE0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E8D1C-8919-07AE-9C5E-AB9F4849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2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latin typeface="DIN Condensed" pitchFamily="2" charset="0"/>
              </a:rPr>
              <a:t>RELACIÓN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 DE MANDATOS </a:t>
            </a:r>
            <a:r>
              <a:rPr lang="es-ES" sz="3000" dirty="0">
                <a:latin typeface="DIN Condensed" pitchFamily="2" charset="0"/>
              </a:rPr>
              <a:t>–AÑO INICIO</a:t>
            </a:r>
          </a:p>
        </p:txBody>
      </p:sp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D9567A3D-507F-E479-4482-63F1D70C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674" y="365125"/>
            <a:ext cx="1885239" cy="18852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19392A-D8D8-6F8D-5088-CFCAF5D81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587" y="1983664"/>
            <a:ext cx="6150825" cy="399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6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ED462-44B9-AEBF-94EB-C1E1F2B42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994CD-5BF8-D833-1B02-7A9A1B0D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0"/>
            <a:ext cx="1114425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latin typeface="DIN Condensed" pitchFamily="2" charset="0"/>
              </a:rPr>
              <a:t>RELACIÓN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DURACIÓN DE MANDATOS </a:t>
            </a:r>
            <a:r>
              <a:rPr lang="es-ES" sz="3000" dirty="0">
                <a:latin typeface="DIN Condensed" pitchFamily="2" charset="0"/>
              </a:rPr>
              <a:t>-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ENTRADA/SALIDA </a:t>
            </a:r>
            <a:r>
              <a:rPr lang="es-ES" sz="3000" dirty="0">
                <a:latin typeface="DIN Condensed" pitchFamily="2" charset="0"/>
              </a:rPr>
              <a:t>DEL PODER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B8FE0B-89E5-AEBF-8BCD-A94A4582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7" y="1823712"/>
            <a:ext cx="5633047" cy="49390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EA3EBB-13E8-A2D9-2994-AB67B2B95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48" y="1823712"/>
            <a:ext cx="5399200" cy="3891415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E9344AC7-8FF3-3284-8470-8C4397F4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847" y="218036"/>
            <a:ext cx="1356601" cy="13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1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BBF42-9E83-D8F7-2E9E-8546074A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2231A-B698-BB17-E99B-DCFD93D7C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728663"/>
            <a:ext cx="9231410" cy="1457325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CONCLUSIONES</a:t>
            </a:r>
            <a:endParaRPr lang="es-ES" sz="6600" dirty="0">
              <a:latin typeface="DIN Condense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E89FFE-ED5E-D4A3-6A6B-4C25A1D18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E6ACE3D5-F735-24F4-2978-AD5B6904EE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34667" y="-156659"/>
            <a:ext cx="6634163" cy="6634163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B54E896-37DE-509A-BB43-B4CD44CB4B59}"/>
              </a:ext>
            </a:extLst>
          </p:cNvPr>
          <p:cNvSpPr txBox="1"/>
          <p:nvPr/>
        </p:nvSpPr>
        <p:spPr>
          <a:xfrm>
            <a:off x="1276905" y="2828926"/>
            <a:ext cx="98673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DIN Condensed" pitchFamily="2" charset="0"/>
              </a:rPr>
              <a:t>Al periodo de descolonización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le sigue un periodo de inestabilidad política </a:t>
            </a:r>
            <a:r>
              <a:rPr lang="es-ES" sz="2000" dirty="0">
                <a:latin typeface="DIN Condensed" pitchFamily="2" charset="0"/>
              </a:rPr>
              <a:t>en los nuevos Estados africanos, que se refleja a través de:</a:t>
            </a:r>
          </a:p>
          <a:p>
            <a:r>
              <a:rPr lang="es-ES" sz="2000" dirty="0">
                <a:latin typeface="DIN Condensed" pitchFamily="2" charset="0"/>
              </a:rPr>
              <a:t>	- una mayor proporción de accesos al poder irregulares que en el resto del mundo.</a:t>
            </a:r>
          </a:p>
          <a:p>
            <a:r>
              <a:rPr lang="es-ES" sz="2000" dirty="0">
                <a:latin typeface="DIN Condensed" pitchFamily="2" charset="0"/>
              </a:rPr>
              <a:t>	- una concentración de golpes de estado y salidas irregulares del poder.</a:t>
            </a:r>
          </a:p>
          <a:p>
            <a:r>
              <a:rPr lang="es-ES" sz="2000" dirty="0">
                <a:latin typeface="DIN Condensed" pitchFamily="2" charset="0"/>
              </a:rPr>
              <a:t>	- una concentración de líderes en prisión, exilio o asesinados tras el mandato.</a:t>
            </a:r>
          </a:p>
          <a:p>
            <a:endParaRPr lang="es-ES" sz="2000" dirty="0">
              <a:latin typeface="DIN Condensed" pitchFamily="2" charset="0"/>
            </a:endParaRPr>
          </a:p>
          <a:p>
            <a:r>
              <a:rPr lang="es-ES" sz="2000" dirty="0">
                <a:latin typeface="DIN Condensed" pitchFamily="2" charset="0"/>
              </a:rPr>
              <a:t>No hay una conclusión significativa en cuanto a:</a:t>
            </a:r>
          </a:p>
          <a:p>
            <a:r>
              <a:rPr lang="es-ES" sz="2000" dirty="0">
                <a:latin typeface="DIN Condensed" pitchFamily="2" charset="0"/>
              </a:rPr>
              <a:t> 	- PIB</a:t>
            </a:r>
          </a:p>
          <a:p>
            <a:r>
              <a:rPr lang="es-ES" sz="2000" dirty="0">
                <a:latin typeface="DIN Condensed" pitchFamily="2" charset="0"/>
              </a:rPr>
              <a:t>	-la duración de los mandatos en los Estados africanos.</a:t>
            </a:r>
          </a:p>
          <a:p>
            <a:endParaRPr lang="es-ES" sz="2000" dirty="0">
              <a:latin typeface="DIN Condensed" pitchFamily="2" charset="0"/>
            </a:endParaRPr>
          </a:p>
          <a:p>
            <a:endParaRPr lang="es-ES" sz="2000" dirty="0"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15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9B256-8009-937F-A499-3E8AD473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4FCCA48-DC66-E5C4-6425-AFF82A914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7EB60905-795C-FE12-6817-D54207F6E4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-170167"/>
            <a:ext cx="6634163" cy="6634163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45A41E-3952-EE14-8860-6D904720EDE0}"/>
              </a:ext>
            </a:extLst>
          </p:cNvPr>
          <p:cNvSpPr txBox="1"/>
          <p:nvPr/>
        </p:nvSpPr>
        <p:spPr>
          <a:xfrm>
            <a:off x="1852612" y="2746804"/>
            <a:ext cx="99155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DIN Condensed" pitchFamily="2" charset="0"/>
              </a:rPr>
              <a:t>-Complementar con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otros </a:t>
            </a:r>
            <a:r>
              <a:rPr lang="es-ES" sz="2000" dirty="0" err="1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datasets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.</a:t>
            </a:r>
          </a:p>
          <a:p>
            <a:endParaRPr lang="es-ES" sz="2000" dirty="0">
              <a:latin typeface="DIN Condensed" pitchFamily="2" charset="0"/>
            </a:endParaRPr>
          </a:p>
          <a:p>
            <a:r>
              <a:rPr lang="es-ES" sz="2000" dirty="0">
                <a:latin typeface="DIN Condensed" pitchFamily="2" charset="0"/>
              </a:rPr>
              <a:t>-Añadir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variables </a:t>
            </a:r>
            <a:r>
              <a:rPr lang="es-ES" sz="2000" dirty="0">
                <a:latin typeface="DIN Condensed" pitchFamily="2" charset="0"/>
              </a:rPr>
              <a:t>relativas a la estabilidad política</a:t>
            </a:r>
          </a:p>
          <a:p>
            <a:r>
              <a:rPr lang="es-ES" sz="2000" dirty="0">
                <a:latin typeface="DIN Condensed" pitchFamily="2" charset="0"/>
              </a:rPr>
              <a:t>	-IDH</a:t>
            </a:r>
          </a:p>
          <a:p>
            <a:r>
              <a:rPr lang="es-ES" sz="2000" dirty="0">
                <a:latin typeface="DIN Condensed" pitchFamily="2" charset="0"/>
              </a:rPr>
              <a:t>	-Conflictos armados</a:t>
            </a:r>
          </a:p>
          <a:p>
            <a:r>
              <a:rPr lang="es-ES" sz="2000" dirty="0">
                <a:latin typeface="DIN Condensed" pitchFamily="2" charset="0"/>
              </a:rPr>
              <a:t>	-Conflictos políticos</a:t>
            </a:r>
          </a:p>
          <a:p>
            <a:endParaRPr lang="es-ES" sz="2000" dirty="0">
              <a:latin typeface="DIN Condensed" pitchFamily="2" charset="0"/>
            </a:endParaRPr>
          </a:p>
          <a:p>
            <a:r>
              <a:rPr lang="es-ES" sz="2000" dirty="0">
                <a:latin typeface="DIN Condensed" pitchFamily="2" charset="0"/>
              </a:rPr>
              <a:t>-Más análisis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multivariables.</a:t>
            </a:r>
          </a:p>
          <a:p>
            <a:endParaRPr lang="es-ES" sz="2000" dirty="0">
              <a:latin typeface="DIN Condensed" pitchFamily="2" charset="0"/>
            </a:endParaRPr>
          </a:p>
          <a:p>
            <a:r>
              <a:rPr lang="es-ES" sz="2000" dirty="0">
                <a:latin typeface="DIN Condensed" pitchFamily="2" charset="0"/>
              </a:rPr>
              <a:t>- Visualizar los resultados sobre </a:t>
            </a:r>
            <a:r>
              <a:rPr lang="es-ES" sz="2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mapa.</a:t>
            </a:r>
          </a:p>
          <a:p>
            <a:endParaRPr lang="es-ES" sz="2000" dirty="0">
              <a:latin typeface="DIN Condensed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218E9DC-6941-56BA-B3FF-97D201D1DC06}"/>
              </a:ext>
            </a:extLst>
          </p:cNvPr>
          <p:cNvSpPr txBox="1">
            <a:spLocks/>
          </p:cNvSpPr>
          <p:nvPr/>
        </p:nvSpPr>
        <p:spPr>
          <a:xfrm>
            <a:off x="1285241" y="728663"/>
            <a:ext cx="9231410" cy="14573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 FUTURO…</a:t>
            </a:r>
            <a:endParaRPr lang="es-ES" sz="6600" dirty="0">
              <a:latin typeface="DIN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0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89EB7-9004-CB7E-95C0-E749B6B1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E8371A-0DDB-DBDE-350E-A3794058B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76B7109-7E28-8043-DC8A-068D9AB3F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55294-1E50-81F8-A4AA-115A1139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0F22B04A-1409-CCD6-CF7D-162FE9E4FE6F}"/>
              </a:ext>
            </a:extLst>
          </p:cNvPr>
          <p:cNvSpPr txBox="1">
            <a:spLocks/>
          </p:cNvSpPr>
          <p:nvPr/>
        </p:nvSpPr>
        <p:spPr>
          <a:xfrm>
            <a:off x="1031227" y="4337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000" dirty="0">
                <a:latin typeface="DIN Condensed" pitchFamily="2" charset="0"/>
              </a:rPr>
              <a:t>DATASET: </a:t>
            </a:r>
            <a:r>
              <a:rPr lang="es-ES" sz="5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ARCHIGOS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A18776-14C5-7241-5E00-4B308298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227" y="2085028"/>
            <a:ext cx="6737546" cy="351797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5E20962-D8B5-7382-938D-05AF1C4C9FEB}"/>
              </a:ext>
            </a:extLst>
          </p:cNvPr>
          <p:cNvSpPr txBox="1"/>
          <p:nvPr/>
        </p:nvSpPr>
        <p:spPr>
          <a:xfrm>
            <a:off x="5022617" y="1763154"/>
            <a:ext cx="3002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DIN Condensed" pitchFamily="2" charset="0"/>
              </a:rPr>
              <a:t>Género de </a:t>
            </a:r>
            <a:r>
              <a:rPr lang="es-ES" sz="1200" dirty="0" err="1">
                <a:latin typeface="DIN Condensed" pitchFamily="2" charset="0"/>
              </a:rPr>
              <a:t>lxs</a:t>
            </a:r>
            <a:r>
              <a:rPr lang="es-ES" sz="1200" dirty="0">
                <a:latin typeface="DIN Condensed" pitchFamily="2" charset="0"/>
              </a:rPr>
              <a:t> líderes, de 1875 a 2015.</a:t>
            </a:r>
          </a:p>
        </p:txBody>
      </p:sp>
    </p:spTree>
    <p:extLst>
      <p:ext uri="{BB962C8B-B14F-4D97-AF65-F5344CB8AC3E}">
        <p14:creationId xmlns:p14="http://schemas.microsoft.com/office/powerpoint/2010/main" val="18041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569E65C-8E59-7AA7-D69C-291A3C1FAF0C}"/>
              </a:ext>
            </a:extLst>
          </p:cNvPr>
          <p:cNvSpPr txBox="1"/>
          <p:nvPr/>
        </p:nvSpPr>
        <p:spPr>
          <a:xfrm>
            <a:off x="752024" y="4232373"/>
            <a:ext cx="617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DIN Condensed" pitchFamily="2" charset="0"/>
              </a:rPr>
              <a:t>Descolonización:</a:t>
            </a: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4062010B-142B-7E54-B851-5E8F073B5D04}"/>
              </a:ext>
            </a:extLst>
          </p:cNvPr>
          <p:cNvSpPr/>
          <p:nvPr/>
        </p:nvSpPr>
        <p:spPr>
          <a:xfrm>
            <a:off x="753440" y="2651690"/>
            <a:ext cx="6647485" cy="834470"/>
          </a:xfrm>
          <a:prstGeom prst="rightArrow">
            <a:avLst/>
          </a:prstGeom>
          <a:gradFill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34000">
                <a:schemeClr val="accent4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A86EEE2-FD3E-5D41-93E8-1BE4FA237EC7}"/>
              </a:ext>
            </a:extLst>
          </p:cNvPr>
          <p:cNvSpPr/>
          <p:nvPr/>
        </p:nvSpPr>
        <p:spPr>
          <a:xfrm>
            <a:off x="4371971" y="2850127"/>
            <a:ext cx="2301812" cy="446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B532F1-9022-FDCC-19E9-0BE2FA365D4C}"/>
              </a:ext>
            </a:extLst>
          </p:cNvPr>
          <p:cNvSpPr/>
          <p:nvPr/>
        </p:nvSpPr>
        <p:spPr>
          <a:xfrm>
            <a:off x="1627713" y="2850128"/>
            <a:ext cx="2316356" cy="44682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E1BA22F-BE52-E62D-73D8-F5390B9116AC}"/>
              </a:ext>
            </a:extLst>
          </p:cNvPr>
          <p:cNvSpPr txBox="1"/>
          <p:nvPr/>
        </p:nvSpPr>
        <p:spPr>
          <a:xfrm>
            <a:off x="2071945" y="2904446"/>
            <a:ext cx="213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DIN Condensed" pitchFamily="2" charset="0"/>
              </a:rPr>
              <a:t>Descolonización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4401F3-6290-EE1F-D085-BE4250AD5FC9}"/>
              </a:ext>
            </a:extLst>
          </p:cNvPr>
          <p:cNvSpPr txBox="1"/>
          <p:nvPr/>
        </p:nvSpPr>
        <p:spPr>
          <a:xfrm>
            <a:off x="4786308" y="2869882"/>
            <a:ext cx="213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latin typeface="DIN Condensed" pitchFamily="2" charset="0"/>
              </a:rPr>
              <a:t>Postcolonialismo</a:t>
            </a:r>
            <a:endParaRPr lang="es-ES" dirty="0">
              <a:latin typeface="DIN Condensed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E72B3B6-49F3-5BB8-2D76-247A5588AE71}"/>
              </a:ext>
            </a:extLst>
          </p:cNvPr>
          <p:cNvSpPr txBox="1"/>
          <p:nvPr/>
        </p:nvSpPr>
        <p:spPr>
          <a:xfrm>
            <a:off x="6358903" y="2315981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DIN Condensed" pitchFamily="2" charset="0"/>
              </a:rPr>
              <a:t>2000?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92E437-8377-6867-6196-3D6BAE2E1283}"/>
              </a:ext>
            </a:extLst>
          </p:cNvPr>
          <p:cNvSpPr txBox="1"/>
          <p:nvPr/>
        </p:nvSpPr>
        <p:spPr>
          <a:xfrm>
            <a:off x="1452989" y="3525125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1949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F15F294-781B-FB32-E1C8-1263328450B6}"/>
              </a:ext>
            </a:extLst>
          </p:cNvPr>
          <p:cNvSpPr txBox="1"/>
          <p:nvPr/>
        </p:nvSpPr>
        <p:spPr>
          <a:xfrm>
            <a:off x="3735587" y="2313758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60000"/>
                    <a:lumOff val="40000"/>
                  </a:schemeClr>
                </a:solidFill>
                <a:latin typeface="DIN Condensed" pitchFamily="2" charset="0"/>
              </a:rPr>
              <a:t>1960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317E24-5D18-8867-7D16-51C29F8DA135}"/>
              </a:ext>
            </a:extLst>
          </p:cNvPr>
          <p:cNvSpPr txBox="1"/>
          <p:nvPr/>
        </p:nvSpPr>
        <p:spPr>
          <a:xfrm>
            <a:off x="4108765" y="3481839"/>
            <a:ext cx="6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1970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BAC778A-D2F5-6DC4-8192-F64163AD6543}"/>
              </a:ext>
            </a:extLst>
          </p:cNvPr>
          <p:cNvSpPr/>
          <p:nvPr/>
        </p:nvSpPr>
        <p:spPr>
          <a:xfrm>
            <a:off x="3944069" y="2853567"/>
            <a:ext cx="412206" cy="446822"/>
          </a:xfrm>
          <a:prstGeom prst="rect">
            <a:avLst/>
          </a:prstGeom>
          <a:pattFill prst="wdUpDiag">
            <a:fgClr>
              <a:schemeClr val="accent4">
                <a:lumMod val="75000"/>
              </a:schemeClr>
            </a:fgClr>
            <a:bgClr>
              <a:schemeClr val="accent4">
                <a:lumMod val="20000"/>
                <a:lumOff val="8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788BA74A-D798-0CDB-80C5-D79ADB2B4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23" y="460836"/>
            <a:ext cx="10397954" cy="901416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MARCO ESPACIOTEMPORAL: </a:t>
            </a:r>
            <a:r>
              <a:rPr lang="es-ES" sz="3000" dirty="0">
                <a:latin typeface="DIN Condensed" pitchFamily="2" charset="0"/>
              </a:rPr>
              <a:t>ESTADOS AFRICANOS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+</a:t>
            </a:r>
            <a:r>
              <a:rPr lang="es-ES" sz="3000" dirty="0">
                <a:latin typeface="DIN Condensed" pitchFamily="2" charset="0"/>
              </a:rPr>
              <a:t> POSTCOLONIALISMO.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8D0760B-097D-5C74-CFB1-4BA975624FC1}"/>
              </a:ext>
            </a:extLst>
          </p:cNvPr>
          <p:cNvSpPr txBox="1"/>
          <p:nvPr/>
        </p:nvSpPr>
        <p:spPr>
          <a:xfrm>
            <a:off x="753440" y="1832291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DIN Condensed" pitchFamily="2" charset="0"/>
              </a:rPr>
              <a:t>¿CUÁNDO?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DEB9C4-81AD-1123-2562-1C2FC6F5CCCF}"/>
              </a:ext>
            </a:extLst>
          </p:cNvPr>
          <p:cNvSpPr txBox="1"/>
          <p:nvPr/>
        </p:nvSpPr>
        <p:spPr>
          <a:xfrm>
            <a:off x="7400925" y="1811454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DIN Condensed" pitchFamily="2" charset="0"/>
              </a:rPr>
              <a:t>¿DÓNDE?</a:t>
            </a:r>
          </a:p>
        </p:txBody>
      </p:sp>
      <p:pic>
        <p:nvPicPr>
          <p:cNvPr id="2" name="Imagen 1" descr="Forma&#10;&#10;Descripción generada automáticamente con confianza baja">
            <a:extLst>
              <a:ext uri="{FF2B5EF4-FFF2-40B4-BE49-F238E27FC236}">
                <a16:creationId xmlns:a16="http://schemas.microsoft.com/office/drawing/2014/main" id="{FF5A86D7-C3E2-CDA2-AEF2-48FA9AF68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345" y="2518984"/>
            <a:ext cx="837936" cy="837936"/>
          </a:xfrm>
          <a:custGeom>
            <a:avLst/>
            <a:gdLst>
              <a:gd name="connsiteX0" fmla="*/ 0 w 837936"/>
              <a:gd name="connsiteY0" fmla="*/ 0 h 837936"/>
              <a:gd name="connsiteX1" fmla="*/ 435727 w 837936"/>
              <a:gd name="connsiteY1" fmla="*/ 0 h 837936"/>
              <a:gd name="connsiteX2" fmla="*/ 837936 w 837936"/>
              <a:gd name="connsiteY2" fmla="*/ 0 h 837936"/>
              <a:gd name="connsiteX3" fmla="*/ 837936 w 837936"/>
              <a:gd name="connsiteY3" fmla="*/ 393830 h 837936"/>
              <a:gd name="connsiteX4" fmla="*/ 837936 w 837936"/>
              <a:gd name="connsiteY4" fmla="*/ 837936 h 837936"/>
              <a:gd name="connsiteX5" fmla="*/ 435727 w 837936"/>
              <a:gd name="connsiteY5" fmla="*/ 837936 h 837936"/>
              <a:gd name="connsiteX6" fmla="*/ 0 w 837936"/>
              <a:gd name="connsiteY6" fmla="*/ 837936 h 837936"/>
              <a:gd name="connsiteX7" fmla="*/ 0 w 837936"/>
              <a:gd name="connsiteY7" fmla="*/ 427347 h 837936"/>
              <a:gd name="connsiteX8" fmla="*/ 0 w 837936"/>
              <a:gd name="connsiteY8" fmla="*/ 0 h 83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7936" h="837936" fill="none" extrusionOk="0">
                <a:moveTo>
                  <a:pt x="0" y="0"/>
                </a:moveTo>
                <a:cubicBezTo>
                  <a:pt x="216791" y="17775"/>
                  <a:pt x="247435" y="1623"/>
                  <a:pt x="435727" y="0"/>
                </a:cubicBezTo>
                <a:cubicBezTo>
                  <a:pt x="624019" y="-1623"/>
                  <a:pt x="639567" y="18694"/>
                  <a:pt x="837936" y="0"/>
                </a:cubicBezTo>
                <a:cubicBezTo>
                  <a:pt x="819427" y="169484"/>
                  <a:pt x="841118" y="252160"/>
                  <a:pt x="837936" y="393830"/>
                </a:cubicBezTo>
                <a:cubicBezTo>
                  <a:pt x="834755" y="535500"/>
                  <a:pt x="856403" y="713761"/>
                  <a:pt x="837936" y="837936"/>
                </a:cubicBezTo>
                <a:cubicBezTo>
                  <a:pt x="687484" y="830221"/>
                  <a:pt x="532896" y="846311"/>
                  <a:pt x="435727" y="837936"/>
                </a:cubicBezTo>
                <a:cubicBezTo>
                  <a:pt x="338558" y="829561"/>
                  <a:pt x="206025" y="819251"/>
                  <a:pt x="0" y="837936"/>
                </a:cubicBezTo>
                <a:cubicBezTo>
                  <a:pt x="-15789" y="744386"/>
                  <a:pt x="-3286" y="517849"/>
                  <a:pt x="0" y="427347"/>
                </a:cubicBezTo>
                <a:cubicBezTo>
                  <a:pt x="3286" y="336845"/>
                  <a:pt x="5117" y="128884"/>
                  <a:pt x="0" y="0"/>
                </a:cubicBezTo>
                <a:close/>
              </a:path>
              <a:path w="837936" h="837936" stroke="0" extrusionOk="0">
                <a:moveTo>
                  <a:pt x="0" y="0"/>
                </a:moveTo>
                <a:cubicBezTo>
                  <a:pt x="163840" y="-10803"/>
                  <a:pt x="242684" y="-4695"/>
                  <a:pt x="410589" y="0"/>
                </a:cubicBezTo>
                <a:cubicBezTo>
                  <a:pt x="578494" y="4695"/>
                  <a:pt x="719279" y="-1388"/>
                  <a:pt x="837936" y="0"/>
                </a:cubicBezTo>
                <a:cubicBezTo>
                  <a:pt x="822649" y="212604"/>
                  <a:pt x="853614" y="323562"/>
                  <a:pt x="837936" y="435727"/>
                </a:cubicBezTo>
                <a:cubicBezTo>
                  <a:pt x="822258" y="547892"/>
                  <a:pt x="850061" y="753530"/>
                  <a:pt x="837936" y="837936"/>
                </a:cubicBezTo>
                <a:cubicBezTo>
                  <a:pt x="728733" y="841563"/>
                  <a:pt x="624330" y="827731"/>
                  <a:pt x="435727" y="837936"/>
                </a:cubicBezTo>
                <a:cubicBezTo>
                  <a:pt x="247124" y="848141"/>
                  <a:pt x="108127" y="830376"/>
                  <a:pt x="0" y="837936"/>
                </a:cubicBezTo>
                <a:cubicBezTo>
                  <a:pt x="16633" y="643683"/>
                  <a:pt x="16500" y="566944"/>
                  <a:pt x="0" y="435727"/>
                </a:cubicBezTo>
                <a:cubicBezTo>
                  <a:pt x="-16500" y="304510"/>
                  <a:pt x="-3247" y="88306"/>
                  <a:pt x="0" y="0"/>
                </a:cubicBezTo>
                <a:close/>
              </a:path>
            </a:pathLst>
          </a:custGeom>
          <a:ln w="254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D3CC18-DC5F-954B-4763-98713059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727" y="2498424"/>
            <a:ext cx="825095" cy="82509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911DB341-C127-BCCA-FA84-A77BBA321DEA}"/>
              </a:ext>
            </a:extLst>
          </p:cNvPr>
          <p:cNvSpPr txBox="1"/>
          <p:nvPr/>
        </p:nvSpPr>
        <p:spPr>
          <a:xfrm>
            <a:off x="752779" y="5355095"/>
            <a:ext cx="6171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DIN Condensed" pitchFamily="2" charset="0"/>
              </a:rPr>
              <a:t>Postcolonialismo</a:t>
            </a:r>
            <a:r>
              <a:rPr lang="es-ES" sz="2400" dirty="0">
                <a:latin typeface="DIN Condensed" pitchFamily="2" charset="0"/>
              </a:rPr>
              <a:t>: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0B65B7C-CBCF-EC59-AF69-9632FB27701F}"/>
              </a:ext>
            </a:extLst>
          </p:cNvPr>
          <p:cNvCxnSpPr/>
          <p:nvPr/>
        </p:nvCxnSpPr>
        <p:spPr>
          <a:xfrm>
            <a:off x="1610148" y="3432206"/>
            <a:ext cx="274612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0A8EA3B-EF00-E50E-9A2B-E430BC7F0F4B}"/>
              </a:ext>
            </a:extLst>
          </p:cNvPr>
          <p:cNvCxnSpPr/>
          <p:nvPr/>
        </p:nvCxnSpPr>
        <p:spPr>
          <a:xfrm>
            <a:off x="3944069" y="2706007"/>
            <a:ext cx="274612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5CDD985-1F1B-165E-C003-8174BDDE16B5}"/>
              </a:ext>
            </a:extLst>
          </p:cNvPr>
          <p:cNvSpPr txBox="1"/>
          <p:nvPr/>
        </p:nvSpPr>
        <p:spPr>
          <a:xfrm>
            <a:off x="2089373" y="4640670"/>
            <a:ext cx="9060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0" dirty="0">
                <a:solidFill>
                  <a:srgbClr val="212529"/>
                </a:solidFill>
                <a:effectLst/>
                <a:latin typeface="Helvetica" pitchFamily="2" charset="0"/>
                <a:cs typeface="Arial" panose="020B0604020202020204" pitchFamily="34" charset="0"/>
              </a:rPr>
              <a:t>Proceso de independencia de las colonias en relación a sus metrópolis europeas. L</a:t>
            </a:r>
            <a:r>
              <a:rPr lang="es-ES" sz="1400" dirty="0">
                <a:latin typeface="Helvetica" pitchFamily="2" charset="0"/>
                <a:cs typeface="Arial" panose="020B0604020202020204" pitchFamily="34" charset="0"/>
              </a:rPr>
              <a:t>a autodeterminación pasó a ser la vía para convertirse en </a:t>
            </a: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  <a:cs typeface="Arial" panose="020B0604020202020204" pitchFamily="34" charset="0"/>
              </a:rPr>
              <a:t>Estados independientes</a:t>
            </a:r>
            <a:r>
              <a:rPr lang="es-ES" sz="1400" dirty="0">
                <a:latin typeface="Helvetica" pitchFamily="2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FBAAEB1-40C1-5F6C-1697-C7E0AD695F71}"/>
              </a:ext>
            </a:extLst>
          </p:cNvPr>
          <p:cNvSpPr txBox="1"/>
          <p:nvPr/>
        </p:nvSpPr>
        <p:spPr>
          <a:xfrm>
            <a:off x="2089372" y="5778921"/>
            <a:ext cx="9044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P</a:t>
            </a:r>
            <a:r>
              <a:rPr lang="es-ES" sz="1400" b="0" i="0" dirty="0">
                <a:effectLst/>
                <a:latin typeface="Helvetica" pitchFamily="2" charset="0"/>
              </a:rPr>
              <a:t>eríodo de tiempo </a:t>
            </a:r>
            <a:r>
              <a:rPr lang="es-ES" sz="14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tras la descolonización </a:t>
            </a:r>
            <a:r>
              <a:rPr lang="es-ES" sz="1400" b="0" i="0" dirty="0">
                <a:effectLst/>
                <a:latin typeface="Helvetica" pitchFamily="2" charset="0"/>
              </a:rPr>
              <a:t>de territorios previamente colonizados. </a:t>
            </a:r>
            <a:r>
              <a:rPr lang="es-ES" sz="1400" dirty="0">
                <a:latin typeface="Helvetica" pitchFamily="2" charset="0"/>
              </a:rPr>
              <a:t>A</a:t>
            </a:r>
            <a:r>
              <a:rPr lang="es-ES" sz="1400" b="0" i="0" dirty="0">
                <a:effectLst/>
                <a:latin typeface="Helvetica" pitchFamily="2" charset="0"/>
              </a:rPr>
              <a:t>naliza el impacto del colonialismo en las culturas y sociedades que fueron colonizadas</a:t>
            </a:r>
            <a:endParaRPr lang="es-ES" sz="1400" dirty="0"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5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BF40A-DA79-DB4D-E740-DAC0161A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6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000" dirty="0">
                <a:latin typeface="DIN Condensed" pitchFamily="2" charset="0"/>
              </a:rPr>
              <a:t>PLANTEAMIENTO DE LA </a:t>
            </a:r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PROBLEMÁTICA A ANALIZAR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1450C4-B658-7A92-1D76-57EDD9B2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73857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PREGUNTAS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ED8CBA-BE4B-E59F-859B-C9A24992D500}"/>
              </a:ext>
            </a:extLst>
          </p:cNvPr>
          <p:cNvSpPr txBox="1"/>
          <p:nvPr/>
        </p:nvSpPr>
        <p:spPr>
          <a:xfrm>
            <a:off x="1138237" y="5716713"/>
            <a:ext cx="9915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De los datos de acceso al poder, duración de los mandatos y PIB, podemos comprobar que </a:t>
            </a: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al periodo de descolonización le sigue un periodo de inestabilidad política </a:t>
            </a:r>
            <a:r>
              <a:rPr lang="es-ES" sz="1400" dirty="0">
                <a:latin typeface="Helvetica" pitchFamily="2" charset="0"/>
              </a:rPr>
              <a:t>en los nuevos Estados africanos.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569E12-EC72-D517-D68B-AAF8C1149DF1}"/>
              </a:ext>
            </a:extLst>
          </p:cNvPr>
          <p:cNvSpPr txBox="1"/>
          <p:nvPr/>
        </p:nvSpPr>
        <p:spPr>
          <a:xfrm>
            <a:off x="2528886" y="1395667"/>
            <a:ext cx="7134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OBJETO DE ESTUDIO:  </a:t>
            </a:r>
            <a:r>
              <a:rPr lang="es-ES" sz="2400" dirty="0">
                <a:latin typeface="DIN Condensed" pitchFamily="2" charset="0"/>
              </a:rPr>
              <a:t>Estabilidad política.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5D362E-3B55-25C2-DE98-C44B200941AA}"/>
              </a:ext>
            </a:extLst>
          </p:cNvPr>
          <p:cNvSpPr txBox="1"/>
          <p:nvPr/>
        </p:nvSpPr>
        <p:spPr>
          <a:xfrm>
            <a:off x="4564853" y="2363029"/>
            <a:ext cx="3062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Forma de acceso/salida del poder</a:t>
            </a:r>
          </a:p>
          <a:p>
            <a:r>
              <a:rPr lang="es-ES" sz="1400" dirty="0">
                <a:latin typeface="Helvetica" pitchFamily="2" charset="0"/>
              </a:rPr>
              <a:t>Intervención extranjera</a:t>
            </a:r>
          </a:p>
          <a:p>
            <a:r>
              <a:rPr lang="es-ES" sz="1400" dirty="0">
                <a:latin typeface="Helvetica" pitchFamily="2" charset="0"/>
              </a:rPr>
              <a:t>Duración de los mandatos</a:t>
            </a:r>
          </a:p>
          <a:p>
            <a:r>
              <a:rPr lang="es-ES" sz="1400" dirty="0">
                <a:latin typeface="Helvetica" pitchFamily="2" charset="0"/>
              </a:rPr>
              <a:t>Historial de cambios de gobierno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A1F250-579A-F8A4-9F34-D9A4F6055217}"/>
              </a:ext>
            </a:extLst>
          </p:cNvPr>
          <p:cNvSpPr txBox="1"/>
          <p:nvPr/>
        </p:nvSpPr>
        <p:spPr>
          <a:xfrm>
            <a:off x="838199" y="5193493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8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HIPÓTESIS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67CE17-1F62-2F97-428D-54A9EDFBFFA9}"/>
              </a:ext>
            </a:extLst>
          </p:cNvPr>
          <p:cNvSpPr txBox="1"/>
          <p:nvPr/>
        </p:nvSpPr>
        <p:spPr>
          <a:xfrm>
            <a:off x="1138237" y="3817999"/>
            <a:ext cx="9915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¿Cómo son los nuevos Estados del continente africano tras su independencia?</a:t>
            </a:r>
          </a:p>
          <a:p>
            <a:r>
              <a:rPr lang="es-ES" sz="1400" dirty="0">
                <a:latin typeface="Helvetica" pitchFamily="2" charset="0"/>
              </a:rPr>
              <a:t>¿Qué ocurre con la estabilidad política de los Estados africanos? </a:t>
            </a:r>
          </a:p>
          <a:p>
            <a:r>
              <a:rPr lang="es-ES" sz="1400" dirty="0">
                <a:latin typeface="Helvetica" pitchFamily="2" charset="0"/>
              </a:rPr>
              <a:t>¿Son Estados con liderazgos estables? ¿Se producen Golpes de Estado?</a:t>
            </a:r>
          </a:p>
          <a:p>
            <a:r>
              <a:rPr lang="es-ES" sz="1400" dirty="0">
                <a:latin typeface="Helvetica" pitchFamily="2" charset="0"/>
              </a:rPr>
              <a:t>¿Son mandatos largos?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DEFD36DE-643C-8627-E6AB-6B19734606F6}"/>
              </a:ext>
            </a:extLst>
          </p:cNvPr>
          <p:cNvSpPr/>
          <p:nvPr/>
        </p:nvSpPr>
        <p:spPr>
          <a:xfrm>
            <a:off x="685800" y="5007689"/>
            <a:ext cx="10844213" cy="1578849"/>
          </a:xfrm>
          <a:custGeom>
            <a:avLst/>
            <a:gdLst>
              <a:gd name="connsiteX0" fmla="*/ 0 w 10844213"/>
              <a:gd name="connsiteY0" fmla="*/ 263147 h 1578849"/>
              <a:gd name="connsiteX1" fmla="*/ 263147 w 10844213"/>
              <a:gd name="connsiteY1" fmla="*/ 0 h 1578849"/>
              <a:gd name="connsiteX2" fmla="*/ 1157367 w 10844213"/>
              <a:gd name="connsiteY2" fmla="*/ 0 h 1578849"/>
              <a:gd name="connsiteX3" fmla="*/ 1742049 w 10844213"/>
              <a:gd name="connsiteY3" fmla="*/ 0 h 1578849"/>
              <a:gd name="connsiteX4" fmla="*/ 2223552 w 10844213"/>
              <a:gd name="connsiteY4" fmla="*/ 0 h 1578849"/>
              <a:gd name="connsiteX5" fmla="*/ 3014592 w 10844213"/>
              <a:gd name="connsiteY5" fmla="*/ 0 h 1578849"/>
              <a:gd name="connsiteX6" fmla="*/ 3599274 w 10844213"/>
              <a:gd name="connsiteY6" fmla="*/ 0 h 1578849"/>
              <a:gd name="connsiteX7" fmla="*/ 4493494 w 10844213"/>
              <a:gd name="connsiteY7" fmla="*/ 0 h 1578849"/>
              <a:gd name="connsiteX8" fmla="*/ 4974997 w 10844213"/>
              <a:gd name="connsiteY8" fmla="*/ 0 h 1578849"/>
              <a:gd name="connsiteX9" fmla="*/ 5869216 w 10844213"/>
              <a:gd name="connsiteY9" fmla="*/ 0 h 1578849"/>
              <a:gd name="connsiteX10" fmla="*/ 6247540 w 10844213"/>
              <a:gd name="connsiteY10" fmla="*/ 0 h 1578849"/>
              <a:gd name="connsiteX11" fmla="*/ 6935401 w 10844213"/>
              <a:gd name="connsiteY11" fmla="*/ 0 h 1578849"/>
              <a:gd name="connsiteX12" fmla="*/ 7623263 w 10844213"/>
              <a:gd name="connsiteY12" fmla="*/ 0 h 1578849"/>
              <a:gd name="connsiteX13" fmla="*/ 8207945 w 10844213"/>
              <a:gd name="connsiteY13" fmla="*/ 0 h 1578849"/>
              <a:gd name="connsiteX14" fmla="*/ 9102164 w 10844213"/>
              <a:gd name="connsiteY14" fmla="*/ 0 h 1578849"/>
              <a:gd name="connsiteX15" fmla="*/ 9996384 w 10844213"/>
              <a:gd name="connsiteY15" fmla="*/ 0 h 1578849"/>
              <a:gd name="connsiteX16" fmla="*/ 10581066 w 10844213"/>
              <a:gd name="connsiteY16" fmla="*/ 0 h 1578849"/>
              <a:gd name="connsiteX17" fmla="*/ 10844213 w 10844213"/>
              <a:gd name="connsiteY17" fmla="*/ 263147 h 1578849"/>
              <a:gd name="connsiteX18" fmla="*/ 10844213 w 10844213"/>
              <a:gd name="connsiteY18" fmla="*/ 799950 h 1578849"/>
              <a:gd name="connsiteX19" fmla="*/ 10844213 w 10844213"/>
              <a:gd name="connsiteY19" fmla="*/ 1315702 h 1578849"/>
              <a:gd name="connsiteX20" fmla="*/ 10581066 w 10844213"/>
              <a:gd name="connsiteY20" fmla="*/ 1578849 h 1578849"/>
              <a:gd name="connsiteX21" fmla="*/ 9790026 w 10844213"/>
              <a:gd name="connsiteY21" fmla="*/ 1578849 h 1578849"/>
              <a:gd name="connsiteX22" fmla="*/ 9308523 w 10844213"/>
              <a:gd name="connsiteY22" fmla="*/ 1578849 h 1578849"/>
              <a:gd name="connsiteX23" fmla="*/ 8620661 w 10844213"/>
              <a:gd name="connsiteY23" fmla="*/ 1578849 h 1578849"/>
              <a:gd name="connsiteX24" fmla="*/ 8242338 w 10844213"/>
              <a:gd name="connsiteY24" fmla="*/ 1578849 h 1578849"/>
              <a:gd name="connsiteX25" fmla="*/ 7864014 w 10844213"/>
              <a:gd name="connsiteY25" fmla="*/ 1578849 h 1578849"/>
              <a:gd name="connsiteX26" fmla="*/ 7176153 w 10844213"/>
              <a:gd name="connsiteY26" fmla="*/ 1578849 h 1578849"/>
              <a:gd name="connsiteX27" fmla="*/ 6694650 w 10844213"/>
              <a:gd name="connsiteY27" fmla="*/ 1578849 h 1578849"/>
              <a:gd name="connsiteX28" fmla="*/ 5903609 w 10844213"/>
              <a:gd name="connsiteY28" fmla="*/ 1578849 h 1578849"/>
              <a:gd name="connsiteX29" fmla="*/ 5422107 w 10844213"/>
              <a:gd name="connsiteY29" fmla="*/ 1578849 h 1578849"/>
              <a:gd name="connsiteX30" fmla="*/ 4631066 w 10844213"/>
              <a:gd name="connsiteY30" fmla="*/ 1578849 h 1578849"/>
              <a:gd name="connsiteX31" fmla="*/ 4252742 w 10844213"/>
              <a:gd name="connsiteY31" fmla="*/ 1578849 h 1578849"/>
              <a:gd name="connsiteX32" fmla="*/ 3461702 w 10844213"/>
              <a:gd name="connsiteY32" fmla="*/ 1578849 h 1578849"/>
              <a:gd name="connsiteX33" fmla="*/ 2980199 w 10844213"/>
              <a:gd name="connsiteY33" fmla="*/ 1578849 h 1578849"/>
              <a:gd name="connsiteX34" fmla="*/ 2601875 w 10844213"/>
              <a:gd name="connsiteY34" fmla="*/ 1578849 h 1578849"/>
              <a:gd name="connsiteX35" fmla="*/ 2120372 w 10844213"/>
              <a:gd name="connsiteY35" fmla="*/ 1578849 h 1578849"/>
              <a:gd name="connsiteX36" fmla="*/ 1329332 w 10844213"/>
              <a:gd name="connsiteY36" fmla="*/ 1578849 h 1578849"/>
              <a:gd name="connsiteX37" fmla="*/ 847829 w 10844213"/>
              <a:gd name="connsiteY37" fmla="*/ 1578849 h 1578849"/>
              <a:gd name="connsiteX38" fmla="*/ 263147 w 10844213"/>
              <a:gd name="connsiteY38" fmla="*/ 1578849 h 1578849"/>
              <a:gd name="connsiteX39" fmla="*/ 0 w 10844213"/>
              <a:gd name="connsiteY39" fmla="*/ 1315702 h 1578849"/>
              <a:gd name="connsiteX40" fmla="*/ 0 w 10844213"/>
              <a:gd name="connsiteY40" fmla="*/ 778899 h 1578849"/>
              <a:gd name="connsiteX41" fmla="*/ 0 w 10844213"/>
              <a:gd name="connsiteY41" fmla="*/ 263147 h 157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844213" h="1578849" extrusionOk="0">
                <a:moveTo>
                  <a:pt x="0" y="263147"/>
                </a:moveTo>
                <a:cubicBezTo>
                  <a:pt x="-27612" y="100783"/>
                  <a:pt x="97581" y="7594"/>
                  <a:pt x="263147" y="0"/>
                </a:cubicBezTo>
                <a:cubicBezTo>
                  <a:pt x="634998" y="-41658"/>
                  <a:pt x="907162" y="-30702"/>
                  <a:pt x="1157367" y="0"/>
                </a:cubicBezTo>
                <a:cubicBezTo>
                  <a:pt x="1407572" y="30702"/>
                  <a:pt x="1610147" y="21972"/>
                  <a:pt x="1742049" y="0"/>
                </a:cubicBezTo>
                <a:cubicBezTo>
                  <a:pt x="1873951" y="-21972"/>
                  <a:pt x="1983173" y="4606"/>
                  <a:pt x="2223552" y="0"/>
                </a:cubicBezTo>
                <a:cubicBezTo>
                  <a:pt x="2463931" y="-4606"/>
                  <a:pt x="2761794" y="-37837"/>
                  <a:pt x="3014592" y="0"/>
                </a:cubicBezTo>
                <a:cubicBezTo>
                  <a:pt x="3267390" y="37837"/>
                  <a:pt x="3342660" y="11371"/>
                  <a:pt x="3599274" y="0"/>
                </a:cubicBezTo>
                <a:cubicBezTo>
                  <a:pt x="3855888" y="-11371"/>
                  <a:pt x="4073333" y="-9536"/>
                  <a:pt x="4493494" y="0"/>
                </a:cubicBezTo>
                <a:cubicBezTo>
                  <a:pt x="4913655" y="9536"/>
                  <a:pt x="4743886" y="10368"/>
                  <a:pt x="4974997" y="0"/>
                </a:cubicBezTo>
                <a:cubicBezTo>
                  <a:pt x="5206108" y="-10368"/>
                  <a:pt x="5429817" y="-42172"/>
                  <a:pt x="5869216" y="0"/>
                </a:cubicBezTo>
                <a:cubicBezTo>
                  <a:pt x="6308615" y="42172"/>
                  <a:pt x="6119073" y="-3989"/>
                  <a:pt x="6247540" y="0"/>
                </a:cubicBezTo>
                <a:cubicBezTo>
                  <a:pt x="6376007" y="3989"/>
                  <a:pt x="6710954" y="-25791"/>
                  <a:pt x="6935401" y="0"/>
                </a:cubicBezTo>
                <a:cubicBezTo>
                  <a:pt x="7159848" y="25791"/>
                  <a:pt x="7392218" y="26534"/>
                  <a:pt x="7623263" y="0"/>
                </a:cubicBezTo>
                <a:cubicBezTo>
                  <a:pt x="7854308" y="-26534"/>
                  <a:pt x="7930613" y="9063"/>
                  <a:pt x="8207945" y="0"/>
                </a:cubicBezTo>
                <a:cubicBezTo>
                  <a:pt x="8485277" y="-9063"/>
                  <a:pt x="8872870" y="29666"/>
                  <a:pt x="9102164" y="0"/>
                </a:cubicBezTo>
                <a:cubicBezTo>
                  <a:pt x="9331458" y="-29666"/>
                  <a:pt x="9729843" y="16584"/>
                  <a:pt x="9996384" y="0"/>
                </a:cubicBezTo>
                <a:cubicBezTo>
                  <a:pt x="10262925" y="-16584"/>
                  <a:pt x="10338180" y="-11215"/>
                  <a:pt x="10581066" y="0"/>
                </a:cubicBezTo>
                <a:cubicBezTo>
                  <a:pt x="10702575" y="-22446"/>
                  <a:pt x="10829340" y="95582"/>
                  <a:pt x="10844213" y="263147"/>
                </a:cubicBezTo>
                <a:cubicBezTo>
                  <a:pt x="10849032" y="394577"/>
                  <a:pt x="10851744" y="557841"/>
                  <a:pt x="10844213" y="799950"/>
                </a:cubicBezTo>
                <a:cubicBezTo>
                  <a:pt x="10836682" y="1042059"/>
                  <a:pt x="10840319" y="1067088"/>
                  <a:pt x="10844213" y="1315702"/>
                </a:cubicBezTo>
                <a:cubicBezTo>
                  <a:pt x="10827036" y="1461741"/>
                  <a:pt x="10733611" y="1565847"/>
                  <a:pt x="10581066" y="1578849"/>
                </a:cubicBezTo>
                <a:cubicBezTo>
                  <a:pt x="10188591" y="1584918"/>
                  <a:pt x="10021170" y="1545094"/>
                  <a:pt x="9790026" y="1578849"/>
                </a:cubicBezTo>
                <a:cubicBezTo>
                  <a:pt x="9558882" y="1612604"/>
                  <a:pt x="9429301" y="1583248"/>
                  <a:pt x="9308523" y="1578849"/>
                </a:cubicBezTo>
                <a:cubicBezTo>
                  <a:pt x="9187745" y="1574450"/>
                  <a:pt x="8772592" y="1571042"/>
                  <a:pt x="8620661" y="1578849"/>
                </a:cubicBezTo>
                <a:cubicBezTo>
                  <a:pt x="8468730" y="1586656"/>
                  <a:pt x="8338979" y="1583856"/>
                  <a:pt x="8242338" y="1578849"/>
                </a:cubicBezTo>
                <a:cubicBezTo>
                  <a:pt x="8145697" y="1573842"/>
                  <a:pt x="7942789" y="1573852"/>
                  <a:pt x="7864014" y="1578849"/>
                </a:cubicBezTo>
                <a:cubicBezTo>
                  <a:pt x="7785239" y="1583846"/>
                  <a:pt x="7316081" y="1545345"/>
                  <a:pt x="7176153" y="1578849"/>
                </a:cubicBezTo>
                <a:cubicBezTo>
                  <a:pt x="7036225" y="1612353"/>
                  <a:pt x="6818535" y="1594824"/>
                  <a:pt x="6694650" y="1578849"/>
                </a:cubicBezTo>
                <a:cubicBezTo>
                  <a:pt x="6570765" y="1562874"/>
                  <a:pt x="6286743" y="1616013"/>
                  <a:pt x="5903609" y="1578849"/>
                </a:cubicBezTo>
                <a:cubicBezTo>
                  <a:pt x="5520475" y="1541685"/>
                  <a:pt x="5658368" y="1592889"/>
                  <a:pt x="5422107" y="1578849"/>
                </a:cubicBezTo>
                <a:cubicBezTo>
                  <a:pt x="5185846" y="1564809"/>
                  <a:pt x="4818103" y="1569525"/>
                  <a:pt x="4631066" y="1578849"/>
                </a:cubicBezTo>
                <a:cubicBezTo>
                  <a:pt x="4444029" y="1588173"/>
                  <a:pt x="4424235" y="1560784"/>
                  <a:pt x="4252742" y="1578849"/>
                </a:cubicBezTo>
                <a:cubicBezTo>
                  <a:pt x="4081249" y="1596914"/>
                  <a:pt x="3696721" y="1578260"/>
                  <a:pt x="3461702" y="1578849"/>
                </a:cubicBezTo>
                <a:cubicBezTo>
                  <a:pt x="3226683" y="1579438"/>
                  <a:pt x="3148332" y="1579695"/>
                  <a:pt x="2980199" y="1578849"/>
                </a:cubicBezTo>
                <a:cubicBezTo>
                  <a:pt x="2812066" y="1578003"/>
                  <a:pt x="2783263" y="1567328"/>
                  <a:pt x="2601875" y="1578849"/>
                </a:cubicBezTo>
                <a:cubicBezTo>
                  <a:pt x="2420487" y="1590370"/>
                  <a:pt x="2258769" y="1596639"/>
                  <a:pt x="2120372" y="1578849"/>
                </a:cubicBezTo>
                <a:cubicBezTo>
                  <a:pt x="1981975" y="1561059"/>
                  <a:pt x="1548516" y="1564648"/>
                  <a:pt x="1329332" y="1578849"/>
                </a:cubicBezTo>
                <a:cubicBezTo>
                  <a:pt x="1110148" y="1593050"/>
                  <a:pt x="1008046" y="1563166"/>
                  <a:pt x="847829" y="1578849"/>
                </a:cubicBezTo>
                <a:cubicBezTo>
                  <a:pt x="687612" y="1594532"/>
                  <a:pt x="409401" y="1597648"/>
                  <a:pt x="263147" y="1578849"/>
                </a:cubicBezTo>
                <a:cubicBezTo>
                  <a:pt x="150993" y="1585428"/>
                  <a:pt x="-28917" y="1479705"/>
                  <a:pt x="0" y="1315702"/>
                </a:cubicBezTo>
                <a:cubicBezTo>
                  <a:pt x="18983" y="1052723"/>
                  <a:pt x="-19201" y="933525"/>
                  <a:pt x="0" y="778899"/>
                </a:cubicBezTo>
                <a:cubicBezTo>
                  <a:pt x="19201" y="624273"/>
                  <a:pt x="5469" y="455266"/>
                  <a:pt x="0" y="263147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09524BD-4FBA-6097-5DC4-B5C55868546E}"/>
              </a:ext>
            </a:extLst>
          </p:cNvPr>
          <p:cNvSpPr/>
          <p:nvPr/>
        </p:nvSpPr>
        <p:spPr>
          <a:xfrm>
            <a:off x="4424363" y="1973773"/>
            <a:ext cx="3202779" cy="1578849"/>
          </a:xfrm>
          <a:custGeom>
            <a:avLst/>
            <a:gdLst>
              <a:gd name="connsiteX0" fmla="*/ 0 w 3202779"/>
              <a:gd name="connsiteY0" fmla="*/ 263147 h 1578849"/>
              <a:gd name="connsiteX1" fmla="*/ 263147 w 3202779"/>
              <a:gd name="connsiteY1" fmla="*/ 0 h 1578849"/>
              <a:gd name="connsiteX2" fmla="*/ 985798 w 3202779"/>
              <a:gd name="connsiteY2" fmla="*/ 0 h 1578849"/>
              <a:gd name="connsiteX3" fmla="*/ 1628154 w 3202779"/>
              <a:gd name="connsiteY3" fmla="*/ 0 h 1578849"/>
              <a:gd name="connsiteX4" fmla="*/ 2243746 w 3202779"/>
              <a:gd name="connsiteY4" fmla="*/ 0 h 1578849"/>
              <a:gd name="connsiteX5" fmla="*/ 2939632 w 3202779"/>
              <a:gd name="connsiteY5" fmla="*/ 0 h 1578849"/>
              <a:gd name="connsiteX6" fmla="*/ 3202779 w 3202779"/>
              <a:gd name="connsiteY6" fmla="*/ 263147 h 1578849"/>
              <a:gd name="connsiteX7" fmla="*/ 3202779 w 3202779"/>
              <a:gd name="connsiteY7" fmla="*/ 789425 h 1578849"/>
              <a:gd name="connsiteX8" fmla="*/ 3202779 w 3202779"/>
              <a:gd name="connsiteY8" fmla="*/ 1315702 h 1578849"/>
              <a:gd name="connsiteX9" fmla="*/ 2939632 w 3202779"/>
              <a:gd name="connsiteY9" fmla="*/ 1578849 h 1578849"/>
              <a:gd name="connsiteX10" fmla="*/ 2270511 w 3202779"/>
              <a:gd name="connsiteY10" fmla="*/ 1578849 h 1578849"/>
              <a:gd name="connsiteX11" fmla="*/ 1628154 w 3202779"/>
              <a:gd name="connsiteY11" fmla="*/ 1578849 h 1578849"/>
              <a:gd name="connsiteX12" fmla="*/ 905503 w 3202779"/>
              <a:gd name="connsiteY12" fmla="*/ 1578849 h 1578849"/>
              <a:gd name="connsiteX13" fmla="*/ 263147 w 3202779"/>
              <a:gd name="connsiteY13" fmla="*/ 1578849 h 1578849"/>
              <a:gd name="connsiteX14" fmla="*/ 0 w 3202779"/>
              <a:gd name="connsiteY14" fmla="*/ 1315702 h 1578849"/>
              <a:gd name="connsiteX15" fmla="*/ 0 w 3202779"/>
              <a:gd name="connsiteY15" fmla="*/ 778899 h 1578849"/>
              <a:gd name="connsiteX16" fmla="*/ 0 w 3202779"/>
              <a:gd name="connsiteY16" fmla="*/ 263147 h 1578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779" h="1578849" extrusionOk="0">
                <a:moveTo>
                  <a:pt x="0" y="263147"/>
                </a:moveTo>
                <a:cubicBezTo>
                  <a:pt x="-27612" y="100783"/>
                  <a:pt x="97581" y="7594"/>
                  <a:pt x="263147" y="0"/>
                </a:cubicBezTo>
                <a:cubicBezTo>
                  <a:pt x="409830" y="-10664"/>
                  <a:pt x="751916" y="24103"/>
                  <a:pt x="985798" y="0"/>
                </a:cubicBezTo>
                <a:cubicBezTo>
                  <a:pt x="1219680" y="-24103"/>
                  <a:pt x="1334084" y="28241"/>
                  <a:pt x="1628154" y="0"/>
                </a:cubicBezTo>
                <a:cubicBezTo>
                  <a:pt x="1922224" y="-28241"/>
                  <a:pt x="2099083" y="28068"/>
                  <a:pt x="2243746" y="0"/>
                </a:cubicBezTo>
                <a:cubicBezTo>
                  <a:pt x="2388409" y="-28068"/>
                  <a:pt x="2722923" y="8514"/>
                  <a:pt x="2939632" y="0"/>
                </a:cubicBezTo>
                <a:cubicBezTo>
                  <a:pt x="3093176" y="-16901"/>
                  <a:pt x="3172760" y="113218"/>
                  <a:pt x="3202779" y="263147"/>
                </a:cubicBezTo>
                <a:cubicBezTo>
                  <a:pt x="3228949" y="489726"/>
                  <a:pt x="3198658" y="543799"/>
                  <a:pt x="3202779" y="789425"/>
                </a:cubicBezTo>
                <a:cubicBezTo>
                  <a:pt x="3206900" y="1035051"/>
                  <a:pt x="3211760" y="1163079"/>
                  <a:pt x="3202779" y="1315702"/>
                </a:cubicBezTo>
                <a:cubicBezTo>
                  <a:pt x="3230150" y="1467615"/>
                  <a:pt x="3050936" y="1573345"/>
                  <a:pt x="2939632" y="1578849"/>
                </a:cubicBezTo>
                <a:cubicBezTo>
                  <a:pt x="2756509" y="1602943"/>
                  <a:pt x="2594456" y="1578864"/>
                  <a:pt x="2270511" y="1578849"/>
                </a:cubicBezTo>
                <a:cubicBezTo>
                  <a:pt x="1946566" y="1578834"/>
                  <a:pt x="1940605" y="1572828"/>
                  <a:pt x="1628154" y="1578849"/>
                </a:cubicBezTo>
                <a:cubicBezTo>
                  <a:pt x="1315703" y="1584870"/>
                  <a:pt x="1102166" y="1556804"/>
                  <a:pt x="905503" y="1578849"/>
                </a:cubicBezTo>
                <a:cubicBezTo>
                  <a:pt x="708840" y="1600894"/>
                  <a:pt x="427165" y="1553136"/>
                  <a:pt x="263147" y="1578849"/>
                </a:cubicBezTo>
                <a:cubicBezTo>
                  <a:pt x="86188" y="1584043"/>
                  <a:pt x="-14551" y="1450994"/>
                  <a:pt x="0" y="1315702"/>
                </a:cubicBezTo>
                <a:cubicBezTo>
                  <a:pt x="-19819" y="1112932"/>
                  <a:pt x="5698" y="979735"/>
                  <a:pt x="0" y="778899"/>
                </a:cubicBezTo>
                <a:cubicBezTo>
                  <a:pt x="-5698" y="578063"/>
                  <a:pt x="-2476" y="461163"/>
                  <a:pt x="0" y="263147"/>
                </a:cubicBezTo>
                <a:close/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8524C64-6965-8FF8-AE5E-81D703D73343}"/>
              </a:ext>
            </a:extLst>
          </p:cNvPr>
          <p:cNvSpPr txBox="1"/>
          <p:nvPr/>
        </p:nvSpPr>
        <p:spPr>
          <a:xfrm>
            <a:off x="5422106" y="198914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306476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D604F-5DCC-4EC1-B54C-96944A019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643F5-DCF2-8F94-5217-1AC90A4E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482" y="1791779"/>
            <a:ext cx="9231410" cy="1126192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ACCESO</a:t>
            </a:r>
            <a:r>
              <a:rPr lang="es-ES" sz="6600" dirty="0">
                <a:latin typeface="DIN Condensed" pitchFamily="2" charset="0"/>
              </a:rPr>
              <a:t> AL PODER . 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B19EDF0B-91A0-007B-7C0B-AE3376DD63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-17016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C26F3359-40B8-7298-D5FE-FAF8F12ED3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FD9A2676-BAEE-458C-0BDA-80B009ED2A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A36BE4CE-1270-96ED-9CF5-9C98259C7C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930C0A3B-4BC8-0DCF-F3CD-56593528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B399CF-D9E8-352F-7A00-2DC647340C8C}"/>
              </a:ext>
            </a:extLst>
          </p:cNvPr>
          <p:cNvSpPr txBox="1"/>
          <p:nvPr/>
        </p:nvSpPr>
        <p:spPr>
          <a:xfrm>
            <a:off x="3298885" y="3360041"/>
            <a:ext cx="7793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 forma regular: </a:t>
            </a:r>
            <a:r>
              <a:rPr lang="es-ES" sz="1400" dirty="0">
                <a:latin typeface="Helvetica" pitchFamily="2" charset="0"/>
              </a:rPr>
              <a:t>tal y como prescriben las reglas y procedimientos (elecciones, votaciones…).</a:t>
            </a:r>
          </a:p>
          <a:p>
            <a:endParaRPr lang="es-ES" sz="1400" b="1" dirty="0">
              <a:solidFill>
                <a:schemeClr val="accent4">
                  <a:lumMod val="75000"/>
                </a:schemeClr>
              </a:solidFill>
              <a:latin typeface="Helvetica" pitchFamily="2" charset="0"/>
            </a:endParaRP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 forma irregular: </a:t>
            </a:r>
            <a:r>
              <a:rPr lang="es-ES" sz="1400" dirty="0">
                <a:latin typeface="Helvetica" pitchFamily="2" charset="0"/>
              </a:rPr>
              <a:t>por la fuerza, tras un golpe de estado, conflicto…</a:t>
            </a: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Por imposición extranjera: </a:t>
            </a:r>
            <a:r>
              <a:rPr lang="es-ES" sz="1400" dirty="0">
                <a:latin typeface="Helvetica" pitchFamily="2" charset="0"/>
              </a:rPr>
              <a:t>tras la intervención de un Estado extranjero.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F6E4CC6-98E5-EE60-274A-1937BB9C8EE0}"/>
              </a:ext>
            </a:extLst>
          </p:cNvPr>
          <p:cNvSpPr txBox="1"/>
          <p:nvPr/>
        </p:nvSpPr>
        <p:spPr>
          <a:xfrm>
            <a:off x="1191944" y="3038756"/>
            <a:ext cx="426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Forma en que los líderes acceden al poder: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C2A34278-4BA2-D6F8-C32F-23ACE1A43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08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BB7DE-9F84-F799-B9A9-C511DFE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1B95FAD-8575-3239-8667-47933A36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559" y="233034"/>
            <a:ext cx="5499832" cy="67358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ACCESO</a:t>
            </a:r>
            <a:r>
              <a:rPr lang="en-US" sz="3000" dirty="0">
                <a:latin typeface="DIN Condensed" pitchFamily="2" charset="0"/>
              </a:rPr>
              <a:t> AL PODER A LO LARGO DE LOS AÑOS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8C380D4-95B2-E0AA-60C3-6AC1D76C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88" y="1386534"/>
            <a:ext cx="4578587" cy="2509948"/>
          </a:xfrm>
          <a:prstGeom prst="rect">
            <a:avLst/>
          </a:prstGeom>
        </p:spPr>
      </p:pic>
      <p:pic>
        <p:nvPicPr>
          <p:cNvPr id="29" name="Imagen 28" descr="Forma&#10;&#10;Descripción generada automáticamente con confianza baja">
            <a:extLst>
              <a:ext uri="{FF2B5EF4-FFF2-40B4-BE49-F238E27FC236}">
                <a16:creationId xmlns:a16="http://schemas.microsoft.com/office/drawing/2014/main" id="{2E3C7F16-941B-7FD9-1821-798C31C71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11" y="4550487"/>
            <a:ext cx="1037514" cy="1037514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702F127-44DA-C16E-C702-0DBE7C8C6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337" y="3984127"/>
            <a:ext cx="4652138" cy="2509948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6AE14EC7-B9C2-B062-6976-CD7FA8B90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689" y="1386534"/>
            <a:ext cx="4856048" cy="264083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E58C1F71-D9E9-1F14-DC98-C030B7D13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0461" y="3984127"/>
            <a:ext cx="4856048" cy="2640839"/>
          </a:xfrm>
          <a:prstGeom prst="rect">
            <a:avLst/>
          </a:prstGeom>
        </p:spPr>
      </p:pic>
      <p:pic>
        <p:nvPicPr>
          <p:cNvPr id="40" name="Imagen 39" descr="Logotipo, Icono&#10;&#10;Descripción generada automáticamente">
            <a:extLst>
              <a:ext uri="{FF2B5EF4-FFF2-40B4-BE49-F238E27FC236}">
                <a16:creationId xmlns:a16="http://schemas.microsoft.com/office/drawing/2014/main" id="{5F0E074A-2966-A229-AD21-0C0E94AB7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4890" y="6388162"/>
            <a:ext cx="242279" cy="23680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A5B943B-9015-0D42-6BFE-9E3DFEC769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143" y="2220384"/>
            <a:ext cx="973138" cy="9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A03F6-7879-0C76-8045-FF17B458C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0EC6A-768B-E485-EAA3-FDBA5192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275" y="12700"/>
            <a:ext cx="4743450" cy="1325563"/>
          </a:xfrm>
        </p:spPr>
        <p:txBody>
          <a:bodyPr>
            <a:normAutofit/>
          </a:bodyPr>
          <a:lstStyle/>
          <a:p>
            <a:r>
              <a:rPr lang="es-ES" sz="30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ACCESO</a:t>
            </a:r>
            <a:r>
              <a:rPr lang="es-ES" sz="3000" dirty="0">
                <a:latin typeface="DIN Condensed" pitchFamily="2" charset="0"/>
              </a:rPr>
              <a:t> AL PODER ENTRE 1960 Y 2000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064CFF6-5186-99C7-C619-3B32A802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02" y="1409700"/>
            <a:ext cx="4610100" cy="4038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9424829-A390-7E35-2C29-A84E5F15E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473" y="1409700"/>
            <a:ext cx="4610100" cy="4038600"/>
          </a:xfrm>
          <a:prstGeom prst="rect">
            <a:avLst/>
          </a:prstGeom>
        </p:spPr>
      </p:pic>
      <p:pic>
        <p:nvPicPr>
          <p:cNvPr id="14" name="Imagen 13" descr="Forma&#10;&#10;Descripción generada automáticamente con confianza baja">
            <a:extLst>
              <a:ext uri="{FF2B5EF4-FFF2-40B4-BE49-F238E27FC236}">
                <a16:creationId xmlns:a16="http://schemas.microsoft.com/office/drawing/2014/main" id="{BEEFC5B5-EF70-009C-31FE-8C0079885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6766" y="5519737"/>
            <a:ext cx="1037514" cy="10375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2224A7B-4102-31BE-F9F5-3E9D68056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114" y="5519737"/>
            <a:ext cx="973138" cy="9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0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1C84-5E0B-66E4-BC51-EE7A821EA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8AA72-DF55-635A-86CA-CB63BCA3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83733"/>
            <a:ext cx="9231410" cy="1902837"/>
          </a:xfrm>
        </p:spPr>
        <p:txBody>
          <a:bodyPr anchor="b">
            <a:noAutofit/>
          </a:bodyPr>
          <a:lstStyle/>
          <a:p>
            <a:pPr algn="l"/>
            <a:r>
              <a:rPr lang="es-ES" sz="6600" dirty="0">
                <a:solidFill>
                  <a:schemeClr val="accent4">
                    <a:lumMod val="75000"/>
                  </a:schemeClr>
                </a:solidFill>
                <a:latin typeface="DIN Condensed" pitchFamily="2" charset="0"/>
              </a:rPr>
              <a:t>SALIDA</a:t>
            </a:r>
            <a:r>
              <a:rPr lang="es-ES" sz="6600" dirty="0">
                <a:latin typeface="DIN Condensed" pitchFamily="2" charset="0"/>
              </a:rPr>
              <a:t> DEL PODER 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4DBCB7-1CA4-C64B-B903-265FEE202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86" y="6477504"/>
            <a:ext cx="7132335" cy="380496"/>
          </a:xfrm>
        </p:spPr>
        <p:txBody>
          <a:bodyPr anchor="t">
            <a:normAutofit/>
          </a:bodyPr>
          <a:lstStyle/>
          <a:p>
            <a:pPr algn="l"/>
            <a:r>
              <a:rPr lang="es-ES" sz="1600" dirty="0">
                <a:latin typeface="DIN Condensed" pitchFamily="2" charset="0"/>
              </a:rPr>
              <a:t>EDA Andrea Sancho – </a:t>
            </a:r>
            <a:r>
              <a:rPr lang="es-ES" sz="1600" dirty="0" err="1">
                <a:latin typeface="DIN Condensed" pitchFamily="2" charset="0"/>
              </a:rPr>
              <a:t>Bootcamp</a:t>
            </a:r>
            <a:r>
              <a:rPr lang="es-ES" sz="1600" dirty="0">
                <a:latin typeface="DIN Condensed" pitchFamily="2" charset="0"/>
              </a:rPr>
              <a:t> DS 11/23</a:t>
            </a:r>
          </a:p>
        </p:txBody>
      </p:sp>
      <p:pic>
        <p:nvPicPr>
          <p:cNvPr id="5" name="Imagen 4" descr="Forma&#10;&#10;Descripción generada automáticamente con confianza baja">
            <a:extLst>
              <a:ext uri="{FF2B5EF4-FFF2-40B4-BE49-F238E27FC236}">
                <a16:creationId xmlns:a16="http://schemas.microsoft.com/office/drawing/2014/main" id="{07674DD4-0CB4-43BD-47DD-64F5EAFFED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220380" y="-170167"/>
            <a:ext cx="6634163" cy="6634163"/>
          </a:xfrm>
          <a:prstGeom prst="rect">
            <a:avLst/>
          </a:prstGeom>
          <a:effectLst/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C9D2FD10-F135-1307-16A3-6380C150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7992380" y="1912564"/>
            <a:ext cx="1442271" cy="1409679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61A65A34-81AB-1C35-480E-6CFE04DE4B8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10104126" y="855015"/>
            <a:ext cx="1082000" cy="1057549"/>
          </a:xfrm>
          <a:prstGeom prst="rect">
            <a:avLst/>
          </a:prstGeom>
        </p:spPr>
      </p:pic>
      <p:pic>
        <p:nvPicPr>
          <p:cNvPr id="11" name="Imagen 10" descr="Logotipo, Icono&#10;&#10;Descripción generada automáticamente">
            <a:extLst>
              <a:ext uri="{FF2B5EF4-FFF2-40B4-BE49-F238E27FC236}">
                <a16:creationId xmlns:a16="http://schemas.microsoft.com/office/drawing/2014/main" id="{8414B80B-D09B-EF9D-2140-46D21FF0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9923991" y="3429000"/>
            <a:ext cx="1442271" cy="1409679"/>
          </a:xfrm>
          <a:prstGeom prst="rect">
            <a:avLst/>
          </a:prstGeom>
        </p:spPr>
      </p:pic>
      <p:pic>
        <p:nvPicPr>
          <p:cNvPr id="13" name="Imagen 12" descr="Logotipo, Icono&#10;&#10;Descripción generada automáticamente">
            <a:extLst>
              <a:ext uri="{FF2B5EF4-FFF2-40B4-BE49-F238E27FC236}">
                <a16:creationId xmlns:a16="http://schemas.microsoft.com/office/drawing/2014/main" id="{705CFA32-F451-AFEB-4BB2-E36A545EAB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6518354" y="665632"/>
            <a:ext cx="1082000" cy="105754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CCC5D1A-A9E7-A552-74DE-D36AAE240907}"/>
              </a:ext>
            </a:extLst>
          </p:cNvPr>
          <p:cNvSpPr txBox="1"/>
          <p:nvPr/>
        </p:nvSpPr>
        <p:spPr>
          <a:xfrm>
            <a:off x="1285241" y="2894003"/>
            <a:ext cx="4265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Helvetica" pitchFamily="2" charset="0"/>
              </a:rPr>
              <a:t>Forma en que los líderes salen del poder: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685534F-FA49-FE38-9F2F-380AB0B80414}"/>
              </a:ext>
            </a:extLst>
          </p:cNvPr>
          <p:cNvSpPr txBox="1"/>
          <p:nvPr/>
        </p:nvSpPr>
        <p:spPr>
          <a:xfrm>
            <a:off x="3392182" y="3215288"/>
            <a:ext cx="779394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 forma regular: </a:t>
            </a:r>
            <a:r>
              <a:rPr lang="es-ES" sz="1400" dirty="0">
                <a:latin typeface="Helvetica" pitchFamily="2" charset="0"/>
              </a:rPr>
              <a:t>tal y como prescriben las reglas y procedimientos (elecciones, votaciones…)</a:t>
            </a: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Por muerte natural</a:t>
            </a: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Por suicidio</a:t>
            </a: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Destitución por enfermedad</a:t>
            </a:r>
          </a:p>
          <a:p>
            <a:r>
              <a:rPr lang="es-ES" sz="1400" dirty="0">
                <a:latin typeface="Helvetica" pitchFamily="2" charset="0"/>
              </a:rPr>
              <a:t>Puede ser que </a:t>
            </a:r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sigan en el cargo</a:t>
            </a:r>
          </a:p>
          <a:p>
            <a:endParaRPr lang="es-ES" sz="1400" dirty="0">
              <a:latin typeface="Helvetica" pitchFamily="2" charset="0"/>
            </a:endParaRPr>
          </a:p>
          <a:p>
            <a:r>
              <a:rPr lang="es-ES" sz="14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De forma irregular</a:t>
            </a:r>
            <a:r>
              <a:rPr lang="es-ES" sz="1400" dirty="0">
                <a:latin typeface="Helvetica" pitchFamily="2" charset="0"/>
              </a:rPr>
              <a:t>:</a:t>
            </a:r>
          </a:p>
          <a:p>
            <a:pPr algn="l"/>
            <a:r>
              <a:rPr lang="es-ES" sz="1300" dirty="0">
                <a:latin typeface="Helvetica" pitchFamily="2" charset="0"/>
              </a:rPr>
              <a:t>	-</a:t>
            </a:r>
            <a:r>
              <a:rPr lang="es-ES" sz="1300" b="0" i="0" dirty="0">
                <a:effectLst/>
                <a:latin typeface="Helvetica" pitchFamily="2" charset="0"/>
              </a:rPr>
              <a:t>Cesado del poder por 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militares</a:t>
            </a:r>
            <a:r>
              <a:rPr lang="es-ES" sz="1300" b="0" i="0" dirty="0">
                <a:effectLst/>
                <a:latin typeface="Helvetica" pitchFamily="2" charset="0"/>
              </a:rPr>
              <a:t>, con o sin apoyo extranjero</a:t>
            </a:r>
          </a:p>
          <a:p>
            <a:pPr algn="l"/>
            <a:r>
              <a:rPr lang="es-ES" sz="1300" dirty="0">
                <a:latin typeface="Helvetica" pitchFamily="2" charset="0"/>
              </a:rPr>
              <a:t>	-</a:t>
            </a:r>
            <a:r>
              <a:rPr lang="es-ES" sz="1300" b="0" i="0" dirty="0">
                <a:effectLst/>
                <a:latin typeface="Helvetica" pitchFamily="2" charset="0"/>
              </a:rPr>
              <a:t>Cesado del poder por 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otros actores gubernamentales</a:t>
            </a:r>
            <a:r>
              <a:rPr lang="es-ES" sz="1300" b="0" i="0" dirty="0">
                <a:effectLst/>
                <a:latin typeface="Helvetica" pitchFamily="2" charset="0"/>
              </a:rPr>
              <a:t>, con o sin apoyo extranjero</a:t>
            </a:r>
          </a:p>
          <a:p>
            <a:pPr algn="l"/>
            <a:r>
              <a:rPr lang="es-ES" sz="1300" dirty="0">
                <a:latin typeface="Helvetica" pitchFamily="2" charset="0"/>
              </a:rPr>
              <a:t>	-</a:t>
            </a:r>
            <a:r>
              <a:rPr lang="es-ES" sz="1300" b="0" i="0" dirty="0">
                <a:effectLst/>
                <a:latin typeface="Helvetica" pitchFamily="2" charset="0"/>
              </a:rPr>
              <a:t>Cesado del poder por 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rebeldes</a:t>
            </a:r>
            <a:r>
              <a:rPr lang="es-ES" sz="1300" b="0" i="0" dirty="0">
                <a:effectLst/>
                <a:latin typeface="Helvetica" pitchFamily="2" charset="0"/>
              </a:rPr>
              <a:t>, con o sin apoyo extranjero</a:t>
            </a:r>
          </a:p>
          <a:p>
            <a:pPr algn="l"/>
            <a:r>
              <a:rPr lang="es-ES" sz="1300" b="0" i="0" dirty="0">
                <a:effectLst/>
                <a:latin typeface="Helvetica" pitchFamily="2" charset="0"/>
              </a:rPr>
              <a:t>	-Cesado del poder en 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lucha de poder militar</a:t>
            </a:r>
            <a:r>
              <a:rPr lang="es-ES" sz="1300" b="0" i="0" dirty="0">
                <a:effectLst/>
                <a:latin typeface="Helvetica" pitchFamily="2" charset="0"/>
              </a:rPr>
              <a:t>, sin llegar a golpe de estado</a:t>
            </a:r>
          </a:p>
          <a:p>
            <a:pPr algn="l"/>
            <a:r>
              <a:rPr lang="es-ES" sz="1300" b="0" i="0" dirty="0">
                <a:effectLst/>
                <a:latin typeface="Helvetica" pitchFamily="2" charset="0"/>
              </a:rPr>
              <a:t>	-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Asesinato</a:t>
            </a:r>
            <a:r>
              <a:rPr lang="es-ES" sz="1300" b="0" i="0" dirty="0">
                <a:effectLst/>
                <a:latin typeface="Helvetica" pitchFamily="2" charset="0"/>
              </a:rPr>
              <a:t> por un individuo sin apoyo</a:t>
            </a:r>
          </a:p>
          <a:p>
            <a:pPr algn="l"/>
            <a:r>
              <a:rPr lang="es-ES" sz="1300" b="0" i="0" dirty="0">
                <a:effectLst/>
                <a:latin typeface="Helvetica" pitchFamily="2" charset="0"/>
              </a:rPr>
              <a:t>	-</a:t>
            </a:r>
            <a:r>
              <a:rPr lang="es-ES" sz="1300" b="1" i="0" dirty="0">
                <a:solidFill>
                  <a:schemeClr val="accent4">
                    <a:lumMod val="75000"/>
                  </a:schemeClr>
                </a:solidFill>
                <a:effectLst/>
                <a:latin typeface="Helvetica" pitchFamily="2" charset="0"/>
              </a:rPr>
              <a:t>Protesta popular, </a:t>
            </a:r>
            <a:r>
              <a:rPr lang="es-ES" sz="1300" b="0" i="0" dirty="0">
                <a:effectLst/>
                <a:latin typeface="Helvetica" pitchFamily="2" charset="0"/>
              </a:rPr>
              <a:t>con o sin apoyo extranjero</a:t>
            </a:r>
            <a:endParaRPr lang="es-ES" sz="1300" dirty="0">
              <a:latin typeface="Helvetica" pitchFamily="2" charset="0"/>
            </a:endParaRPr>
          </a:p>
          <a:p>
            <a:endParaRPr lang="es-ES" sz="1300" dirty="0">
              <a:latin typeface="Helvetica" pitchFamily="2" charset="0"/>
            </a:endParaRPr>
          </a:p>
          <a:p>
            <a:endParaRPr lang="es-E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93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774</Words>
  <Application>Microsoft Macintosh PowerPoint</Application>
  <PresentationFormat>Panorámica</PresentationFormat>
  <Paragraphs>112</Paragraphs>
  <Slides>24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DIN Condensed</vt:lpstr>
      <vt:lpstr>Helvetica</vt:lpstr>
      <vt:lpstr>Tema de Office</vt:lpstr>
      <vt:lpstr>INESTABILIDAD POLÍTICA EN LOS ESTADOS AFRICANOS TRAS LA DESCOLONIZACIÓN  (1960 -2000) </vt:lpstr>
      <vt:lpstr>Presentación de PowerPoint</vt:lpstr>
      <vt:lpstr>Presentación de PowerPoint</vt:lpstr>
      <vt:lpstr>MARCO ESPACIOTEMPORAL: ESTADOS AFRICANOS + POSTCOLONIALISMO.</vt:lpstr>
      <vt:lpstr>PLANTEAMIENTO DE LA PROBLEMÁTICA A ANALIZAR</vt:lpstr>
      <vt:lpstr>ACCESO AL PODER . </vt:lpstr>
      <vt:lpstr>ACCESO AL PODER A LO LARGO DE LOS AÑOS</vt:lpstr>
      <vt:lpstr>ACCESO AL PODER ENTRE 1960 Y 2000</vt:lpstr>
      <vt:lpstr>SALIDA DEL PODER . </vt:lpstr>
      <vt:lpstr>SALIDA DEL PODER A LO LARGO DE LOS AÑOS</vt:lpstr>
      <vt:lpstr>SALIDA DEL PODER ENTRE 1960 Y 2000</vt:lpstr>
      <vt:lpstr>SALIDA DEL PODER ENTRE 1960 Y 2000</vt:lpstr>
      <vt:lpstr>SALIDA DEL PODER: DESTINO DE LOS LÍDERES Y SALIDAS IRREGULARES</vt:lpstr>
      <vt:lpstr>DURACIÓN DE MANDATOS. </vt:lpstr>
      <vt:lpstr>DURACIÓN DE LOS MANDATOS</vt:lpstr>
      <vt:lpstr>DURACIÓN DE LOS MANDATOS.  </vt:lpstr>
      <vt:lpstr>DURACIÓN DE LOS MANDATOS</vt:lpstr>
      <vt:lpstr> CRECIMIENTO DEL PIB</vt:lpstr>
      <vt:lpstr>Presentación de PowerPoint</vt:lpstr>
      <vt:lpstr>RELACIÓN ENTRE LA DURACIÓN DE LOS MANDATOS Y OTRAS VARIABLES </vt:lpstr>
      <vt:lpstr>RELACIÓN DURACIÓN DE MANDATOS –AÑO INICIO</vt:lpstr>
      <vt:lpstr>RELACIÓN DURACIÓN DE MANDATOS - ENTRADA/SALIDA DEL PODER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ANDREA SANCHO TORRICO</dc:creator>
  <cp:lastModifiedBy>ANDREA SANCHO TORRICO</cp:lastModifiedBy>
  <cp:revision>27</cp:revision>
  <dcterms:created xsi:type="dcterms:W3CDTF">2024-01-17T16:57:56Z</dcterms:created>
  <dcterms:modified xsi:type="dcterms:W3CDTF">2024-01-24T23:02:14Z</dcterms:modified>
</cp:coreProperties>
</file>