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0"/>
  </p:notesMasterIdLst>
  <p:sldIdLst>
    <p:sldId id="256" r:id="rId3"/>
    <p:sldId id="257" r:id="rId4"/>
    <p:sldId id="259" r:id="rId5"/>
    <p:sldId id="274" r:id="rId6"/>
    <p:sldId id="261" r:id="rId7"/>
    <p:sldId id="275" r:id="rId8"/>
    <p:sldId id="263" r:id="rId9"/>
    <p:sldId id="264" r:id="rId10"/>
    <p:sldId id="267" r:id="rId11"/>
    <p:sldId id="266" r:id="rId12"/>
    <p:sldId id="265" r:id="rId13"/>
    <p:sldId id="269" r:id="rId14"/>
    <p:sldId id="276" r:id="rId15"/>
    <p:sldId id="273"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3" Type="http://schemas.openxmlformats.org/officeDocument/2006/relationships/slide" Target="slides/slide1.xml" /><Relationship Id="rId21" Type="http://schemas.openxmlformats.org/officeDocument/2006/relationships/presProps" Target="presProp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tableStyles" Target="tableStyle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theme" Target="theme/theme1.xml" /><Relationship Id="rId10" Type="http://schemas.openxmlformats.org/officeDocument/2006/relationships/slide" Target="slides/slide8.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83"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84"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85"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86"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87"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BD67ED29-718A-4DC5-B208-1D01E1F95764}" type="slidenum">
              <a:rPr lang="en-IN" sz="1400" b="0" strike="noStrike" spc="-1">
                <a:latin typeface="Times New Roman"/>
              </a:rPr>
              <a:pPr algn="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noRot="1" noChangeAspect="1"/>
          </p:cNvSpPr>
          <p:nvPr>
            <p:ph type="sldImg"/>
          </p:nvPr>
        </p:nvSpPr>
        <p:spPr>
          <a:xfrm>
            <a:off x="685800" y="1143000"/>
            <a:ext cx="5486400" cy="3086100"/>
          </a:xfrm>
          <a:prstGeom prst="rect">
            <a:avLst/>
          </a:prstGeom>
        </p:spPr>
      </p:sp>
      <p:sp>
        <p:nvSpPr>
          <p:cNvPr id="123" name="PlaceHolder 2"/>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
        <p:nvSpPr>
          <p:cNvPr id="12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BF43D6B4-65B9-4D1E-9103-FF818A2BB8D0}" type="slidenum">
              <a:rPr lang="en-US" sz="1200" b="0" strike="noStrike" spc="-1">
                <a:solidFill>
                  <a:srgbClr val="000000"/>
                </a:solidFill>
                <a:latin typeface="+mn-lt"/>
                <a:ea typeface="+mn-ea"/>
              </a:rPr>
              <a:pPr algn="r">
                <a:lnSpc>
                  <a:spcPct val="100000"/>
                </a:lnSpc>
              </a:pPr>
              <a:t>1</a:t>
            </a:fld>
            <a:endParaRPr lang="en-IN"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1B678FE5-A792-47B4-AACB-C7CFD3C5CF1E}" type="datetime">
              <a:rPr lang="en-IN" sz="1200" b="0" strike="noStrike" spc="-1">
                <a:solidFill>
                  <a:srgbClr val="8B8B8B"/>
                </a:solidFill>
                <a:latin typeface="Calibri"/>
              </a:rPr>
              <a:pPr>
                <a:lnSpc>
                  <a:spcPct val="100000"/>
                </a:lnSpc>
              </a:pPr>
              <a:t>25-10-2024</a:t>
            </a:fld>
            <a:endParaRPr lang="en-IN"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lstStyle/>
          <a:p>
            <a:endParaRPr lang="en-IN"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EE2445D3-723D-4483-A434-DBB6BC1CABFC}" type="slidenum">
              <a:rPr lang="en-IN" sz="1200" b="0" strike="noStrike" spc="-1">
                <a:solidFill>
                  <a:srgbClr val="8B8B8B"/>
                </a:solidFill>
                <a:latin typeface="Calibri"/>
              </a:rPr>
              <a:pPr algn="r">
                <a:lnSpc>
                  <a:spcPct val="100000"/>
                </a:lnSpc>
              </a:pPr>
              <a:t>‹#›</a:t>
            </a:fld>
            <a:endParaRPr lang="en-IN"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ADB5BCFE-EA04-4722-A081-48263CB09AD7}" type="datetime">
              <a:rPr lang="en-IN" sz="1200" b="0" strike="noStrike" spc="-1">
                <a:solidFill>
                  <a:srgbClr val="8B8B8B"/>
                </a:solidFill>
                <a:latin typeface="Calibri"/>
              </a:rPr>
              <a:pPr>
                <a:lnSpc>
                  <a:spcPct val="100000"/>
                </a:lnSpc>
              </a:pPr>
              <a:t>25-10-2024</a:t>
            </a:fld>
            <a:endParaRPr lang="en-IN"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lstStyle/>
          <a:p>
            <a:endParaRPr lang="en-IN"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BEF64C6C-45DB-469D-9E60-41929EEF8E7B}" type="slidenum">
              <a:rPr lang="en-IN" sz="1200" b="0" strike="noStrike" spc="-1">
                <a:solidFill>
                  <a:srgbClr val="8B8B8B"/>
                </a:solidFill>
                <a:latin typeface="Calibri"/>
              </a:rPr>
              <a:pPr algn="r">
                <a:lnSpc>
                  <a:spcPct val="100000"/>
                </a:lnSpc>
              </a:p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standalone="yes"?>
<Relationships xmlns="http://schemas.openxmlformats.org/package/2006/relationships"><Relationship Id="rId2" Type="http://schemas.openxmlformats.org/officeDocument/2006/relationships/hyperlink" Target="https://www.sciencedirect.com/science/article/pii/S1877050923000078" TargetMode="External" /><Relationship Id="rId1" Type="http://schemas.openxmlformats.org/officeDocument/2006/relationships/slideLayout" Target="../slideLayouts/slideLayout13.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1339560" y="1416600"/>
            <a:ext cx="10039320" cy="1490040"/>
          </a:xfrm>
          <a:prstGeom prst="rect">
            <a:avLst/>
          </a:prstGeom>
          <a:noFill/>
          <a:ln>
            <a:noFill/>
          </a:ln>
        </p:spPr>
        <p:txBody>
          <a:bodyPr>
            <a:normAutofit/>
          </a:bodyPr>
          <a:lstStyle/>
          <a:p>
            <a:pPr algn="ctr">
              <a:lnSpc>
                <a:spcPct val="100000"/>
              </a:lnSpc>
              <a:spcBef>
                <a:spcPts val="1001"/>
              </a:spcBef>
              <a:tabLst>
                <a:tab pos="0" algn="l"/>
              </a:tabLst>
            </a:pPr>
            <a:r>
              <a:rPr lang="en-US" sz="2400" b="1" u="sng" strike="noStrike" spc="-1" dirty="0">
                <a:solidFill>
                  <a:srgbClr val="000000"/>
                </a:solidFill>
                <a:uFillTx/>
                <a:latin typeface="Times New Roman"/>
                <a:ea typeface="Cascadia Mono"/>
              </a:rPr>
              <a:t>Department of Computer Science &amp; Engineering (DATA SCIENCE)</a:t>
            </a:r>
            <a:endParaRPr lang="en-IN" sz="2400" b="0" strike="noStrike" spc="-1" dirty="0">
              <a:latin typeface="Arial"/>
            </a:endParaRPr>
          </a:p>
          <a:p>
            <a:pPr algn="ctr">
              <a:lnSpc>
                <a:spcPct val="100000"/>
              </a:lnSpc>
              <a:spcBef>
                <a:spcPts val="1001"/>
              </a:spcBef>
              <a:tabLst>
                <a:tab pos="0" algn="l"/>
              </a:tabLst>
            </a:pPr>
            <a:r>
              <a:rPr lang="en-IN" sz="2400" b="1" strike="noStrike" spc="-1" dirty="0">
                <a:solidFill>
                  <a:srgbClr val="000000"/>
                </a:solidFill>
                <a:latin typeface="Times New Roman"/>
                <a:ea typeface="Cascadia Mono"/>
              </a:rPr>
              <a:t>MINI PROJECT PRESENTATION</a:t>
            </a:r>
            <a:endParaRPr lang="en-IN" sz="2400" b="0" strike="noStrike" spc="-1" dirty="0">
              <a:latin typeface="Arial"/>
            </a:endParaRPr>
          </a:p>
          <a:p>
            <a:pPr algn="ctr">
              <a:lnSpc>
                <a:spcPct val="90000"/>
              </a:lnSpc>
              <a:spcBef>
                <a:spcPts val="1001"/>
              </a:spcBef>
              <a:tabLst>
                <a:tab pos="0" algn="l"/>
              </a:tabLst>
            </a:pPr>
            <a:r>
              <a:rPr lang="en-IN" sz="1600" b="1" strike="noStrike" spc="-1" dirty="0">
                <a:solidFill>
                  <a:srgbClr val="000000"/>
                </a:solidFill>
                <a:latin typeface="Times New Roman"/>
                <a:ea typeface="Cascadia Mono"/>
              </a:rPr>
              <a:t>AY </a:t>
            </a:r>
            <a:r>
              <a:rPr lang="en-IN" sz="1600" b="1" spc="-1" dirty="0">
                <a:solidFill>
                  <a:srgbClr val="000000"/>
                </a:solidFill>
                <a:latin typeface="Times New Roman"/>
                <a:ea typeface="Cascadia Mono"/>
              </a:rPr>
              <a:t>ODD </a:t>
            </a:r>
            <a:r>
              <a:rPr lang="en-IN" sz="1600" b="1" strike="noStrike" spc="-1" dirty="0">
                <a:solidFill>
                  <a:srgbClr val="000000"/>
                </a:solidFill>
                <a:latin typeface="Times New Roman"/>
                <a:ea typeface="Cascadia Mono"/>
              </a:rPr>
              <a:t>2024-25</a:t>
            </a:r>
            <a:endParaRPr lang="en-IN" sz="1600" b="0" strike="noStrike" spc="-1" dirty="0">
              <a:latin typeface="Arial"/>
            </a:endParaRPr>
          </a:p>
        </p:txBody>
      </p:sp>
      <p:sp>
        <p:nvSpPr>
          <p:cNvPr id="89" name="CustomShape 2"/>
          <p:cNvSpPr/>
          <p:nvPr/>
        </p:nvSpPr>
        <p:spPr>
          <a:xfrm>
            <a:off x="7163640" y="5221440"/>
            <a:ext cx="3351960"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en-US" sz="2000" b="1" strike="noStrike" spc="-1" dirty="0">
                <a:solidFill>
                  <a:srgbClr val="000000"/>
                </a:solidFill>
                <a:latin typeface="Times New Roman"/>
                <a:ea typeface="Cascadia Code"/>
              </a:rPr>
              <a:t>     GUIDED BY:-</a:t>
            </a:r>
          </a:p>
          <a:p>
            <a:pPr>
              <a:lnSpc>
                <a:spcPct val="100000"/>
              </a:lnSpc>
            </a:pPr>
            <a:r>
              <a:rPr lang="en-US" sz="2000" b="1" spc="-1" dirty="0">
                <a:solidFill>
                  <a:srgbClr val="000000"/>
                </a:solidFill>
                <a:latin typeface="Times New Roman"/>
              </a:rPr>
              <a:t>     Prof. </a:t>
            </a:r>
            <a:r>
              <a:rPr lang="en-US" sz="2000" b="1" spc="-1" dirty="0" err="1">
                <a:solidFill>
                  <a:srgbClr val="000000"/>
                </a:solidFill>
                <a:latin typeface="Times New Roman"/>
              </a:rPr>
              <a:t>Dhanashri</a:t>
            </a:r>
            <a:r>
              <a:rPr lang="en-US" sz="2000" b="1" spc="-1" dirty="0">
                <a:solidFill>
                  <a:srgbClr val="000000"/>
                </a:solidFill>
                <a:latin typeface="Times New Roman"/>
              </a:rPr>
              <a:t> </a:t>
            </a:r>
            <a:r>
              <a:rPr lang="en-US" sz="2000" b="1" spc="-1" dirty="0" err="1">
                <a:solidFill>
                  <a:srgbClr val="000000"/>
                </a:solidFill>
                <a:latin typeface="Times New Roman"/>
              </a:rPr>
              <a:t>Dhawale</a:t>
            </a:r>
            <a:endParaRPr lang="en-IN" sz="2000" b="0" strike="noStrike" spc="-1" dirty="0">
              <a:latin typeface="Arial"/>
            </a:endParaRPr>
          </a:p>
        </p:txBody>
      </p:sp>
      <p:sp>
        <p:nvSpPr>
          <p:cNvPr id="90" name="CustomShape 3"/>
          <p:cNvSpPr/>
          <p:nvPr/>
        </p:nvSpPr>
        <p:spPr>
          <a:xfrm>
            <a:off x="2206440" y="3996720"/>
            <a:ext cx="3889080" cy="193753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en-IN" sz="2400" b="1" strike="noStrike" spc="-1" dirty="0">
                <a:solidFill>
                  <a:srgbClr val="000000"/>
                </a:solidFill>
                <a:latin typeface="Times New Roman"/>
                <a:ea typeface="Cascadia Mono"/>
              </a:rPr>
              <a:t>PRESENTED BY:-</a:t>
            </a:r>
          </a:p>
          <a:p>
            <a:pPr>
              <a:lnSpc>
                <a:spcPct val="100000"/>
              </a:lnSpc>
            </a:pPr>
            <a:r>
              <a:rPr lang="en-IN" sz="2400" b="1" spc="-1" dirty="0" err="1">
                <a:solidFill>
                  <a:srgbClr val="000000"/>
                </a:solidFill>
                <a:latin typeface="Times New Roman"/>
                <a:ea typeface="Cascadia Mono"/>
              </a:rPr>
              <a:t>Aditi</a:t>
            </a:r>
            <a:r>
              <a:rPr lang="en-IN" sz="2400" b="1" spc="-1" dirty="0">
                <a:solidFill>
                  <a:srgbClr val="000000"/>
                </a:solidFill>
                <a:latin typeface="Times New Roman"/>
                <a:ea typeface="Cascadia Mono"/>
              </a:rPr>
              <a:t> </a:t>
            </a:r>
            <a:r>
              <a:rPr lang="en-IN" sz="2400" b="1" spc="-1" dirty="0" err="1">
                <a:solidFill>
                  <a:srgbClr val="000000"/>
                </a:solidFill>
                <a:latin typeface="Times New Roman"/>
                <a:ea typeface="Cascadia Mono"/>
              </a:rPr>
              <a:t>Jadhav</a:t>
            </a:r>
            <a:endParaRPr lang="en-IN" sz="2400" b="1" strike="noStrike" spc="-1" dirty="0">
              <a:solidFill>
                <a:srgbClr val="000000"/>
              </a:solidFill>
              <a:latin typeface="Times New Roman"/>
              <a:ea typeface="Cascadia Mono"/>
            </a:endParaRPr>
          </a:p>
          <a:p>
            <a:pPr>
              <a:lnSpc>
                <a:spcPct val="100000"/>
              </a:lnSpc>
            </a:pPr>
            <a:r>
              <a:rPr lang="en-IN" sz="2400" b="1" spc="-1" dirty="0" err="1">
                <a:solidFill>
                  <a:srgbClr val="000000"/>
                </a:solidFill>
                <a:latin typeface="Times New Roman"/>
                <a:ea typeface="Cascadia Mono"/>
              </a:rPr>
              <a:t>Ananya</a:t>
            </a:r>
            <a:r>
              <a:rPr lang="en-IN" sz="2400" b="1" spc="-1" dirty="0">
                <a:solidFill>
                  <a:srgbClr val="000000"/>
                </a:solidFill>
                <a:latin typeface="Times New Roman"/>
                <a:ea typeface="Cascadia Mono"/>
              </a:rPr>
              <a:t> </a:t>
            </a:r>
            <a:r>
              <a:rPr lang="en-IN" sz="2400" b="1" spc="-1" dirty="0" err="1">
                <a:solidFill>
                  <a:srgbClr val="000000"/>
                </a:solidFill>
                <a:latin typeface="Times New Roman"/>
                <a:ea typeface="Cascadia Mono"/>
              </a:rPr>
              <a:t>Rawool</a:t>
            </a:r>
            <a:endParaRPr lang="en-IN" sz="2400" b="1" spc="-1" dirty="0">
              <a:solidFill>
                <a:srgbClr val="000000"/>
              </a:solidFill>
              <a:latin typeface="Times New Roman"/>
              <a:ea typeface="Cascadia Mono"/>
            </a:endParaRPr>
          </a:p>
          <a:p>
            <a:pPr>
              <a:lnSpc>
                <a:spcPct val="100000"/>
              </a:lnSpc>
            </a:pPr>
            <a:r>
              <a:rPr lang="en-IN" sz="2400" b="1" strike="noStrike" spc="-1" dirty="0" err="1">
                <a:solidFill>
                  <a:srgbClr val="000000"/>
                </a:solidFill>
                <a:latin typeface="Times New Roman"/>
                <a:ea typeface="Cascadia Mono"/>
              </a:rPr>
              <a:t>Anjali</a:t>
            </a:r>
            <a:r>
              <a:rPr lang="en-IN" sz="2400" b="1" strike="noStrike" spc="-1" dirty="0">
                <a:solidFill>
                  <a:srgbClr val="000000"/>
                </a:solidFill>
                <a:latin typeface="Times New Roman"/>
                <a:ea typeface="Cascadia Mono"/>
              </a:rPr>
              <a:t> </a:t>
            </a:r>
            <a:r>
              <a:rPr lang="en-IN" sz="2400" b="1" strike="noStrike" spc="-1" dirty="0" err="1">
                <a:solidFill>
                  <a:srgbClr val="000000"/>
                </a:solidFill>
                <a:latin typeface="Times New Roman"/>
                <a:ea typeface="Cascadia Mono"/>
              </a:rPr>
              <a:t>Chauhan</a:t>
            </a:r>
            <a:endParaRPr lang="en-IN" sz="2400" b="1" spc="-1" dirty="0">
              <a:solidFill>
                <a:srgbClr val="000000"/>
              </a:solidFill>
              <a:latin typeface="Times New Roman"/>
              <a:ea typeface="Cascadia Mono"/>
            </a:endParaRPr>
          </a:p>
          <a:p>
            <a:pPr>
              <a:lnSpc>
                <a:spcPct val="100000"/>
              </a:lnSpc>
            </a:pPr>
            <a:r>
              <a:rPr lang="en-IN" sz="2400" b="1" strike="noStrike" spc="-1" dirty="0" err="1">
                <a:solidFill>
                  <a:srgbClr val="000000"/>
                </a:solidFill>
                <a:latin typeface="Times New Roman"/>
                <a:ea typeface="Cascadia Mono"/>
              </a:rPr>
              <a:t>Roshni</a:t>
            </a:r>
            <a:r>
              <a:rPr lang="en-IN" sz="2400" b="1" strike="noStrike" spc="-1" dirty="0">
                <a:solidFill>
                  <a:srgbClr val="000000"/>
                </a:solidFill>
                <a:latin typeface="Times New Roman"/>
                <a:ea typeface="Cascadia Mono"/>
              </a:rPr>
              <a:t> Kane</a:t>
            </a:r>
            <a:endParaRPr lang="en-IN" sz="2400" b="0" strike="noStrike" spc="-1" dirty="0">
              <a:latin typeface="Arial"/>
            </a:endParaRPr>
          </a:p>
        </p:txBody>
      </p:sp>
      <p:sp>
        <p:nvSpPr>
          <p:cNvPr id="91" name="CustomShape 4"/>
          <p:cNvSpPr/>
          <p:nvPr/>
        </p:nvSpPr>
        <p:spPr>
          <a:xfrm>
            <a:off x="2381040" y="3049920"/>
            <a:ext cx="811116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r>
              <a:rPr lang="en-IN" sz="2400" b="1" spc="-1" dirty="0">
                <a:solidFill>
                  <a:srgbClr val="000000"/>
                </a:solidFill>
                <a:latin typeface="Times New Roman"/>
              </a:rPr>
              <a:t>DISEASE PREDICTION</a:t>
            </a:r>
            <a:endParaRPr lang="en-IN" sz="2400" spc="-1" dirty="0"/>
          </a:p>
          <a:p>
            <a:pPr>
              <a:lnSpc>
                <a:spcPct val="100000"/>
              </a:lnSpc>
            </a:pPr>
            <a:endParaRPr lang="en-IN" sz="2400" b="0" strike="noStrike" spc="-1" dirty="0">
              <a:latin typeface="Arial"/>
            </a:endParaRPr>
          </a:p>
        </p:txBody>
      </p:sp>
      <p:pic>
        <p:nvPicPr>
          <p:cNvPr id="92" name="Picture 91"/>
          <p:cNvPicPr/>
          <p:nvPr/>
        </p:nvPicPr>
        <p:blipFill>
          <a:blip r:embed="rId3"/>
          <a:stretch/>
        </p:blipFill>
        <p:spPr>
          <a:xfrm>
            <a:off x="864000" y="144000"/>
            <a:ext cx="10728000" cy="11286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838080" y="365040"/>
            <a:ext cx="10515240" cy="701760"/>
          </a:xfrm>
          <a:prstGeom prst="rect">
            <a:avLst/>
          </a:prstGeom>
          <a:noFill/>
          <a:ln>
            <a:noFill/>
          </a:ln>
        </p:spPr>
        <p:txBody>
          <a:bodyPr lIns="0" tIns="0" rIns="0" bIns="0" anchor="ctr">
            <a:noAutofit/>
          </a:bodyPr>
          <a:lstStyle/>
          <a:p>
            <a:pPr marL="432000" indent="-324000" algn="ctr">
              <a:lnSpc>
                <a:spcPct val="100000"/>
              </a:lnSpc>
              <a:buClr>
                <a:srgbClr val="000000"/>
              </a:buClr>
              <a:buSzPct val="45000"/>
            </a:pPr>
            <a:r>
              <a:rPr lang="en-US" sz="4400" spc="-1" dirty="0">
                <a:solidFill>
                  <a:srgbClr val="000000"/>
                </a:solidFill>
                <a:latin typeface="Times New Roman" pitchFamily="18" charset="0"/>
                <a:cs typeface="Times New Roman" pitchFamily="18" charset="0"/>
              </a:rPr>
              <a:t>3.1 </a:t>
            </a:r>
            <a:r>
              <a:rPr lang="en-US" sz="4400" b="0" strike="noStrike" spc="-1" dirty="0">
                <a:solidFill>
                  <a:srgbClr val="000000"/>
                </a:solidFill>
                <a:latin typeface="Times New Roman" pitchFamily="18" charset="0"/>
                <a:cs typeface="Times New Roman" pitchFamily="18" charset="0"/>
              </a:rPr>
              <a:t>Flowchart </a:t>
            </a:r>
          </a:p>
        </p:txBody>
      </p:sp>
      <p:pic>
        <p:nvPicPr>
          <p:cNvPr id="3" name="Picture 2" descr="WhatsApp Image 2024-09-25 at 23.24.44.jpeg"/>
          <p:cNvPicPr>
            <a:picLocks noChangeAspect="1"/>
          </p:cNvPicPr>
          <p:nvPr/>
        </p:nvPicPr>
        <p:blipFill>
          <a:blip r:embed="rId2"/>
          <a:stretch>
            <a:fillRect/>
          </a:stretch>
        </p:blipFill>
        <p:spPr>
          <a:xfrm>
            <a:off x="3429000" y="1066800"/>
            <a:ext cx="5334000" cy="57340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838080" y="365040"/>
            <a:ext cx="10515240" cy="1325160"/>
          </a:xfrm>
          <a:prstGeom prst="rect">
            <a:avLst/>
          </a:prstGeom>
          <a:noFill/>
          <a:ln>
            <a:noFill/>
          </a:ln>
        </p:spPr>
        <p:txBody>
          <a:bodyPr anchor="ctr">
            <a:noAutofit/>
          </a:bodyPr>
          <a:lstStyle/>
          <a:p>
            <a:pPr algn="ctr">
              <a:lnSpc>
                <a:spcPct val="100000"/>
              </a:lnSpc>
            </a:pPr>
            <a:r>
              <a:rPr lang="en-US" sz="4400" b="0" strike="noStrike" spc="-1" dirty="0">
                <a:solidFill>
                  <a:srgbClr val="000000"/>
                </a:solidFill>
                <a:latin typeface="Calibri Light"/>
              </a:rPr>
              <a:t> </a:t>
            </a:r>
            <a:r>
              <a:rPr lang="en-US" sz="4400" spc="-1" dirty="0">
                <a:solidFill>
                  <a:srgbClr val="000000"/>
                </a:solidFill>
                <a:latin typeface="Times New Roman" pitchFamily="18" charset="0"/>
                <a:cs typeface="Times New Roman" pitchFamily="18" charset="0"/>
              </a:rPr>
              <a:t>4. Implementation</a:t>
            </a:r>
            <a:endParaRPr lang="en-US" sz="4400" b="0" strike="noStrike" spc="-1" dirty="0">
              <a:solidFill>
                <a:srgbClr val="000000"/>
              </a:solidFill>
              <a:latin typeface="Calibri"/>
            </a:endParaRPr>
          </a:p>
        </p:txBody>
      </p:sp>
      <p:sp>
        <p:nvSpPr>
          <p:cNvPr id="108" name="TextShape 2"/>
          <p:cNvSpPr txBox="1"/>
          <p:nvPr/>
        </p:nvSpPr>
        <p:spPr>
          <a:xfrm>
            <a:off x="2507760" y="2249640"/>
            <a:ext cx="2964240" cy="3541320"/>
          </a:xfrm>
          <a:prstGeom prst="rect">
            <a:avLst/>
          </a:prstGeom>
          <a:noFill/>
          <a:ln>
            <a:noFill/>
          </a:ln>
        </p:spPr>
        <p:txBody>
          <a:bodyPr>
            <a:normAutofit/>
          </a:bodyPr>
          <a:lstStyle/>
          <a:p>
            <a:pPr marL="432000" indent="-324000">
              <a:lnSpc>
                <a:spcPct val="100000"/>
              </a:lnSpc>
              <a:buClr>
                <a:srgbClr val="000000"/>
              </a:buClr>
              <a:buSzPct val="45000"/>
              <a:buFont typeface="Wingdings" charset="2"/>
              <a:buChar char=""/>
            </a:pPr>
            <a:endParaRPr lang="en-US" sz="2800" b="0" strike="noStrike" spc="-1" dirty="0">
              <a:solidFill>
                <a:srgbClr val="000000"/>
              </a:solidFill>
              <a:latin typeface="Calibri"/>
            </a:endParaRPr>
          </a:p>
        </p:txBody>
      </p:sp>
      <p:sp>
        <p:nvSpPr>
          <p:cNvPr id="109" name="CustomShape 3"/>
          <p:cNvSpPr/>
          <p:nvPr/>
        </p:nvSpPr>
        <p:spPr>
          <a:xfrm>
            <a:off x="6093000" y="2249640"/>
            <a:ext cx="4954320" cy="3541320"/>
          </a:xfrm>
          <a:prstGeom prst="rect">
            <a:avLst/>
          </a:prstGeom>
          <a:noFill/>
          <a:ln>
            <a:noFill/>
          </a:ln>
        </p:spPr>
        <p:style>
          <a:lnRef idx="0">
            <a:scrgbClr r="0" g="0" b="0"/>
          </a:lnRef>
          <a:fillRef idx="0">
            <a:scrgbClr r="0" g="0" b="0"/>
          </a:fillRef>
          <a:effectRef idx="0">
            <a:scrgbClr r="0" g="0" b="0"/>
          </a:effectRef>
          <a:fontRef idx="minor"/>
        </p:style>
      </p:sp>
      <p:sp>
        <p:nvSpPr>
          <p:cNvPr id="5" name="TextBox 4"/>
          <p:cNvSpPr txBox="1"/>
          <p:nvPr/>
        </p:nvSpPr>
        <p:spPr>
          <a:xfrm>
            <a:off x="990600" y="1752600"/>
            <a:ext cx="10210800" cy="3754874"/>
          </a:xfrm>
          <a:prstGeom prst="rect">
            <a:avLst/>
          </a:prstGeom>
          <a:noFill/>
        </p:spPr>
        <p:txBody>
          <a:bodyPr wrap="square" rtlCol="0">
            <a:spAutoFit/>
          </a:bodyPr>
          <a:lstStyle/>
          <a:p>
            <a:r>
              <a:rPr lang="en-US" sz="2000" b="1" dirty="0">
                <a:latin typeface="Times New Roman" pitchFamily="18" charset="0"/>
                <a:cs typeface="Times New Roman" pitchFamily="18" charset="0"/>
              </a:rPr>
              <a:t>Hardware/Tools Used:</a:t>
            </a:r>
          </a:p>
          <a:p>
            <a:r>
              <a:rPr lang="en-US" sz="2000" dirty="0">
                <a:latin typeface="Times New Roman" pitchFamily="18" charset="0"/>
                <a:cs typeface="Times New Roman" pitchFamily="18" charset="0"/>
              </a:rPr>
              <a:t>Computer – Lenovo </a:t>
            </a:r>
          </a:p>
          <a:p>
            <a:r>
              <a:rPr lang="en-US" sz="2000" dirty="0">
                <a:latin typeface="Times New Roman" pitchFamily="18" charset="0"/>
                <a:cs typeface="Times New Roman" pitchFamily="18" charset="0"/>
              </a:rPr>
              <a:t>Processor – 11th Gen Intel(R) Core(TM) i5-11300H @ 3.10 GHz 2.61 GHz</a:t>
            </a:r>
          </a:p>
          <a:p>
            <a:r>
              <a:rPr lang="en-US" sz="2000" dirty="0">
                <a:latin typeface="Times New Roman" pitchFamily="18" charset="0"/>
                <a:cs typeface="Times New Roman" pitchFamily="18" charset="0"/>
              </a:rPr>
              <a:t>RAM - 8 GB</a:t>
            </a:r>
          </a:p>
          <a:p>
            <a:r>
              <a:rPr lang="en-US" sz="2000" dirty="0">
                <a:latin typeface="Times New Roman" pitchFamily="18" charset="0"/>
                <a:cs typeface="Times New Roman" pitchFamily="18" charset="0"/>
              </a:rPr>
              <a:t>Memory Space – 256 GB</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Software/Technologies Used:</a:t>
            </a:r>
          </a:p>
          <a:p>
            <a:r>
              <a:rPr lang="en-US" sz="2000" dirty="0">
                <a:latin typeface="Times New Roman" pitchFamily="18" charset="0"/>
                <a:cs typeface="Times New Roman" pitchFamily="18" charset="0"/>
              </a:rPr>
              <a:t>Google </a:t>
            </a:r>
            <a:r>
              <a:rPr lang="en-US" sz="2000" dirty="0" err="1">
                <a:latin typeface="Times New Roman" pitchFamily="18" charset="0"/>
                <a:cs typeface="Times New Roman" pitchFamily="18" charset="0"/>
              </a:rPr>
              <a:t>Collab</a:t>
            </a:r>
            <a:endParaRPr lang="en-US" sz="2000" dirty="0">
              <a:latin typeface="Times New Roman" pitchFamily="18" charset="0"/>
              <a:cs typeface="Times New Roman" pitchFamily="18" charset="0"/>
            </a:endParaRPr>
          </a:p>
          <a:p>
            <a:r>
              <a:rPr lang="en-US" sz="2000" dirty="0" err="1">
                <a:latin typeface="Times New Roman" pitchFamily="18" charset="0"/>
                <a:cs typeface="Times New Roman" pitchFamily="18" charset="0"/>
              </a:rPr>
              <a:t>Syder</a:t>
            </a:r>
            <a:r>
              <a:rPr lang="en-US" sz="2000" dirty="0">
                <a:latin typeface="Times New Roman" pitchFamily="18" charset="0"/>
                <a:cs typeface="Times New Roman" pitchFamily="18" charset="0"/>
              </a:rPr>
              <a:t> (Anaconda) for GUI</a:t>
            </a:r>
          </a:p>
          <a:p>
            <a:r>
              <a:rPr lang="en-US" sz="2000" dirty="0">
                <a:latin typeface="Times New Roman" pitchFamily="18" charset="0"/>
                <a:cs typeface="Times New Roman" pitchFamily="18" charset="0"/>
              </a:rPr>
              <a:t>Random Forest Classifier</a:t>
            </a:r>
          </a:p>
          <a:p>
            <a:r>
              <a:rPr lang="en-US" sz="2000" dirty="0" err="1">
                <a:latin typeface="Times New Roman" pitchFamily="18" charset="0"/>
                <a:cs typeface="Times New Roman" pitchFamily="18" charset="0"/>
              </a:rPr>
              <a:t>Sklearn</a:t>
            </a:r>
            <a:endParaRPr lang="en-US" sz="2000" dirty="0">
              <a:latin typeface="Times New Roman" pitchFamily="18" charset="0"/>
              <a:cs typeface="Times New Roman" pitchFamily="18"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838080" y="365040"/>
            <a:ext cx="10515240" cy="777960"/>
          </a:xfrm>
          <a:prstGeom prst="rect">
            <a:avLst/>
          </a:prstGeom>
          <a:noFill/>
          <a:ln>
            <a:noFill/>
          </a:ln>
        </p:spPr>
        <p:txBody>
          <a:bodyPr anchor="ctr">
            <a:noAutofit/>
          </a:bodyPr>
          <a:lstStyle/>
          <a:p>
            <a:pPr algn="ctr">
              <a:lnSpc>
                <a:spcPct val="90000"/>
              </a:lnSpc>
            </a:pPr>
            <a:r>
              <a:rPr lang="en-US" sz="4400" spc="-1" dirty="0">
                <a:solidFill>
                  <a:srgbClr val="000000"/>
                </a:solidFill>
                <a:latin typeface="Times New Roman" pitchFamily="18" charset="0"/>
                <a:cs typeface="Times New Roman" pitchFamily="18" charset="0"/>
              </a:rPr>
              <a:t>5</a:t>
            </a:r>
            <a:r>
              <a:rPr lang="en-US" sz="4400" b="0" strike="noStrike" spc="-1" dirty="0">
                <a:solidFill>
                  <a:srgbClr val="000000"/>
                </a:solidFill>
                <a:latin typeface="Times New Roman" pitchFamily="18" charset="0"/>
                <a:cs typeface="Times New Roman" pitchFamily="18" charset="0"/>
              </a:rPr>
              <a:t>. Result and Discussion</a:t>
            </a:r>
          </a:p>
        </p:txBody>
      </p:sp>
      <p:sp>
        <p:nvSpPr>
          <p:cNvPr id="116" name="TextShape 2"/>
          <p:cNvSpPr txBox="1"/>
          <p:nvPr/>
        </p:nvSpPr>
        <p:spPr>
          <a:xfrm>
            <a:off x="838080" y="1825560"/>
            <a:ext cx="10515240" cy="4350960"/>
          </a:xfrm>
          <a:prstGeom prst="rect">
            <a:avLst/>
          </a:prstGeom>
          <a:noFill/>
          <a:ln>
            <a:noFill/>
          </a:ln>
        </p:spPr>
        <p:txBody>
          <a:bodyPr>
            <a:normAutofit/>
          </a:bodyPr>
          <a:lstStyle/>
          <a:p>
            <a:pPr>
              <a:lnSpc>
                <a:spcPct val="90000"/>
              </a:lnSpc>
              <a:spcBef>
                <a:spcPts val="1001"/>
              </a:spcBef>
              <a:tabLst>
                <a:tab pos="0" algn="l"/>
              </a:tabLst>
            </a:pPr>
            <a:endParaRPr lang="en-US" sz="2800" b="0" strike="noStrike" spc="-1" dirty="0">
              <a:solidFill>
                <a:srgbClr val="000000"/>
              </a:solidFill>
              <a:latin typeface="Calibri"/>
            </a:endParaRPr>
          </a:p>
        </p:txBody>
      </p:sp>
      <p:pic>
        <p:nvPicPr>
          <p:cNvPr id="4" name="Picture 3" descr="WhatsApp Image 2024-09-26 at 00.54.44.jpeg"/>
          <p:cNvPicPr>
            <a:picLocks noChangeAspect="1"/>
          </p:cNvPicPr>
          <p:nvPr/>
        </p:nvPicPr>
        <p:blipFill>
          <a:blip r:embed="rId2"/>
          <a:stretch>
            <a:fillRect/>
          </a:stretch>
        </p:blipFill>
        <p:spPr>
          <a:xfrm>
            <a:off x="1447800" y="1904999"/>
            <a:ext cx="8991600" cy="3886201"/>
          </a:xfrm>
          <a:prstGeom prst="rect">
            <a:avLst/>
          </a:prstGeom>
        </p:spPr>
      </p:pic>
      <p:sp>
        <p:nvSpPr>
          <p:cNvPr id="7" name="TextBox 6"/>
          <p:cNvSpPr txBox="1"/>
          <p:nvPr/>
        </p:nvSpPr>
        <p:spPr>
          <a:xfrm>
            <a:off x="1219200" y="5867400"/>
            <a:ext cx="9296400" cy="400110"/>
          </a:xfrm>
          <a:prstGeom prst="rect">
            <a:avLst/>
          </a:prstGeom>
          <a:noFill/>
        </p:spPr>
        <p:txBody>
          <a:bodyPr wrap="square" rtlCol="0">
            <a:spAutoFit/>
          </a:bodyPr>
          <a:lstStyle/>
          <a:p>
            <a:pPr algn="ctr"/>
            <a:r>
              <a:rPr lang="en-US" sz="2000" dirty="0">
                <a:latin typeface="Times New Roman" pitchFamily="18" charset="0"/>
                <a:cs typeface="Times New Roman" pitchFamily="18" charset="0"/>
              </a:rPr>
              <a:t>Fig. 5.1</a:t>
            </a:r>
          </a:p>
        </p:txBody>
      </p:sp>
      <p:sp>
        <p:nvSpPr>
          <p:cNvPr id="8" name="TextBox 7"/>
          <p:cNvSpPr txBox="1"/>
          <p:nvPr/>
        </p:nvSpPr>
        <p:spPr>
          <a:xfrm>
            <a:off x="1447800" y="1295400"/>
            <a:ext cx="3886200" cy="584775"/>
          </a:xfrm>
          <a:prstGeom prst="rect">
            <a:avLst/>
          </a:prstGeom>
          <a:noFill/>
        </p:spPr>
        <p:txBody>
          <a:bodyPr wrap="square" rtlCol="0">
            <a:spAutoFit/>
          </a:bodyPr>
          <a:lstStyle/>
          <a:p>
            <a:r>
              <a:rPr lang="en-US" sz="3200" dirty="0">
                <a:latin typeface="Times New Roman" pitchFamily="18" charset="0"/>
                <a:cs typeface="Times New Roman" pitchFamily="18" charset="0"/>
              </a:rPr>
              <a:t>5.1 Result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914400"/>
            <a:ext cx="10134600" cy="3323987"/>
          </a:xfrm>
          <a:prstGeom prst="rect">
            <a:avLst/>
          </a:prstGeom>
          <a:noFill/>
        </p:spPr>
        <p:txBody>
          <a:bodyPr wrap="square" rtlCol="0">
            <a:spAutoFit/>
          </a:bodyPr>
          <a:lstStyle/>
          <a:p>
            <a:r>
              <a:rPr lang="en-US" sz="3200" dirty="0">
                <a:latin typeface="Times New Roman" pitchFamily="18" charset="0"/>
                <a:cs typeface="Times New Roman" pitchFamily="18" charset="0"/>
              </a:rPr>
              <a:t>5.2 Discussion</a:t>
            </a:r>
          </a:p>
          <a:p>
            <a:endParaRPr lang="en-US" dirty="0"/>
          </a:p>
          <a:p>
            <a:r>
              <a:rPr lang="en-US" sz="2000" dirty="0">
                <a:latin typeface="Times New Roman" pitchFamily="18" charset="0"/>
                <a:cs typeface="Times New Roman" pitchFamily="18" charset="0"/>
              </a:rPr>
              <a:t>As shown in Fig. 5.1, in this model we are collecting the data such as MDVP, DFA, PPE, RPDE and more. These data is use for identifying critical risk factors and early symptoms, the findings contribute to the ongoing efforts to improve early diagnosis and intervention strategies, ultimately aiming to enhance patient care and quality of life.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By applying above two machine learning models and by calculating confusion matrix we got the accuracy of 87 percent and by using these algorithm we get the result as user can detect </a:t>
            </a:r>
            <a:r>
              <a:rPr lang="en-US" sz="2000" dirty="0" err="1">
                <a:latin typeface="Times New Roman" pitchFamily="18" charset="0"/>
                <a:cs typeface="Times New Roman" pitchFamily="18" charset="0"/>
              </a:rPr>
              <a:t>parkinson</a:t>
            </a:r>
            <a:r>
              <a:rPr lang="en-US" sz="2000" dirty="0">
                <a:latin typeface="Times New Roman" pitchFamily="18" charset="0"/>
                <a:cs typeface="Times New Roman" pitchFamily="18" charset="0"/>
              </a:rPr>
              <a:t> disease or not</a:t>
            </a:r>
            <a:r>
              <a:rPr lang="en-US"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latin typeface="Times New Roman" pitchFamily="18" charset="0"/>
                <a:cs typeface="Times New Roman" pitchFamily="18" charset="0"/>
              </a:rPr>
              <a:t>6. Conclusion</a:t>
            </a:r>
          </a:p>
        </p:txBody>
      </p:sp>
      <p:sp>
        <p:nvSpPr>
          <p:cNvPr id="3" name="TextBox 2"/>
          <p:cNvSpPr txBox="1"/>
          <p:nvPr/>
        </p:nvSpPr>
        <p:spPr>
          <a:xfrm>
            <a:off x="1066800" y="1676400"/>
            <a:ext cx="9906000" cy="1938992"/>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In this project, we've built models to predict diseases based on user data. The Parkinson's model uses brain MRI measurements while the Alzheimer model uses parameters like BMI, cholesterol, diastolic BP. Each model predicts whether a person has the particular disease or not. Each model provides rapid, accurate predictions, enabling early detection and intervention. This technology offers critical insights for improving health outcomes and managing conditions more effectively.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1141560" y="629640"/>
            <a:ext cx="9905760" cy="797400"/>
          </a:xfrm>
          <a:prstGeom prst="rect">
            <a:avLst/>
          </a:prstGeom>
          <a:noFill/>
          <a:ln>
            <a:noFill/>
          </a:ln>
        </p:spPr>
        <p:txBody>
          <a:bodyPr anchor="ctr">
            <a:noAutofit/>
          </a:bodyPr>
          <a:lstStyle/>
          <a:p>
            <a:pPr algn="ctr">
              <a:lnSpc>
                <a:spcPct val="90000"/>
              </a:lnSpc>
            </a:pPr>
            <a:r>
              <a:rPr lang="en-US" sz="4400" spc="-1" dirty="0">
                <a:solidFill>
                  <a:srgbClr val="000000"/>
                </a:solidFill>
                <a:latin typeface="Times New Roman" pitchFamily="18" charset="0"/>
                <a:cs typeface="Times New Roman" pitchFamily="18" charset="0"/>
              </a:rPr>
              <a:t>6</a:t>
            </a:r>
            <a:r>
              <a:rPr lang="en-US" sz="4400" b="0" strike="noStrike" spc="-1" dirty="0">
                <a:solidFill>
                  <a:srgbClr val="000000"/>
                </a:solidFill>
                <a:latin typeface="Times New Roman" pitchFamily="18" charset="0"/>
                <a:cs typeface="Times New Roman" pitchFamily="18" charset="0"/>
              </a:rPr>
              <a:t>.1 Future Scope</a:t>
            </a:r>
          </a:p>
        </p:txBody>
      </p:sp>
      <p:sp>
        <p:nvSpPr>
          <p:cNvPr id="118" name="TextShape 2"/>
          <p:cNvSpPr txBox="1"/>
          <p:nvPr/>
        </p:nvSpPr>
        <p:spPr>
          <a:xfrm>
            <a:off x="1141560" y="1828800"/>
            <a:ext cx="9905760" cy="1813320"/>
          </a:xfrm>
          <a:prstGeom prst="rect">
            <a:avLst/>
          </a:prstGeom>
          <a:noFill/>
          <a:ln>
            <a:noFill/>
          </a:ln>
        </p:spPr>
        <p:txBody>
          <a:bodyPr>
            <a:noAutofit/>
          </a:bodyPr>
          <a:lstStyle/>
          <a:p>
            <a:pPr algn="just">
              <a:lnSpc>
                <a:spcPct val="90000"/>
              </a:lnSpc>
              <a:spcBef>
                <a:spcPts val="1001"/>
              </a:spcBef>
              <a:tabLst>
                <a:tab pos="0" algn="l"/>
              </a:tabLst>
            </a:pPr>
            <a:r>
              <a:rPr lang="en-US" sz="2000" spc="-1" dirty="0">
                <a:solidFill>
                  <a:srgbClr val="000000"/>
                </a:solidFill>
                <a:latin typeface="Times New Roman" pitchFamily="18" charset="0"/>
                <a:cs typeface="Times New Roman" pitchFamily="18" charset="0"/>
              </a:rPr>
              <a:t>Develop more complex machine learning algorithms to improve the efficiency of disease prediction. Implement regular calibration of learning models post-training to potentially enhance performance. Expand datasets across diverse demographics to avoid </a:t>
            </a:r>
            <a:r>
              <a:rPr lang="en-US" sz="2000" spc="-1" dirty="0" err="1">
                <a:solidFill>
                  <a:srgbClr val="000000"/>
                </a:solidFill>
                <a:latin typeface="Times New Roman" pitchFamily="18" charset="0"/>
                <a:cs typeface="Times New Roman" pitchFamily="18" charset="0"/>
              </a:rPr>
              <a:t>overfitting</a:t>
            </a:r>
            <a:r>
              <a:rPr lang="en-US" sz="2000" spc="-1" dirty="0">
                <a:solidFill>
                  <a:srgbClr val="000000"/>
                </a:solidFill>
                <a:latin typeface="Times New Roman" pitchFamily="18" charset="0"/>
                <a:cs typeface="Times New Roman" pitchFamily="18" charset="0"/>
              </a:rPr>
              <a:t> and increase model accuracy. Utilize advanced feature selection methods to further boost the performance of learning models.</a:t>
            </a:r>
            <a:endParaRPr lang="en-US" sz="2000" b="0" strike="noStrike" spc="-1" dirty="0">
              <a:solidFill>
                <a:srgbClr val="000000"/>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838080" y="365040"/>
            <a:ext cx="10515240" cy="1325160"/>
          </a:xfrm>
          <a:prstGeom prst="rect">
            <a:avLst/>
          </a:prstGeom>
          <a:noFill/>
          <a:ln>
            <a:noFill/>
          </a:ln>
        </p:spPr>
        <p:txBody>
          <a:bodyPr anchor="ctr">
            <a:noAutofit/>
          </a:bodyPr>
          <a:lstStyle/>
          <a:p>
            <a:pPr algn="ctr">
              <a:lnSpc>
                <a:spcPct val="90000"/>
              </a:lnSpc>
            </a:pPr>
            <a:r>
              <a:rPr lang="en-US" sz="4400" b="0" strike="noStrike" spc="-1" dirty="0">
                <a:solidFill>
                  <a:srgbClr val="000000"/>
                </a:solidFill>
                <a:latin typeface="Calibri Light"/>
              </a:rPr>
              <a:t> </a:t>
            </a:r>
            <a:r>
              <a:rPr lang="en-US" sz="4400" b="0" strike="noStrike" spc="-1" dirty="0">
                <a:solidFill>
                  <a:srgbClr val="000000"/>
                </a:solidFill>
                <a:latin typeface="Times New Roman" pitchFamily="18" charset="0"/>
                <a:cs typeface="Times New Roman" pitchFamily="18" charset="0"/>
              </a:rPr>
              <a:t>References</a:t>
            </a:r>
          </a:p>
        </p:txBody>
      </p:sp>
      <p:sp>
        <p:nvSpPr>
          <p:cNvPr id="120" name="TextShape 2"/>
          <p:cNvSpPr txBox="1"/>
          <p:nvPr/>
        </p:nvSpPr>
        <p:spPr>
          <a:xfrm>
            <a:off x="838080" y="1825560"/>
            <a:ext cx="10515240" cy="4350960"/>
          </a:xfrm>
          <a:prstGeom prst="rect">
            <a:avLst/>
          </a:prstGeom>
          <a:noFill/>
          <a:ln>
            <a:noFill/>
          </a:ln>
        </p:spPr>
        <p:txBody>
          <a:bodyPr>
            <a:noAutofit/>
          </a:bodyPr>
          <a:lstStyle/>
          <a:p>
            <a:pPr marL="228600" indent="-228240">
              <a:lnSpc>
                <a:spcPct val="90000"/>
              </a:lnSpc>
              <a:spcBef>
                <a:spcPts val="1001"/>
              </a:spcBef>
              <a:buClr>
                <a:srgbClr val="000000"/>
              </a:buClr>
              <a:buFont typeface="Calibri Light"/>
              <a:buAutoNum type="arabicPeriod"/>
            </a:pPr>
            <a:r>
              <a:rPr lang="en-US" sz="2000" dirty="0">
                <a:latin typeface="Times New Roman" pitchFamily="18" charset="0"/>
                <a:cs typeface="Times New Roman" pitchFamily="18" charset="0"/>
              </a:rPr>
              <a:t>P. </a:t>
            </a:r>
            <a:r>
              <a:rPr lang="en-US" sz="2000" dirty="0" err="1">
                <a:latin typeface="Times New Roman" pitchFamily="18" charset="0"/>
                <a:cs typeface="Times New Roman" pitchFamily="18" charset="0"/>
              </a:rPr>
              <a:t>Kishore</a:t>
            </a:r>
            <a:r>
              <a:rPr lang="en-US" sz="2000" dirty="0">
                <a:latin typeface="Times New Roman" pitchFamily="18" charset="0"/>
                <a:cs typeface="Times New Roman" pitchFamily="18" charset="0"/>
              </a:rPr>
              <a:t> </a:t>
            </a:r>
            <a:r>
              <a:rPr lang="en-US" sz="2000" baseline="30000" dirty="0">
                <a:latin typeface="Times New Roman" pitchFamily="18" charset="0"/>
                <a:cs typeface="Times New Roman" pitchFamily="18" charset="0"/>
              </a:rPr>
              <a:t>a</a:t>
            </a:r>
            <a:r>
              <a:rPr lang="en-US" sz="2000" dirty="0">
                <a:latin typeface="Times New Roman" pitchFamily="18" charset="0"/>
                <a:cs typeface="Times New Roman" pitchFamily="18" charset="0"/>
              </a:rPr>
              <a:t>, Ch. </a:t>
            </a:r>
            <a:r>
              <a:rPr lang="en-US" sz="2000" dirty="0" err="1">
                <a:latin typeface="Times New Roman" pitchFamily="18" charset="0"/>
                <a:cs typeface="Times New Roman" pitchFamily="18" charset="0"/>
              </a:rPr>
              <a:t>Usha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Kumari</a:t>
            </a:r>
            <a:r>
              <a:rPr lang="en-US" sz="2000" dirty="0">
                <a:latin typeface="Times New Roman" pitchFamily="18" charset="0"/>
                <a:cs typeface="Times New Roman" pitchFamily="18" charset="0"/>
              </a:rPr>
              <a:t> </a:t>
            </a:r>
            <a:r>
              <a:rPr lang="en-US" sz="2000" baseline="30000" dirty="0">
                <a:latin typeface="Times New Roman" pitchFamily="18" charset="0"/>
                <a:cs typeface="Times New Roman" pitchFamily="18" charset="0"/>
              </a:rPr>
              <a:t>b</a:t>
            </a:r>
            <a:r>
              <a:rPr lang="en-US" sz="2000" dirty="0">
                <a:latin typeface="Times New Roman" pitchFamily="18" charset="0"/>
                <a:cs typeface="Times New Roman" pitchFamily="18" charset="0"/>
              </a:rPr>
              <a:t>, M.N.V.S.S. Kumar </a:t>
            </a:r>
            <a:r>
              <a:rPr lang="en-US" sz="2000" baseline="30000" dirty="0">
                <a:latin typeface="Times New Roman" pitchFamily="18" charset="0"/>
                <a:cs typeface="Times New Roman" pitchFamily="18" charset="0"/>
              </a:rPr>
              <a:t>c</a:t>
            </a:r>
            <a:r>
              <a:rPr lang="en-US" sz="2000" dirty="0">
                <a:latin typeface="Times New Roman" pitchFamily="18" charset="0"/>
                <a:cs typeface="Times New Roman" pitchFamily="18" charset="0"/>
              </a:rPr>
              <a:t>, T. </a:t>
            </a:r>
            <a:r>
              <a:rPr lang="en-US" sz="2000" dirty="0" err="1">
                <a:latin typeface="Times New Roman" pitchFamily="18" charset="0"/>
                <a:cs typeface="Times New Roman" pitchFamily="18" charset="0"/>
              </a:rPr>
              <a:t>Pavani</a:t>
            </a:r>
            <a:r>
              <a:rPr lang="en-US" sz="2000" dirty="0">
                <a:latin typeface="Times New Roman" pitchFamily="18" charset="0"/>
                <a:cs typeface="Times New Roman" pitchFamily="18" charset="0"/>
              </a:rPr>
              <a:t> </a:t>
            </a:r>
            <a:r>
              <a:rPr lang="en-US" sz="2000" baseline="30000" dirty="0">
                <a:latin typeface="Times New Roman" pitchFamily="18" charset="0"/>
                <a:cs typeface="Times New Roman" pitchFamily="18" charset="0"/>
              </a:rPr>
              <a:t>c</a:t>
            </a:r>
            <a:r>
              <a:rPr lang="en-US" sz="2000" b="0" strike="noStrike" spc="-1" dirty="0">
                <a:solidFill>
                  <a:srgbClr val="000000"/>
                </a:solidFill>
                <a:latin typeface="Times New Roman" pitchFamily="18" charset="0"/>
                <a:cs typeface="Times New Roman" pitchFamily="18" charset="0"/>
              </a:rPr>
              <a:t> (2021). </a:t>
            </a:r>
            <a:r>
              <a:rPr lang="en-US" sz="2000" dirty="0">
                <a:latin typeface="Times New Roman" pitchFamily="18" charset="0"/>
                <a:cs typeface="Times New Roman" pitchFamily="18" charset="0"/>
              </a:rPr>
              <a:t>Detection and analysis of Alzheimer’s disease using various machine learning algorithms, “ </a:t>
            </a:r>
            <a:r>
              <a:rPr lang="en-US" sz="2000" dirty="0" err="1">
                <a:latin typeface="Times New Roman" pitchFamily="18" charset="0"/>
                <a:cs typeface="Times New Roman" pitchFamily="18" charset="0"/>
              </a:rPr>
              <a:t>materialstoday</a:t>
            </a:r>
            <a:r>
              <a:rPr lang="en-US" sz="2000" dirty="0">
                <a:latin typeface="Times New Roman" pitchFamily="18" charset="0"/>
                <a:cs typeface="Times New Roman" pitchFamily="18" charset="0"/>
              </a:rPr>
              <a:t> Proceedings”</a:t>
            </a:r>
            <a:r>
              <a:rPr lang="en-US" sz="2000" spc="-1" dirty="0">
                <a:solidFill>
                  <a:srgbClr val="000000"/>
                </a:solidFill>
                <a:latin typeface="Times New Roman" pitchFamily="18" charset="0"/>
                <a:cs typeface="Times New Roman" pitchFamily="18" charset="0"/>
              </a:rPr>
              <a:t> </a:t>
            </a:r>
          </a:p>
          <a:p>
            <a:pPr marL="228600" indent="-228240">
              <a:lnSpc>
                <a:spcPct val="90000"/>
              </a:lnSpc>
              <a:spcBef>
                <a:spcPts val="1001"/>
              </a:spcBef>
              <a:buClr>
                <a:srgbClr val="000000"/>
              </a:buClr>
            </a:pPr>
            <a:r>
              <a:rPr lang="en-US" sz="2000" spc="-1" dirty="0">
                <a:solidFill>
                  <a:srgbClr val="000000"/>
                </a:solidFill>
                <a:latin typeface="Times New Roman" pitchFamily="18" charset="0"/>
                <a:cs typeface="Times New Roman" pitchFamily="18" charset="0"/>
              </a:rPr>
              <a:t>    Link: https://www.sciencedirect.com/science/article/abs/pii/S2214785320357709</a:t>
            </a:r>
            <a:endParaRPr lang="en-US" sz="2000" b="0" strike="noStrike" spc="-1" dirty="0">
              <a:solidFill>
                <a:srgbClr val="000000"/>
              </a:solidFill>
              <a:latin typeface="Times New Roman" pitchFamily="18" charset="0"/>
              <a:cs typeface="Times New Roman" pitchFamily="18" charset="0"/>
            </a:endParaRPr>
          </a:p>
          <a:p>
            <a:pPr marL="228600" indent="-228240">
              <a:lnSpc>
                <a:spcPct val="90000"/>
              </a:lnSpc>
              <a:spcBef>
                <a:spcPts val="1001"/>
              </a:spcBef>
              <a:buClr>
                <a:srgbClr val="000000"/>
              </a:buClr>
            </a:pPr>
            <a:r>
              <a:rPr lang="en-US" sz="2000" b="0" strike="noStrike" spc="-1" dirty="0">
                <a:solidFill>
                  <a:srgbClr val="000000"/>
                </a:solidFill>
                <a:latin typeface="Times New Roman" pitchFamily="18" charset="0"/>
                <a:cs typeface="Times New Roman" pitchFamily="18" charset="0"/>
              </a:rPr>
              <a:t>2. </a:t>
            </a:r>
            <a:r>
              <a:rPr lang="it-IT" sz="2000" dirty="0">
                <a:latin typeface="Times New Roman" pitchFamily="18" charset="0"/>
                <a:cs typeface="Times New Roman" pitchFamily="18" charset="0"/>
              </a:rPr>
              <a:t>Aditi Govindu </a:t>
            </a:r>
            <a:r>
              <a:rPr lang="it-IT" sz="2000" baseline="30000" dirty="0">
                <a:latin typeface="Times New Roman" pitchFamily="18" charset="0"/>
                <a:cs typeface="Times New Roman" pitchFamily="18" charset="0"/>
              </a:rPr>
              <a:t>a</a:t>
            </a:r>
            <a:r>
              <a:rPr lang="it-IT" sz="2000" dirty="0">
                <a:latin typeface="Times New Roman" pitchFamily="18" charset="0"/>
                <a:cs typeface="Times New Roman" pitchFamily="18" charset="0"/>
              </a:rPr>
              <a:t>, Sushila Palwe </a:t>
            </a:r>
            <a:r>
              <a:rPr lang="en-US" sz="2000" b="0" strike="noStrike" spc="-1" dirty="0">
                <a:solidFill>
                  <a:srgbClr val="000000"/>
                </a:solidFill>
                <a:latin typeface="Times New Roman" pitchFamily="18" charset="0"/>
                <a:cs typeface="Times New Roman" pitchFamily="18" charset="0"/>
              </a:rPr>
              <a:t>(2023).</a:t>
            </a:r>
            <a:r>
              <a:rPr lang="en-US" sz="2000" dirty="0">
                <a:latin typeface="Times New Roman" pitchFamily="18" charset="0"/>
                <a:cs typeface="Times New Roman" pitchFamily="18" charset="0"/>
              </a:rPr>
              <a:t> Early detection of Parkinson's disease using machine learning</a:t>
            </a:r>
            <a:r>
              <a:rPr lang="en-US" sz="2000" b="0" strike="noStrike" spc="-1" dirty="0">
                <a:solidFill>
                  <a:srgbClr val="000000"/>
                </a:solidFill>
                <a:latin typeface="Times New Roman" pitchFamily="18" charset="0"/>
                <a:cs typeface="Times New Roman" pitchFamily="18" charset="0"/>
              </a:rPr>
              <a:t>. </a:t>
            </a:r>
            <a:r>
              <a:rPr lang="en-US" sz="2000" spc="-1" dirty="0">
                <a:solidFill>
                  <a:srgbClr val="000000"/>
                </a:solidFill>
                <a:latin typeface="Times New Roman" pitchFamily="18" charset="0"/>
                <a:cs typeface="Times New Roman" pitchFamily="18" charset="0"/>
              </a:rPr>
              <a:t>Elsevier.</a:t>
            </a:r>
          </a:p>
          <a:p>
            <a:pPr marL="228600" indent="-228240">
              <a:lnSpc>
                <a:spcPct val="90000"/>
              </a:lnSpc>
              <a:spcBef>
                <a:spcPts val="1001"/>
              </a:spcBef>
              <a:buClr>
                <a:srgbClr val="000000"/>
              </a:buClr>
            </a:pPr>
            <a:r>
              <a:rPr lang="en-US" sz="2000" spc="-1" dirty="0">
                <a:solidFill>
                  <a:srgbClr val="000000"/>
                </a:solidFill>
                <a:latin typeface="Times New Roman" pitchFamily="18" charset="0"/>
                <a:cs typeface="Times New Roman" pitchFamily="18" charset="0"/>
              </a:rPr>
              <a:t>    Link: </a:t>
            </a:r>
            <a:r>
              <a:rPr lang="en-US" sz="2000" spc="-1" dirty="0">
                <a:solidFill>
                  <a:srgbClr val="000000"/>
                </a:solidFill>
                <a:latin typeface="Times New Roman" pitchFamily="18" charset="0"/>
                <a:cs typeface="Times New Roman" pitchFamily="18" charset="0"/>
                <a:hlinkClick r:id="rId2"/>
              </a:rPr>
              <a:t>https://www.sciencedirect.com/science/article/pii/S1877050923000078</a:t>
            </a:r>
            <a:endParaRPr lang="en-US" sz="2000" spc="-1" dirty="0">
              <a:solidFill>
                <a:srgbClr val="000000"/>
              </a:solidFill>
              <a:latin typeface="Times New Roman" pitchFamily="18" charset="0"/>
              <a:cs typeface="Times New Roman" pitchFamily="18" charset="0"/>
            </a:endParaRPr>
          </a:p>
          <a:p>
            <a:pPr marL="228600" indent="-228240">
              <a:lnSpc>
                <a:spcPct val="90000"/>
              </a:lnSpc>
              <a:spcBef>
                <a:spcPts val="1001"/>
              </a:spcBef>
              <a:buClr>
                <a:srgbClr val="000000"/>
              </a:buClr>
            </a:pPr>
            <a:endParaRPr lang="en-US" sz="2800" b="0" strike="noStrike" spc="-1" dirty="0">
              <a:solidFill>
                <a:srgbClr val="000000"/>
              </a:solidFill>
              <a:latin typeface="Calibri"/>
            </a:endParaRPr>
          </a:p>
          <a:p>
            <a:pPr>
              <a:lnSpc>
                <a:spcPct val="90000"/>
              </a:lnSpc>
              <a:spcBef>
                <a:spcPts val="1001"/>
              </a:spcBef>
            </a:pPr>
            <a:endParaRPr lang="en-US" sz="2800" b="0" strike="noStrike" spc="-1" dirty="0">
              <a:solidFill>
                <a:srgbClr val="000000"/>
              </a:solidFill>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1143000" y="2689560"/>
            <a:ext cx="9905760" cy="1478160"/>
          </a:xfrm>
          <a:prstGeom prst="rect">
            <a:avLst/>
          </a:prstGeom>
          <a:noFill/>
          <a:ln>
            <a:noFill/>
          </a:ln>
        </p:spPr>
        <p:txBody>
          <a:bodyPr anchor="ctr">
            <a:noAutofit/>
          </a:bodyPr>
          <a:lstStyle/>
          <a:p>
            <a:pPr algn="ctr">
              <a:lnSpc>
                <a:spcPct val="90000"/>
              </a:lnSpc>
            </a:pPr>
            <a:r>
              <a:rPr lang="en-US" sz="4400" b="0" strike="noStrike" spc="-1" dirty="0">
                <a:solidFill>
                  <a:srgbClr val="000000"/>
                </a:solidFill>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3354120" y="475920"/>
            <a:ext cx="6653160" cy="915840"/>
          </a:xfrm>
          <a:prstGeom prst="rect">
            <a:avLst/>
          </a:prstGeom>
          <a:noFill/>
          <a:ln>
            <a:noFill/>
          </a:ln>
        </p:spPr>
        <p:txBody>
          <a:bodyPr anchor="ctr">
            <a:normAutofit/>
          </a:bodyPr>
          <a:lstStyle/>
          <a:p>
            <a:pPr algn="ctr">
              <a:lnSpc>
                <a:spcPct val="90000"/>
              </a:lnSpc>
            </a:pPr>
            <a:r>
              <a:rPr lang="en-IN" sz="4400" b="0" u="sng" strike="noStrike" spc="-1" dirty="0">
                <a:solidFill>
                  <a:srgbClr val="000000"/>
                </a:solidFill>
                <a:uFillTx/>
                <a:latin typeface="Times New Roman" pitchFamily="18" charset="0"/>
                <a:cs typeface="Times New Roman" pitchFamily="18" charset="0"/>
              </a:rPr>
              <a:t>Contents</a:t>
            </a:r>
            <a:endParaRPr lang="en-US" sz="4400" b="0" strike="noStrike" spc="-1" dirty="0">
              <a:solidFill>
                <a:srgbClr val="000000"/>
              </a:solidFill>
              <a:latin typeface="Times New Roman" pitchFamily="18" charset="0"/>
              <a:cs typeface="Times New Roman" pitchFamily="18" charset="0"/>
            </a:endParaRPr>
          </a:p>
        </p:txBody>
      </p:sp>
      <p:sp>
        <p:nvSpPr>
          <p:cNvPr id="94" name="TextShape 2"/>
          <p:cNvSpPr txBox="1"/>
          <p:nvPr/>
        </p:nvSpPr>
        <p:spPr>
          <a:xfrm>
            <a:off x="936000" y="1447800"/>
            <a:ext cx="10224000" cy="4888200"/>
          </a:xfrm>
          <a:prstGeom prst="rect">
            <a:avLst/>
          </a:prstGeom>
          <a:noFill/>
          <a:ln>
            <a:noFill/>
          </a:ln>
        </p:spPr>
        <p:txBody>
          <a:bodyPr lIns="90000" tIns="45000" rIns="90000" bIns="45000">
            <a:noAutofit/>
          </a:bodyPr>
          <a:lstStyle/>
          <a:p>
            <a:pPr marL="457200" indent="-457200"/>
            <a:r>
              <a:rPr lang="en-IN" sz="2200" spc="-1" dirty="0">
                <a:latin typeface="Times New Roman"/>
              </a:rPr>
              <a:t>1. Introduction</a:t>
            </a:r>
          </a:p>
          <a:p>
            <a:pPr marL="457200" indent="-457200"/>
            <a:r>
              <a:rPr lang="en-IN" sz="2200" b="0" strike="noStrike" spc="-1" dirty="0">
                <a:latin typeface="Times New Roman"/>
              </a:rPr>
              <a:t>    1.1 Motivation</a:t>
            </a:r>
          </a:p>
          <a:p>
            <a:pPr marL="457200" indent="-457200"/>
            <a:r>
              <a:rPr lang="en-IN" sz="2200" spc="-1" dirty="0">
                <a:latin typeface="Times New Roman"/>
              </a:rPr>
              <a:t>    1.2 Problem Statement</a:t>
            </a:r>
          </a:p>
          <a:p>
            <a:pPr marL="457200" indent="-457200"/>
            <a:r>
              <a:rPr lang="en-IN" sz="2200" b="0" strike="noStrike" spc="-1" dirty="0">
                <a:latin typeface="Times New Roman"/>
              </a:rPr>
              <a:t>    1.3 Objectives</a:t>
            </a:r>
          </a:p>
          <a:p>
            <a:r>
              <a:rPr lang="en-IN" sz="2200" spc="-1" dirty="0">
                <a:latin typeface="Times New Roman"/>
              </a:rPr>
              <a:t>2</a:t>
            </a:r>
            <a:r>
              <a:rPr lang="en-IN" sz="2200" b="0" strike="noStrike" spc="-1" dirty="0">
                <a:latin typeface="Times New Roman"/>
              </a:rPr>
              <a:t>. Literature Survey </a:t>
            </a:r>
          </a:p>
          <a:p>
            <a:r>
              <a:rPr lang="en-IN" sz="2200" spc="-1" dirty="0">
                <a:latin typeface="Times New Roman"/>
              </a:rPr>
              <a:t>3. Proposed Methodology</a:t>
            </a:r>
          </a:p>
          <a:p>
            <a:r>
              <a:rPr lang="en-IN" sz="2200" spc="-1" dirty="0">
                <a:latin typeface="Times New Roman"/>
              </a:rPr>
              <a:t>    3.1 Flowcharts</a:t>
            </a:r>
          </a:p>
          <a:p>
            <a:r>
              <a:rPr lang="en-IN" sz="2200" spc="-1" dirty="0">
                <a:latin typeface="Times New Roman"/>
              </a:rPr>
              <a:t>4. Implementation</a:t>
            </a:r>
            <a:endParaRPr lang="en-IN" sz="2200" b="0" strike="noStrike" spc="-1" dirty="0">
              <a:latin typeface="Times New Roman"/>
            </a:endParaRPr>
          </a:p>
          <a:p>
            <a:r>
              <a:rPr lang="en-IN" sz="2200" spc="-1" dirty="0">
                <a:latin typeface="Times New Roman"/>
              </a:rPr>
              <a:t>5. Result and Discussion</a:t>
            </a:r>
          </a:p>
          <a:p>
            <a:r>
              <a:rPr lang="en-IN" sz="2200" spc="-1" dirty="0">
                <a:latin typeface="Times New Roman"/>
              </a:rPr>
              <a:t>    5.1 Result</a:t>
            </a:r>
          </a:p>
          <a:p>
            <a:r>
              <a:rPr lang="en-IN" sz="2200" spc="-1" dirty="0">
                <a:latin typeface="Times New Roman"/>
              </a:rPr>
              <a:t>    5.2 Discussion</a:t>
            </a:r>
          </a:p>
          <a:p>
            <a:r>
              <a:rPr lang="en-IN" sz="2200" spc="-1" dirty="0">
                <a:latin typeface="Times New Roman"/>
              </a:rPr>
              <a:t>6</a:t>
            </a:r>
            <a:r>
              <a:rPr lang="en-IN" sz="2200" b="0" strike="noStrike" spc="-1" dirty="0">
                <a:latin typeface="Times New Roman"/>
              </a:rPr>
              <a:t>. Conclusion</a:t>
            </a:r>
          </a:p>
          <a:p>
            <a:r>
              <a:rPr lang="en-IN" sz="2200" spc="-1" dirty="0">
                <a:latin typeface="Times New Roman"/>
              </a:rPr>
              <a:t>    6.1 Future Scope</a:t>
            </a:r>
          </a:p>
          <a:p>
            <a:r>
              <a:rPr lang="en-IN" sz="2200" b="0" strike="noStrike" spc="-1" dirty="0">
                <a:latin typeface="Times New Roman"/>
              </a:rPr>
              <a:t>References </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1141560" y="678960"/>
            <a:ext cx="9905760" cy="1478160"/>
          </a:xfrm>
          <a:prstGeom prst="rect">
            <a:avLst/>
          </a:prstGeom>
          <a:noFill/>
          <a:ln>
            <a:noFill/>
          </a:ln>
        </p:spPr>
        <p:txBody>
          <a:bodyPr anchor="ctr">
            <a:noAutofit/>
          </a:bodyPr>
          <a:lstStyle/>
          <a:p>
            <a:pPr marL="742950" indent="-742950" algn="ctr">
              <a:lnSpc>
                <a:spcPct val="90000"/>
              </a:lnSpc>
            </a:pPr>
            <a:r>
              <a:rPr lang="en-US" sz="4400" b="0" strike="noStrike" spc="-1" dirty="0">
                <a:solidFill>
                  <a:srgbClr val="000000"/>
                </a:solidFill>
                <a:latin typeface="Times New Roman" pitchFamily="18" charset="0"/>
                <a:cs typeface="Times New Roman" pitchFamily="18" charset="0"/>
              </a:rPr>
              <a:t>1. I</a:t>
            </a:r>
            <a:r>
              <a:rPr lang="en-IN" sz="4400" b="0" strike="noStrike" spc="-1" dirty="0" err="1">
                <a:solidFill>
                  <a:srgbClr val="000000"/>
                </a:solidFill>
                <a:latin typeface="Times New Roman" pitchFamily="18" charset="0"/>
                <a:cs typeface="Times New Roman" pitchFamily="18" charset="0"/>
              </a:rPr>
              <a:t>ntroduction</a:t>
            </a:r>
            <a:endParaRPr lang="en-IN" sz="4400" b="0" strike="noStrike" spc="-1" dirty="0">
              <a:solidFill>
                <a:srgbClr val="000000"/>
              </a:solidFill>
              <a:latin typeface="Times New Roman" pitchFamily="18" charset="0"/>
              <a:cs typeface="Times New Roman" pitchFamily="18" charset="0"/>
            </a:endParaRPr>
          </a:p>
        </p:txBody>
      </p:sp>
      <p:sp>
        <p:nvSpPr>
          <p:cNvPr id="97" name="TextShape 2"/>
          <p:cNvSpPr txBox="1"/>
          <p:nvPr/>
        </p:nvSpPr>
        <p:spPr>
          <a:xfrm>
            <a:off x="966240" y="2376000"/>
            <a:ext cx="9905760" cy="3541320"/>
          </a:xfrm>
          <a:prstGeom prst="rect">
            <a:avLst/>
          </a:prstGeom>
          <a:noFill/>
          <a:ln>
            <a:noFill/>
          </a:ln>
        </p:spPr>
        <p:txBody>
          <a:bodyPr>
            <a:normAutofit/>
          </a:bodyPr>
          <a:lstStyle/>
          <a:p>
            <a:endParaRPr lang="en-US" sz="2800" b="0" strike="noStrike" spc="-1">
              <a:solidFill>
                <a:srgbClr val="000000"/>
              </a:solidFill>
              <a:latin typeface="Calibri"/>
            </a:endParaRPr>
          </a:p>
        </p:txBody>
      </p:sp>
      <p:sp>
        <p:nvSpPr>
          <p:cNvPr id="5" name="TextBox 4"/>
          <p:cNvSpPr txBox="1"/>
          <p:nvPr/>
        </p:nvSpPr>
        <p:spPr>
          <a:xfrm>
            <a:off x="914400" y="2133600"/>
            <a:ext cx="10363200" cy="646331"/>
          </a:xfrm>
          <a:prstGeom prst="rect">
            <a:avLst/>
          </a:prstGeom>
          <a:noFill/>
        </p:spPr>
        <p:txBody>
          <a:bodyPr wrap="square" rtlCol="0">
            <a:spAutoFit/>
          </a:bodyPr>
          <a:lstStyle/>
          <a:p>
            <a:pPr marL="457200" indent="-457200" algn="just"/>
            <a:endParaRPr lang="en-US" dirty="0">
              <a:latin typeface="Times New Roman" panose="02020603050405020304" pitchFamily="18" charset="0"/>
              <a:cs typeface="Times New Roman" panose="02020603050405020304" pitchFamily="18" charset="0"/>
            </a:endParaRPr>
          </a:p>
          <a:p>
            <a:pPr marL="457200" indent="-457200" algn="just"/>
            <a:endParaRPr lang="en-US" dirty="0">
              <a:latin typeface="Times New Roman" pitchFamily="18" charset="0"/>
              <a:cs typeface="Times New Roman" pitchFamily="18" charset="0"/>
            </a:endParaRPr>
          </a:p>
        </p:txBody>
      </p:sp>
      <p:sp>
        <p:nvSpPr>
          <p:cNvPr id="6" name="TextBox 5"/>
          <p:cNvSpPr txBox="1"/>
          <p:nvPr/>
        </p:nvSpPr>
        <p:spPr>
          <a:xfrm>
            <a:off x="1143000" y="2133600"/>
            <a:ext cx="10058400" cy="3477875"/>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Parkinson's disease (PD) is a neurodegenerative disorder affecting 60% of people over the age of 50 years. Patients with Parkinson's (PWP) face mobility challenges and speech difficulties, making physical visits for treatment and monitoring a hurdle. PD can be treated through early detection, thus enabling patients to lead a normal life. Likewise, Alzheimer's is a dynamic ailment that decimates the mind's memory and its general functioning. The detection of Alzheimer’s can't be wiped out in the first stages within the current scenario. Earlier detection of these </a:t>
            </a:r>
            <a:r>
              <a:rPr lang="en-US" sz="2000" dirty="0" err="1">
                <a:latin typeface="Times New Roman" pitchFamily="18" charset="0"/>
                <a:cs typeface="Times New Roman" pitchFamily="18" charset="0"/>
              </a:rPr>
              <a:t>diseasea</a:t>
            </a:r>
            <a:r>
              <a:rPr lang="en-US" sz="2000" dirty="0">
                <a:latin typeface="Times New Roman" pitchFamily="18" charset="0"/>
                <a:cs typeface="Times New Roman" pitchFamily="18" charset="0"/>
              </a:rPr>
              <a:t> can help in providing the specified treatment to stop it happening anytime sooner as there's no cure for these diseases. </a:t>
            </a:r>
            <a:r>
              <a:rPr lang="en-US" sz="2000" spc="-1" dirty="0">
                <a:solidFill>
                  <a:srgbClr val="000000"/>
                </a:solidFill>
                <a:latin typeface="Times New Roman" panose="02020603050405020304" pitchFamily="18" charset="0"/>
                <a:cs typeface="Times New Roman" panose="02020603050405020304" pitchFamily="18" charset="0"/>
              </a:rPr>
              <a:t>Disease prediction involves using data to foresee the likelihood of someone getting a disease. This helps doctors identify high-risk individuals early, so they can provide personalized treatment and ultimately enhance the quality of care.</a:t>
            </a:r>
          </a:p>
          <a:p>
            <a:endParaRPr lang="en-US" sz="20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3200" y="609600"/>
            <a:ext cx="6324599" cy="769441"/>
          </a:xfrm>
          <a:prstGeom prst="rect">
            <a:avLst/>
          </a:prstGeom>
        </p:spPr>
        <p:txBody>
          <a:bodyPr wrap="square">
            <a:spAutoFit/>
          </a:bodyPr>
          <a:lstStyle/>
          <a:p>
            <a:pPr algn="ctr"/>
            <a:r>
              <a:rPr lang="en-US" sz="4400" dirty="0">
                <a:latin typeface="Times New Roman" pitchFamily="18" charset="0"/>
                <a:cs typeface="Times New Roman" pitchFamily="18" charset="0"/>
              </a:rPr>
              <a:t>1.1 Motivation</a:t>
            </a:r>
          </a:p>
        </p:txBody>
      </p:sp>
      <p:sp>
        <p:nvSpPr>
          <p:cNvPr id="5" name="TextBox 4"/>
          <p:cNvSpPr txBox="1"/>
          <p:nvPr/>
        </p:nvSpPr>
        <p:spPr>
          <a:xfrm>
            <a:off x="1295400" y="1676400"/>
            <a:ext cx="9601200" cy="2523768"/>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This project focuses on predicting neurodegenerative diseases like Parkinson's and Alzheimer's, which significantly impact individuals and healthcare systems. With their growing prevalence, early detection becomes crucial for timely intervention. By leveraging predictive analytics, we aim to empower patients and families with informed decisions, leading to better health management and improved emotional well-being. Our goal is to enhance early detection, optimize care strategies, and contribute to a healthier future for those at risk of these debilitating diseases.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a:noFill/>
          </a:ln>
        </p:spPr>
        <p:txBody>
          <a:bodyPr anchor="ctr">
            <a:noAutofit/>
          </a:bodyPr>
          <a:lstStyle/>
          <a:p>
            <a:pPr algn="ctr">
              <a:lnSpc>
                <a:spcPct val="90000"/>
              </a:lnSpc>
            </a:pPr>
            <a:r>
              <a:rPr lang="en-US" sz="4400" b="0" strike="noStrike" spc="-1" dirty="0">
                <a:solidFill>
                  <a:srgbClr val="000000"/>
                </a:solidFill>
                <a:latin typeface="Times New Roman" pitchFamily="18" charset="0"/>
                <a:cs typeface="Times New Roman" pitchFamily="18" charset="0"/>
              </a:rPr>
              <a:t>1.2 Problem Statement</a:t>
            </a:r>
          </a:p>
        </p:txBody>
      </p:sp>
      <p:sp>
        <p:nvSpPr>
          <p:cNvPr id="101" name="TextShape 2"/>
          <p:cNvSpPr txBox="1"/>
          <p:nvPr/>
        </p:nvSpPr>
        <p:spPr>
          <a:xfrm>
            <a:off x="838080" y="1825560"/>
            <a:ext cx="10515240" cy="4350960"/>
          </a:xfrm>
          <a:prstGeom prst="rect">
            <a:avLst/>
          </a:prstGeom>
          <a:noFill/>
          <a:ln>
            <a:noFill/>
          </a:ln>
        </p:spPr>
        <p:txBody>
          <a:bodyPr>
            <a:normAutofit/>
          </a:bodyPr>
          <a:lstStyle/>
          <a:p>
            <a:endParaRPr lang="en-US" sz="2800" b="0" strike="noStrike" spc="-1">
              <a:solidFill>
                <a:srgbClr val="000000"/>
              </a:solidFill>
              <a:latin typeface="Calibri"/>
            </a:endParaRPr>
          </a:p>
        </p:txBody>
      </p:sp>
      <p:sp>
        <p:nvSpPr>
          <p:cNvPr id="4" name="TextBox 3"/>
          <p:cNvSpPr txBox="1"/>
          <p:nvPr/>
        </p:nvSpPr>
        <p:spPr>
          <a:xfrm>
            <a:off x="990600" y="1600200"/>
            <a:ext cx="10058400" cy="2523768"/>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Many diseases are often diagnosed at a late stage when they are harder to treat and manage. </a:t>
            </a:r>
            <a:r>
              <a:rPr lang="en-US" altLang="en-US" sz="2000" dirty="0">
                <a:latin typeface="Times New Roman" pitchFamily="18" charset="0"/>
                <a:cs typeface="Times New Roman" pitchFamily="18" charset="0"/>
              </a:rPr>
              <a:t>Late diagnosis leads to lower treatment success rates and higher mortality rates. Treating advanced stages of diseases requires more resources, longer hospital stays, and more expensive procedures. This increases the overall cost of healthcare, making it less affordable for patients and healthcare providers. </a:t>
            </a:r>
            <a:r>
              <a:rPr lang="en-US" sz="2000" dirty="0">
                <a:solidFill>
                  <a:srgbClr val="0D0D0D"/>
                </a:solidFill>
                <a:latin typeface="Times New Roman" pitchFamily="18" charset="0"/>
                <a:cs typeface="Times New Roman" pitchFamily="18" charset="0"/>
              </a:rPr>
              <a:t>Late-stage diseases need more resources, longer hospital stays, and more expensive treatments, which can be avoided with early detection. </a:t>
            </a:r>
            <a:r>
              <a:rPr lang="en-US" sz="2000" spc="-1" dirty="0">
                <a:solidFill>
                  <a:srgbClr val="000000"/>
                </a:solidFill>
                <a:latin typeface="Times New Roman" panose="02020603050405020304" pitchFamily="18" charset="0"/>
                <a:cs typeface="Times New Roman" panose="02020603050405020304" pitchFamily="18" charset="0"/>
              </a:rPr>
              <a:t>By predicting diseases before they fully develop, doctors can provide better care and reduce costs.</a:t>
            </a:r>
          </a:p>
          <a:p>
            <a:endParaRPr lang="en-US" alt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latin typeface="Times New Roman" pitchFamily="18" charset="0"/>
                <a:cs typeface="Times New Roman" pitchFamily="18" charset="0"/>
              </a:rPr>
              <a:t>1.3 Objectives</a:t>
            </a:r>
          </a:p>
        </p:txBody>
      </p:sp>
      <p:sp>
        <p:nvSpPr>
          <p:cNvPr id="4" name="TextBox 3"/>
          <p:cNvSpPr txBox="1"/>
          <p:nvPr/>
        </p:nvSpPr>
        <p:spPr>
          <a:xfrm>
            <a:off x="990600" y="1752600"/>
            <a:ext cx="10134600" cy="2215991"/>
          </a:xfrm>
          <a:prstGeom prst="rect">
            <a:avLst/>
          </a:prstGeom>
          <a:noFill/>
        </p:spPr>
        <p:txBody>
          <a:bodyPr wrap="square" rtlCol="0">
            <a:spAutoFit/>
          </a:bodyPr>
          <a:lstStyle/>
          <a:p>
            <a:r>
              <a:rPr lang="en-US" sz="2000" dirty="0">
                <a:latin typeface="Times New Roman" pitchFamily="18" charset="0"/>
                <a:cs typeface="Times New Roman" pitchFamily="18" charset="0"/>
              </a:rPr>
              <a:t>Disease prediction focuses on improving healthcare outcomes and resource management. Key objectives include early detection for timely intervention and better patient outcomes. Risk assessment helps tailor personalized medicine and preventive strategies. It also aids in managing high-risk populations to improve public health. Predicting disease trends enables efficient resource allocation and reduces hospitalizations. Overall, it optimizes healthcare delivery and enhances the care quality.</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1381320" y="228600"/>
            <a:ext cx="9723600" cy="838200"/>
          </a:xfrm>
          <a:prstGeom prst="rect">
            <a:avLst/>
          </a:prstGeom>
          <a:noFill/>
          <a:ln>
            <a:noFill/>
          </a:ln>
        </p:spPr>
        <p:txBody>
          <a:bodyPr anchor="ctr">
            <a:noAutofit/>
          </a:bodyPr>
          <a:lstStyle/>
          <a:p>
            <a:pPr algn="ctr">
              <a:lnSpc>
                <a:spcPct val="90000"/>
              </a:lnSpc>
            </a:pPr>
            <a:r>
              <a:rPr lang="en-US" sz="4400" b="0" strike="noStrike" spc="-1" dirty="0">
                <a:solidFill>
                  <a:srgbClr val="000000"/>
                </a:solidFill>
                <a:latin typeface="Times New Roman" pitchFamily="18" charset="0"/>
                <a:cs typeface="Times New Roman" pitchFamily="18" charset="0"/>
              </a:rPr>
              <a:t>2. Literature </a:t>
            </a:r>
            <a:r>
              <a:rPr lang="en-US" sz="4400" spc="-1" dirty="0">
                <a:solidFill>
                  <a:srgbClr val="000000"/>
                </a:solidFill>
                <a:latin typeface="Times New Roman" pitchFamily="18" charset="0"/>
                <a:cs typeface="Times New Roman" pitchFamily="18" charset="0"/>
              </a:rPr>
              <a:t>S</a:t>
            </a:r>
            <a:r>
              <a:rPr lang="en-US" sz="4400" b="0" strike="noStrike" spc="-1" dirty="0">
                <a:solidFill>
                  <a:srgbClr val="000000"/>
                </a:solidFill>
                <a:latin typeface="Times New Roman" pitchFamily="18" charset="0"/>
                <a:cs typeface="Times New Roman" pitchFamily="18" charset="0"/>
              </a:rPr>
              <a:t>urvey </a:t>
            </a:r>
          </a:p>
        </p:txBody>
      </p:sp>
      <p:graphicFrame>
        <p:nvGraphicFramePr>
          <p:cNvPr id="105" name="Table 2"/>
          <p:cNvGraphicFramePr/>
          <p:nvPr>
            <p:extLst>
              <p:ext uri="{D42A27DB-BD31-4B8C-83A1-F6EECF244321}">
                <p14:modId xmlns:p14="http://schemas.microsoft.com/office/powerpoint/2010/main" val="3274396563"/>
              </p:ext>
            </p:extLst>
          </p:nvPr>
        </p:nvGraphicFramePr>
        <p:xfrm>
          <a:off x="573840" y="1066800"/>
          <a:ext cx="11044080" cy="6356193"/>
        </p:xfrm>
        <a:graphic>
          <a:graphicData uri="http://schemas.openxmlformats.org/drawingml/2006/table">
            <a:tbl>
              <a:tblPr/>
              <a:tblGrid>
                <a:gridCol w="2208600">
                  <a:extLst>
                    <a:ext uri="{9D8B030D-6E8A-4147-A177-3AD203B41FA5}">
                      <a16:colId xmlns:a16="http://schemas.microsoft.com/office/drawing/2014/main" val="20000"/>
                    </a:ext>
                  </a:extLst>
                </a:gridCol>
                <a:gridCol w="2208600">
                  <a:extLst>
                    <a:ext uri="{9D8B030D-6E8A-4147-A177-3AD203B41FA5}">
                      <a16:colId xmlns:a16="http://schemas.microsoft.com/office/drawing/2014/main" val="20001"/>
                    </a:ext>
                  </a:extLst>
                </a:gridCol>
                <a:gridCol w="1485960">
                  <a:extLst>
                    <a:ext uri="{9D8B030D-6E8A-4147-A177-3AD203B41FA5}">
                      <a16:colId xmlns:a16="http://schemas.microsoft.com/office/drawing/2014/main" val="20002"/>
                    </a:ext>
                  </a:extLst>
                </a:gridCol>
                <a:gridCol w="2499240">
                  <a:extLst>
                    <a:ext uri="{9D8B030D-6E8A-4147-A177-3AD203B41FA5}">
                      <a16:colId xmlns:a16="http://schemas.microsoft.com/office/drawing/2014/main" val="20003"/>
                    </a:ext>
                  </a:extLst>
                </a:gridCol>
                <a:gridCol w="2641680">
                  <a:extLst>
                    <a:ext uri="{9D8B030D-6E8A-4147-A177-3AD203B41FA5}">
                      <a16:colId xmlns:a16="http://schemas.microsoft.com/office/drawing/2014/main" val="20004"/>
                    </a:ext>
                  </a:extLst>
                </a:gridCol>
              </a:tblGrid>
              <a:tr h="646933">
                <a:tc>
                  <a:txBody>
                    <a:bodyPr/>
                    <a:lstStyle/>
                    <a:p>
                      <a:pPr algn="ctr">
                        <a:lnSpc>
                          <a:spcPct val="100000"/>
                        </a:lnSpc>
                      </a:pPr>
                      <a:r>
                        <a:rPr lang="en-IN" sz="1800" b="1" strike="noStrike" spc="-1" dirty="0">
                          <a:solidFill>
                            <a:srgbClr val="FFFFFF"/>
                          </a:solidFill>
                          <a:latin typeface="Calibri"/>
                        </a:rPr>
                        <a:t>Publication</a:t>
                      </a:r>
                      <a:endParaRPr lang="en-IN" sz="1800" b="0" strike="noStrike" spc="-1" dirty="0">
                        <a:latin typeface="Times New Roman"/>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ctr">
                        <a:lnSpc>
                          <a:spcPct val="100000"/>
                        </a:lnSpc>
                      </a:pPr>
                      <a:r>
                        <a:rPr lang="en-IN" sz="1800" b="1" strike="noStrike" spc="-1">
                          <a:solidFill>
                            <a:srgbClr val="FFFFFF"/>
                          </a:solidFill>
                          <a:latin typeface="Calibri"/>
                        </a:rPr>
                        <a:t>Title of the Paper</a:t>
                      </a:r>
                      <a:endParaRPr lang="en-IN" sz="1800" b="0" strike="noStrike" spc="-1">
                        <a:latin typeface="Times New Roman"/>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ctr">
                        <a:lnSpc>
                          <a:spcPct val="100000"/>
                        </a:lnSpc>
                      </a:pPr>
                      <a:r>
                        <a:rPr lang="en-IN" sz="1800" b="1" strike="noStrike" spc="-1" dirty="0">
                          <a:solidFill>
                            <a:srgbClr val="FFFFFF"/>
                          </a:solidFill>
                          <a:latin typeface="Calibri"/>
                        </a:rPr>
                        <a:t>Publication Year</a:t>
                      </a:r>
                      <a:endParaRPr lang="en-IN" sz="1800" b="0" strike="noStrike" spc="-1" dirty="0">
                        <a:latin typeface="Times New Roman"/>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ctr">
                        <a:lnSpc>
                          <a:spcPct val="100000"/>
                        </a:lnSpc>
                      </a:pPr>
                      <a:r>
                        <a:rPr lang="en-IN" sz="1800" b="1" strike="noStrike" spc="-1">
                          <a:solidFill>
                            <a:srgbClr val="FFFFFF"/>
                          </a:solidFill>
                          <a:latin typeface="Calibri"/>
                        </a:rPr>
                        <a:t>Authors</a:t>
                      </a:r>
                      <a:endParaRPr lang="en-IN" sz="1800" b="0" strike="noStrike" spc="-1">
                        <a:latin typeface="Times New Roman"/>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ctr">
                        <a:lnSpc>
                          <a:spcPct val="100000"/>
                        </a:lnSpc>
                      </a:pPr>
                      <a:r>
                        <a:rPr lang="en-IN" sz="1800" b="1" strike="noStrike" spc="-1">
                          <a:solidFill>
                            <a:srgbClr val="FFFFFF"/>
                          </a:solidFill>
                          <a:latin typeface="Calibri"/>
                        </a:rPr>
                        <a:t>Summary</a:t>
                      </a:r>
                      <a:endParaRPr lang="en-IN" sz="1800" b="0" strike="noStrike" spc="-1">
                        <a:latin typeface="Times New Roman"/>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extLst>
                  <a:ext uri="{0D108BD9-81ED-4DB2-BD59-A6C34878D82A}">
                    <a16:rowId xmlns:a16="http://schemas.microsoft.com/office/drawing/2014/main" val="10000"/>
                  </a:ext>
                </a:extLst>
              </a:tr>
              <a:tr h="214310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IN" sz="1400" b="0" strike="noStrike" spc="-1" dirty="0">
                          <a:latin typeface="Times New Roman"/>
                        </a:rPr>
                        <a:t>Materials today Proceedings</a:t>
                      </a:r>
                    </a:p>
                    <a:p>
                      <a:pPr>
                        <a:lnSpc>
                          <a:spcPct val="100000"/>
                        </a:lnSpc>
                      </a:pPr>
                      <a:endParaRPr lang="en-IN" sz="1400" b="0" strike="noStrike" spc="-1" dirty="0">
                        <a:latin typeface="Times New Roman"/>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400" b="0" strike="noStrike" spc="-1" dirty="0">
                          <a:latin typeface="Times New Roman"/>
                        </a:rPr>
                        <a:t>Alzheimer's disease prediction using machine learning techniques and principal component analysis (PCA)</a:t>
                      </a:r>
                      <a:endParaRPr lang="en-IN" sz="1400" b="0" strike="noStrike" spc="-1" dirty="0">
                        <a:latin typeface="Times New Roman"/>
                      </a:endParaRPr>
                    </a:p>
                    <a:p>
                      <a:pPr>
                        <a:lnSpc>
                          <a:spcPct val="100000"/>
                        </a:lnSpc>
                      </a:pPr>
                      <a:endParaRPr lang="en-IN" sz="1400" b="0" strike="noStrike" spc="-1" dirty="0">
                        <a:latin typeface="Times New Roman"/>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nSpc>
                          <a:spcPct val="100000"/>
                        </a:lnSpc>
                      </a:pPr>
                      <a:r>
                        <a:rPr lang="en-IN" sz="1400" b="0" strike="noStrike" spc="-1" dirty="0">
                          <a:solidFill>
                            <a:srgbClr val="000000"/>
                          </a:solidFill>
                          <a:latin typeface="Calibri"/>
                        </a:rPr>
                        <a:t>2023</a:t>
                      </a:r>
                      <a:endParaRPr lang="en-IN" sz="1400" b="0" strike="noStrike" spc="-1" dirty="0">
                        <a:latin typeface="Times New Roman"/>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IN" sz="1400" b="0" strike="noStrike" spc="-1" dirty="0" err="1">
                          <a:latin typeface="Times New Roman"/>
                        </a:rPr>
                        <a:t>M.Sudharshan</a:t>
                      </a:r>
                      <a:r>
                        <a:rPr lang="en-IN" sz="1400" b="0" strike="noStrike" spc="-1" dirty="0">
                          <a:latin typeface="Times New Roman"/>
                        </a:rPr>
                        <a:t> &amp; </a:t>
                      </a:r>
                      <a:r>
                        <a:rPr lang="en-IN" sz="1400" b="0" strike="noStrike" spc="-1" dirty="0" err="1">
                          <a:latin typeface="Times New Roman"/>
                        </a:rPr>
                        <a:t>G.Thailambal</a:t>
                      </a:r>
                      <a:endParaRPr lang="en-IN" sz="1400" b="0" strike="noStrike" spc="-1" dirty="0">
                        <a:latin typeface="Times New Roman"/>
                      </a:endParaRPr>
                    </a:p>
                    <a:p>
                      <a:pPr>
                        <a:lnSpc>
                          <a:spcPct val="100000"/>
                        </a:lnSpc>
                      </a:pPr>
                      <a:endParaRPr lang="en-IN" sz="1400" b="0" strike="noStrike" spc="-1" dirty="0">
                        <a:latin typeface="Times New Roman"/>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gn="just">
                        <a:lnSpc>
                          <a:spcPct val="100000"/>
                        </a:lnSpc>
                      </a:pPr>
                      <a:r>
                        <a:rPr lang="en-US" sz="1400" b="0" i="0" kern="1200" dirty="0">
                          <a:solidFill>
                            <a:schemeClr val="tx1"/>
                          </a:solidFill>
                          <a:effectLst/>
                          <a:latin typeface="Times New Roman" pitchFamily="18" charset="0"/>
                          <a:ea typeface="+mn-ea"/>
                          <a:cs typeface="Times New Roman" pitchFamily="18" charset="0"/>
                        </a:rPr>
                        <a:t>Several machine learning algorithms are used for the early detection of Alzheimer's disease.  IVM: A variant of SVM that selects a subset of training data for efficiency.- RELM: An extension of ELM with regularization to improve accuracy and control </a:t>
                      </a:r>
                      <a:r>
                        <a:rPr lang="en-US" sz="1400" b="0" i="0" kern="1200" dirty="0" err="1">
                          <a:solidFill>
                            <a:schemeClr val="tx1"/>
                          </a:solidFill>
                          <a:effectLst/>
                          <a:latin typeface="Times New Roman" pitchFamily="18" charset="0"/>
                          <a:ea typeface="+mn-ea"/>
                          <a:cs typeface="Times New Roman" pitchFamily="18" charset="0"/>
                        </a:rPr>
                        <a:t>overfitting</a:t>
                      </a:r>
                      <a:r>
                        <a:rPr lang="en-US" sz="1400" b="0" i="0" kern="1200" dirty="0">
                          <a:solidFill>
                            <a:schemeClr val="tx1"/>
                          </a:solidFill>
                          <a:effectLst/>
                          <a:latin typeface="Times New Roman" pitchFamily="18" charset="0"/>
                          <a:ea typeface="+mn-ea"/>
                          <a:cs typeface="Times New Roman" pitchFamily="18" charset="0"/>
                        </a:rPr>
                        <a:t>.</a:t>
                      </a:r>
                      <a:endParaRPr lang="en-IN" sz="1200" b="0" strike="noStrike" spc="-1" dirty="0">
                        <a:latin typeface="Times New Roman"/>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extLst>
                  <a:ext uri="{0D108BD9-81ED-4DB2-BD59-A6C34878D82A}">
                    <a16:rowId xmlns:a16="http://schemas.microsoft.com/office/drawing/2014/main" val="10001"/>
                  </a:ext>
                </a:extLst>
              </a:tr>
              <a:tr h="2772567">
                <a:tc>
                  <a:txBody>
                    <a:bodyPr/>
                    <a:lstStyle/>
                    <a:p>
                      <a:pPr>
                        <a:lnSpc>
                          <a:spcPct val="100000"/>
                        </a:lnSpc>
                        <a:tabLst>
                          <a:tab pos="0" algn="l"/>
                        </a:tabLst>
                      </a:pPr>
                      <a:r>
                        <a:rPr lang="en-IN" sz="1400" b="0" strike="noStrike" spc="-1" dirty="0">
                          <a:latin typeface="Times New Roman"/>
                        </a:rPr>
                        <a:t>MDPI</a:t>
                      </a: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tabLst>
                          <a:tab pos="0" algn="l"/>
                        </a:tabLst>
                      </a:pPr>
                      <a:r>
                        <a:rPr lang="en-US" sz="1400" b="0" strike="noStrike" spc="-1" dirty="0">
                          <a:latin typeface="Times New Roman"/>
                        </a:rPr>
                        <a:t>Improved Alzheimer’s Disease Detection by MRI Using Multimodal Machine Learning Algorithms</a:t>
                      </a:r>
                      <a:endParaRPr lang="en-IN" sz="1400" b="0" strike="noStrike" spc="-1" dirty="0">
                        <a:latin typeface="Times New Roman"/>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tabLst>
                          <a:tab pos="0" algn="l"/>
                        </a:tabLst>
                      </a:pPr>
                      <a:r>
                        <a:rPr lang="en-IN" sz="1400" b="0" strike="noStrike" spc="-1" dirty="0">
                          <a:solidFill>
                            <a:srgbClr val="000000"/>
                          </a:solidFill>
                          <a:latin typeface="Calibri"/>
                        </a:rPr>
                        <a:t>2021</a:t>
                      </a:r>
                      <a:endParaRPr lang="en-IN" sz="1400" b="0" strike="noStrike" spc="-1" dirty="0">
                        <a:latin typeface="Times New Roman"/>
                      </a:endParaRPr>
                    </a:p>
                    <a:p>
                      <a:pPr>
                        <a:lnSpc>
                          <a:spcPct val="100000"/>
                        </a:lnSpc>
                        <a:tabLst>
                          <a:tab pos="0" algn="l"/>
                        </a:tabLst>
                      </a:pPr>
                      <a:endParaRPr lang="en-IN" sz="1400" b="0" strike="noStrike" spc="-1" dirty="0">
                        <a:latin typeface="Times New Roman"/>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IN" sz="1400" b="0" strike="noStrike" spc="-1" dirty="0" err="1">
                          <a:latin typeface="Times New Roman"/>
                        </a:rPr>
                        <a:t>Gopi</a:t>
                      </a:r>
                      <a:r>
                        <a:rPr lang="en-IN" sz="1400" b="0" strike="noStrike" spc="-1" dirty="0">
                          <a:latin typeface="Times New Roman"/>
                        </a:rPr>
                        <a:t> </a:t>
                      </a:r>
                      <a:r>
                        <a:rPr lang="en-IN" sz="1400" b="0" strike="noStrike" spc="-1" dirty="0" err="1">
                          <a:latin typeface="Times New Roman"/>
                        </a:rPr>
                        <a:t>Battineni</a:t>
                      </a:r>
                      <a:r>
                        <a:rPr lang="en-IN" sz="1400" b="0" strike="noStrike" spc="-1" dirty="0">
                          <a:latin typeface="Times New Roman"/>
                        </a:rPr>
                        <a:t>, </a:t>
                      </a:r>
                      <a:r>
                        <a:rPr lang="en-IN" sz="1400" b="0" strike="noStrike" spc="-1" dirty="0" err="1">
                          <a:latin typeface="Times New Roman"/>
                        </a:rPr>
                        <a:t>Mohmmad</a:t>
                      </a:r>
                      <a:r>
                        <a:rPr lang="en-IN" sz="1400" b="0" strike="noStrike" spc="-1" dirty="0">
                          <a:latin typeface="Times New Roman"/>
                        </a:rPr>
                        <a:t> </a:t>
                      </a:r>
                      <a:r>
                        <a:rPr lang="en-IN" sz="1400" b="0" strike="noStrike" spc="-1" dirty="0" err="1">
                          <a:latin typeface="Times New Roman"/>
                        </a:rPr>
                        <a:t>Amran</a:t>
                      </a:r>
                      <a:r>
                        <a:rPr lang="en-IN" sz="1400" b="0" strike="noStrike" spc="-1" dirty="0">
                          <a:latin typeface="Times New Roman"/>
                        </a:rPr>
                        <a:t> </a:t>
                      </a:r>
                      <a:r>
                        <a:rPr lang="en-IN" sz="1400" b="0" strike="noStrike" spc="-1" dirty="0" err="1">
                          <a:latin typeface="Times New Roman"/>
                        </a:rPr>
                        <a:t>Hossain</a:t>
                      </a:r>
                      <a:r>
                        <a:rPr lang="en-IN" sz="1400" b="0" strike="noStrike" spc="-1" dirty="0">
                          <a:latin typeface="Times New Roman"/>
                        </a:rPr>
                        <a:t>, </a:t>
                      </a:r>
                      <a:r>
                        <a:rPr lang="en-IN" sz="1400" b="0" strike="noStrike" spc="-1" dirty="0" err="1">
                          <a:latin typeface="Times New Roman"/>
                        </a:rPr>
                        <a:t>Nalini</a:t>
                      </a:r>
                      <a:r>
                        <a:rPr lang="en-IN" sz="1400" b="0" strike="noStrike" spc="-1" dirty="0">
                          <a:latin typeface="Times New Roman"/>
                        </a:rPr>
                        <a:t> </a:t>
                      </a:r>
                      <a:r>
                        <a:rPr lang="en-IN" sz="1400" b="0" strike="noStrike" spc="-1" dirty="0" err="1">
                          <a:latin typeface="Times New Roman"/>
                        </a:rPr>
                        <a:t>Chintalapudi,Enea</a:t>
                      </a:r>
                      <a:r>
                        <a:rPr lang="en-IN" sz="1400" b="0" strike="noStrike" spc="-1" dirty="0">
                          <a:latin typeface="Times New Roman"/>
                        </a:rPr>
                        <a:t> </a:t>
                      </a:r>
                      <a:r>
                        <a:rPr lang="en-IN" sz="1400" b="0" strike="noStrike" spc="-1" dirty="0" err="1">
                          <a:latin typeface="Times New Roman"/>
                        </a:rPr>
                        <a:t>Traini,Venkata</a:t>
                      </a:r>
                      <a:r>
                        <a:rPr lang="en-IN" sz="1400" b="0" strike="noStrike" spc="-1" dirty="0">
                          <a:latin typeface="Times New Roman"/>
                        </a:rPr>
                        <a:t> </a:t>
                      </a:r>
                      <a:r>
                        <a:rPr lang="en-IN" sz="1400" b="0" strike="noStrike" spc="-1" dirty="0" err="1">
                          <a:latin typeface="Times New Roman"/>
                        </a:rPr>
                        <a:t>Rao</a:t>
                      </a:r>
                      <a:r>
                        <a:rPr lang="en-IN" sz="1400" b="0" strike="noStrike" spc="-1" dirty="0">
                          <a:latin typeface="Times New Roman"/>
                        </a:rPr>
                        <a:t> </a:t>
                      </a:r>
                      <a:r>
                        <a:rPr lang="en-IN" sz="1400" b="0" strike="noStrike" spc="-1" dirty="0" err="1">
                          <a:latin typeface="Times New Roman"/>
                        </a:rPr>
                        <a:t>Dhulipalla</a:t>
                      </a:r>
                      <a:r>
                        <a:rPr lang="en-IN" sz="1400" b="0" strike="noStrike" spc="-1" dirty="0">
                          <a:latin typeface="Times New Roman"/>
                        </a:rPr>
                        <a:t>, </a:t>
                      </a:r>
                      <a:r>
                        <a:rPr lang="en-IN" sz="1400" b="0" strike="noStrike" spc="-1" dirty="0" err="1">
                          <a:latin typeface="Times New Roman"/>
                        </a:rPr>
                        <a:t>Mariappan</a:t>
                      </a:r>
                      <a:r>
                        <a:rPr lang="en-IN" sz="1400" b="0" strike="noStrike" spc="-1" dirty="0">
                          <a:latin typeface="Times New Roman"/>
                        </a:rPr>
                        <a:t> </a:t>
                      </a:r>
                      <a:r>
                        <a:rPr lang="en-IN" sz="1400" b="0" strike="noStrike" spc="-1" dirty="0" err="1">
                          <a:latin typeface="Times New Roman"/>
                        </a:rPr>
                        <a:t>Ramasamy</a:t>
                      </a:r>
                      <a:r>
                        <a:rPr lang="en-IN" sz="1400" b="0" strike="noStrike" spc="-1" baseline="0" dirty="0">
                          <a:latin typeface="Times New Roman"/>
                        </a:rPr>
                        <a:t> </a:t>
                      </a:r>
                      <a:r>
                        <a:rPr lang="en-IN" sz="1400" b="0" strike="noStrike" spc="-1" dirty="0">
                          <a:latin typeface="Times New Roman"/>
                        </a:rPr>
                        <a:t>and Francesco </a:t>
                      </a:r>
                      <a:r>
                        <a:rPr lang="en-IN" sz="1400" b="0" strike="noStrike" spc="-1" dirty="0" err="1">
                          <a:latin typeface="Times New Roman"/>
                        </a:rPr>
                        <a:t>Amenta</a:t>
                      </a:r>
                      <a:br>
                        <a:rPr sz="1400" dirty="0"/>
                      </a:br>
                      <a:endParaRPr lang="en-IN" sz="1400" b="0" strike="noStrike" spc="-1" dirty="0">
                        <a:latin typeface="Times New Roman"/>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r>
                        <a:rPr lang="en-US" sz="1400" b="0" i="0" kern="1200" dirty="0">
                          <a:solidFill>
                            <a:schemeClr val="tx1"/>
                          </a:solidFill>
                          <a:effectLst/>
                          <a:latin typeface="Times New Roman" pitchFamily="18" charset="0"/>
                          <a:ea typeface="+mn-ea"/>
                          <a:cs typeface="Times New Roman" pitchFamily="18" charset="0"/>
                        </a:rPr>
                        <a:t>Gradient Boosting: 87.58% accuracy – An ensemble method that builds models sequentially to correct previous errors, achieving the highest accuracy.</a:t>
                      </a:r>
                    </a:p>
                    <a:p>
                      <a:r>
                        <a:rPr lang="en-US" sz="1400" b="0" i="0" kern="1200" dirty="0">
                          <a:solidFill>
                            <a:schemeClr val="tx1"/>
                          </a:solidFill>
                          <a:effectLst/>
                          <a:latin typeface="Times New Roman" pitchFamily="18" charset="0"/>
                          <a:ea typeface="+mn-ea"/>
                          <a:cs typeface="Times New Roman" pitchFamily="18" charset="0"/>
                        </a:rPr>
                        <a:t>Support Vector Machines (SVM): 90.27 % accuracy – A classifier that finds the optimal </a:t>
                      </a:r>
                      <a:r>
                        <a:rPr lang="en-US" sz="1400" b="0" i="0" kern="1200" dirty="0" err="1">
                          <a:solidFill>
                            <a:schemeClr val="tx1"/>
                          </a:solidFill>
                          <a:effectLst/>
                          <a:latin typeface="Times New Roman" pitchFamily="18" charset="0"/>
                          <a:ea typeface="+mn-ea"/>
                          <a:cs typeface="Times New Roman" pitchFamily="18" charset="0"/>
                        </a:rPr>
                        <a:t>hyperplane</a:t>
                      </a:r>
                      <a:r>
                        <a:rPr lang="en-US" sz="1400" b="0" i="0" kern="1200" dirty="0">
                          <a:solidFill>
                            <a:schemeClr val="tx1"/>
                          </a:solidFill>
                          <a:effectLst/>
                          <a:latin typeface="Times New Roman" pitchFamily="18" charset="0"/>
                          <a:ea typeface="+mn-ea"/>
                          <a:cs typeface="Times New Roman" pitchFamily="18" charset="0"/>
                        </a:rPr>
                        <a:t> to separate different classes in high-dimensional spaces.</a:t>
                      </a:r>
                    </a:p>
                    <a:p>
                      <a:r>
                        <a:rPr lang="en-US" sz="1400" b="0" i="0" kern="1200" dirty="0">
                          <a:solidFill>
                            <a:schemeClr val="tx1"/>
                          </a:solidFill>
                          <a:effectLst/>
                          <a:latin typeface="Times New Roman" pitchFamily="18" charset="0"/>
                          <a:ea typeface="+mn-ea"/>
                          <a:cs typeface="Times New Roman" pitchFamily="18" charset="0"/>
                        </a:rPr>
                        <a:t>Logistic Regression (LR): 86.78% accuracy – A  straight forward model that predicts binary outcomes using a logistic function.</a:t>
                      </a:r>
                    </a:p>
                    <a:p>
                      <a:pPr algn="just">
                        <a:lnSpc>
                          <a:spcPct val="100000"/>
                        </a:lnSpc>
                      </a:pPr>
                      <a:endParaRPr lang="en-IN" sz="1800" b="0" strike="noStrike" spc="-1" dirty="0">
                        <a:latin typeface="Times New Roman"/>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838080" y="365040"/>
            <a:ext cx="10515240" cy="1325160"/>
          </a:xfrm>
          <a:prstGeom prst="rect">
            <a:avLst/>
          </a:prstGeom>
          <a:noFill/>
          <a:ln>
            <a:noFill/>
          </a:ln>
        </p:spPr>
        <p:txBody>
          <a:bodyPr lIns="0" tIns="0" rIns="0" bIns="0" anchor="ctr">
            <a:noAutofit/>
          </a:bodyPr>
          <a:lstStyle/>
          <a:p>
            <a:r>
              <a:rPr lang="en-US" sz="1800" b="0" strike="noStrike" spc="-1" dirty="0">
                <a:solidFill>
                  <a:srgbClr val="000000"/>
                </a:solidFill>
                <a:latin typeface="Calibri"/>
              </a:rPr>
              <a:t>                                                          </a:t>
            </a:r>
            <a:endParaRPr lang="en-US" sz="4400" b="0" strike="noStrike" spc="-1" dirty="0">
              <a:solidFill>
                <a:srgbClr val="000000"/>
              </a:solidFill>
              <a:latin typeface="Calibri"/>
            </a:endParaRPr>
          </a:p>
        </p:txBody>
      </p:sp>
      <p:graphicFrame>
        <p:nvGraphicFramePr>
          <p:cNvPr id="3" name="Table 2"/>
          <p:cNvGraphicFramePr/>
          <p:nvPr>
            <p:extLst>
              <p:ext uri="{D42A27DB-BD31-4B8C-83A1-F6EECF244321}">
                <p14:modId xmlns:p14="http://schemas.microsoft.com/office/powerpoint/2010/main" val="425339406"/>
              </p:ext>
            </p:extLst>
          </p:nvPr>
        </p:nvGraphicFramePr>
        <p:xfrm>
          <a:off x="101125" y="475003"/>
          <a:ext cx="11044080" cy="6270197"/>
        </p:xfrm>
        <a:graphic>
          <a:graphicData uri="http://schemas.openxmlformats.org/drawingml/2006/table">
            <a:tbl>
              <a:tblPr/>
              <a:tblGrid>
                <a:gridCol w="2208600">
                  <a:extLst>
                    <a:ext uri="{9D8B030D-6E8A-4147-A177-3AD203B41FA5}">
                      <a16:colId xmlns:a16="http://schemas.microsoft.com/office/drawing/2014/main" val="20000"/>
                    </a:ext>
                  </a:extLst>
                </a:gridCol>
                <a:gridCol w="2208600">
                  <a:extLst>
                    <a:ext uri="{9D8B030D-6E8A-4147-A177-3AD203B41FA5}">
                      <a16:colId xmlns:a16="http://schemas.microsoft.com/office/drawing/2014/main" val="20001"/>
                    </a:ext>
                  </a:extLst>
                </a:gridCol>
                <a:gridCol w="1485960">
                  <a:extLst>
                    <a:ext uri="{9D8B030D-6E8A-4147-A177-3AD203B41FA5}">
                      <a16:colId xmlns:a16="http://schemas.microsoft.com/office/drawing/2014/main" val="20002"/>
                    </a:ext>
                  </a:extLst>
                </a:gridCol>
                <a:gridCol w="2499240">
                  <a:extLst>
                    <a:ext uri="{9D8B030D-6E8A-4147-A177-3AD203B41FA5}">
                      <a16:colId xmlns:a16="http://schemas.microsoft.com/office/drawing/2014/main" val="20003"/>
                    </a:ext>
                  </a:extLst>
                </a:gridCol>
                <a:gridCol w="2641680">
                  <a:extLst>
                    <a:ext uri="{9D8B030D-6E8A-4147-A177-3AD203B41FA5}">
                      <a16:colId xmlns:a16="http://schemas.microsoft.com/office/drawing/2014/main" val="20004"/>
                    </a:ext>
                  </a:extLst>
                </a:gridCol>
              </a:tblGrid>
              <a:tr h="690335">
                <a:tc>
                  <a:txBody>
                    <a:bodyPr/>
                    <a:lstStyle/>
                    <a:p>
                      <a:pPr algn="ctr">
                        <a:lnSpc>
                          <a:spcPct val="100000"/>
                        </a:lnSpc>
                      </a:pPr>
                      <a:r>
                        <a:rPr lang="en-IN" sz="1800" b="1" strike="noStrike" spc="-1" dirty="0">
                          <a:solidFill>
                            <a:srgbClr val="FFFFFF"/>
                          </a:solidFill>
                          <a:latin typeface="Calibri"/>
                        </a:rPr>
                        <a:t>Publication</a:t>
                      </a:r>
                      <a:endParaRPr lang="en-IN" sz="1800" b="0" strike="noStrike" spc="-1" dirty="0">
                        <a:latin typeface="Times New Roman"/>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ctr">
                        <a:lnSpc>
                          <a:spcPct val="100000"/>
                        </a:lnSpc>
                      </a:pPr>
                      <a:r>
                        <a:rPr lang="en-IN" sz="1800" b="1" strike="noStrike" spc="-1">
                          <a:solidFill>
                            <a:srgbClr val="FFFFFF"/>
                          </a:solidFill>
                          <a:latin typeface="Calibri"/>
                        </a:rPr>
                        <a:t>Title of the Paper</a:t>
                      </a:r>
                      <a:endParaRPr lang="en-IN" sz="1800" b="0" strike="noStrike" spc="-1">
                        <a:latin typeface="Times New Roman"/>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ctr">
                        <a:lnSpc>
                          <a:spcPct val="100000"/>
                        </a:lnSpc>
                      </a:pPr>
                      <a:r>
                        <a:rPr lang="en-IN" sz="1800" b="1" strike="noStrike" spc="-1" dirty="0">
                          <a:solidFill>
                            <a:srgbClr val="FFFFFF"/>
                          </a:solidFill>
                          <a:latin typeface="Calibri"/>
                        </a:rPr>
                        <a:t>Publication Year</a:t>
                      </a:r>
                      <a:endParaRPr lang="en-IN" sz="1800" b="0" strike="noStrike" spc="-1" dirty="0">
                        <a:latin typeface="Times New Roman"/>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ctr">
                        <a:lnSpc>
                          <a:spcPct val="100000"/>
                        </a:lnSpc>
                      </a:pPr>
                      <a:r>
                        <a:rPr lang="en-IN" sz="1800" b="1" strike="noStrike" spc="-1">
                          <a:solidFill>
                            <a:srgbClr val="FFFFFF"/>
                          </a:solidFill>
                          <a:latin typeface="Calibri"/>
                        </a:rPr>
                        <a:t>Authors</a:t>
                      </a:r>
                      <a:endParaRPr lang="en-IN" sz="1800" b="0" strike="noStrike" spc="-1">
                        <a:latin typeface="Times New Roman"/>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ctr">
                        <a:lnSpc>
                          <a:spcPct val="100000"/>
                        </a:lnSpc>
                      </a:pPr>
                      <a:r>
                        <a:rPr lang="en-IN" sz="1800" b="1" strike="noStrike" spc="-1">
                          <a:solidFill>
                            <a:srgbClr val="FFFFFF"/>
                          </a:solidFill>
                          <a:latin typeface="Calibri"/>
                        </a:rPr>
                        <a:t>Summary</a:t>
                      </a:r>
                      <a:endParaRPr lang="en-IN" sz="1800" b="0" strike="noStrike" spc="-1">
                        <a:latin typeface="Times New Roman"/>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extLst>
                  <a:ext uri="{0D108BD9-81ED-4DB2-BD59-A6C34878D82A}">
                    <a16:rowId xmlns:a16="http://schemas.microsoft.com/office/drawing/2014/main" val="10000"/>
                  </a:ext>
                </a:extLst>
              </a:tr>
              <a:tr h="2286883">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400" b="0" strike="noStrike" spc="-1" dirty="0" err="1">
                          <a:latin typeface="Times New Roman"/>
                        </a:rPr>
                        <a:t>Procedia</a:t>
                      </a:r>
                      <a:r>
                        <a:rPr lang="en-US" sz="1400" b="0" strike="noStrike" spc="-1" dirty="0">
                          <a:latin typeface="Times New Roman"/>
                        </a:rPr>
                        <a:t> Computer Science </a:t>
                      </a:r>
                      <a:endParaRPr lang="en-IN" sz="1400" b="0" strike="noStrike" spc="-1" dirty="0">
                        <a:latin typeface="Times New Roman"/>
                      </a:endParaRPr>
                    </a:p>
                    <a:p>
                      <a:pPr>
                        <a:lnSpc>
                          <a:spcPct val="100000"/>
                        </a:lnSpc>
                      </a:pPr>
                      <a:endParaRPr lang="en-IN" sz="1400" b="0" strike="noStrike" spc="-1" dirty="0">
                        <a:latin typeface="Times New Roman"/>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1" normalizeH="0" baseline="0" noProof="0" dirty="0">
                          <a:ln>
                            <a:noFill/>
                          </a:ln>
                          <a:solidFill>
                            <a:prstClr val="black"/>
                          </a:solidFill>
                          <a:effectLst/>
                          <a:uLnTx/>
                          <a:uFillTx/>
                          <a:latin typeface="Times New Roman"/>
                        </a:rPr>
                        <a:t>E</a:t>
                      </a:r>
                      <a:r>
                        <a:rPr kumimoji="0" lang="en-IN" sz="1400" b="0" i="0" u="none" strike="noStrike" kern="1200" cap="none" spc="-1" normalizeH="0" baseline="0" noProof="0" dirty="0" err="1">
                          <a:ln>
                            <a:noFill/>
                          </a:ln>
                          <a:solidFill>
                            <a:prstClr val="black"/>
                          </a:solidFill>
                          <a:effectLst/>
                          <a:uLnTx/>
                          <a:uFillTx/>
                          <a:latin typeface="Times New Roman"/>
                        </a:rPr>
                        <a:t>arly</a:t>
                      </a:r>
                      <a:r>
                        <a:rPr kumimoji="0" lang="en-IN" sz="1400" b="0" i="0" u="none" strike="noStrike" kern="1200" cap="none" spc="-1" normalizeH="0" baseline="0" noProof="0" dirty="0">
                          <a:ln>
                            <a:noFill/>
                          </a:ln>
                          <a:solidFill>
                            <a:prstClr val="black"/>
                          </a:solidFill>
                          <a:effectLst/>
                          <a:uLnTx/>
                          <a:uFillTx/>
                          <a:latin typeface="Times New Roman"/>
                        </a:rPr>
                        <a:t> detection of Parkinson’s disease using machine learning</a:t>
                      </a:r>
                    </a:p>
                    <a:p>
                      <a:pPr>
                        <a:lnSpc>
                          <a:spcPct val="100000"/>
                        </a:lnSpc>
                      </a:pPr>
                      <a:endParaRPr lang="en-IN" sz="1400" b="0" strike="noStrike" spc="-1" dirty="0">
                        <a:latin typeface="Times New Roman"/>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nSpc>
                          <a:spcPct val="100000"/>
                        </a:lnSpc>
                      </a:pPr>
                      <a:r>
                        <a:rPr lang="en-IN" sz="1400" b="0" strike="noStrike" spc="-1" dirty="0">
                          <a:solidFill>
                            <a:srgbClr val="000000"/>
                          </a:solidFill>
                          <a:latin typeface="Times New Roman" pitchFamily="18" charset="0"/>
                          <a:cs typeface="Times New Roman" pitchFamily="18" charset="0"/>
                        </a:rPr>
                        <a:t>2023</a:t>
                      </a:r>
                      <a:endParaRPr lang="en-IN" sz="1400" b="0" strike="noStrike" spc="-1" dirty="0">
                        <a:latin typeface="Times New Roman" pitchFamily="18" charset="0"/>
                        <a:cs typeface="Times New Roman"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400" b="0" strike="noStrike" spc="-1" dirty="0">
                          <a:latin typeface="Times New Roman"/>
                        </a:rPr>
                        <a:t>Elsewhere B.V</a:t>
                      </a:r>
                      <a:endParaRPr lang="en-IN" sz="1400" b="0" strike="noStrike" spc="-1" dirty="0">
                        <a:latin typeface="Times New Roman"/>
                      </a:endParaRPr>
                    </a:p>
                    <a:p>
                      <a:pPr>
                        <a:lnSpc>
                          <a:spcPct val="100000"/>
                        </a:lnSpc>
                      </a:pPr>
                      <a:endParaRPr lang="en-IN" sz="1400" b="0" strike="noStrike" spc="-1" dirty="0">
                        <a:latin typeface="Times New Roman"/>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marL="0" marR="0" indent="0" algn="just" defTabSz="914400" eaLnBrk="1" fontAlgn="auto" latinLnBrk="0" hangingPunct="1">
                        <a:lnSpc>
                          <a:spcPct val="100000"/>
                        </a:lnSpc>
                        <a:spcBef>
                          <a:spcPts val="0"/>
                        </a:spcBef>
                        <a:spcAft>
                          <a:spcPts val="0"/>
                        </a:spcAft>
                        <a:buClrTx/>
                        <a:buSzTx/>
                        <a:buFontTx/>
                        <a:buNone/>
                        <a:tabLst/>
                        <a:defRPr/>
                      </a:pPr>
                      <a:r>
                        <a:rPr lang="en-IN" sz="1400" b="0" i="0" kern="1200" dirty="0">
                          <a:solidFill>
                            <a:schemeClr val="tx1"/>
                          </a:solidFill>
                          <a:effectLst/>
                          <a:latin typeface="Times New Roman" pitchFamily="18" charset="0"/>
                          <a:ea typeface="+mn-ea"/>
                          <a:cs typeface="Times New Roman" pitchFamily="18" charset="0"/>
                        </a:rPr>
                        <a:t>This study evaluates machine learning algorithms for early Parkinson's disease detection using MDVP audio data. Among the models tested—Support Vector Machine, Random Forest, K-Nearest </a:t>
                      </a:r>
                      <a:r>
                        <a:rPr lang="en-IN" sz="1400" b="0" i="0" kern="1200" dirty="0" err="1">
                          <a:solidFill>
                            <a:schemeClr val="tx1"/>
                          </a:solidFill>
                          <a:effectLst/>
                          <a:latin typeface="Times New Roman" pitchFamily="18" charset="0"/>
                          <a:ea typeface="+mn-ea"/>
                          <a:cs typeface="Times New Roman" pitchFamily="18" charset="0"/>
                        </a:rPr>
                        <a:t>Neighbors</a:t>
                      </a:r>
                      <a:r>
                        <a:rPr lang="en-IN" sz="1400" b="0" i="0" kern="1200" dirty="0">
                          <a:solidFill>
                            <a:schemeClr val="tx1"/>
                          </a:solidFill>
                          <a:effectLst/>
                          <a:latin typeface="Times New Roman" pitchFamily="18" charset="0"/>
                          <a:ea typeface="+mn-ea"/>
                          <a:cs typeface="Times New Roman" pitchFamily="18" charset="0"/>
                        </a:rPr>
                        <a:t>, and Logistic</a:t>
                      </a:r>
                      <a:r>
                        <a:rPr lang="en-IN" sz="1400" b="0" i="0" kern="1200" baseline="0" dirty="0">
                          <a:solidFill>
                            <a:schemeClr val="tx1"/>
                          </a:solidFill>
                          <a:effectLst/>
                          <a:latin typeface="Times New Roman" pitchFamily="18" charset="0"/>
                          <a:ea typeface="+mn-ea"/>
                          <a:cs typeface="Times New Roman" pitchFamily="18" charset="0"/>
                        </a:rPr>
                        <a:t> </a:t>
                      </a:r>
                      <a:r>
                        <a:rPr lang="en-IN" sz="1400" b="0" i="0" kern="1200" dirty="0">
                          <a:solidFill>
                            <a:schemeClr val="tx1"/>
                          </a:solidFill>
                          <a:effectLst/>
                          <a:latin typeface="Times New Roman" pitchFamily="18" charset="0"/>
                          <a:ea typeface="+mn-ea"/>
                          <a:cs typeface="Times New Roman" pitchFamily="18" charset="0"/>
                        </a:rPr>
                        <a:t>Regression—the Random Forest classifier achieved the highest accuracy of </a:t>
                      </a:r>
                      <a:r>
                        <a:rPr lang="en-US" sz="1400" b="0" i="0" kern="1200" dirty="0">
                          <a:solidFill>
                            <a:schemeClr val="tx1"/>
                          </a:solidFill>
                          <a:effectLst/>
                          <a:latin typeface="Times New Roman" pitchFamily="18" charset="0"/>
                          <a:ea typeface="+mn-ea"/>
                          <a:cs typeface="Times New Roman" pitchFamily="18" charset="0"/>
                        </a:rPr>
                        <a:t>8</a:t>
                      </a:r>
                      <a:r>
                        <a:rPr lang="en-IN" sz="1400" b="0" i="0" kern="1200" dirty="0">
                          <a:solidFill>
                            <a:schemeClr val="tx1"/>
                          </a:solidFill>
                          <a:effectLst/>
                          <a:latin typeface="Times New Roman" pitchFamily="18" charset="0"/>
                          <a:ea typeface="+mn-ea"/>
                          <a:cs typeface="Times New Roman" pitchFamily="18" charset="0"/>
                        </a:rPr>
                        <a:t>1.83% and a sensitivity of </a:t>
                      </a:r>
                      <a:r>
                        <a:rPr lang="en-IN" sz="1400" b="0" i="0" kern="1200" baseline="0" dirty="0">
                          <a:solidFill>
                            <a:schemeClr val="tx1"/>
                          </a:solidFill>
                          <a:effectLst/>
                          <a:latin typeface="Times New Roman" pitchFamily="18" charset="0"/>
                          <a:ea typeface="+mn-ea"/>
                          <a:cs typeface="Times New Roman" pitchFamily="18" charset="0"/>
                        </a:rPr>
                        <a:t> 0</a:t>
                      </a:r>
                      <a:r>
                        <a:rPr lang="en-IN" sz="1400" b="0" i="0" kern="1200" dirty="0">
                          <a:solidFill>
                            <a:schemeClr val="tx1"/>
                          </a:solidFill>
                          <a:effectLst/>
                          <a:latin typeface="Times New Roman" pitchFamily="18" charset="0"/>
                          <a:ea typeface="+mn-ea"/>
                          <a:cs typeface="Times New Roman" pitchFamily="18" charset="0"/>
                        </a:rPr>
                        <a:t>.95.</a:t>
                      </a:r>
                    </a:p>
                    <a:p>
                      <a:pPr algn="just">
                        <a:lnSpc>
                          <a:spcPct val="100000"/>
                        </a:lnSpc>
                      </a:pPr>
                      <a:endParaRPr lang="en-IN" sz="1200" b="0" strike="noStrike" spc="-1" dirty="0">
                        <a:latin typeface="Times New Roman"/>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extLst>
                  <a:ext uri="{0D108BD9-81ED-4DB2-BD59-A6C34878D82A}">
                    <a16:rowId xmlns:a16="http://schemas.microsoft.com/office/drawing/2014/main" val="10001"/>
                  </a:ext>
                </a:extLst>
              </a:tr>
              <a:tr h="2958582">
                <a:tc>
                  <a:txBody>
                    <a:bodyPr/>
                    <a:lstStyle/>
                    <a:p>
                      <a:pPr>
                        <a:lnSpc>
                          <a:spcPct val="100000"/>
                        </a:lnSpc>
                        <a:tabLst>
                          <a:tab pos="0" algn="l"/>
                        </a:tabLst>
                      </a:pPr>
                      <a:r>
                        <a:rPr lang="en-IN" sz="1400" b="0" strike="noStrike" spc="-1" dirty="0" err="1">
                          <a:latin typeface="Times New Roman"/>
                        </a:rPr>
                        <a:t>Materialstoday</a:t>
                      </a:r>
                      <a:r>
                        <a:rPr lang="en-IN" sz="1400" b="0" strike="noStrike" spc="-1" baseline="0" dirty="0">
                          <a:latin typeface="Times New Roman"/>
                        </a:rPr>
                        <a:t>  Proceedings</a:t>
                      </a:r>
                      <a:endParaRPr lang="en-IN" sz="1400" b="0" strike="noStrike" spc="-1" dirty="0">
                        <a:latin typeface="Times New Roman"/>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tabLst>
                          <a:tab pos="0" algn="l"/>
                        </a:tabLst>
                      </a:pPr>
                      <a:r>
                        <a:rPr lang="en-US" sz="1400" b="0" strike="noStrike" spc="-1" dirty="0">
                          <a:latin typeface="Times New Roman"/>
                        </a:rPr>
                        <a:t>Detection and analysis of Alzheimer’s disease using various machine learning algorithms</a:t>
                      </a:r>
                    </a:p>
                    <a:p>
                      <a:pPr>
                        <a:lnSpc>
                          <a:spcPct val="100000"/>
                        </a:lnSpc>
                        <a:tabLst>
                          <a:tab pos="0" algn="l"/>
                        </a:tabLst>
                      </a:pPr>
                      <a:endParaRPr lang="en-IN" sz="1400" b="0" strike="noStrike" spc="-1" dirty="0">
                        <a:latin typeface="Times New Roman"/>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tabLst>
                          <a:tab pos="0" algn="l"/>
                        </a:tabLst>
                      </a:pPr>
                      <a:r>
                        <a:rPr lang="en-IN" sz="1400" b="0" strike="noStrike" spc="-1" dirty="0">
                          <a:solidFill>
                            <a:srgbClr val="000000"/>
                          </a:solidFill>
                          <a:latin typeface="Times New Roman" pitchFamily="18" charset="0"/>
                          <a:cs typeface="Times New Roman" pitchFamily="18" charset="0"/>
                        </a:rPr>
                        <a:t>2021</a:t>
                      </a:r>
                      <a:endParaRPr lang="en-IN" sz="1400" b="0" strike="noStrike" spc="-1" dirty="0">
                        <a:latin typeface="Times New Roman" pitchFamily="18" charset="0"/>
                        <a:cs typeface="Times New Roman" pitchFamily="18" charset="0"/>
                      </a:endParaRPr>
                    </a:p>
                    <a:p>
                      <a:pPr>
                        <a:lnSpc>
                          <a:spcPct val="100000"/>
                        </a:lnSpc>
                        <a:tabLst>
                          <a:tab pos="0" algn="l"/>
                        </a:tabLst>
                      </a:pPr>
                      <a:endParaRPr lang="en-IN" sz="1400" b="0" strike="noStrike" spc="-1" dirty="0">
                        <a:latin typeface="Times New Roman"/>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IN" sz="1400" b="0" strike="noStrike" spc="-1" dirty="0">
                          <a:latin typeface="Times New Roman"/>
                        </a:rPr>
                        <a:t>P. </a:t>
                      </a:r>
                      <a:r>
                        <a:rPr lang="en-IN" sz="1400" b="0" strike="noStrike" spc="-1" dirty="0" err="1">
                          <a:latin typeface="Times New Roman"/>
                        </a:rPr>
                        <a:t>Kishore</a:t>
                      </a:r>
                      <a:r>
                        <a:rPr lang="en-IN" sz="1400" b="0" strike="noStrike" spc="-1" dirty="0">
                          <a:latin typeface="Times New Roman"/>
                        </a:rPr>
                        <a:t> a, Ch. </a:t>
                      </a:r>
                      <a:r>
                        <a:rPr lang="en-IN" sz="1400" b="0" strike="noStrike" spc="-1" dirty="0" err="1">
                          <a:latin typeface="Times New Roman"/>
                        </a:rPr>
                        <a:t>Usha</a:t>
                      </a:r>
                      <a:r>
                        <a:rPr lang="en-IN" sz="1400" b="0" strike="noStrike" spc="-1" dirty="0">
                          <a:latin typeface="Times New Roman"/>
                        </a:rPr>
                        <a:t> </a:t>
                      </a:r>
                      <a:r>
                        <a:rPr lang="en-IN" sz="1400" b="0" strike="noStrike" spc="-1" dirty="0" err="1">
                          <a:latin typeface="Times New Roman"/>
                        </a:rPr>
                        <a:t>Kumari</a:t>
                      </a:r>
                      <a:r>
                        <a:rPr lang="en-IN" sz="1400" b="0" strike="noStrike" spc="-1" dirty="0">
                          <a:latin typeface="Times New Roman"/>
                        </a:rPr>
                        <a:t> b, M.N.V.S.S. Kumar c, T. </a:t>
                      </a:r>
                      <a:r>
                        <a:rPr lang="en-IN" sz="1400" b="0" strike="noStrike" spc="-1" dirty="0" err="1">
                          <a:latin typeface="Times New Roman"/>
                        </a:rPr>
                        <a:t>Pavan</a:t>
                      </a:r>
                      <a:endParaRPr lang="en-IN" sz="1400" b="0" strike="noStrike" spc="-1" dirty="0">
                        <a:latin typeface="Times New Roman"/>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r>
                        <a:rPr lang="en-US" sz="1400" b="0" i="0" dirty="0">
                          <a:solidFill>
                            <a:schemeClr val="tx1"/>
                          </a:solidFill>
                          <a:latin typeface="Times New Roman" pitchFamily="18" charset="0"/>
                          <a:ea typeface="+mn-ea"/>
                          <a:cs typeface="Times New Roman" pitchFamily="18" charset="0"/>
                        </a:rPr>
                        <a:t>This model can process the MRI images for better analysis and research to produce good outcomes.</a:t>
                      </a:r>
                    </a:p>
                    <a:p>
                      <a:r>
                        <a:rPr lang="en-US" sz="1400" b="0" i="0" dirty="0">
                          <a:solidFill>
                            <a:schemeClr val="tx1"/>
                          </a:solidFill>
                          <a:latin typeface="Times New Roman" pitchFamily="18" charset="0"/>
                          <a:ea typeface="+mn-ea"/>
                          <a:cs typeface="Times New Roman" pitchFamily="18" charset="0"/>
                        </a:rPr>
                        <a:t>•Sophisticated results which provide useful insights for a particular patient details.</a:t>
                      </a:r>
                    </a:p>
                    <a:p>
                      <a:r>
                        <a:rPr lang="en-US" sz="1400" b="0" i="0" dirty="0">
                          <a:solidFill>
                            <a:schemeClr val="tx1"/>
                          </a:solidFill>
                          <a:latin typeface="Times New Roman" pitchFamily="18" charset="0"/>
                          <a:ea typeface="+mn-ea"/>
                          <a:cs typeface="Times New Roman" pitchFamily="18" charset="0"/>
                        </a:rPr>
                        <a:t>•Can be extended to a recommendation engine for a better treatment, which replaces the doctors work</a:t>
                      </a:r>
                    </a:p>
                    <a:p>
                      <a:r>
                        <a:rPr lang="en-US" sz="1400" b="0" i="0" dirty="0">
                          <a:solidFill>
                            <a:schemeClr val="tx1"/>
                          </a:solidFill>
                          <a:latin typeface="Times New Roman" pitchFamily="18" charset="0"/>
                          <a:ea typeface="+mn-ea"/>
                          <a:cs typeface="Times New Roman" pitchFamily="18" charset="0"/>
                        </a:rPr>
                        <a:t>Accuracy of 85.89% </a:t>
                      </a:r>
                    </a:p>
                    <a:p>
                      <a:pPr algn="just">
                        <a:lnSpc>
                          <a:spcPct val="100000"/>
                        </a:lnSpc>
                      </a:pPr>
                      <a:endParaRPr lang="en-IN" sz="1800" b="0" strike="noStrike" spc="-1" dirty="0">
                        <a:latin typeface="Times New Roman"/>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838080" y="365040"/>
            <a:ext cx="10515240" cy="1325160"/>
          </a:xfrm>
          <a:prstGeom prst="rect">
            <a:avLst/>
          </a:prstGeom>
          <a:noFill/>
          <a:ln>
            <a:noFill/>
          </a:ln>
        </p:spPr>
        <p:txBody>
          <a:bodyPr lIns="0" tIns="0" rIns="0" bIns="0" anchor="ctr">
            <a:noAutofit/>
          </a:bodyPr>
          <a:lstStyle/>
          <a:p>
            <a:pPr algn="ctr">
              <a:lnSpc>
                <a:spcPct val="100000"/>
              </a:lnSpc>
            </a:pPr>
            <a:r>
              <a:rPr lang="en-US" sz="4400" b="0" strike="noStrike" spc="-1" dirty="0">
                <a:solidFill>
                  <a:srgbClr val="000000"/>
                </a:solidFill>
                <a:latin typeface="Times New Roman" pitchFamily="18" charset="0"/>
                <a:cs typeface="Times New Roman" pitchFamily="18" charset="0"/>
              </a:rPr>
              <a:t>3. </a:t>
            </a:r>
            <a:r>
              <a:rPr lang="en-US" sz="4400" spc="-1" dirty="0">
                <a:solidFill>
                  <a:srgbClr val="000000"/>
                </a:solidFill>
                <a:latin typeface="Times New Roman" pitchFamily="18" charset="0"/>
                <a:cs typeface="Times New Roman" pitchFamily="18" charset="0"/>
              </a:rPr>
              <a:t>Proposed System</a:t>
            </a:r>
            <a:endParaRPr lang="en-US" sz="4400" b="0" strike="noStrike" spc="-1" dirty="0">
              <a:solidFill>
                <a:srgbClr val="000000"/>
              </a:solidFill>
              <a:latin typeface="Times New Roman" pitchFamily="18" charset="0"/>
              <a:cs typeface="Times New Roman" pitchFamily="18" charset="0"/>
            </a:endParaRPr>
          </a:p>
        </p:txBody>
      </p:sp>
      <p:sp>
        <p:nvSpPr>
          <p:cNvPr id="3" name="TextBox 2"/>
          <p:cNvSpPr txBox="1"/>
          <p:nvPr/>
        </p:nvSpPr>
        <p:spPr>
          <a:xfrm>
            <a:off x="838200" y="1676400"/>
            <a:ext cx="10363200" cy="4401205"/>
          </a:xfrm>
          <a:prstGeom prst="rect">
            <a:avLst/>
          </a:prstGeom>
          <a:noFill/>
        </p:spPr>
        <p:txBody>
          <a:bodyPr wrap="square" rtlCol="0">
            <a:spAutoFit/>
          </a:bodyPr>
          <a:lstStyle/>
          <a:p>
            <a:pPr marL="342900" indent="-342900">
              <a:buFontTx/>
              <a:buAutoNum type="arabicPeriod"/>
            </a:pPr>
            <a:r>
              <a:rPr lang="en-IN" sz="2000" b="1" dirty="0">
                <a:latin typeface="Times New Roman" pitchFamily="18" charset="0"/>
                <a:cs typeface="Times New Roman" pitchFamily="18" charset="0"/>
              </a:rPr>
              <a:t>Data Collection: </a:t>
            </a:r>
            <a:r>
              <a:rPr lang="en-US" sz="2000" dirty="0">
                <a:latin typeface="Times New Roman" pitchFamily="18" charset="0"/>
                <a:cs typeface="Times New Roman" pitchFamily="18" charset="0"/>
              </a:rPr>
              <a:t>Gather data such as MDVP, Shimmer, HNR, DFA, etc.</a:t>
            </a:r>
          </a:p>
          <a:p>
            <a:pPr marL="342900" indent="-342900">
              <a:buFontTx/>
              <a:buAutoNum type="arabicPeriod"/>
            </a:pPr>
            <a:r>
              <a:rPr lang="en-IN" sz="2000" b="1" dirty="0">
                <a:latin typeface="Times New Roman" pitchFamily="18" charset="0"/>
                <a:cs typeface="Times New Roman" pitchFamily="18" charset="0"/>
              </a:rPr>
              <a:t>Data Pre-processing: </a:t>
            </a:r>
            <a:r>
              <a:rPr lang="en-IN" sz="2000" dirty="0">
                <a:latin typeface="Times New Roman" pitchFamily="18" charset="0"/>
                <a:cs typeface="Times New Roman" pitchFamily="18" charset="0"/>
              </a:rPr>
              <a:t>Clean the data, handle missing values, and encode categorical variables. </a:t>
            </a:r>
          </a:p>
          <a:p>
            <a:pPr marL="342900" indent="-342900">
              <a:buAutoNum type="arabicPeriod" startAt="3"/>
            </a:pPr>
            <a:r>
              <a:rPr lang="en-IN" sz="2000" b="1" dirty="0">
                <a:latin typeface="Times New Roman" pitchFamily="18" charset="0"/>
                <a:cs typeface="Times New Roman" pitchFamily="18" charset="0"/>
              </a:rPr>
              <a:t>Feature Engineering</a:t>
            </a:r>
            <a:r>
              <a:rPr lang="en-IN" sz="2000" dirty="0">
                <a:latin typeface="Times New Roman" pitchFamily="18" charset="0"/>
                <a:cs typeface="Times New Roman" pitchFamily="18" charset="0"/>
              </a:rPr>
              <a:t>: </a:t>
            </a:r>
            <a:r>
              <a:rPr lang="en-US" sz="2000" dirty="0">
                <a:latin typeface="Times New Roman" pitchFamily="18" charset="0"/>
                <a:cs typeface="Times New Roman" pitchFamily="18" charset="0"/>
              </a:rPr>
              <a:t>selecting the most relevant features (variables) from the dataset that are likely to be predictive of the disease. Demographic Details, Lifestyle Factors, Medical History, Clinical Measurements, Cognitive and Functional Assessments and Symptoms.</a:t>
            </a:r>
            <a:endParaRPr lang="en-IN" sz="2000" dirty="0">
              <a:latin typeface="Times New Roman" pitchFamily="18" charset="0"/>
              <a:cs typeface="Times New Roman" pitchFamily="18" charset="0"/>
            </a:endParaRPr>
          </a:p>
          <a:p>
            <a:pPr marL="342900" indent="-342900">
              <a:buAutoNum type="arabicPeriod" startAt="3"/>
            </a:pPr>
            <a:r>
              <a:rPr lang="en-IN" sz="2000" b="1" dirty="0">
                <a:latin typeface="Times New Roman" pitchFamily="18" charset="0"/>
                <a:cs typeface="Times New Roman" pitchFamily="18" charset="0"/>
              </a:rPr>
              <a:t>Model Selection: </a:t>
            </a:r>
            <a:r>
              <a:rPr lang="en-IN" sz="2000" dirty="0">
                <a:latin typeface="Times New Roman" pitchFamily="18" charset="0"/>
                <a:cs typeface="Times New Roman" pitchFamily="18" charset="0"/>
              </a:rPr>
              <a:t>Choose appropriate machine learning models for prediction such as support vector machine and logistic regression model. </a:t>
            </a:r>
          </a:p>
          <a:p>
            <a:pPr marL="342900" indent="-342900">
              <a:buAutoNum type="arabicPeriod" startAt="5"/>
            </a:pPr>
            <a:r>
              <a:rPr lang="en-IN" sz="2000" b="1" dirty="0">
                <a:latin typeface="Times New Roman" pitchFamily="18" charset="0"/>
                <a:cs typeface="Times New Roman" pitchFamily="18" charset="0"/>
              </a:rPr>
              <a:t>Model Training: </a:t>
            </a:r>
            <a:r>
              <a:rPr lang="en-US" sz="2000" dirty="0">
                <a:latin typeface="Times New Roman" pitchFamily="18" charset="0"/>
                <a:cs typeface="Times New Roman" pitchFamily="18" charset="0"/>
              </a:rPr>
              <a:t>Train the selected model using labeled data or patterns in data. This involves splitting the dataset into training and testing sets to evaluate the model's performance.</a:t>
            </a:r>
            <a:endParaRPr lang="en-IN" sz="2000" b="1" dirty="0">
              <a:latin typeface="Times New Roman" pitchFamily="18" charset="0"/>
              <a:cs typeface="Times New Roman" pitchFamily="18" charset="0"/>
            </a:endParaRPr>
          </a:p>
          <a:p>
            <a:pPr marL="342900" indent="-342900"/>
            <a:r>
              <a:rPr lang="en-IN" sz="2000" b="1" dirty="0">
                <a:latin typeface="Times New Roman" pitchFamily="18" charset="0"/>
                <a:cs typeface="Times New Roman" pitchFamily="18" charset="0"/>
              </a:rPr>
              <a:t>6.  Model Evaluation: </a:t>
            </a:r>
            <a:r>
              <a:rPr lang="en-IN" sz="2000" dirty="0">
                <a:latin typeface="Times New Roman" pitchFamily="18" charset="0"/>
                <a:cs typeface="Times New Roman" pitchFamily="18" charset="0"/>
              </a:rPr>
              <a:t>Assess the model's performance using metrics like accuracy, precision, recall, and F1-score. Also, consider using techniques like ROC curve analysis. </a:t>
            </a:r>
          </a:p>
          <a:p>
            <a:pPr marL="342900" indent="-342900"/>
            <a:r>
              <a:rPr lang="en-IN" sz="2000" b="1" dirty="0">
                <a:latin typeface="Times New Roman" pitchFamily="18" charset="0"/>
                <a:cs typeface="Times New Roman" pitchFamily="18" charset="0"/>
              </a:rPr>
              <a:t>7.  Monitoring and Maintenance:</a:t>
            </a:r>
            <a:r>
              <a:rPr lang="en-US" sz="2000" dirty="0">
                <a:latin typeface="Times New Roman" pitchFamily="18" charset="0"/>
                <a:cs typeface="Times New Roman" pitchFamily="18" charset="0"/>
              </a:rPr>
              <a:t>Deploy the trained model into clinical practice or public health settings to assist in disease prediction. Continuously monitor the model's performance and update it as new data becomes available or as the disease landscape change</a:t>
            </a:r>
            <a:r>
              <a:rPr lang="en-US" dirty="0">
                <a:latin typeface="Times New Roman" pitchFamily="18" charset="0"/>
                <a:cs typeface="Times New Roman" pitchFamily="18" charset="0"/>
              </a:rPr>
              <a: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642</TotalTime>
  <Words>1346</Words>
  <Application>Microsoft Office PowerPoint</Application>
  <PresentationFormat>Widescreen</PresentationFormat>
  <Paragraphs>110</Paragraphs>
  <Slides>17</Slides>
  <Notes>1</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Office Theme</vt:lpstr>
      <vt:lpstr>PowerPoint Presentation</vt:lpstr>
      <vt:lpstr>PowerPoint Presentation</vt:lpstr>
      <vt:lpstr>PowerPoint Presentation</vt:lpstr>
      <vt:lpstr>PowerPoint Presentation</vt:lpstr>
      <vt:lpstr>PowerPoint Presentation</vt:lpstr>
      <vt:lpstr>1.3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 Conclusion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Nikhil Bagul</dc:creator>
  <dc:description/>
  <cp:lastModifiedBy>Ananya Rawool</cp:lastModifiedBy>
  <cp:revision>52</cp:revision>
  <dcterms:created xsi:type="dcterms:W3CDTF">2020-03-08T23:46:23Z</dcterms:created>
  <dcterms:modified xsi:type="dcterms:W3CDTF">2024-10-25T05:17:15Z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0x0101005F50A7BC15F08C408A759B1176C1B8CF</vt:lpwstr>
  </property>
  <property fmtid="{D5CDD505-2E9C-101B-9397-08002B2CF9AE}" pid="4" name="HiddenSlides">
    <vt:i4>0</vt:i4>
  </property>
  <property fmtid="{D5CDD505-2E9C-101B-9397-08002B2CF9AE}" pid="5" name="HyperlinksChanged">
    <vt:bool>false</vt:bool>
  </property>
  <property fmtid="{D5CDD505-2E9C-101B-9397-08002B2CF9AE}" pid="6" name="ICV">
    <vt:lpwstr>c28b2f6a6579472091cad1cdc131ef97</vt:lpwstr>
  </property>
  <property fmtid="{D5CDD505-2E9C-101B-9397-08002B2CF9AE}" pid="7" name="LinksUpToDate">
    <vt:bool>false</vt:bool>
  </property>
  <property fmtid="{D5CDD505-2E9C-101B-9397-08002B2CF9AE}" pid="8" name="MMClips">
    <vt:i4>0</vt:i4>
  </property>
  <property fmtid="{D5CDD505-2E9C-101B-9397-08002B2CF9AE}" pid="9" name="Notes">
    <vt:i4>1</vt:i4>
  </property>
  <property fmtid="{D5CDD505-2E9C-101B-9397-08002B2CF9AE}" pid="10" name="PresentationFormat">
    <vt:lpwstr>Widescreen</vt:lpwstr>
  </property>
  <property fmtid="{D5CDD505-2E9C-101B-9397-08002B2CF9AE}" pid="11" name="ScaleCrop">
    <vt:bool>false</vt:bool>
  </property>
  <property fmtid="{D5CDD505-2E9C-101B-9397-08002B2CF9AE}" pid="12" name="ShareDoc">
    <vt:bool>false</vt:bool>
  </property>
  <property fmtid="{D5CDD505-2E9C-101B-9397-08002B2CF9AE}" pid="13" name="Slides">
    <vt:i4>14</vt:i4>
  </property>
</Properties>
</file>