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4" r:id="rId8"/>
    <p:sldId id="271" r:id="rId9"/>
    <p:sldId id="266" r:id="rId10"/>
    <p:sldId id="272" r:id="rId11"/>
    <p:sldId id="27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8"/>
  </p:normalViewPr>
  <p:slideViewPr>
    <p:cSldViewPr snapToGrid="0" snapToObjects="1">
      <p:cViewPr varScale="1">
        <p:scale>
          <a:sx n="95" d="100"/>
          <a:sy n="9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D03D15-9C4C-3B4C-9A15-6E3E36154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7E9D98-3376-524A-8701-CA5302E10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D06CC8-E671-A94D-B4E1-20D6319E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94C2-F2DB-DF4B-A79F-46C0191F0948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2B073D-4182-3843-9C71-3D6387FB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4FB21E-C21E-8C4F-87F0-1F70EBEE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72E1-B6C8-D449-B40F-DE86152A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88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0CE862-3723-C146-AEF4-8638479E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F875C8-973A-E546-A0E5-7250D9A24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098059-5E18-FD46-8D66-E8824A2D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94C2-F2DB-DF4B-A79F-46C0191F0948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86C7DF-6C04-CB46-ADFC-6C5B9C3F9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E0944D-7B24-3F43-9843-1163F925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72E1-B6C8-D449-B40F-DE86152A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84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D80743-D9EE-8047-8F08-B453CED67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CA6B2A-62D1-154A-A8D3-E13A1927E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7D0BBA-0EA6-214B-AEFA-9E84258D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94C2-F2DB-DF4B-A79F-46C0191F0948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2BDD92-AA9A-D947-BFA0-45AB376E2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57BAC9-143E-8941-BA8D-355CE2F0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72E1-B6C8-D449-B40F-DE86152A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39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675AE-C619-4E46-A460-2D58E61B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6F866A-8B97-064F-8852-A75225F4F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F7DAA9-C933-104A-A077-7766E93B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94C2-F2DB-DF4B-A79F-46C0191F0948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F1964C-4BEE-A14A-884D-8CDFAF84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F3B6AB-EE25-CF43-946F-F240B8CB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72E1-B6C8-D449-B40F-DE86152A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26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C16A39-FEF9-304E-B549-3020D80BB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4BEC49-887C-FC45-A9C0-0AC679CEF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DE697E-6B35-1640-B860-60C4375E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94C2-F2DB-DF4B-A79F-46C0191F0948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E051CE-F595-FD45-B09B-194D54A2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4139B6-6704-8649-AE03-E5B1F5D6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72E1-B6C8-D449-B40F-DE86152A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50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F437AD-331C-0444-9DCC-2892B08C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104709-A0FF-7F47-BE1F-1C135B114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9569A6-7088-C642-917B-545BB4A42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81AB24-FF91-3746-A51D-8221E696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94C2-F2DB-DF4B-A79F-46C0191F0948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34C97D-0273-9B4E-BA4B-31265769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33AE2D-1B60-6441-8322-7FA5CF8E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72E1-B6C8-D449-B40F-DE86152A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50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57731-F7FB-6E49-B97E-96A96ADD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3F4A94-AE3D-4246-AB9E-DDCBB726D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D4AACC-75E0-D140-9758-11A06CAA4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A44A51-6C1D-5043-87C4-FC129864A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98F7FE5-4E32-A542-AB33-BB46EFE57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A24D29A-24B6-804A-9E90-0209791F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94C2-F2DB-DF4B-A79F-46C0191F0948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F243DE9-CE22-F248-9AC2-D23A5688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AF248A2-46DF-6743-AE9C-8FD2CA54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72E1-B6C8-D449-B40F-DE86152A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7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732945-1DD7-3C47-87F1-5855E7AC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5AC6B3F-CB02-6642-846A-53726A1C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94C2-F2DB-DF4B-A79F-46C0191F0948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46195BF-B115-5D45-92B7-B532BD2F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FB07579-E595-8E46-9600-49A4EC86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72E1-B6C8-D449-B40F-DE86152A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17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D873EA-9242-0A4F-9491-37815638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94C2-F2DB-DF4B-A79F-46C0191F0948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663AE6F-A83F-1D40-A438-132314DA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95A8EF-D083-1B49-A18E-E1B07BEF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72E1-B6C8-D449-B40F-DE86152A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81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1B1C4-33BC-6F48-B49D-28786ECA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4496BB-9CA1-DE4E-ABAD-BAF82D489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D684EC-B846-2F42-9665-43916F00C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9A104A-B926-9C44-9340-9ADCC30E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94C2-F2DB-DF4B-A79F-46C0191F0948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78C071-58B1-C24C-8BFE-9B46183E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03F672-1C3B-5347-B5C0-EE804C48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72E1-B6C8-D449-B40F-DE86152A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47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78B73-5B81-8B44-BF9A-FDFCDE06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A5A743D-F45B-B340-B6EF-B63B08B05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45859B-1F4D-7A47-B316-2BD57AC6B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30A4BE-8BC5-A248-8311-3E18F19D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94C2-F2DB-DF4B-A79F-46C0191F0948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4DC013-A2A6-844C-B38C-4F3D5B90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50A811-DD4A-6948-9351-A9EC1DFF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72E1-B6C8-D449-B40F-DE86152A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6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D38DD-8C63-154B-A166-46D931259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9A6D9E-990B-F04A-B43A-F5A7190B4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82F23F-1257-CF4C-9F57-F966805DE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E94C2-F2DB-DF4B-A79F-46C0191F0948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8C70C0-A9B3-2747-AC54-1D9365755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8CEFCE-1572-134B-9C68-48008AC71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672E1-B6C8-D449-B40F-DE86152A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4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ase.garant.ru/12127526/98c63fbcbeeb1362018330a88cb049e2/#block_610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31A2F-2493-6B48-AD6B-3F27ACB25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165" y="726141"/>
            <a:ext cx="9820835" cy="278382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Практическое занятие по теме: «Понятие и виды объектов гражданского права»</a:t>
            </a:r>
          </a:p>
        </p:txBody>
      </p:sp>
    </p:spTree>
    <p:extLst>
      <p:ext uri="{BB962C8B-B14F-4D97-AF65-F5344CB8AC3E}">
        <p14:creationId xmlns:p14="http://schemas.microsoft.com/office/powerpoint/2010/main" val="2155427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1BCC5-7DCF-C54A-B6AB-2FF88AA2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Воздух как объект гражданского права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DFEFB7-5AB2-5248-8E70-B87F25B91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Р. Х. </a:t>
            </a:r>
            <a:r>
              <a:rPr lang="ru-RU" dirty="0" err="1"/>
              <a:t>Габитов</a:t>
            </a:r>
            <a:r>
              <a:rPr lang="ru-RU" dirty="0"/>
              <a:t>, касаясь определения правового статуса атмосферного воздуха, полагает, что «он, обладая всеми свойствами, присущими объектам материального мира, в практическом плане не поддается индивидуализации»</a:t>
            </a:r>
          </a:p>
        </p:txBody>
      </p:sp>
    </p:spTree>
    <p:extLst>
      <p:ext uri="{BB962C8B-B14F-4D97-AF65-F5344CB8AC3E}">
        <p14:creationId xmlns:p14="http://schemas.microsoft.com/office/powerpoint/2010/main" val="232200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79C88-1082-8947-BF8C-7CC41AF6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23" y="215153"/>
            <a:ext cx="11674289" cy="1926384"/>
          </a:xfrm>
        </p:spPr>
        <p:txBody>
          <a:bodyPr>
            <a:noAutofit/>
          </a:bodyPr>
          <a:lstStyle/>
          <a:p>
            <a:r>
              <a:rPr lang="ru-RU" sz="3600" b="1" dirty="0"/>
              <a:t>Природные ресурсы как объекты гражданских прав (</a:t>
            </a:r>
            <a:r>
              <a:rPr lang="ru-RU" sz="3600" dirty="0"/>
              <a:t>Шорников Дмитрий Владимирович) – диссертация, 2005 г.</a:t>
            </a:r>
            <a:br>
              <a:rPr lang="ru-RU" sz="3600" b="1" dirty="0"/>
            </a:b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C0112D-64CD-F845-A0BA-138B7955F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Атмосферный воздух имеет признак полезности, находится в системной и неразрывной связи с иными видами природных ресурсов. Проблематична дискретность атмосферного воздуха. В физическом смысле слова атмосферный воздух, как свободно движущийся и перемещающийся природный объект, как единый воздушный бассейн планеты, неделим и практически </a:t>
            </a:r>
            <a:r>
              <a:rPr 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необособляем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то же время следует говорить не об атмосферном воздухе как таковом, а о воздушных объектах, под которыми понимается участок воздушного пространства, с определенными в надлежащем порядке границами.</a:t>
            </a:r>
          </a:p>
          <a:p>
            <a:pPr marL="0" indent="0" algn="just">
              <a:buNone/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объектов гражданских прав воздушные объекты должны быть отнесены к недвижимости. Воздушные объекты являются индивидуально-определенными и юридически незаменимыми вещами.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883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6B7CE1-0A11-6341-96AD-F24D6EFE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Наличные и безналичные денежные средства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CD66EB-13BD-EB4A-BDA1-84EA2FCB9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35" y="1788459"/>
            <a:ext cx="11456894" cy="470441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Наличные деньги представляют собой родовые и делимые вещи. Денежное обязательство по передаче наличных денег надлежаще исполняется посредством простой передачи купюр и монет.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Безналичные денежные средства ГК зачисляет в категорию иного имущества (не вещи). Безналичные деньги – разновидность имущественных прав. Эти права учитываются специальными субъектами, чаще всего банками, на счетах клиентов. Безналичный расчет - это не передача вещей, а списание средств со счета плательщика и зачисление их на счет получателя.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«Безналичные денежные средства, существующие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виде записи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банковском счете кредитора (их обладателя), представляют собой его обязательственное требование на определенную сумму к кредитной организации, в которой открыт данный счет» [Постановление Конституционного Суда РФ от 10.12.2014 №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П].</a:t>
            </a:r>
          </a:p>
        </p:txBody>
      </p:sp>
    </p:spTree>
    <p:extLst>
      <p:ext uri="{BB962C8B-B14F-4D97-AF65-F5344CB8AC3E}">
        <p14:creationId xmlns:p14="http://schemas.microsoft.com/office/powerpoint/2010/main" val="3358910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04FAE-022F-1343-ABB3-B5436027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94" y="336176"/>
            <a:ext cx="10520082" cy="847165"/>
          </a:xfrm>
        </p:spPr>
        <p:txBody>
          <a:bodyPr>
            <a:normAutofit fontScale="90000"/>
          </a:bodyPr>
          <a:lstStyle/>
          <a:p>
            <a:r>
              <a:rPr lang="ru-RU" dirty="0"/>
              <a:t>Электронные деньги (</a:t>
            </a:r>
            <a:r>
              <a:rPr lang="ru-RU" dirty="0" err="1"/>
              <a:t>Коростелёв</a:t>
            </a:r>
            <a:r>
              <a:rPr lang="ru-RU" dirty="0"/>
              <a:t> Максим Анатольевич)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875037-5565-4147-A01C-E8BF0906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95" y="1506070"/>
            <a:ext cx="11752728" cy="58091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Электронные деньги по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своеи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̆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правовои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̆ природе являются правами требования особого рода, эмитируемыми в сумме предоставленных клиентом денежных средств оператором электронных денежных средств для исполнения денежных обязательств клиента перед иными лицами и учитываемыми 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электроннои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̆ форме без открытия банковского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счёта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Особенность данного права требования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 generis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заключается в том, что оно, подобно безналичным деньгам, абстрактно, безусловно и бессрочно. 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Электронные деньги наряду с наличными и безналичными деньгами являются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̆ из форм денег. Электронные деньги как форма денег производны от наличных и безналичных денег, поскольку эмитируются на основании последних, используются лишь в рамках системы перевода электронных денег и, в конечном итоге, погашаются наличными или безналичными деньгами. Электронные деньги являются объектом гражданских прав, поэтому они должны быть указаны в ст. 128 ГК РФ в составе «иного имущества» наряду с безналичными денежными средствами.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 электронными денежными средствами 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российском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законодательстве понимаются только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фиатные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деньги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т.е. те, которые выражены 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̆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денежнои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̆ единице. Соответственно, частная цифровая валюта не признается электронными денежными средствами в России. 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726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C3E76-D87B-934A-8681-93DFB190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Электронные и безналичные деньги (</a:t>
            </a:r>
            <a:r>
              <a:rPr lang="ru-RU" dirty="0" err="1"/>
              <a:t>Коростелёв</a:t>
            </a:r>
            <a:r>
              <a:rPr lang="ru-RU" dirty="0"/>
              <a:t> Максим Анатольевич)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CAB6DF-9326-7242-AD8A-EFAB45E0A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23" y="1452282"/>
            <a:ext cx="11295529" cy="5204012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Несмотря на схожую правовую природу электронных и безналичных денег, их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правовои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̆ режим отличается. Главное отличие электронных денег от безналичных денег заключается в том, что электронные деньги учитываются </a:t>
            </a:r>
            <a:r>
              <a:rPr lang="ru-RU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 открытия банковского </a:t>
            </a:r>
            <a:r>
              <a:rPr lang="ru-RU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счёта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 означает разные источники правового регулирования и разные права и обязанности сторон в правоотношении, связанном с использованием их в качестве средства платежа. </a:t>
            </a:r>
          </a:p>
          <a:p>
            <a:pPr algn="just"/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передаче банку денежных средств по договору банковского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счёта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создаётся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нового объекта - денежные средства просто отражаются на банковском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счёте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 передаче денежных средств оператору электронных денежных средств с целью эмиссии электронных денежных средств </a:t>
            </a:r>
            <a:r>
              <a:rPr lang="ru-RU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происходит создание нового объекта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(электронных денежных средств),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которыи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̆ </a:t>
            </a:r>
            <a:r>
              <a:rPr lang="ru-RU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отражается на виртуальном </a:t>
            </a:r>
            <a:r>
              <a:rPr lang="ru-RU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счёте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 этом переданные в качестве финансового покрытия электронных денег денежные средства поступают в полное распоряжение оператора. Тем самым, не происходит раздвоение прав на электронные денежные средства: оператор не может использовать электронные денежные средства на виртуальном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счёте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клиента, а клиент не может использовать денежные средства, переданные оператору в качестве финансового покрытия электронных денег. 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073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C9488A-59D1-0D4A-829E-67234DB2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729" y="121023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Электронные деньги (Хрусталева Анна Валерьевна)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330275-80C7-ED4D-A6FF-3F0B707B5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047" y="1573307"/>
            <a:ext cx="11806517" cy="516367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Электронные денежные средства являются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самостоятельным видом иного имущества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не названного в ст. 128 ГК РФ, и представляют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собои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̆ право требования (обязательственное право), отличное от денежных средств. 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возмездному договору о переводе электронных денежных средств с клиентов операторами электронных денежных средств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взимаются комиссии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осуществление различных платежных операций, например, при осуществлении клиентами переводов электронных денежных средств, при предоставлении денежных средств, при осуществлении возврата остатка электронных денежных средств. 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точки зрения имущественного предоставления договор банковского счета по общему правилу является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безвозмездным,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то время как договор о переводе электронных денежных средств является возмездным. Встречным предоставлением выступает оплата услуг банка по обслуживанию соответствующего счета клиента, которую получает банк. В силу ст. 851 ГК РФ такая оплата услуг банка следует только в случаях, прямо предусмотренных договором банковского счета. Таким образом, договор банковского счета будет возмездным только в случаях, предусмотренных соответствующим договором.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85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E8D08-A9E2-EC4E-AC63-C6A395F5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Бездокументарные ценные бумаги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20AFEE-8E34-8043-A0A0-60BFFFB6B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Легальное определение бездокументарных ценных бумаг (ст. 142 ГК РФ):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Ценными бумагами признаются также обязательственные и иные права, которые закреплены в решении о выпуске или ином акте лица, выпустившего ценные бумаги в соответствии с требованиями закона, и осуществление и передача которых возможны только с соблюдением правил учета этих прав.</a:t>
            </a:r>
          </a:p>
        </p:txBody>
      </p:sp>
    </p:spTree>
    <p:extLst>
      <p:ext uri="{BB962C8B-B14F-4D97-AF65-F5344CB8AC3E}">
        <p14:creationId xmlns:p14="http://schemas.microsoft.com/office/powerpoint/2010/main" val="137143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E457A-FF8D-554C-BA98-2C96F052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Признаки бездокументарных ценных бумаг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14054D-D404-9B42-B841-59E963F1B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вещного воплощения;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Права, выраженные в бездокументарных ценных бумагах, нуждаются в оформлении. 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Первой стадией такого оформления является решение о выпуске или иной аналогичный акт эмитента;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презентационности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заменено учетной техникой. Учет право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существляется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регистратором путем внесения записей по счетам.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Каким способом осуществляется защита прав по «утраченным» бездокументарным ценным бумагам?</a:t>
            </a:r>
          </a:p>
        </p:txBody>
      </p:sp>
    </p:spTree>
    <p:extLst>
      <p:ext uri="{BB962C8B-B14F-4D97-AF65-F5344CB8AC3E}">
        <p14:creationId xmlns:p14="http://schemas.microsoft.com/office/powerpoint/2010/main" val="320687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ECDC9C5-1F4E-D345-AEC2-4E77D1305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24" y="403412"/>
            <a:ext cx="11510682" cy="61184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Вексель переводной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ордерная ценная бумага, удостоверяющая право векселедержателя требовать от указанного векселедателем плательщика, акцептовавшего вексель (его авалиста), уплаты по наступлении предусмотренного векселем срока определенной денежной суммы.</a:t>
            </a:r>
          </a:p>
          <a:p>
            <a:pPr marL="0" indent="0" algn="just"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Вексель простой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ордерная ценная бумага, удостоверяющая право векселедержателя требовать от векселедателя (его авалиста), уплаты по наступлении предусмотренного векселем срока определенной денежной суммы.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Вексельная сумма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точно определенная денежная сумма, подлежащая оплате обязанными по векселю лицами.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455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5DED974-E6E8-6A40-A840-9C52878DC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59" y="188259"/>
            <a:ext cx="11138647" cy="6293224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14.20. При предоставлении стороной ценных бумаг, в том числе векселей, в подтверждение заявленных ею требований таковые приобщаются к материалам судебного дела.</a:t>
            </a:r>
          </a:p>
          <a:p>
            <a:pPr marL="0" indent="0" algn="just">
              <a:buNone/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Ценные бумаги, независимо от их количества, помещаются в отдельный том судебного дела, и во внутренней описи документов указываются наименование ценной бумаги, ее номер, дата выдачи и эмитент. Проколы и другие нарушения целостности ценной бумаги, совершение на ней надписей и заметок не допускаются, поэтому подшивка ее в дело не допускается. Ценная бумага помещается в отдельный прозрачный файл формата А4, который затем подшивается в отдельный том судебного дела.</a:t>
            </a:r>
          </a:p>
          <a:p>
            <a:pPr marL="0" indent="0" algn="just">
              <a:buNone/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Том судебного дела с ценными бумагами следует хранить в сейфе или металлическом ящике судьи, рассматривающего дело/судьи докладчика, в условиях, обеспечивающих сохранность документов и исключающих доступ к ним посторонних лиц.</a:t>
            </a:r>
          </a:p>
          <a:p>
            <a:pPr marL="0" indent="0" algn="just">
              <a:buNone/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том судебного дела, в который помещены исковое заявление (заявление) и иные документы, подшивается ксерокопия ценной бумаги, заверенная судьей, председательствующим при рассмотрении дела. На ксерокопии делается отметка о месте нахождения оригинала ценной бумаги. Том судебного дела с ценными бумагами выдается для ознакомления: руководителям организаций - при предъявлении документов, указанных в 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части 1 статьи 61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АПК РФ;</a:t>
            </a:r>
          </a:p>
          <a:p>
            <a:pPr marL="0" indent="0" algn="just">
              <a:buNone/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гражданину - при предъявлении паспорта или иного документа, удостоверяющего его личность;</a:t>
            </a:r>
          </a:p>
          <a:p>
            <a:pPr marL="0" indent="0" algn="just">
              <a:buNone/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представителю лица, участвующего в деле, - при предъявлении доверенности, выданной лицом, участвующим в деле, и документа, удостоверяющего личность представителя.</a:t>
            </a:r>
          </a:p>
          <a:p>
            <a:pPr marL="0" indent="0" algn="just">
              <a:buNone/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Надлежаще заверенные копии перечисленных документов помещаются в том судебного дела с ценными бумагами.</a:t>
            </a:r>
          </a:p>
          <a:p>
            <a:pPr marL="0" indent="0" algn="just">
              <a:buNone/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Высылка тома судебного дела с ценными бумагами в суды апелляционной, кассационной инстанций и в ВАС РФ осуществляется только по их письменному требованию исключительно с использованием фельдъегерской или специальной связи. В таком же порядке осуществляется возврат тома судебного дела с ценными бумагами в суд первой инстанции.</a:t>
            </a:r>
          </a:p>
          <a:p>
            <a:pPr marL="0" indent="0" algn="just">
              <a:buNone/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Ценные бумаги, которые по решению суда должны быть возвращены владельцу, выдаются ему под расписку, в которой должны быть указаны номер паспорта или иного документа, удостоверяющего личность, адрес получателя. Если владельцем ценной бумаги является организация, ценная бумага передается ее представителю в том же порядке при наличии доверенности.</a:t>
            </a:r>
          </a:p>
          <a:p>
            <a:pPr marL="0" indent="0" algn="just">
              <a:buNone/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вексель не может быть выдан истцу (векселедержателю) в случае, когда его иск о взыскании вексельного долга удовлетворен и приведен к исполнению.</a:t>
            </a:r>
          </a:p>
          <a:p>
            <a:pPr marL="0" indent="0" algn="just">
              <a:buNone/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Ответчик, исполнивший судебный акт о взыскании задолженности по векселю, имеет право ходатайствовать о выдаче ему судом векселя после исполнения им судебного решения в полном объеме. Вопрос о возврате векселя обязанному по векселю лицу против его оплаты разрешается судом в ходе судебного заседания с вызовом на него всех лиц, участвовавших в деле. Уведомление указанных лиц осуществляется путем направления им определений о назначении судебного заседания заказным письмом с уведомлением о вручении.</a:t>
            </a:r>
          </a:p>
          <a:p>
            <a:pPr marL="0" indent="0" algn="just">
              <a:buNone/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окончании рассмотрения дела ценные бумаги уничтожению не подлежат, постоянно хранятся в архиве арбитражного суда, в том числе и после уничтожения материалов судебного дела по окончании срока его хранения.</a:t>
            </a:r>
          </a:p>
          <a:p>
            <a:pPr marL="0" indent="0" algn="just">
              <a:buNone/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Ценные бумаги, являющиеся доказательствами по делам постоянного хранения, уничтожению также не подлежат, а передаются на государственное хранение в составе передаваемого судебного дела.</a:t>
            </a:r>
          </a:p>
          <a:p>
            <a:pPr marL="0" indent="0" algn="just">
              <a:buNone/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Ценные бумаги, права по которым прекращены в полном объеме, а их эмитент либо векселедатель, индоссанты и авалисты прекратили свое существование и исключены из государственного реестра юридических лиц, могут быть уничтожены судом в порядке, установленном настоящей Инструкцией для целей уничтожения вещественных доказательств.</a:t>
            </a:r>
          </a:p>
          <a:p>
            <a:pPr marL="0" indent="0" algn="just">
              <a:buNone/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составляется акт об уничтожении данных ценных бумаг, который подшивается в материалы судебного дела.</a:t>
            </a:r>
          </a:p>
          <a:p>
            <a:pPr marL="0" indent="0" algn="just">
              <a:buNone/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Ответственным за сохранность ценных бумаг является судья, рассматривающий дело/судья-докладчик, а после сдачи судебного дела на архивное хранение - специалист архива.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69498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1673</Words>
  <Application>Microsoft Macintosh PowerPoint</Application>
  <PresentationFormat>Широкоэкранный</PresentationFormat>
  <Paragraphs>52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Практическое занятие по теме: «Понятие и виды объектов гражданского права»</vt:lpstr>
      <vt:lpstr>Наличные и безналичные денежные средства</vt:lpstr>
      <vt:lpstr>Электронные деньги (Коростелёв Максим Анатольевич)</vt:lpstr>
      <vt:lpstr>Электронные и безналичные деньги (Коростелёв Максим Анатольевич) </vt:lpstr>
      <vt:lpstr>Электронные деньги (Хрусталева Анна Валерьевна)</vt:lpstr>
      <vt:lpstr>Бездокументарные ценные бумаги</vt:lpstr>
      <vt:lpstr>Признаки бездокументарных ценных бумаг</vt:lpstr>
      <vt:lpstr>Презентация PowerPoint</vt:lpstr>
      <vt:lpstr>Презентация PowerPoint</vt:lpstr>
      <vt:lpstr>Воздух как объект гражданского права</vt:lpstr>
      <vt:lpstr>Природные ресурсы как объекты гражданских прав (Шорников Дмитрий Владимирович) – диссертация, 2005 г.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Практическое занятие по теме: «Понятие и виды объектов гражданского права»</dc:title>
  <dc:creator>Microsoft Office User</dc:creator>
  <cp:lastModifiedBy>Microsoft Office User</cp:lastModifiedBy>
  <cp:revision>22</cp:revision>
  <dcterms:created xsi:type="dcterms:W3CDTF">2020-11-09T08:07:09Z</dcterms:created>
  <dcterms:modified xsi:type="dcterms:W3CDTF">2020-11-10T10:47:16Z</dcterms:modified>
</cp:coreProperties>
</file>