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0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9505C-F627-34FA-514F-61BF023C8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9EA27C-1C4E-E56D-886F-6DFEC60B9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043FC-77DF-A504-668A-78C49DB6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65B73-EA4E-5709-287B-CC12DC3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A25CC-ED87-0641-D8C4-0AAB52F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51AD-25BC-DFFC-460F-C893FC59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0B379-6051-B9BA-FCC8-4193C4CA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F9A6F-691D-9645-5DB6-10EBC5BF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95F78-59C4-BB42-C5AC-5C46AE19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BCB6-F355-394F-6B49-4B46131C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8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8041A4-8E5C-94B4-45B8-9F803FF9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B69727-08B9-E5B5-1ACA-15F0D05C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B848A-41CE-B561-4313-5B35025F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75713-688A-3526-7A7E-275A09D3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60B8C-79CB-92CE-5B74-61E43A72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3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70B65-86BD-2A86-B2AF-6C7EA8C4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DB1D6-DB76-EDD4-1675-B7826432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73216-F067-D812-660E-6AD676D1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9ADDF-2970-1456-2169-6918BA68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AD6964-D9EF-8BB0-5FC4-E1102F77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6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86661-E763-423C-052B-1CDFE41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B6F560-29B1-863B-F19B-248DA7C17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7E35C-0FD8-39E3-AE6D-CE093AF7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F0F46-C67B-3801-B020-371DF7B9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D88C2-5B83-B8B2-883B-780923B1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12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D546D-59A2-EC9F-210F-AF8CEBF6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A7527-A30E-F931-A163-65FF3F26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61F38-37EF-2D45-8B81-D844E0607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03F91-C84A-90BB-AD7C-766FF149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A84704-25A2-398F-783A-E95BCBBA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79BF6-299F-550D-6D5E-04082365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22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6CC63-F888-92A1-6FEE-6D6FCC12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8F529D-1242-F603-2817-E5D73924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F97D07-D011-9125-2F0A-5F5F37FD0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3F49BB-D088-3753-5372-4CF2D8A32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245616-EEAA-F6FD-94EB-C1C877E27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C6CC7E-0039-F83D-72DE-34ECBFDA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9C8F05-C9AC-44CA-A39E-2E950D23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A94627-4FCE-6549-E98F-9F18DEC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6E7C4-79C1-13A6-531D-ADC993E4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F837E0-24F2-9B8D-248B-B97EF97C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014182-517C-FDFB-7408-C9988C8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B6393-1E3C-C3DF-1F60-1742916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EFC101-3785-81B6-7838-03B82A82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2A1003-4958-2D08-C8BE-3FE08E10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54F27-CCBB-7F0A-A5E4-8EEBCFF3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2A36-7833-B40A-A486-A214612D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D19CD-7670-5D33-522E-067F72A3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50DA77-C3C6-1D7C-97DD-B7FCAED2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4D7589-47CB-6D20-BDC3-523992EF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DF66B-74CA-B5D0-F116-880FD34E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0D2D8F-8697-406B-25FA-DDE418F9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46588-AD0F-10B5-1CDB-6FA84732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4841FC-D0E2-2BE6-52DC-97E43C3E6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D6CC14-01B4-4864-22F6-92E60D0C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15B82-89AA-3B5B-8455-27A3DF94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93B266-492C-D371-3ECF-2602DE44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FD82E-8BF1-4D7E-BC7D-077A93BC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1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8A103-4321-7214-DF2C-671DAA18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621000-13B5-2EDC-EACE-54D008CD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2AED8-5E8F-549A-652F-C759D2358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9339-E4CF-0E4D-938F-28018748987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77B80-DB3B-8B2B-16EC-4F1B65AC5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5ABAA7-CF70-AFE9-9C41-F98BC089D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2091-5C9E-4D42-8F05-9E4A5CF0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sultantplus://offline/ref=CB2B59608049450006889D53EF8C07072BEF2B40951F4F421D9CEE44CD3EDA50B45553613D46ADIAr4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consultantplus://offline/ref=CB2B59608049450006889D53EF8C070722E620409015124815C5E246CA318547B31C5F603D4FACA1IEr0T" TargetMode="External"/><Relationship Id="rId2" Type="http://schemas.openxmlformats.org/officeDocument/2006/relationships/hyperlink" Target="consultantplus://offline/ref=CB2B59608049450006889D53EF8C07072BEF2B40951F4F421D9CEE44CD3EDA50B45553613D46A8IAr6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onsultantplus://offline/ref=CB2B59608049450006889D53EF8C070722E620409011124815C5E246CA318547B31C5F603D4CACA0IEr7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9ED64-D81C-9C0B-76FB-C619688D6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Заработная плата</a:t>
            </a:r>
          </a:p>
        </p:txBody>
      </p:sp>
    </p:spTree>
    <p:extLst>
      <p:ext uri="{BB962C8B-B14F-4D97-AF65-F5344CB8AC3E}">
        <p14:creationId xmlns:p14="http://schemas.microsoft.com/office/powerpoint/2010/main" val="22222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4DFAE-F0E5-DD04-FAA7-7628F85A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 Тарифная система и ее элементы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EE1FF-A0AC-A229-0A69-CBB7C658F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7" y="1690688"/>
            <a:ext cx="11416553" cy="4965606"/>
          </a:xfrm>
        </p:spPr>
        <p:txBody>
          <a:bodyPr>
            <a:normAutofit/>
          </a:bodyPr>
          <a:lstStyle/>
          <a:p>
            <a:r>
              <a:rPr lang="ru-RU" dirty="0"/>
              <a:t>Тарифная ставка (оклад) - фиксированный размер оплаты труда работника за выполнение нормы труда (трудовых обязанностей) определенной сложности (квалификации) за единицу времени.</a:t>
            </a:r>
          </a:p>
          <a:p>
            <a:r>
              <a:rPr lang="ru-RU" dirty="0"/>
              <a:t>Тарифный разряд представляет собой величину, отражающую сложность труда и уровень квалификации работника.</a:t>
            </a:r>
          </a:p>
          <a:p>
            <a:r>
              <a:rPr lang="ru-RU" dirty="0"/>
              <a:t>Тарифный коэффициент - величина, показывающая соотношение тарифной ставки данного разряда к тарифной ставке 1-го разряда.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74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14FBA-180C-C019-5E3F-7958C313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5. Система заработной платы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0F565-B1EB-1268-875D-59C84B84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Система заработной платы - способы начисления заработной платы в организации в зависимости от измерителей труда работника. </a:t>
            </a:r>
          </a:p>
          <a:p>
            <a:pPr marL="0" indent="0" algn="ctr">
              <a:buNone/>
            </a:pPr>
            <a:r>
              <a:rPr lang="ru-RU" dirty="0"/>
              <a:t>Основными измерителями являются рабочее время, количество выработанной продукции. </a:t>
            </a:r>
          </a:p>
        </p:txBody>
      </p:sp>
    </p:spTree>
    <p:extLst>
      <p:ext uri="{BB962C8B-B14F-4D97-AF65-F5344CB8AC3E}">
        <p14:creationId xmlns:p14="http://schemas.microsoft.com/office/powerpoint/2010/main" val="1257690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51AE6-763E-B972-DB73-9DC6CBCC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Оплата труда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85CDA89-CD6D-7A0F-AF46-CE74A387D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56618"/>
              </p:ext>
            </p:extLst>
          </p:nvPr>
        </p:nvGraphicFramePr>
        <p:xfrm>
          <a:off x="623046" y="1754225"/>
          <a:ext cx="10730754" cy="473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377">
                  <a:extLst>
                    <a:ext uri="{9D8B030D-6E8A-4147-A177-3AD203B41FA5}">
                      <a16:colId xmlns:a16="http://schemas.microsoft.com/office/drawing/2014/main" val="3142927305"/>
                    </a:ext>
                  </a:extLst>
                </a:gridCol>
                <a:gridCol w="5365377">
                  <a:extLst>
                    <a:ext uri="{9D8B030D-6E8A-4147-A177-3AD203B41FA5}">
                      <a16:colId xmlns:a16="http://schemas.microsoft.com/office/drawing/2014/main" val="1529398303"/>
                    </a:ext>
                  </a:extLst>
                </a:gridCol>
              </a:tblGrid>
              <a:tr h="869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Сдельная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Повременная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20903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Прямая сдельная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Повременно-премиальная 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88051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Косвенная сдельная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14672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Сдельно-премиальная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83657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Сдельно-прогрессивная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9548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564807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0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4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6A690-4352-E78C-8B6B-E9A95F78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6. Стимулирующие выплаты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45B10-F875-1CDC-AFB6-0A8775AB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Система премирования организации может включать в себя сочетание нескольких видов премий: ежемесячные, ежеквартальные, годовые (по результатам работы за год, за выслугу лет и т.д.). По каждому виду премий разрабатывается положение о премировании, в котором указываются: категории работников, которые могут премироваться, за что премируется работник (показатель премирования), условия выплаты премии и т.д. </a:t>
            </a:r>
          </a:p>
        </p:txBody>
      </p:sp>
    </p:spTree>
    <p:extLst>
      <p:ext uri="{BB962C8B-B14F-4D97-AF65-F5344CB8AC3E}">
        <p14:creationId xmlns:p14="http://schemas.microsoft.com/office/powerpoint/2010/main" val="339700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83E83-4A11-67AA-633E-35EB0FC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7. Ограничения удержаний из заработной платы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8CFF2-59A0-3C3B-5790-D7CB06F9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452282"/>
            <a:ext cx="11712389" cy="5405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Закон ограничивает размер и случаи удержаний из заработной платы работника. В соответствии со </a:t>
            </a:r>
            <a:r>
              <a:rPr lang="ru-RU" dirty="0">
                <a:hlinkClick r:id="rId2"/>
              </a:rPr>
              <a:t>ст. 137</a:t>
            </a:r>
            <a:r>
              <a:rPr lang="ru-RU" dirty="0"/>
              <a:t> ТК РФ удержания из заработной платы работника для погашения его задолженности работодателю могут производиться: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для возмещения неотработанного аванса, выданного работнику в счет заработной платы;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для погашения неизрасходованного и своевременно не возвращенного аванса, выданного в связи со служебной командировкой или переводом на другую работу в другую местность, а также в других случаях;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для возврата сумм, излишне выплаченных работнику вследствие счетных ошибок, а также сумм, излишне выплаченных работнику, в случае признания органом по рассмотрению индивидуальных трудовых споров вины работника в невыполнении норм труда (часть третья статьи 155 ТК) или простое </a:t>
            </a:r>
          </a:p>
          <a:p>
            <a:pPr>
              <a:buFont typeface="Wingdings" pitchFamily="2" charset="2"/>
              <a:buChar char="Ø"/>
            </a:pPr>
            <a:r>
              <a:rPr lang="ru-RU" dirty="0"/>
              <a:t>при увольнении работника до окончания того рабочего года, в счет которого он уже получил ежегодный оплачиваемый отпуск, за неотработанные дни отпуска. </a:t>
            </a:r>
          </a:p>
        </p:txBody>
      </p:sp>
    </p:spTree>
    <p:extLst>
      <p:ext uri="{BB962C8B-B14F-4D97-AF65-F5344CB8AC3E}">
        <p14:creationId xmlns:p14="http://schemas.microsoft.com/office/powerpoint/2010/main" val="163238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52179-9308-BCFF-BEB4-4878CC0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5" y="215153"/>
            <a:ext cx="11672047" cy="1506071"/>
          </a:xfrm>
        </p:spPr>
        <p:txBody>
          <a:bodyPr>
            <a:noAutofit/>
          </a:bodyPr>
          <a:lstStyle/>
          <a:p>
            <a:r>
              <a:rPr lang="ru-RU" sz="2800" b="1" dirty="0"/>
              <a:t>Заработная плата, излишне выплаченная работнику (в том числе при неправильном применении законов или иных нормативных правовых актов), не может быть с него взыскана, за исключением случаев: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F55E0-6812-788B-6B6F-D58F4E10F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- счетной ошибки;</a:t>
            </a:r>
          </a:p>
          <a:p>
            <a:pPr marL="0" indent="0">
              <a:buNone/>
            </a:pPr>
            <a:r>
              <a:rPr lang="ru-RU" dirty="0"/>
              <a:t>- если органом по рассмотрению индивидуальных трудовых споров признана вина работника в невыполнении норм труда или простое;</a:t>
            </a:r>
          </a:p>
          <a:p>
            <a:pPr marL="0" indent="0">
              <a:buNone/>
            </a:pPr>
            <a:r>
              <a:rPr lang="ru-RU" dirty="0"/>
              <a:t>- если заработная плата была излишне выплачена работнику в связи с его неправомерными действиями, установленными судом.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05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DEF08-CAA5-35F0-A02C-9A7DE6C8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ли взыскать с работника денежные средства, если они перечислены ему с личной карточки руководителя?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7ADAA-CF96-5B86-0FC6-8D621148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2097741"/>
            <a:ext cx="11739281" cy="40792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этот вопрос ответил Верховный Суд РФ в Определении от 14.09.2020 № 46-КГ20-6-К6 </a:t>
            </a:r>
          </a:p>
          <a:p>
            <a:pPr marL="0" indent="0" algn="ctr">
              <a:buNone/>
            </a:pPr>
            <a:r>
              <a:rPr lang="ru-RU" dirty="0"/>
              <a:t>Если денежные средства были перечислены работнику не с расчетного счета организации, а с личного счета генерального директора, однако они по своему статусу являются </a:t>
            </a:r>
            <a:r>
              <a:rPr lang="ru-RU" dirty="0" err="1"/>
              <a:t>трудо</a:t>
            </a:r>
            <a:r>
              <a:rPr lang="ru-RU" dirty="0"/>
              <a:t>-правовыми, так как «осуществлены во исполнение обязательств, вытекающих из трудовых отношений». Недобросовестности со стороны работника при их получении не было, счетной ошибки тоже. Следовательно, на основании п. 1 ст. 1102, 1109 ГК РФ и ст. 137 ТК РФ, их нельзя взыскать с работника обратно. Таким образом, перечисление денег работнику с личной карточки директора организации можно квалифицировать как зарплату</a:t>
            </a:r>
          </a:p>
        </p:txBody>
      </p:sp>
    </p:spTree>
    <p:extLst>
      <p:ext uri="{BB962C8B-B14F-4D97-AF65-F5344CB8AC3E}">
        <p14:creationId xmlns:p14="http://schemas.microsoft.com/office/powerpoint/2010/main" val="59835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D379-E0B5-C808-DC94-88E20285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/>
              <a:t>8.  Ответственность работодателя за нарушение сроков выплаты заработной платы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D6CB-48C7-0F82-EABE-4F004BB6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Законом (</a:t>
            </a:r>
            <a:r>
              <a:rPr lang="ru-RU" dirty="0">
                <a:hlinkClick r:id="rId2"/>
              </a:rPr>
              <a:t>ст. 142</a:t>
            </a:r>
            <a:r>
              <a:rPr lang="ru-RU" dirty="0"/>
              <a:t> ТК РФ) предусмотрена ответственность руководителя за задержку выплаты работнику заработной платы. Так, в случае задержки выплаты заработной платы на срок более 15 дней работник имеет право, известив работодателя в письменной форме, приостановить работу на весь период до выплаты задержанной суммы.</a:t>
            </a:r>
          </a:p>
          <a:p>
            <a:pPr algn="ctr"/>
            <a:r>
              <a:rPr lang="ru-RU" dirty="0"/>
              <a:t>Денежная компенсация – ст. 236 ТК РФ</a:t>
            </a:r>
          </a:p>
          <a:p>
            <a:pPr algn="ctr"/>
            <a:r>
              <a:rPr lang="ru-RU" dirty="0"/>
              <a:t>Административная ответственность - </a:t>
            </a:r>
            <a:r>
              <a:rPr lang="ru-RU" dirty="0">
                <a:hlinkClick r:id="rId3"/>
              </a:rPr>
              <a:t>(ст. 5.27 КоАП РФ)</a:t>
            </a:r>
            <a:endParaRPr lang="ru-RU" dirty="0"/>
          </a:p>
          <a:p>
            <a:pPr algn="ctr"/>
            <a:r>
              <a:rPr lang="ru-RU" dirty="0"/>
              <a:t>Уголовная ответственность руководителей организаций (</a:t>
            </a:r>
            <a:r>
              <a:rPr lang="ru-RU" dirty="0">
                <a:hlinkClick r:id="rId4"/>
              </a:rPr>
              <a:t>ст. 145.1</a:t>
            </a:r>
            <a:r>
              <a:rPr lang="ru-RU" dirty="0"/>
              <a:t> УК РФ).</a:t>
            </a:r>
            <a:r>
              <a:rPr lang="ru-RU" dirty="0">
                <a:effectLst/>
              </a:rPr>
              <a:t> </a:t>
            </a:r>
            <a:r>
              <a:rPr lang="ru-RU" dirty="0"/>
              <a:t>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C6A96-695D-FA17-A05B-DD86E333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2C1CF-4283-DD96-34F1-DF984AEE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1. Понятие оплаты труда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2. Формы оплаты труда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3. Минимальный размер оплаты труда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4. Тарифная система и ее элементы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5. Система заработной платы</a:t>
            </a:r>
          </a:p>
          <a:p>
            <a:pPr marL="0" indent="0">
              <a:buNone/>
            </a:pPr>
            <a:r>
              <a:rPr lang="ru-RU" b="1" dirty="0"/>
              <a:t>6. Стимулирующие выплаты</a:t>
            </a:r>
          </a:p>
          <a:p>
            <a:pPr marL="0" indent="0">
              <a:buNone/>
            </a:pPr>
            <a:r>
              <a:rPr lang="ru-RU" b="1" dirty="0"/>
              <a:t>7. Ограничения удержаний из заработной платы</a:t>
            </a:r>
          </a:p>
          <a:p>
            <a:pPr marL="0" indent="0">
              <a:buNone/>
            </a:pPr>
            <a:r>
              <a:rPr lang="ru-RU" b="1" dirty="0"/>
              <a:t>8. Ответственность работодателя за нарушение сроков выплаты</a:t>
            </a:r>
          </a:p>
          <a:p>
            <a:pPr marL="0" indent="0">
              <a:buNone/>
            </a:pPr>
            <a:r>
              <a:rPr lang="ru-RU" b="1" dirty="0"/>
              <a:t>заработной платы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4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9095C-32F6-00D2-BDFE-FC8234F2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1. Понятие оплаты труда (ст. 129 ТК РФ)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575D6-5CF3-BDA7-B45C-55B330DE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Заработная плата (оплата труда работника) -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вознаграждение за труд</a:t>
            </a:r>
            <a:r>
              <a:rPr lang="ru-RU" dirty="0"/>
              <a:t> в зависимости от квалификации работника, сложности, количества, качества и условий выполняемой работы, а также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компенсационные выплаты </a:t>
            </a:r>
            <a:r>
              <a:rPr lang="ru-RU" dirty="0"/>
              <a:t>(доплаты и надбавки компенсационного характера, в том числе за работу в условиях, отклоняющихся от нормальных, работу в особых климатических условиях и на территориях, подвергшихся радиоактивному загрязнению, и иные выплаты компенсационного характера) и </a:t>
            </a:r>
            <a:r>
              <a:rPr lang="ru-RU" b="1" dirty="0">
                <a:solidFill>
                  <a:srgbClr val="7030A0"/>
                </a:solidFill>
              </a:rPr>
              <a:t>стимулирующие выплаты </a:t>
            </a:r>
            <a:r>
              <a:rPr lang="ru-RU" dirty="0"/>
              <a:t>(доплаты и надбавки стимулирующего характера, премии и иные поощрительные выплаты).</a:t>
            </a:r>
          </a:p>
        </p:txBody>
      </p:sp>
    </p:spTree>
    <p:extLst>
      <p:ext uri="{BB962C8B-B14F-4D97-AF65-F5344CB8AC3E}">
        <p14:creationId xmlns:p14="http://schemas.microsoft.com/office/powerpoint/2010/main" val="34906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33BE7-3E46-A52B-AAEF-C61312C5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2. Формы оплаты труда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DC2F9-B081-1002-F2FF-F6BCD379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денежной форме в валюте Российской Федерации, т.е. в рублях.</a:t>
            </a:r>
          </a:p>
          <a:p>
            <a:r>
              <a:rPr lang="ru-RU" dirty="0"/>
              <a:t>в иных формах</a:t>
            </a:r>
            <a:r>
              <a:rPr lang="ru-RU" dirty="0">
                <a:effectLst/>
              </a:rPr>
              <a:t> (</a:t>
            </a:r>
            <a:r>
              <a:rPr lang="ru-RU" dirty="0"/>
              <a:t>в неденежной форме, не может превышать 20% от начисленной месячной заработной платы)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>
                <a:solidFill>
                  <a:srgbClr val="FF0000"/>
                </a:solidFill>
              </a:rPr>
              <a:t>Выплата заработной платы в виде спиртных напитков, наркотических, токсических, ядовитых и вредных веществ, оружия, боеприпасов и других предметов, в отношении которых установлены запреты или ограничения на их свободный оборот, не допускается.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49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08730D-976A-DED0-01BE-88746865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08 февраля 2018 г. в ч. 1 ст. 131 ТК РФ появилась норма о том, что заработная плата также может выплачиваться в иностранной валюте, но только в случаях, если это предусмотрено законодательством о валютном регулировании и валютном контроле. </a:t>
            </a:r>
          </a:p>
          <a:p>
            <a:pPr marL="0" indent="0" algn="just">
              <a:buNone/>
            </a:pPr>
            <a:r>
              <a:rPr lang="ru-RU" dirty="0"/>
              <a:t>Например, работникам дипломатических представительств, работникам филиала / представительства организации - резидента, находящегося за пределами России (ч. 6.1 ФЗ "О валютном регулировании и валютном контроле" от 10.12.2003 г.)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9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3C224-373F-FDD8-20B7-DB0428C3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3. Минимальный размер оплаты труда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5DFD2-CFF1-F3D9-8675-2A259F96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Заработная плата работника по общему правилу не может быть меньше минимального размера оплаты труда (МРОТ) (ст. 7, 37 Конституции РФ, ст. 2, 133 ТК РФ). 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Федеральный закон от 19.06.2000 №</a:t>
            </a:r>
            <a:r>
              <a:rPr lang="en-US" dirty="0"/>
              <a:t> 82-</a:t>
            </a:r>
            <a:r>
              <a:rPr lang="ru-RU" dirty="0"/>
              <a:t>ФЗ (ред. от 06.12.2021) «О минимальном размере оплаты труда». Статьей 1 установлен минимальный размер оплаты труда </a:t>
            </a:r>
            <a:r>
              <a:rPr lang="ru-RU" dirty="0">
                <a:solidFill>
                  <a:srgbClr val="002060"/>
                </a:solidFill>
              </a:rPr>
              <a:t>с 1 января 2022 года </a:t>
            </a:r>
            <a:r>
              <a:rPr lang="ru-RU" dirty="0"/>
              <a:t>в сумме 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13 890 рублей в месяц. 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54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1EE48-C4BC-2AB7-324A-8F084989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833719"/>
            <a:ext cx="11250706" cy="138140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Региональное соглашение о минимальной заработной плате в Омской области от 16 декабря 2021 года № 65-РС </a:t>
            </a:r>
            <a:br>
              <a:rPr lang="ru-RU" dirty="0">
                <a:solidFill>
                  <a:schemeClr val="accent5">
                    <a:lumMod val="50000"/>
                  </a:schemeClr>
                </a:solidFill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BABFEB-4F5B-EFC8-65CF-350D85252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50" y="2420144"/>
            <a:ext cx="989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4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9FB159-5552-9CD4-2283-A8C83A90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06"/>
            <a:ext cx="11739281" cy="6548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Конституционный Суд РФ в постановлении от 11.04.2019 г. № 17-П </a:t>
            </a:r>
            <a:r>
              <a:rPr lang="ru-RU" dirty="0"/>
              <a:t>сформулировал вывод, что в состав МРОТ не включаются </a:t>
            </a:r>
            <a:r>
              <a:rPr lang="ru-RU" u="sng" dirty="0">
                <a:solidFill>
                  <a:schemeClr val="accent6">
                    <a:lumMod val="75000"/>
                  </a:schemeClr>
                </a:solidFill>
              </a:rPr>
              <a:t>те части заработной платы, которые работник получает нерегулярно </a:t>
            </a:r>
            <a:r>
              <a:rPr lang="ru-RU" dirty="0"/>
              <a:t>(повышенная оплата за сверхурочную работу, работу в выходные и нерабочие праздничные дни, а также за работу в ночное время (за исключением случаев, когда работник принят на работу исключительно в ночное время).</a:t>
            </a:r>
          </a:p>
          <a:p>
            <a:pPr marL="0" indent="0">
              <a:buNone/>
            </a:pPr>
            <a:r>
              <a:rPr lang="ru-RU" dirty="0"/>
              <a:t>Таким образом, утвердилась позиция о том, что в состав МРОТ не включаются: </a:t>
            </a:r>
            <a:br>
              <a:rPr lang="ru-RU" dirty="0"/>
            </a:br>
            <a:r>
              <a:rPr lang="ru-RU" dirty="0"/>
              <a:t>1) районный коэффициент; </a:t>
            </a:r>
            <a:br>
              <a:rPr lang="ru-RU" dirty="0"/>
            </a:br>
            <a:r>
              <a:rPr lang="ru-RU" dirty="0"/>
              <a:t>2) процентная надбавка за стаж работы в районах Крайнего Севера и приравненных к ним местностях; </a:t>
            </a:r>
            <a:br>
              <a:rPr lang="ru-RU" dirty="0"/>
            </a:br>
            <a:r>
              <a:rPr lang="ru-RU" dirty="0"/>
              <a:t>3) "нерегулярные" доплаты и надбавки за работу в условиях, отклоняющихся от нормальных: за сверхурочную работу, работу в выходные и нерабочие праздничные дни, а также за работу в ночное время (за исключением случаев, когда работник принят на работу исключительно в ночное время).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85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120FD-1818-DA0D-FDB7-0241BBCE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 Тарифная система и ее элементы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68812-0323-8701-9A68-FF702068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Тарифные системы представляют собой системы оплаты труда, основанные на тарифной системе дифференциации заработной платы работников различных категорий. </a:t>
            </a:r>
          </a:p>
          <a:p>
            <a:pPr marL="0" indent="0" algn="just">
              <a:buNone/>
            </a:pPr>
            <a:r>
              <a:rPr lang="ru-RU" dirty="0"/>
              <a:t>Элементы:</a:t>
            </a:r>
          </a:p>
          <a:p>
            <a:pPr marL="0" indent="0">
              <a:buNone/>
            </a:pPr>
            <a:r>
              <a:rPr lang="ru-RU" dirty="0"/>
              <a:t>- тарифные ставки;</a:t>
            </a:r>
          </a:p>
          <a:p>
            <a:pPr marL="0" indent="0">
              <a:buNone/>
            </a:pPr>
            <a:r>
              <a:rPr lang="ru-RU" dirty="0"/>
              <a:t>- оклады;</a:t>
            </a:r>
          </a:p>
          <a:p>
            <a:pPr marL="0" indent="0">
              <a:buNone/>
            </a:pPr>
            <a:r>
              <a:rPr lang="ru-RU" dirty="0"/>
              <a:t>- тарифный разряд;</a:t>
            </a:r>
          </a:p>
          <a:p>
            <a:pPr marL="0" indent="0">
              <a:buNone/>
            </a:pPr>
            <a:r>
              <a:rPr lang="ru-RU" dirty="0"/>
              <a:t>- тарифные коэффициенты.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962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1226</Words>
  <Application>Microsoft Macintosh PowerPoint</Application>
  <PresentationFormat>Широкоэкранный</PresentationFormat>
  <Paragraphs>71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Тема Office</vt:lpstr>
      <vt:lpstr>Заработная плата</vt:lpstr>
      <vt:lpstr>План</vt:lpstr>
      <vt:lpstr>1. Понятие оплаты труда (ст. 129 ТК РФ)</vt:lpstr>
      <vt:lpstr>2. Формы оплаты труда</vt:lpstr>
      <vt:lpstr>Презентация PowerPoint</vt:lpstr>
      <vt:lpstr>3. Минимальный размер оплаты труда </vt:lpstr>
      <vt:lpstr>Региональное соглашение о минимальной заработной плате в Омской области от 16 декабря 2021 года № 65-РС  </vt:lpstr>
      <vt:lpstr>Презентация PowerPoint</vt:lpstr>
      <vt:lpstr>4. Тарифная система и ее элементы</vt:lpstr>
      <vt:lpstr>4. Тарифная система и ее элементы</vt:lpstr>
      <vt:lpstr>5. Система заработной платы</vt:lpstr>
      <vt:lpstr>Оплата труда</vt:lpstr>
      <vt:lpstr>6. Стимулирующие выплаты </vt:lpstr>
      <vt:lpstr>7. Ограничения удержаний из заработной платы </vt:lpstr>
      <vt:lpstr>Заработная плата, излишне выплаченная работнику (в том числе при неправильном применении законов или иных нормативных правовых актов), не может быть с него взыскана, за исключением случаев: </vt:lpstr>
      <vt:lpstr>Можно ли взыскать с работника денежные средства, если они перечислены ему с личной карточки руководителя?</vt:lpstr>
      <vt:lpstr>8.  Ответственность работодателя за нарушение сроков выплаты заработной платы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Заработная плата</dc:title>
  <dc:creator>Анастасия Цыганова</dc:creator>
  <cp:lastModifiedBy>Анастасия Цыганова</cp:lastModifiedBy>
  <cp:revision>7</cp:revision>
  <dcterms:created xsi:type="dcterms:W3CDTF">2022-04-29T03:06:57Z</dcterms:created>
  <dcterms:modified xsi:type="dcterms:W3CDTF">2022-04-29T04:41:21Z</dcterms:modified>
</cp:coreProperties>
</file>