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93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351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219141" y="1022011"/>
            <a:ext cx="27838287" cy="58938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wrap="square" lIns="384243" tIns="384243" rIns="384243" bIns="384243" numCol="1" anchor="ctr">
            <a:no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Word Embeddings Quantify 100 Years of Gender and Ethnic Stereotypes:</a:t>
            </a:r>
          </a:p>
          <a:p>
            <a:pPr algn="ctr" eaLnBrk="0"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Looking into Bias in Korean and Japanese Word Embeddings</a:t>
            </a:r>
            <a:endParaRPr lang="ko-KR" altLang="en-US" sz="6000" b="1" dirty="0">
              <a:solidFill>
                <a:schemeClr val="bg1"/>
              </a:solidFill>
              <a:latin typeface="Arial Rounded MT Bold" panose="020F0704030504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487924" eaLnBrk="0"/>
            <a:endParaRPr lang="en-US" altLang="ko-KR" sz="4696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487924" eaLnBrk="0"/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 3</a:t>
            </a:r>
          </a:p>
          <a:p>
            <a:pPr algn="ctr" defTabSz="487924" eaLnBrk="0"/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Youngin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Lee, </a:t>
            </a:r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Minseon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Hwang, </a:t>
            </a:r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Jaewoo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Ji</a:t>
            </a:r>
            <a:endParaRPr lang="ko-KR" altLang="en-US" sz="3842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19141" y="9226401"/>
            <a:ext cx="13470860" cy="1213940"/>
          </a:xfrm>
          <a:prstGeom prst="rect">
            <a:avLst/>
          </a:prstGeom>
          <a:solidFill>
            <a:schemeClr val="bg1"/>
          </a:solidFill>
          <a:ln w="28575" cap="flat" cmpd="sng">
            <a:noFill/>
            <a:prstDash val="solid"/>
          </a:ln>
        </p:spPr>
        <p:txBody>
          <a:bodyPr vert="horz" wrap="square" lIns="384243" tIns="288013" rIns="576025" bIns="288013" numCol="1" anchor="t">
            <a:spAutoFit/>
          </a:bodyPr>
          <a:lstStyle/>
          <a:p>
            <a:pPr marL="487924" indent="-487924" algn="just" defTabSz="487924" eaLnBrk="0">
              <a:lnSpc>
                <a:spcPct val="150000"/>
              </a:lnSpc>
              <a:buFont typeface="Arial"/>
              <a:buChar char="•"/>
            </a:pPr>
            <a:endParaRPr lang="en-US" altLang="ko-KR" sz="2988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6400CC-317E-41DA-9E04-A8BA798D5648}"/>
              </a:ext>
            </a:extLst>
          </p:cNvPr>
          <p:cNvGrpSpPr/>
          <p:nvPr/>
        </p:nvGrpSpPr>
        <p:grpSpPr>
          <a:xfrm>
            <a:off x="9368316" y="7528246"/>
            <a:ext cx="8029347" cy="8870728"/>
            <a:chOff x="1219142" y="14640109"/>
            <a:chExt cx="13470859" cy="6660778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19142" y="15653868"/>
              <a:ext cx="13470859" cy="5647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defTabSz="487924" eaLnBrk="0">
                <a:lnSpc>
                  <a:spcPct val="150000"/>
                </a:lnSpc>
              </a:pPr>
              <a:r>
                <a:rPr lang="en-US" altLang="ko-KR" sz="2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Word Vectors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fasttext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word vectors obtained from Korean and Japanese Wikipedia dump</a:t>
              </a:r>
            </a:p>
            <a:p>
              <a:pPr marL="945124" lvl="1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Fasstext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shows better performance for morphological languages (KR, JP)</a:t>
              </a:r>
            </a:p>
            <a:p>
              <a:pPr defTabSz="487924" eaLnBrk="0">
                <a:lnSpc>
                  <a:spcPct val="150000"/>
                </a:lnSpc>
              </a:pPr>
              <a:r>
                <a:rPr lang="en-US" altLang="ko-KR" sz="2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Metrics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Female participation rate for occupations in Korea and Japan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Human</a:t>
              </a:r>
              <a:r>
                <a:rPr lang="ko-KR" altLang="en-US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labeled gender bias scores on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occupations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translated to Korean and Japanese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Human labeled gender bias scores on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adjectives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 translated to Korean and Japanese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219142" y="14640109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Dataset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sp>
        <p:nvSpPr>
          <p:cNvPr id="15" name="TextBox 14"/>
          <p:cNvSpPr txBox="1">
            <a:spLocks/>
          </p:cNvSpPr>
          <p:nvPr/>
        </p:nvSpPr>
        <p:spPr>
          <a:xfrm>
            <a:off x="963691" y="33720564"/>
            <a:ext cx="13470860" cy="1213940"/>
          </a:xfrm>
          <a:prstGeom prst="rect">
            <a:avLst/>
          </a:prstGeom>
          <a:solidFill>
            <a:schemeClr val="bg1"/>
          </a:solidFill>
          <a:ln w="28575" cap="flat" cmpd="sng">
            <a:noFill/>
            <a:prstDash val="solid"/>
          </a:ln>
        </p:spPr>
        <p:txBody>
          <a:bodyPr vert="horz" wrap="square" lIns="384243" tIns="288013" rIns="576025" bIns="288013" numCol="1" anchor="t">
            <a:spAutoFit/>
          </a:bodyPr>
          <a:lstStyle/>
          <a:p>
            <a:pPr marL="487924" indent="-487924" algn="just" defTabSz="487924" eaLnBrk="0">
              <a:lnSpc>
                <a:spcPct val="150000"/>
              </a:lnSpc>
              <a:buFont typeface="Arial"/>
              <a:buChar char="•"/>
            </a:pPr>
            <a:endParaRPr lang="en-US" altLang="ko-KR" sz="2988" dirty="0">
              <a:latin typeface="KoPubWorld돋움체 Medium" charset="0"/>
              <a:ea typeface="KoPubWorld돋움체 Medium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B24CE1-E865-4494-B728-A0DB2182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59528"/>
            <a:ext cx="65" cy="29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7584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921" dirty="0">
              <a:latin typeface="Arial" panose="020B060402020202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7D100D-D1F2-4DC4-BDCB-BB0A2BB98EF2}"/>
              </a:ext>
            </a:extLst>
          </p:cNvPr>
          <p:cNvGrpSpPr/>
          <p:nvPr/>
        </p:nvGrpSpPr>
        <p:grpSpPr>
          <a:xfrm>
            <a:off x="1219141" y="7530356"/>
            <a:ext cx="7756417" cy="8837312"/>
            <a:chOff x="1219142" y="14640108"/>
            <a:chExt cx="13470859" cy="6802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3ED7D5-334D-40C9-921F-AFF50AF0B815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5653868"/>
              <a:ext cx="13470859" cy="5788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KoPubWorld돋움체 Medium" charset="0"/>
                <a:ea typeface="KoPubWorld돋움체 Medium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32A02E-CC9B-467D-8E2A-56A48307DF10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4640108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Introduction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46FF75E-1213-4F57-A09D-B548651E0E1B}"/>
              </a:ext>
            </a:extLst>
          </p:cNvPr>
          <p:cNvGrpSpPr/>
          <p:nvPr/>
        </p:nvGrpSpPr>
        <p:grpSpPr>
          <a:xfrm>
            <a:off x="17790422" y="7522152"/>
            <a:ext cx="11265650" cy="8876822"/>
            <a:chOff x="1219142" y="14640109"/>
            <a:chExt cx="13470859" cy="66653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571802-5395-48DE-B7B0-FBBFE68DEEF4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5653869"/>
              <a:ext cx="13470859" cy="56515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Lorem ipsum dolor sit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amet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,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consectetur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adipiscing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elit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Phasellus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in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sapien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metus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In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hac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habitasse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platea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dictumst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Suspendisse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potenti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Maecenas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orci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sapien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,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aliquet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ac gravida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eget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, vestibulum vel mi. Vestibulum sit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amet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nulla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ut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sapien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congue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bibendum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quis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nec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leo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Integer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viverra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molestie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volutpat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Vivamus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tincidunt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molestie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libero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eu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gravida.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Fusce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sed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est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aliquet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,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luctus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tellus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ullamcorper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,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sollicitudin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augue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Aenean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ultricies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ipsum et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turpis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condimentum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accumsan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Mauris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pharetra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nisl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nec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ante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dignissim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accumsan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5047A3-67DA-433C-BA53-2FBFE8EE0FF8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4640109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Methodology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07A067-9CEB-44BF-B96E-FD2E57CFDECA}"/>
              </a:ext>
            </a:extLst>
          </p:cNvPr>
          <p:cNvGrpSpPr/>
          <p:nvPr/>
        </p:nvGrpSpPr>
        <p:grpSpPr>
          <a:xfrm>
            <a:off x="1219139" y="31191552"/>
            <a:ext cx="15240062" cy="10590200"/>
            <a:chOff x="1219139" y="31191552"/>
            <a:chExt cx="15240062" cy="10590200"/>
          </a:xfrm>
        </p:grpSpPr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1219141" y="31191552"/>
              <a:ext cx="15240060" cy="1270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t">
              <a:spAutoFit/>
            </a:bodyPr>
            <a:lstStyle/>
            <a:p>
              <a:pPr defTabSz="487924" eaLnBrk="0">
                <a:lnSpc>
                  <a:spcPts val="7684"/>
                </a:lnSpc>
              </a:pPr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Discussion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D6C9E8-F4B6-433D-825F-95D817C99FBA}"/>
                </a:ext>
              </a:extLst>
            </p:cNvPr>
            <p:cNvSpPr txBox="1">
              <a:spLocks/>
            </p:cNvSpPr>
            <p:nvPr/>
          </p:nvSpPr>
          <p:spPr>
            <a:xfrm>
              <a:off x="1219139" y="32461821"/>
              <a:ext cx="15240061" cy="9319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720000" tIns="288013" rIns="720000" bIns="288013" numCol="1" spcCol="1440000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Most trials show a significant positive correlation between embedding bias and real life metrics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occupation participation rates, only a small number of sample points were available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Statistics are for industries (9 for Korean, 11 for Japanese) instead of individual occupations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gender stereotypes on occupation in Japanese, the data does not show a clear correlation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This might be due to a high percentage () of OOV words in the translated list in Japanese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Translation posed a moderate problem, as some words in English did not translate into a single word in Korean or Japanese (ex. Businesswoman =&gt; </a:t>
              </a:r>
              <a:r>
                <a:rPr lang="ko-KR" altLang="en-US" sz="2400" dirty="0">
                  <a:latin typeface="KoPubWorld돋움체 Medium" charset="0"/>
                  <a:ea typeface="KoPubWorld돋움체 Medium" charset="0"/>
                </a:rPr>
                <a:t>여성 사업자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) 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The original list had multiple words with the same meaning (ex. Taxi driver and cab driver) and different scores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these words we took the most general meaning (the first word in NAVER’s dictionary) and an average of the scores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The human labeled scores were taken from studies conducted in the U.S., and might not correctly reflect the social stereotypes of Korea and Japan</a:t>
              </a:r>
            </a:p>
            <a:p>
              <a:pPr marL="1402324" lvl="2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Our study still produced meaningful results; however, human labeled scores obtained in Korean and Japanese might increase the accuracy of the analysis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4B389B-E637-443F-834B-2ED3AB07A281}"/>
              </a:ext>
            </a:extLst>
          </p:cNvPr>
          <p:cNvGrpSpPr/>
          <p:nvPr/>
        </p:nvGrpSpPr>
        <p:grpSpPr>
          <a:xfrm>
            <a:off x="1156591" y="16724421"/>
            <a:ext cx="27962025" cy="14141460"/>
            <a:chOff x="1156591" y="17157557"/>
            <a:chExt cx="27962025" cy="1414146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303D0D8-C8D9-4A43-8BCE-3E89900EA07D}"/>
                </a:ext>
              </a:extLst>
            </p:cNvPr>
            <p:cNvGrpSpPr/>
            <p:nvPr/>
          </p:nvGrpSpPr>
          <p:grpSpPr>
            <a:xfrm>
              <a:off x="1156591" y="17157557"/>
              <a:ext cx="27962025" cy="14141460"/>
              <a:chOff x="1156591" y="17157557"/>
              <a:chExt cx="27962025" cy="14141460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5BF4AB9-67A0-41B5-8A0D-33602FEDBD3F}"/>
                  </a:ext>
                </a:extLst>
              </p:cNvPr>
              <p:cNvGrpSpPr/>
              <p:nvPr/>
            </p:nvGrpSpPr>
            <p:grpSpPr>
              <a:xfrm>
                <a:off x="1219139" y="17157557"/>
                <a:ext cx="27836931" cy="13189093"/>
                <a:chOff x="1219139" y="17157557"/>
                <a:chExt cx="27836931" cy="1318909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28A816-9681-4BB2-86EA-994EE3EC65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416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Female Participation Rate by Industry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0F0D49-0E72-4117-94FC-9606C1E125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0093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Human Labeled Gender Bias on Occupation</a:t>
                  </a:r>
                </a:p>
              </p:txBody>
            </p:sp>
            <p:sp>
              <p:nvSpPr>
                <p:cNvPr id="18" name="TextBox 17"/>
                <p:cNvSpPr txBox="1">
                  <a:spLocks/>
                </p:cNvSpPr>
                <p:nvPr/>
              </p:nvSpPr>
              <p:spPr>
                <a:xfrm>
                  <a:off x="1219139" y="17157557"/>
                  <a:ext cx="27836931" cy="127026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538075" tIns="153833" rIns="191783" bIns="191783" numCol="1" anchor="t">
                  <a:spAutoFit/>
                </a:bodyPr>
                <a:lstStyle/>
                <a:p>
                  <a:pPr defTabSz="487924" eaLnBrk="0">
                    <a:lnSpc>
                      <a:spcPts val="7684"/>
                    </a:lnSpc>
                  </a:pPr>
                  <a:r>
                    <a:rPr lang="en-US" altLang="ko-KR" sz="4696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Results</a:t>
                  </a:r>
                  <a:endParaRPr lang="ko-KR" altLang="en-US" sz="4696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A713786-4D3D-41DA-A795-D300C0DDE7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2770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Human Labeled Gender Bias on Adjectives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2D8F4A-A1D8-47AD-A62B-48B03CCD34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7776" y="20082368"/>
                  <a:ext cx="2939645" cy="480476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72000" tIns="180000" rIns="180000" bIns="180000" numCol="1" anchor="ctr">
                  <a:noAutofit/>
                </a:bodyPr>
                <a:lstStyle/>
                <a:p>
                  <a:pPr algn="ctr" defTabSz="487924" eaLnBrk="0"/>
                  <a:r>
                    <a:rPr lang="en-US" altLang="ko-KR" sz="4696" b="1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Korean</a:t>
                  </a:r>
                  <a:endParaRPr lang="ko-KR" altLang="en-US" sz="4696" b="1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5F64EBE-CD6F-4FB8-B04D-546B2FF32D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7776" y="25216387"/>
                  <a:ext cx="2939645" cy="480216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72000" tIns="180000" rIns="180000" bIns="180000" numCol="1" anchor="ctr">
                  <a:noAutofit/>
                </a:bodyPr>
                <a:lstStyle/>
                <a:p>
                  <a:pPr algn="ctr" defTabSz="487924" eaLnBrk="0"/>
                  <a:r>
                    <a:rPr lang="en-US" altLang="ko-KR" sz="4000" b="1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Japanese</a:t>
                  </a:r>
                  <a:endParaRPr lang="ko-KR" altLang="en-US" sz="4000" b="1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7F50110-2DE1-4226-8184-DFD853EA7FFB}"/>
                    </a:ext>
                  </a:extLst>
                </p:cNvPr>
                <p:cNvSpPr txBox="1"/>
                <p:nvPr/>
              </p:nvSpPr>
              <p:spPr>
                <a:xfrm>
                  <a:off x="13339527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4.051e-08, r squared:  0.1186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591B4C0-D435-42B7-8450-25BCF451660F}"/>
                    </a:ext>
                  </a:extLst>
                </p:cNvPr>
                <p:cNvSpPr txBox="1"/>
                <p:nvPr/>
              </p:nvSpPr>
              <p:spPr>
                <a:xfrm>
                  <a:off x="21683236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8.559e-03, r squared:  0.0273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067A406-C79D-4A52-A90F-F9B9A7A7ECB1}"/>
                    </a:ext>
                  </a:extLst>
                </p:cNvPr>
                <p:cNvSpPr txBox="1"/>
                <p:nvPr/>
              </p:nvSpPr>
              <p:spPr>
                <a:xfrm>
                  <a:off x="13339527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0.6330, r squared:  0.0016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6DE98B-9174-4090-84B3-F5D36F643356}"/>
                    </a:ext>
                  </a:extLst>
                </p:cNvPr>
                <p:cNvSpPr txBox="1"/>
                <p:nvPr/>
              </p:nvSpPr>
              <p:spPr>
                <a:xfrm>
                  <a:off x="21683236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5.958e-03, r squared: 0.0371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0ACBE69-8688-41DC-9244-F238AB2D2F1D}"/>
                    </a:ext>
                  </a:extLst>
                </p:cNvPr>
                <p:cNvSpPr txBox="1"/>
                <p:nvPr/>
              </p:nvSpPr>
              <p:spPr>
                <a:xfrm>
                  <a:off x="5071827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7.896e-02, r squared:  0.3762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C100FD-F1EE-4DC1-8877-8940EC686328}"/>
                    </a:ext>
                  </a:extLst>
                </p:cNvPr>
                <p:cNvSpPr txBox="1"/>
                <p:nvPr/>
              </p:nvSpPr>
              <p:spPr>
                <a:xfrm>
                  <a:off x="5071827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6.098e-04, r squared:  0.7877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B72B95-3197-4A48-A7F1-10E6A0B755A0}"/>
                  </a:ext>
                </a:extLst>
              </p:cNvPr>
              <p:cNvSpPr txBox="1"/>
              <p:nvPr/>
            </p:nvSpPr>
            <p:spPr>
              <a:xfrm>
                <a:off x="1156591" y="30714242"/>
                <a:ext cx="27962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The grey area indicates the 95% confidence interval of the regression.</a:t>
                </a:r>
                <a:endParaRPr lang="ko-KR" altLang="en-US" sz="3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43A8D7-5199-4A23-80A8-FF1F4660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061" y="20250857"/>
              <a:ext cx="7720376" cy="39526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5F5C37-E5E5-45CB-B501-31FE474E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061" y="25450635"/>
              <a:ext cx="7720376" cy="395267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1D889E-2B59-4483-8678-45D64189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9361" y="20249751"/>
              <a:ext cx="7720376" cy="39526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703B75F-F9D7-428A-BED6-7CAB6CFA1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9361" y="25450635"/>
              <a:ext cx="7720376" cy="39526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4B50BEB-6F6D-4DDF-BE47-942C51A4E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"/>
            <a:stretch/>
          </p:blipFill>
          <p:spPr>
            <a:xfrm>
              <a:off x="5511799" y="20256605"/>
              <a:ext cx="6950238" cy="395267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126D287-665D-4402-8276-C164AB3FD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"/>
            <a:stretch/>
          </p:blipFill>
          <p:spPr>
            <a:xfrm>
              <a:off x="5511799" y="25450635"/>
              <a:ext cx="6950237" cy="395267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DA7368-81FB-45ED-98DC-A03E2B60CBEA}"/>
              </a:ext>
            </a:extLst>
          </p:cNvPr>
          <p:cNvSpPr txBox="1"/>
          <p:nvPr/>
        </p:nvSpPr>
        <p:spPr>
          <a:xfrm rot="16200000">
            <a:off x="3332959" y="2166451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Participation rate(%)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559436-F2D6-4C70-A4A0-A219625ACA59}"/>
              </a:ext>
            </a:extLst>
          </p:cNvPr>
          <p:cNvSpPr txBox="1"/>
          <p:nvPr/>
        </p:nvSpPr>
        <p:spPr>
          <a:xfrm rot="16200000">
            <a:off x="3332961" y="26747109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Participation rate(%)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9078FE8-7D86-413D-8703-1B88E2FDE28C}"/>
              </a:ext>
            </a:extLst>
          </p:cNvPr>
          <p:cNvGrpSpPr/>
          <p:nvPr/>
        </p:nvGrpSpPr>
        <p:grpSpPr>
          <a:xfrm>
            <a:off x="17060778" y="31191552"/>
            <a:ext cx="11996649" cy="10590200"/>
            <a:chOff x="1165899" y="31191552"/>
            <a:chExt cx="15293302" cy="105902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F06261-3617-40A3-BB7A-40D17857B5E2}"/>
                </a:ext>
              </a:extLst>
            </p:cNvPr>
            <p:cNvSpPr txBox="1">
              <a:spLocks/>
            </p:cNvSpPr>
            <p:nvPr/>
          </p:nvSpPr>
          <p:spPr>
            <a:xfrm>
              <a:off x="1219141" y="31191552"/>
              <a:ext cx="15240060" cy="1270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t">
              <a:spAutoFit/>
            </a:bodyPr>
            <a:lstStyle/>
            <a:p>
              <a:pPr defTabSz="487924" eaLnBrk="0">
                <a:lnSpc>
                  <a:spcPts val="7684"/>
                </a:lnSpc>
              </a:pPr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Conclusion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979758-BF9A-4D4B-A840-2BCE1986AB1A}"/>
                </a:ext>
              </a:extLst>
            </p:cNvPr>
            <p:cNvSpPr txBox="1">
              <a:spLocks/>
            </p:cNvSpPr>
            <p:nvPr/>
          </p:nvSpPr>
          <p:spPr>
            <a:xfrm>
              <a:off x="1165899" y="32461821"/>
              <a:ext cx="15293301" cy="9319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720000" tIns="288013" rIns="720000" bIns="288013" numCol="1" spcCol="1440000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KoPubWorld돋움체 Medium" charset="0"/>
                <a:ea typeface="KoPubWorld돋움체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88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Pages>1</Pages>
  <Words>474</Words>
  <Characters>0</Characters>
  <Application>Microsoft Office PowerPoint</Application>
  <DocSecurity>0</DocSecurity>
  <PresentationFormat>사용자 지정</PresentationFormat>
  <Lines>0</Lines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KoPubWorld돋움체 Bold</vt:lpstr>
      <vt:lpstr>KoPubWorld돋움체 Medium</vt:lpstr>
      <vt:lpstr>맑은 고딕</vt:lpstr>
      <vt:lpstr>Arial</vt:lpstr>
      <vt:lpstr>Arial Rounded MT Bold</vt:lpstr>
      <vt:lpstr>Calibri</vt:lpstr>
      <vt:lpstr>Calibri Light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영인</dc:creator>
  <cp:lastModifiedBy>이 영인</cp:lastModifiedBy>
  <cp:revision>36</cp:revision>
  <dcterms:modified xsi:type="dcterms:W3CDTF">2019-12-07T05:14:41Z</dcterms:modified>
</cp:coreProperties>
</file>