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93" autoAdjust="0"/>
    <p:restoredTop sz="94660"/>
  </p:normalViewPr>
  <p:slideViewPr>
    <p:cSldViewPr snapToGrid="0" snapToObjects="1">
      <p:cViewPr varScale="1">
        <p:scale>
          <a:sx n="18" d="100"/>
          <a:sy n="18" d="100"/>
        </p:scale>
        <p:origin x="37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5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8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9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8DAD-1E3B-4A09-AF5A-FD71B2FE6F0B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7943-4502-4F19-8419-5B828BDDC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219141" y="1022011"/>
            <a:ext cx="27838287" cy="58938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wrap="square" lIns="384243" tIns="384243" rIns="384243" bIns="384243" numCol="1" anchor="ctr">
            <a:no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Arial Rounded MT Bold" panose="020F070403050403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Word Embeddings Quantify 100 Years of Gender and Ethnic Stereotypes:</a:t>
            </a:r>
          </a:p>
          <a:p>
            <a:pPr algn="ctr" eaLnBrk="0"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Arial Rounded MT Bold" panose="020F070403050403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Looking into Bias in Korean and Japanese Word Embeddings</a:t>
            </a:r>
            <a:endParaRPr lang="ko-KR" altLang="en-US" sz="6000" b="1" dirty="0">
              <a:solidFill>
                <a:schemeClr val="bg1"/>
              </a:solidFill>
              <a:latin typeface="Arial Rounded MT Bold" panose="020F070403050403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487924" eaLnBrk="0"/>
            <a:endParaRPr lang="en-US" altLang="ko-KR" sz="4696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487924" eaLnBrk="0"/>
            <a:r>
              <a:rPr lang="en-US" altLang="ko-KR" sz="4696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 3</a:t>
            </a:r>
          </a:p>
          <a:p>
            <a:pPr algn="ctr" defTabSz="487924" eaLnBrk="0"/>
            <a:r>
              <a:rPr lang="en-US" altLang="ko-KR" sz="4696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Youngin</a:t>
            </a:r>
            <a:r>
              <a:rPr lang="en-US" altLang="ko-KR" sz="4696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Lee, </a:t>
            </a:r>
            <a:r>
              <a:rPr lang="en-US" altLang="ko-KR" sz="4696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Minseon</a:t>
            </a:r>
            <a:r>
              <a:rPr lang="en-US" altLang="ko-KR" sz="4696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Hwang, </a:t>
            </a:r>
            <a:r>
              <a:rPr lang="en-US" altLang="ko-KR" sz="4696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Jaewoo</a:t>
            </a:r>
            <a:r>
              <a:rPr lang="en-US" altLang="ko-KR" sz="4696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Ji</a:t>
            </a:r>
            <a:endParaRPr lang="ko-KR" altLang="en-US" sz="3842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219141" y="9226401"/>
            <a:ext cx="13470860" cy="1213940"/>
          </a:xfrm>
          <a:prstGeom prst="rect">
            <a:avLst/>
          </a:prstGeom>
          <a:solidFill>
            <a:schemeClr val="bg1"/>
          </a:solidFill>
          <a:ln w="28575" cap="flat" cmpd="sng">
            <a:noFill/>
            <a:prstDash val="solid"/>
          </a:ln>
        </p:spPr>
        <p:txBody>
          <a:bodyPr vert="horz" wrap="square" lIns="384243" tIns="288013" rIns="576025" bIns="288013" numCol="1" anchor="t">
            <a:spAutoFit/>
          </a:bodyPr>
          <a:lstStyle/>
          <a:p>
            <a:pPr marL="487924" indent="-487924" algn="just" defTabSz="487924" eaLnBrk="0">
              <a:lnSpc>
                <a:spcPct val="150000"/>
              </a:lnSpc>
              <a:buFont typeface="Arial"/>
              <a:buChar char="•"/>
            </a:pPr>
            <a:endParaRPr lang="en-US" altLang="ko-KR" sz="2988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6400CC-317E-41DA-9E04-A8BA798D5648}"/>
              </a:ext>
            </a:extLst>
          </p:cNvPr>
          <p:cNvGrpSpPr/>
          <p:nvPr/>
        </p:nvGrpSpPr>
        <p:grpSpPr>
          <a:xfrm>
            <a:off x="21026723" y="7606658"/>
            <a:ext cx="8029349" cy="9112425"/>
            <a:chOff x="1219139" y="14698985"/>
            <a:chExt cx="13470862" cy="6842261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19142" y="15653868"/>
              <a:ext cx="13470859" cy="5887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384243" tIns="288013" rIns="576025" bIns="288013" numCol="1" anchor="t">
              <a:noAutofit/>
            </a:bodyPr>
            <a:lstStyle/>
            <a:p>
              <a:pPr defTabSz="487924" eaLnBrk="0">
                <a:lnSpc>
                  <a:spcPct val="150000"/>
                </a:lnSpc>
              </a:pPr>
              <a:r>
                <a:rPr lang="en-US" altLang="ko-KR" sz="2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Word Vectors</a:t>
              </a:r>
            </a:p>
            <a:p>
              <a:pPr marL="487924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Fasttext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word vectors obtained from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Korean and Japanese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Wikipedia dump</a:t>
              </a:r>
            </a:p>
            <a:p>
              <a:pPr marL="945124" lvl="1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 err="1">
                  <a:latin typeface="KoPubWorld돋움체 Medium" charset="0"/>
                  <a:ea typeface="KoPubWorld돋움체 Medium" charset="0"/>
                </a:rPr>
                <a:t>Fasstext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shows better performance for morphological languages (KR, JP)</a:t>
              </a:r>
            </a:p>
            <a:p>
              <a:pPr defTabSz="487924" eaLnBrk="0">
                <a:lnSpc>
                  <a:spcPct val="150000"/>
                </a:lnSpc>
              </a:pPr>
              <a:r>
                <a:rPr lang="en-US" altLang="ko-KR" sz="2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Metrics</a:t>
              </a:r>
            </a:p>
            <a:p>
              <a:pPr marL="487924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Female participation rate for occupations in Korea and Japan</a:t>
              </a:r>
            </a:p>
            <a:p>
              <a:pPr marL="487924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Human</a:t>
              </a:r>
              <a:r>
                <a:rPr lang="ko-KR" altLang="en-US" sz="2400" dirty="0">
                  <a:latin typeface="KoPubWorld돋움체 Medium" charset="0"/>
                  <a:ea typeface="KoPubWorld돋움체 Medium" charset="0"/>
                </a:rPr>
                <a:t> 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labeled gender bias scores on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occupations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translated to Korean and Japanese</a:t>
              </a:r>
            </a:p>
            <a:p>
              <a:pPr marL="487924" indent="-487924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Human labeled gender bias scores on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adjectives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 translated to Korean and Japanese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219139" y="14698985"/>
              <a:ext cx="13470859" cy="9538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b">
              <a:noAutofit/>
            </a:bodyPr>
            <a:lstStyle/>
            <a:p>
              <a:pPr defTabSz="487924" eaLnBrk="0"/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Dataset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</p:grpSp>
      <p:sp>
        <p:nvSpPr>
          <p:cNvPr id="15" name="TextBox 14"/>
          <p:cNvSpPr txBox="1">
            <a:spLocks/>
          </p:cNvSpPr>
          <p:nvPr/>
        </p:nvSpPr>
        <p:spPr>
          <a:xfrm>
            <a:off x="963691" y="33720564"/>
            <a:ext cx="13470860" cy="1213940"/>
          </a:xfrm>
          <a:prstGeom prst="rect">
            <a:avLst/>
          </a:prstGeom>
          <a:solidFill>
            <a:schemeClr val="bg1"/>
          </a:solidFill>
          <a:ln w="28575" cap="flat" cmpd="sng">
            <a:noFill/>
            <a:prstDash val="solid"/>
          </a:ln>
        </p:spPr>
        <p:txBody>
          <a:bodyPr vert="horz" wrap="square" lIns="384243" tIns="288013" rIns="576025" bIns="288013" numCol="1" anchor="t">
            <a:spAutoFit/>
          </a:bodyPr>
          <a:lstStyle/>
          <a:p>
            <a:pPr marL="487924" indent="-487924" algn="just" defTabSz="487924" eaLnBrk="0">
              <a:lnSpc>
                <a:spcPct val="150000"/>
              </a:lnSpc>
              <a:buFont typeface="Arial"/>
              <a:buChar char="•"/>
            </a:pPr>
            <a:endParaRPr lang="en-US" altLang="ko-KR" sz="2988" dirty="0">
              <a:latin typeface="KoPubWorld돋움체 Medium" charset="0"/>
              <a:ea typeface="KoPubWorld돋움체 Medium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B24CE1-E865-4494-B728-A0DB2182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59528"/>
            <a:ext cx="65" cy="29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7584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921" dirty="0">
              <a:latin typeface="Arial" panose="020B060402020202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27D100D-D1F2-4DC4-BDCB-BB0A2BB98EF2}"/>
              </a:ext>
            </a:extLst>
          </p:cNvPr>
          <p:cNvGrpSpPr/>
          <p:nvPr/>
        </p:nvGrpSpPr>
        <p:grpSpPr>
          <a:xfrm>
            <a:off x="1219141" y="7606657"/>
            <a:ext cx="7756417" cy="9112427"/>
            <a:chOff x="1219142" y="14698839"/>
            <a:chExt cx="13470859" cy="70141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3ED7D5-334D-40C9-921F-AFF50AF0B815}"/>
                </a:ext>
              </a:extLst>
            </p:cNvPr>
            <p:cNvSpPr txBox="1">
              <a:spLocks/>
            </p:cNvSpPr>
            <p:nvPr/>
          </p:nvSpPr>
          <p:spPr>
            <a:xfrm>
              <a:off x="1219142" y="15653867"/>
              <a:ext cx="13470859" cy="6059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384243" tIns="288013" rIns="576025" bIns="288013" numCol="1" anchor="t">
              <a:noAutofit/>
            </a:bodyPr>
            <a:lstStyle/>
            <a:p>
              <a:pPr marL="342900" indent="-342900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Natural language and word embeddings trained on natural language can reflect gender and ethnic stereotypes</a:t>
              </a:r>
            </a:p>
            <a:p>
              <a:pPr marL="342900" indent="-342900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Original paper constructs a  framework to quantify such bias</a:t>
              </a:r>
            </a:p>
            <a:p>
              <a:pPr marL="342900" indent="-342900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Applying framework to Korean and Japanese can confirm that gender bias is strongly reflected in Korean and Japanese word vectors</a:t>
              </a:r>
            </a:p>
            <a:p>
              <a:pPr marL="342900" indent="-342900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We performed ordinary least square regression with embedding bias scores and three metrics: </a:t>
              </a:r>
              <a:r>
                <a:rPr lang="en-US" altLang="ko-KR" sz="2400" b="1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participation rate </a:t>
              </a:r>
              <a:r>
                <a:rPr lang="en-US" altLang="ko-KR" sz="2400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and</a:t>
              </a:r>
              <a:r>
                <a:rPr lang="en-US" altLang="ko-KR" sz="2400" b="1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human labeled scores</a:t>
              </a:r>
              <a:r>
                <a:rPr lang="en-US" altLang="ko-KR" sz="2400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for </a:t>
              </a:r>
              <a:r>
                <a:rPr lang="en-US" altLang="ko-KR" sz="2400" b="1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occupation</a:t>
              </a:r>
              <a:r>
                <a:rPr lang="en-US" altLang="ko-KR" sz="2400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and </a:t>
              </a:r>
              <a:r>
                <a:rPr lang="en-US" altLang="ko-KR" sz="2400" b="1" dirty="0">
                  <a:latin typeface="KoPubWorld돋움체 Medium" panose="00000600000000000000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adjectives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32A02E-CC9B-467D-8E2A-56A48307DF10}"/>
                </a:ext>
              </a:extLst>
            </p:cNvPr>
            <p:cNvSpPr txBox="1">
              <a:spLocks/>
            </p:cNvSpPr>
            <p:nvPr/>
          </p:nvSpPr>
          <p:spPr>
            <a:xfrm>
              <a:off x="1219142" y="14698839"/>
              <a:ext cx="13470859" cy="9538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b">
              <a:noAutofit/>
            </a:bodyPr>
            <a:lstStyle/>
            <a:p>
              <a:pPr defTabSz="487924" eaLnBrk="0"/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Introduction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46FF75E-1213-4F57-A09D-B548651E0E1B}"/>
              </a:ext>
            </a:extLst>
          </p:cNvPr>
          <p:cNvGrpSpPr/>
          <p:nvPr/>
        </p:nvGrpSpPr>
        <p:grpSpPr>
          <a:xfrm>
            <a:off x="9379378" y="7579454"/>
            <a:ext cx="11265650" cy="9139629"/>
            <a:chOff x="-8838333" y="14683135"/>
            <a:chExt cx="13470859" cy="686268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571802-5395-48DE-B7B0-FBBFE68DEEF4}"/>
                </a:ext>
              </a:extLst>
            </p:cNvPr>
            <p:cNvSpPr txBox="1">
              <a:spLocks/>
            </p:cNvSpPr>
            <p:nvPr/>
          </p:nvSpPr>
          <p:spPr>
            <a:xfrm>
              <a:off x="-8838333" y="15653869"/>
              <a:ext cx="13470859" cy="5891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384243" tIns="288013" rIns="576025" bIns="288013" numCol="1" anchor="t">
              <a:noAutofit/>
            </a:bodyPr>
            <a:lstStyle/>
            <a:p>
              <a:pPr marL="342900" indent="-342900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Embedding Bias Score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: difference in distance from neutral word vectors to group vectors</a:t>
              </a:r>
            </a:p>
            <a:p>
              <a:pPr marL="800100" lvl="1" indent="-342900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Bias Score for Women = (distance to male) – (distance to female)</a:t>
              </a:r>
            </a:p>
            <a:p>
              <a:pPr marL="800100" lvl="1" indent="-342900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Higher bias score is favorable to women</a:t>
              </a:r>
            </a:p>
            <a:p>
              <a:pPr marL="342900" indent="-342900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Compare bias score with real life metrics using ordinary least-square regression</a:t>
              </a:r>
            </a:p>
            <a:p>
              <a:pPr algn="just" defTabSz="487924" eaLnBrk="0">
                <a:lnSpc>
                  <a:spcPct val="150000"/>
                </a:lnSpc>
              </a:pPr>
              <a:endParaRPr lang="en-US" altLang="ko-KR" sz="2400" dirty="0">
                <a:latin typeface="KoPubWorld돋움체 Medium" charset="0"/>
                <a:ea typeface="KoPubWorld돋움체 Medium" charset="0"/>
              </a:endParaRP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KoPubWorld돋움체 Medium" charset="0"/>
                <a:ea typeface="KoPubWorld돋움체 Medium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5047A3-67DA-433C-BA53-2FBFE8EE0FF8}"/>
                </a:ext>
              </a:extLst>
            </p:cNvPr>
            <p:cNvSpPr txBox="1">
              <a:spLocks/>
            </p:cNvSpPr>
            <p:nvPr/>
          </p:nvSpPr>
          <p:spPr>
            <a:xfrm>
              <a:off x="-8838333" y="14683135"/>
              <a:ext cx="13470859" cy="9538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b">
              <a:noAutofit/>
            </a:bodyPr>
            <a:lstStyle/>
            <a:p>
              <a:pPr defTabSz="487924" eaLnBrk="0"/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Methodology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407A067-9CEB-44BF-B96E-FD2E57CFDECA}"/>
              </a:ext>
            </a:extLst>
          </p:cNvPr>
          <p:cNvGrpSpPr/>
          <p:nvPr/>
        </p:nvGrpSpPr>
        <p:grpSpPr>
          <a:xfrm>
            <a:off x="1219138" y="32041698"/>
            <a:ext cx="18059461" cy="9740053"/>
            <a:chOff x="1219139" y="31191552"/>
            <a:chExt cx="15240062" cy="10590200"/>
          </a:xfrm>
        </p:grpSpPr>
        <p:sp>
          <p:nvSpPr>
            <p:cNvPr id="20" name="TextBox 19"/>
            <p:cNvSpPr txBox="1">
              <a:spLocks/>
            </p:cNvSpPr>
            <p:nvPr/>
          </p:nvSpPr>
          <p:spPr>
            <a:xfrm>
              <a:off x="1219141" y="31191552"/>
              <a:ext cx="15240060" cy="1270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t">
              <a:spAutoFit/>
            </a:bodyPr>
            <a:lstStyle/>
            <a:p>
              <a:pPr defTabSz="487924" eaLnBrk="0">
                <a:lnSpc>
                  <a:spcPts val="7684"/>
                </a:lnSpc>
              </a:pPr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Discussion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D6C9E8-F4B6-433D-825F-95D817C99FBA}"/>
                </a:ext>
              </a:extLst>
            </p:cNvPr>
            <p:cNvSpPr txBox="1">
              <a:spLocks/>
            </p:cNvSpPr>
            <p:nvPr/>
          </p:nvSpPr>
          <p:spPr>
            <a:xfrm>
              <a:off x="1219139" y="32461821"/>
              <a:ext cx="15240061" cy="9319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720000" tIns="288013" rIns="720000" bIns="288013" numCol="1" spcCol="1440000" anchor="t">
              <a:noAutofit/>
            </a:bodyPr>
            <a:lstStyle/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Most trials show a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significant positive correlation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between embedding bias and real life metrics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For occupation participation rates, only a small number of sample points were available</a:t>
              </a:r>
            </a:p>
            <a:p>
              <a:pPr marL="945124" lvl="1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Statistics are for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industries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(9 for Korean, 11 for Japanese) instead of individual occupations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For gender stereotypes on occupation in Japanese, the data does not show a clear correlation</a:t>
              </a:r>
            </a:p>
            <a:p>
              <a:pPr marL="945124" lvl="1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This might be due to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a high percentage (48.9%) of OOV words 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in the translated list in Japanese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Translation posed a moderate problem, as some words in English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did not translate into a single word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 in Korean or Japanese (ex. Businesswoman =&gt; </a:t>
              </a:r>
              <a:r>
                <a:rPr lang="ko-KR" altLang="en-US" sz="2400" dirty="0">
                  <a:latin typeface="KoPubWorld돋움체 Medium" charset="0"/>
                  <a:ea typeface="KoPubWorld돋움체 Medium" charset="0"/>
                </a:rPr>
                <a:t>여성 사업자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) 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The original list had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multiple words with the same meaning </a:t>
              </a: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(ex. Taxi driver and cab driver) and different scores</a:t>
              </a:r>
            </a:p>
            <a:p>
              <a:pPr marL="945124" lvl="1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For these words we took the most general meaning (the first word in NAVER’s dictionary) and an average of the scores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The human labeled scores were taken from studies conducted in the U.S., and </a:t>
              </a:r>
              <a:r>
                <a:rPr lang="en-US" altLang="ko-KR" sz="2400" b="1" dirty="0">
                  <a:latin typeface="KoPubWorld돋움체 Medium" charset="0"/>
                  <a:ea typeface="KoPubWorld돋움체 Medium" charset="0"/>
                </a:rPr>
                <a:t>might not correctly reflect the social stereotypes of Korea and Japan</a:t>
              </a:r>
            </a:p>
            <a:p>
              <a:pPr marL="1402324" lvl="2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Our study still produced meaningful results; however, human labeled scores obtained in Korean and Japanese might increase the accuracy of the analysis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54B389B-E637-443F-834B-2ED3AB07A281}"/>
              </a:ext>
            </a:extLst>
          </p:cNvPr>
          <p:cNvGrpSpPr/>
          <p:nvPr/>
        </p:nvGrpSpPr>
        <p:grpSpPr>
          <a:xfrm>
            <a:off x="1156593" y="17198064"/>
            <a:ext cx="27962025" cy="14141460"/>
            <a:chOff x="1156591" y="17157557"/>
            <a:chExt cx="27962025" cy="14141460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303D0D8-C8D9-4A43-8BCE-3E89900EA07D}"/>
                </a:ext>
              </a:extLst>
            </p:cNvPr>
            <p:cNvGrpSpPr/>
            <p:nvPr/>
          </p:nvGrpSpPr>
          <p:grpSpPr>
            <a:xfrm>
              <a:off x="1156591" y="17157557"/>
              <a:ext cx="27962025" cy="14141460"/>
              <a:chOff x="1156591" y="17157557"/>
              <a:chExt cx="27962025" cy="14141460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5BF4AB9-67A0-41B5-8A0D-33602FEDBD3F}"/>
                  </a:ext>
                </a:extLst>
              </p:cNvPr>
              <p:cNvGrpSpPr/>
              <p:nvPr/>
            </p:nvGrpSpPr>
            <p:grpSpPr>
              <a:xfrm>
                <a:off x="1219139" y="17157557"/>
                <a:ext cx="27836931" cy="13189093"/>
                <a:chOff x="1219139" y="17157557"/>
                <a:chExt cx="27836931" cy="1318909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A28A816-9681-4BB2-86EA-994EE3EC65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41661" y="18906807"/>
                  <a:ext cx="7720376" cy="11439843"/>
                </a:xfrm>
                <a:prstGeom prst="rect">
                  <a:avLst/>
                </a:prstGeom>
                <a:solidFill>
                  <a:srgbClr val="F9F9F9"/>
                </a:solidFill>
                <a:ln w="28575" cap="flat" cmpd="sng">
                  <a:noFill/>
                  <a:prstDash val="solid"/>
                </a:ln>
              </p:spPr>
              <p:txBody>
                <a:bodyPr vert="horz" wrap="square" lIns="0" tIns="288013" rIns="0" bIns="288013" numCol="1" anchor="t">
                  <a:noAutofit/>
                </a:bodyPr>
                <a:lstStyle/>
                <a:p>
                  <a:pPr algn="ctr" defTabSz="487924" eaLnBrk="0">
                    <a:lnSpc>
                      <a:spcPct val="150000"/>
                    </a:lnSpc>
                  </a:pPr>
                  <a:r>
                    <a:rPr lang="en-US" altLang="ko-KR" sz="28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Female Participation Rate by Industry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0F0D49-0E72-4117-94FC-9606C1E125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009361" y="18906807"/>
                  <a:ext cx="7720376" cy="11439843"/>
                </a:xfrm>
                <a:prstGeom prst="rect">
                  <a:avLst/>
                </a:prstGeom>
                <a:solidFill>
                  <a:srgbClr val="F9F9F9"/>
                </a:solidFill>
                <a:ln w="28575" cap="flat" cmpd="sng">
                  <a:noFill/>
                  <a:prstDash val="solid"/>
                </a:ln>
              </p:spPr>
              <p:txBody>
                <a:bodyPr vert="horz" wrap="square" lIns="0" tIns="288013" rIns="0" bIns="288013" numCol="1" anchor="t">
                  <a:noAutofit/>
                </a:bodyPr>
                <a:lstStyle/>
                <a:p>
                  <a:pPr algn="ctr" defTabSz="487924" eaLnBrk="0">
                    <a:lnSpc>
                      <a:spcPct val="150000"/>
                    </a:lnSpc>
                  </a:pPr>
                  <a:r>
                    <a:rPr lang="en-US" altLang="ko-KR" sz="28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Human Labeled Gender Bias on Occupation</a:t>
                  </a:r>
                </a:p>
              </p:txBody>
            </p:sp>
            <p:sp>
              <p:nvSpPr>
                <p:cNvPr id="18" name="TextBox 17"/>
                <p:cNvSpPr txBox="1">
                  <a:spLocks/>
                </p:cNvSpPr>
                <p:nvPr/>
              </p:nvSpPr>
              <p:spPr>
                <a:xfrm>
                  <a:off x="1219139" y="17157557"/>
                  <a:ext cx="27836931" cy="127026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vert="horz" wrap="square" lIns="538075" tIns="153833" rIns="191783" bIns="191783" numCol="1" anchor="t">
                  <a:spAutoFit/>
                </a:bodyPr>
                <a:lstStyle/>
                <a:p>
                  <a:pPr defTabSz="487924" eaLnBrk="0">
                    <a:lnSpc>
                      <a:spcPts val="7684"/>
                    </a:lnSpc>
                  </a:pPr>
                  <a:r>
                    <a:rPr lang="en-US" altLang="ko-KR" sz="4696" dirty="0">
                      <a:solidFill>
                        <a:schemeClr val="bg1"/>
                      </a:solidFill>
                      <a:latin typeface="KoPubWorld돋움체 Bold" charset="0"/>
                      <a:ea typeface="KoPubWorld돋움체 Bold" charset="0"/>
                    </a:rPr>
                    <a:t>Results</a:t>
                  </a:r>
                  <a:endParaRPr lang="ko-KR" altLang="en-US" sz="4696" dirty="0">
                    <a:solidFill>
                      <a:schemeClr val="bg1"/>
                    </a:solidFill>
                    <a:latin typeface="KoPubWorld돋움체 Bold" charset="0"/>
                    <a:ea typeface="KoPubWorld돋움체 Bold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A713786-4D3D-41DA-A795-D300C0DDE7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277061" y="18906807"/>
                  <a:ext cx="7720376" cy="11439843"/>
                </a:xfrm>
                <a:prstGeom prst="rect">
                  <a:avLst/>
                </a:prstGeom>
                <a:solidFill>
                  <a:srgbClr val="F9F9F9"/>
                </a:solidFill>
                <a:ln w="28575" cap="flat" cmpd="sng">
                  <a:noFill/>
                  <a:prstDash val="solid"/>
                </a:ln>
              </p:spPr>
              <p:txBody>
                <a:bodyPr vert="horz" wrap="square" lIns="0" tIns="288013" rIns="0" bIns="288013" numCol="1" anchor="t">
                  <a:noAutofit/>
                </a:bodyPr>
                <a:lstStyle/>
                <a:p>
                  <a:pPr algn="ctr" defTabSz="487924" eaLnBrk="0">
                    <a:lnSpc>
                      <a:spcPct val="150000"/>
                    </a:lnSpc>
                  </a:pPr>
                  <a:r>
                    <a:rPr lang="en-US" altLang="ko-KR" sz="2800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Human Labeled Gender Bias on Adjectives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C2D8F4A-A1D8-47AD-A62B-48B03CCD34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77776" y="20082368"/>
                  <a:ext cx="2939645" cy="480476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vert="horz" wrap="square" lIns="72000" tIns="180000" rIns="180000" bIns="180000" numCol="1" anchor="ctr">
                  <a:noAutofit/>
                </a:bodyPr>
                <a:lstStyle/>
                <a:p>
                  <a:pPr algn="ctr" defTabSz="487924" eaLnBrk="0"/>
                  <a:r>
                    <a:rPr lang="en-US" altLang="ko-KR" sz="4696" b="1" dirty="0">
                      <a:solidFill>
                        <a:schemeClr val="bg1"/>
                      </a:solidFill>
                      <a:latin typeface="KoPubWorld돋움체 Bold" charset="0"/>
                      <a:ea typeface="KoPubWorld돋움체 Bold" charset="0"/>
                    </a:rPr>
                    <a:t>Korean</a:t>
                  </a:r>
                  <a:endParaRPr lang="ko-KR" altLang="en-US" sz="4696" b="1" dirty="0">
                    <a:solidFill>
                      <a:schemeClr val="bg1"/>
                    </a:solidFill>
                    <a:latin typeface="KoPubWorld돋움체 Bold" charset="0"/>
                    <a:ea typeface="KoPubWorld돋움체 Bold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5F64EBE-CD6F-4FB8-B04D-546B2FF32D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77776" y="25216387"/>
                  <a:ext cx="2939645" cy="480216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vert="horz" wrap="square" lIns="72000" tIns="180000" rIns="180000" bIns="180000" numCol="1" anchor="ctr">
                  <a:noAutofit/>
                </a:bodyPr>
                <a:lstStyle/>
                <a:p>
                  <a:pPr algn="ctr" defTabSz="487924" eaLnBrk="0"/>
                  <a:r>
                    <a:rPr lang="en-US" altLang="ko-KR" sz="4000" b="1" dirty="0">
                      <a:solidFill>
                        <a:schemeClr val="bg1"/>
                      </a:solidFill>
                      <a:latin typeface="KoPubWorld돋움체 Bold" charset="0"/>
                      <a:ea typeface="KoPubWorld돋움체 Bold" charset="0"/>
                    </a:rPr>
                    <a:t>Japanese</a:t>
                  </a:r>
                  <a:endParaRPr lang="ko-KR" altLang="en-US" sz="4000" b="1" dirty="0">
                    <a:solidFill>
                      <a:schemeClr val="bg1"/>
                    </a:solidFill>
                    <a:latin typeface="KoPubWorld돋움체 Bold" charset="0"/>
                    <a:ea typeface="KoPubWorld돋움체 Bold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7F50110-2DE1-4226-8184-DFD853EA7FFB}"/>
                    </a:ext>
                  </a:extLst>
                </p:cNvPr>
                <p:cNvSpPr txBox="1"/>
                <p:nvPr/>
              </p:nvSpPr>
              <p:spPr>
                <a:xfrm>
                  <a:off x="13339527" y="24363909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4.051e-08, r squared:  0.1186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591B4C0-D435-42B7-8450-25BCF451660F}"/>
                    </a:ext>
                  </a:extLst>
                </p:cNvPr>
                <p:cNvSpPr txBox="1"/>
                <p:nvPr/>
              </p:nvSpPr>
              <p:spPr>
                <a:xfrm>
                  <a:off x="21683236" y="24363909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8.559e-03, r squared:  0.0273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067A406-C79D-4A52-A90F-F9B9A7A7ECB1}"/>
                    </a:ext>
                  </a:extLst>
                </p:cNvPr>
                <p:cNvSpPr txBox="1"/>
                <p:nvPr/>
              </p:nvSpPr>
              <p:spPr>
                <a:xfrm>
                  <a:off x="13339527" y="29495336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0.6330, r squared:  0.0016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26DE98B-9174-4090-84B3-F5D36F643356}"/>
                    </a:ext>
                  </a:extLst>
                </p:cNvPr>
                <p:cNvSpPr txBox="1"/>
                <p:nvPr/>
              </p:nvSpPr>
              <p:spPr>
                <a:xfrm>
                  <a:off x="21683236" y="29495336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5.958e-03, r squared: 0.0371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0ACBE69-8688-41DC-9244-F238AB2D2F1D}"/>
                    </a:ext>
                  </a:extLst>
                </p:cNvPr>
                <p:cNvSpPr txBox="1"/>
                <p:nvPr/>
              </p:nvSpPr>
              <p:spPr>
                <a:xfrm>
                  <a:off x="5071827" y="24363909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 7.896e-02, r squared:  0.3762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C100FD-F1EE-4DC1-8877-8940EC686328}"/>
                    </a:ext>
                  </a:extLst>
                </p:cNvPr>
                <p:cNvSpPr txBox="1"/>
                <p:nvPr/>
              </p:nvSpPr>
              <p:spPr>
                <a:xfrm>
                  <a:off x="5071827" y="29495336"/>
                  <a:ext cx="7060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P-value: 6.098e-04, r squared:  0.7877</a:t>
                  </a:r>
                  <a:endParaRPr lang="ko-KR" altLang="en-US" sz="28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9B72B95-3197-4A48-A7F1-10E6A0B755A0}"/>
                  </a:ext>
                </a:extLst>
              </p:cNvPr>
              <p:cNvSpPr txBox="1"/>
              <p:nvPr/>
            </p:nvSpPr>
            <p:spPr>
              <a:xfrm>
                <a:off x="1156591" y="30714242"/>
                <a:ext cx="279620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The grey area indicates the 95% confidence interval of the regression.</a:t>
                </a:r>
                <a:endParaRPr lang="ko-KR" altLang="en-US" sz="3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B43A8D7-5199-4A23-80A8-FF1F4660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7061" y="20250857"/>
              <a:ext cx="7720376" cy="39526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65F5C37-E5E5-45CB-B501-31FE474EB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7061" y="25450635"/>
              <a:ext cx="7720376" cy="395267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1D889E-2B59-4483-8678-45D64189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9361" y="20249751"/>
              <a:ext cx="7720376" cy="39526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703B75F-F9D7-428A-BED6-7CAB6CFA1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9361" y="25450635"/>
              <a:ext cx="7720376" cy="395267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4B50BEB-6F6D-4DDF-BE47-942C51A4E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"/>
            <a:stretch/>
          </p:blipFill>
          <p:spPr>
            <a:xfrm>
              <a:off x="5511799" y="20256605"/>
              <a:ext cx="6950238" cy="395267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126D287-665D-4402-8276-C164AB3FD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"/>
            <a:stretch/>
          </p:blipFill>
          <p:spPr>
            <a:xfrm>
              <a:off x="5511799" y="25450635"/>
              <a:ext cx="6950237" cy="3952671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6DA7368-81FB-45ED-98DC-A03E2B60CBEA}"/>
              </a:ext>
            </a:extLst>
          </p:cNvPr>
          <p:cNvSpPr txBox="1"/>
          <p:nvPr/>
        </p:nvSpPr>
        <p:spPr>
          <a:xfrm rot="16200000">
            <a:off x="3332959" y="2166451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Participation rate(%)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559436-F2D6-4C70-A4A0-A219625ACA59}"/>
              </a:ext>
            </a:extLst>
          </p:cNvPr>
          <p:cNvSpPr txBox="1"/>
          <p:nvPr/>
        </p:nvSpPr>
        <p:spPr>
          <a:xfrm rot="16200000">
            <a:off x="3332961" y="26747109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Participation rate(%)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9078FE8-7D86-413D-8703-1B88E2FDE28C}"/>
              </a:ext>
            </a:extLst>
          </p:cNvPr>
          <p:cNvGrpSpPr/>
          <p:nvPr/>
        </p:nvGrpSpPr>
        <p:grpSpPr>
          <a:xfrm>
            <a:off x="19929085" y="32035210"/>
            <a:ext cx="9128342" cy="9746542"/>
            <a:chOff x="1165897" y="31191552"/>
            <a:chExt cx="15293304" cy="105902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F06261-3617-40A3-BB7A-40D17857B5E2}"/>
                </a:ext>
              </a:extLst>
            </p:cNvPr>
            <p:cNvSpPr txBox="1">
              <a:spLocks/>
            </p:cNvSpPr>
            <p:nvPr/>
          </p:nvSpPr>
          <p:spPr>
            <a:xfrm>
              <a:off x="1165897" y="31191552"/>
              <a:ext cx="15293304" cy="1270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wrap="square" lIns="538075" tIns="153833" rIns="191783" bIns="191783" numCol="1" anchor="t">
              <a:spAutoFit/>
            </a:bodyPr>
            <a:lstStyle/>
            <a:p>
              <a:pPr defTabSz="487924" eaLnBrk="0">
                <a:lnSpc>
                  <a:spcPts val="7684"/>
                </a:lnSpc>
              </a:pPr>
              <a:r>
                <a:rPr lang="en-US" altLang="ko-KR" sz="4696" dirty="0">
                  <a:solidFill>
                    <a:schemeClr val="bg1"/>
                  </a:solidFill>
                  <a:latin typeface="KoPubWorld돋움체 Bold" charset="0"/>
                  <a:ea typeface="KoPubWorld돋움체 Bold" charset="0"/>
                </a:rPr>
                <a:t>Conclusion</a:t>
              </a:r>
              <a:endParaRPr lang="ko-KR" altLang="en-US" sz="4696" dirty="0">
                <a:solidFill>
                  <a:schemeClr val="bg1"/>
                </a:solidFill>
                <a:latin typeface="KoPubWorld돋움체 Bold" charset="0"/>
                <a:ea typeface="KoPubWorld돋움체 Bold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979758-BF9A-4D4B-A840-2BCE1986AB1A}"/>
                </a:ext>
              </a:extLst>
            </p:cNvPr>
            <p:cNvSpPr txBox="1">
              <a:spLocks/>
            </p:cNvSpPr>
            <p:nvPr/>
          </p:nvSpPr>
          <p:spPr>
            <a:xfrm>
              <a:off x="1165899" y="32461821"/>
              <a:ext cx="15293301" cy="9319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>
              <a:noFill/>
              <a:prstDash val="solid"/>
            </a:ln>
          </p:spPr>
          <p:txBody>
            <a:bodyPr vert="horz" wrap="square" lIns="720000" tIns="288013" rIns="720000" bIns="288013" numCol="1" spcCol="1440000" anchor="t">
              <a:noAutofit/>
            </a:bodyPr>
            <a:lstStyle/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Confirmed gender bias in Korean and Japanese word vectors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Discovered significant positive correlation between embedding bias and participation rate, human labeled bias scores for occupations and adjectives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Lack of fine-grained statistics for participation rate and translation issues might affect robustness of result</a:t>
              </a:r>
            </a:p>
            <a:p>
              <a:pPr marL="487924" indent="-487924" algn="just" defTabSz="487924" ea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KoPubWorld돋움체 Medium" charset="0"/>
                  <a:ea typeface="KoPubWorld돋움체 Medium" charset="0"/>
                </a:rPr>
                <a:t>In further research, obtaining human labeled bias scores in Korean and Japanese might add to robustness of the results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06CD25-8240-4E3F-ABF0-CFF8CE7B746B}"/>
              </a:ext>
            </a:extLst>
          </p:cNvPr>
          <p:cNvGrpSpPr/>
          <p:nvPr/>
        </p:nvGrpSpPr>
        <p:grpSpPr>
          <a:xfrm>
            <a:off x="10542455" y="12021424"/>
            <a:ext cx="9386631" cy="4299872"/>
            <a:chOff x="10542455" y="12021424"/>
            <a:chExt cx="9386631" cy="429987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542455" y="12021424"/>
              <a:ext cx="9386631" cy="4299872"/>
              <a:chOff x="1653478" y="1177102"/>
              <a:chExt cx="9386631" cy="4299872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1708307" y="2448661"/>
                <a:ext cx="2695074" cy="287766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Words related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to Female</a:t>
                </a: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Her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She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Mother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…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53478" y="1969710"/>
                <a:ext cx="2918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Averaged Vector for Group A</a:t>
                </a:r>
                <a:endParaRPr lang="ko-KR" altLang="en-US" b="1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8185461" y="2448661"/>
                <a:ext cx="2695074" cy="287766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Words related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to Male</a:t>
                </a: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He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Him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Father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...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130786" y="1967399"/>
                <a:ext cx="290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Averaged Vector for Group B</a:t>
                </a:r>
                <a:endParaRPr lang="ko-KR" altLang="en-US" b="1" dirty="0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5365360" y="1642823"/>
                <a:ext cx="1772979" cy="47324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Occupations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5365360" y="2286929"/>
                <a:ext cx="1772979" cy="47324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Adjectives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65063" y="1177102"/>
                <a:ext cx="157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Neutral Words</a:t>
                </a:r>
                <a:endParaRPr lang="ko-KR" altLang="en-US" b="1" dirty="0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4701454" y="2790336"/>
                <a:ext cx="2845075" cy="2686638"/>
                <a:chOff x="4413564" y="2762055"/>
                <a:chExt cx="2845075" cy="2686638"/>
              </a:xfrm>
            </p:grpSpPr>
            <p:cxnSp>
              <p:nvCxnSpPr>
                <p:cNvPr id="68" name="직선 화살표 연결선 67"/>
                <p:cNvCxnSpPr/>
                <p:nvPr/>
              </p:nvCxnSpPr>
              <p:spPr>
                <a:xfrm flipV="1">
                  <a:off x="4708607" y="2762055"/>
                  <a:ext cx="0" cy="26866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/>
                <p:cNvCxnSpPr/>
                <p:nvPr/>
              </p:nvCxnSpPr>
              <p:spPr>
                <a:xfrm flipV="1">
                  <a:off x="4413564" y="5117538"/>
                  <a:ext cx="2845075" cy="21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/>
                <p:cNvSpPr/>
                <p:nvPr/>
              </p:nvSpPr>
              <p:spPr>
                <a:xfrm>
                  <a:off x="4915415" y="4675696"/>
                  <a:ext cx="103695" cy="10369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6802346" y="3159552"/>
                  <a:ext cx="103695" cy="10369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6153467" y="4122659"/>
                  <a:ext cx="103695" cy="10369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6796061" y="4275059"/>
                  <a:ext cx="103695" cy="10369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6326291" y="4342618"/>
                  <a:ext cx="103695" cy="10369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6532112" y="4227924"/>
                  <a:ext cx="103695" cy="10369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6618524" y="4634848"/>
                  <a:ext cx="103695" cy="10369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067815" y="3310379"/>
                  <a:ext cx="103695" cy="10369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413754" y="3038244"/>
                  <a:ext cx="103695" cy="10369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5327342" y="3470303"/>
                  <a:ext cx="103695" cy="10369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144800" y="3632459"/>
                  <a:ext cx="103695" cy="10369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2" name="굽은 화살표 61"/>
              <p:cNvSpPr/>
              <p:nvPr/>
            </p:nvSpPr>
            <p:spPr>
              <a:xfrm rot="10800000" flipH="1">
                <a:off x="3754877" y="3685345"/>
                <a:ext cx="1154348" cy="1304312"/>
              </a:xfrm>
              <a:prstGeom prst="bentArrow">
                <a:avLst>
                  <a:gd name="adj1" fmla="val 13786"/>
                  <a:gd name="adj2" fmla="val 14877"/>
                  <a:gd name="adj3" fmla="val 26115"/>
                  <a:gd name="adj4" fmla="val 5783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굽은 화살표 62"/>
              <p:cNvSpPr/>
              <p:nvPr/>
            </p:nvSpPr>
            <p:spPr>
              <a:xfrm rot="10800000">
                <a:off x="7400053" y="2567593"/>
                <a:ext cx="1312863" cy="863453"/>
              </a:xfrm>
              <a:prstGeom prst="bentArrow">
                <a:avLst>
                  <a:gd name="adj1" fmla="val 15376"/>
                  <a:gd name="adj2" fmla="val 22530"/>
                  <a:gd name="adj3" fmla="val 25000"/>
                  <a:gd name="adj4" fmla="val 85158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D8B11F8-90C9-4FCF-A709-05605532A256}"/>
                </a:ext>
              </a:extLst>
            </p:cNvPr>
            <p:cNvCxnSpPr>
              <a:cxnSpLocks/>
            </p:cNvCxnSpPr>
            <p:nvPr/>
          </p:nvCxnSpPr>
          <p:spPr>
            <a:xfrm>
              <a:off x="14818091" y="13986696"/>
              <a:ext cx="1010626" cy="884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74A3EA7-224B-4BC4-A9FE-2E8C9B3BCAEC}"/>
                </a:ext>
              </a:extLst>
            </p:cNvPr>
            <p:cNvCxnSpPr/>
            <p:nvPr/>
          </p:nvCxnSpPr>
          <p:spPr>
            <a:xfrm flipH="1">
              <a:off x="14212020" y="14104078"/>
              <a:ext cx="411927" cy="1286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8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Pages>1</Pages>
  <Words>596</Words>
  <Characters>0</Characters>
  <Application>Microsoft Office PowerPoint</Application>
  <DocSecurity>0</DocSecurity>
  <PresentationFormat>사용자 지정</PresentationFormat>
  <Lines>0</Lines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KoPubWorld돋움체 Bold</vt:lpstr>
      <vt:lpstr>KoPubWorld돋움체 Medium</vt:lpstr>
      <vt:lpstr>맑은 고딕</vt:lpstr>
      <vt:lpstr>Arial</vt:lpstr>
      <vt:lpstr>Arial Rounded MT Bold</vt:lpstr>
      <vt:lpstr>Calibri</vt:lpstr>
      <vt:lpstr>Calibri Light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영인</dc:creator>
  <cp:lastModifiedBy>이 영인</cp:lastModifiedBy>
  <cp:revision>48</cp:revision>
  <dcterms:modified xsi:type="dcterms:W3CDTF">2019-12-07T13:47:35Z</dcterms:modified>
</cp:coreProperties>
</file>