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9" r:id="rId3"/>
    <p:sldId id="258" r:id="rId4"/>
    <p:sldId id="260" r:id="rId5"/>
    <p:sldId id="301" r:id="rId6"/>
    <p:sldId id="302" r:id="rId7"/>
    <p:sldId id="308" r:id="rId8"/>
    <p:sldId id="310" r:id="rId9"/>
    <p:sldId id="309" r:id="rId10"/>
    <p:sldId id="300" r:id="rId11"/>
    <p:sldId id="312" r:id="rId12"/>
    <p:sldId id="311" r:id="rId13"/>
  </p:sldIdLst>
  <p:sldSz cx="9144000" cy="5143500" type="screen16x9"/>
  <p:notesSz cx="6858000" cy="9144000"/>
  <p:embeddedFontLst>
    <p:embeddedFont>
      <p:font typeface="Advent Pro SemiBold" panose="02000506040000020004" pitchFamily="2" charset="77"/>
      <p:regular r:id="rId15"/>
      <p:bold r:id="rId16"/>
    </p:embeddedFont>
    <p:embeddedFont>
      <p:font typeface="Fira Sans Condensed Medium" panose="020B0603050000020004" pitchFamily="34" charset="0"/>
      <p:regular r:id="rId17"/>
      <p:bold r:id="rId18"/>
      <p:italic r:id="rId19"/>
      <p:boldItalic r:id="rId20"/>
    </p:embeddedFont>
    <p:embeddedFont>
      <p:font typeface="Fira Sans Extra Condensed Medium" panose="020B0603050000020004" pitchFamily="34" charset="0"/>
      <p:regular r:id="rId21"/>
      <p:bold r:id="rId22"/>
      <p:italic r:id="rId23"/>
      <p:boldItalic r:id="rId24"/>
    </p:embeddedFont>
    <p:embeddedFont>
      <p:font typeface="Maven Pro" pitchFamily="2" charset="77"/>
      <p:regular r:id="rId25"/>
      <p:bold r:id="rId26"/>
    </p:embeddedFont>
    <p:embeddedFont>
      <p:font typeface="Share Tech" pitchFamily="2" charset="77"/>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7BC4A-0654-488F-9676-E0D8969945D6}">
  <a:tblStyle styleId="{4837BC4A-0654-488F-9676-E0D8969945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p:restoredTop sz="82851"/>
  </p:normalViewPr>
  <p:slideViewPr>
    <p:cSldViewPr snapToGrid="0" snapToObjects="1">
      <p:cViewPr varScale="1">
        <p:scale>
          <a:sx n="173" d="100"/>
          <a:sy n="173" d="100"/>
        </p:scale>
        <p:origin x="544" y="176"/>
      </p:cViewPr>
      <p:guideLst/>
    </p:cSldViewPr>
  </p:slideViewPr>
  <p:outlineViewPr>
    <p:cViewPr>
      <p:scale>
        <a:sx n="33" d="100"/>
        <a:sy n="33" d="100"/>
      </p:scale>
      <p:origin x="0" y="-317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09683918054851"/>
          <c:y val="0.17081737395919244"/>
          <c:w val="0.84279394746241809"/>
          <c:h val="0.51446418147593809"/>
        </c:manualLayout>
      </c:layout>
      <c:barChart>
        <c:barDir val="col"/>
        <c:grouping val="clustered"/>
        <c:varyColors val="0"/>
        <c:ser>
          <c:idx val="0"/>
          <c:order val="0"/>
          <c:tx>
            <c:strRef>
              <c:f>Sheet1!$A$2</c:f>
              <c:strCache>
                <c:ptCount val="1"/>
                <c:pt idx="0">
                  <c:v>train</c:v>
                </c:pt>
              </c:strCache>
            </c:strRef>
          </c:tx>
          <c:spPr>
            <a:solidFill>
              <a:schemeClr val="accent1"/>
            </a:solidFill>
            <a:ln>
              <a:noFill/>
            </a:ln>
            <a:effectLst/>
          </c:spPr>
          <c:invertIfNegative val="0"/>
          <c:cat>
            <c:strRef>
              <c:f>Sheet1!$B$1:$G$1</c:f>
              <c:strCache>
                <c:ptCount val="6"/>
                <c:pt idx="0">
                  <c:v>cvec/multinobial NB</c:v>
                </c:pt>
                <c:pt idx="1">
                  <c:v>tvec/multinobial NB</c:v>
                </c:pt>
                <c:pt idx="2">
                  <c:v>cvec/logreg</c:v>
                </c:pt>
                <c:pt idx="3">
                  <c:v>tvec/logreg</c:v>
                </c:pt>
                <c:pt idx="4">
                  <c:v>cvec/randomforest</c:v>
                </c:pt>
                <c:pt idx="5">
                  <c:v>tvec/randomforest</c:v>
                </c:pt>
              </c:strCache>
            </c:strRef>
          </c:cat>
          <c:val>
            <c:numRef>
              <c:f>Sheet1!$B$2:$G$2</c:f>
              <c:numCache>
                <c:formatCode>0.0%</c:formatCode>
                <c:ptCount val="6"/>
                <c:pt idx="0">
                  <c:v>0.83099999999999996</c:v>
                </c:pt>
                <c:pt idx="1">
                  <c:v>0.83299999999999996</c:v>
                </c:pt>
                <c:pt idx="2">
                  <c:v>0.98799999999999999</c:v>
                </c:pt>
                <c:pt idx="3">
                  <c:v>0.96799999999999997</c:v>
                </c:pt>
                <c:pt idx="4">
                  <c:v>0.99199999999999999</c:v>
                </c:pt>
                <c:pt idx="5">
                  <c:v>0.999</c:v>
                </c:pt>
              </c:numCache>
            </c:numRef>
          </c:val>
          <c:extLst>
            <c:ext xmlns:c16="http://schemas.microsoft.com/office/drawing/2014/chart" uri="{C3380CC4-5D6E-409C-BE32-E72D297353CC}">
              <c16:uniqueId val="{00000000-0BC5-1542-8935-4DE19AB3CA66}"/>
            </c:ext>
          </c:extLst>
        </c:ser>
        <c:ser>
          <c:idx val="1"/>
          <c:order val="1"/>
          <c:tx>
            <c:strRef>
              <c:f>Sheet1!$A$3</c:f>
              <c:strCache>
                <c:ptCount val="1"/>
                <c:pt idx="0">
                  <c:v>test</c:v>
                </c:pt>
              </c:strCache>
            </c:strRef>
          </c:tx>
          <c:spPr>
            <a:solidFill>
              <a:schemeClr val="accent2"/>
            </a:solidFill>
            <a:ln>
              <a:noFill/>
            </a:ln>
            <a:effectLst/>
          </c:spPr>
          <c:invertIfNegative val="0"/>
          <c:cat>
            <c:strRef>
              <c:f>Sheet1!$B$1:$G$1</c:f>
              <c:strCache>
                <c:ptCount val="6"/>
                <c:pt idx="0">
                  <c:v>cvec/multinobial NB</c:v>
                </c:pt>
                <c:pt idx="1">
                  <c:v>tvec/multinobial NB</c:v>
                </c:pt>
                <c:pt idx="2">
                  <c:v>cvec/logreg</c:v>
                </c:pt>
                <c:pt idx="3">
                  <c:v>tvec/logreg</c:v>
                </c:pt>
                <c:pt idx="4">
                  <c:v>cvec/randomforest</c:v>
                </c:pt>
                <c:pt idx="5">
                  <c:v>tvec/randomforest</c:v>
                </c:pt>
              </c:strCache>
            </c:strRef>
          </c:cat>
          <c:val>
            <c:numRef>
              <c:f>Sheet1!$B$3:$G$3</c:f>
              <c:numCache>
                <c:formatCode>0.0%</c:formatCode>
                <c:ptCount val="6"/>
                <c:pt idx="0">
                  <c:v>0.82099999999999995</c:v>
                </c:pt>
                <c:pt idx="1">
                  <c:v>0.81799999999999995</c:v>
                </c:pt>
                <c:pt idx="2">
                  <c:v>0.84</c:v>
                </c:pt>
                <c:pt idx="3">
                  <c:v>0.82</c:v>
                </c:pt>
                <c:pt idx="4">
                  <c:v>0.80100000000000005</c:v>
                </c:pt>
                <c:pt idx="5">
                  <c:v>0.78800000000000003</c:v>
                </c:pt>
              </c:numCache>
            </c:numRef>
          </c:val>
          <c:extLst>
            <c:ext xmlns:c16="http://schemas.microsoft.com/office/drawing/2014/chart" uri="{C3380CC4-5D6E-409C-BE32-E72D297353CC}">
              <c16:uniqueId val="{00000001-0BC5-1542-8935-4DE19AB3CA66}"/>
            </c:ext>
          </c:extLst>
        </c:ser>
        <c:dLbls>
          <c:showLegendKey val="0"/>
          <c:showVal val="0"/>
          <c:showCatName val="0"/>
          <c:showSerName val="0"/>
          <c:showPercent val="0"/>
          <c:showBubbleSize val="0"/>
        </c:dLbls>
        <c:gapWidth val="219"/>
        <c:overlap val="-27"/>
        <c:axId val="1131135423"/>
        <c:axId val="1130595583"/>
      </c:barChart>
      <c:catAx>
        <c:axId val="113113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595583"/>
        <c:crosses val="autoZero"/>
        <c:auto val="1"/>
        <c:lblAlgn val="ctr"/>
        <c:lblOffset val="100"/>
        <c:noMultiLvlLbl val="0"/>
      </c:catAx>
      <c:valAx>
        <c:axId val="1130595583"/>
        <c:scaling>
          <c:orientation val="minMax"/>
          <c:max val="1"/>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135423"/>
        <c:crosses val="autoZero"/>
        <c:crossBetween val="between"/>
      </c:valAx>
      <c:spPr>
        <a:noFill/>
        <a:ln>
          <a:noFill/>
        </a:ln>
        <a:effectLst/>
      </c:spPr>
    </c:plotArea>
    <c:legend>
      <c:legendPos val="b"/>
      <c:layout>
        <c:manualLayout>
          <c:xMode val="edge"/>
          <c:yMode val="edge"/>
          <c:x val="0.79684195725534313"/>
          <c:y val="0.91455031988188962"/>
          <c:w val="0.15631588462156515"/>
          <c:h val="6.59184301181102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95AB-2544-DF47-B15A-3C65C2C2C491}"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1DF167B3-37E9-5F41-A2E4-6806F5756DEE}">
      <dgm:prSet phldrT="[Text]"/>
      <dgm:spPr/>
      <dgm:t>
        <a:bodyPr/>
        <a:lstStyle/>
        <a:p>
          <a:r>
            <a:rPr lang="en-US" dirty="0">
              <a:solidFill>
                <a:schemeClr val="accent4"/>
              </a:solidFill>
            </a:rPr>
            <a:t>Speed matters</a:t>
          </a:r>
          <a:endParaRPr lang="en-US" dirty="0"/>
        </a:p>
      </dgm:t>
    </dgm:pt>
    <dgm:pt modelId="{D532572B-2D3A-6846-B3AD-0FADB1A4E1C2}" type="parTrans" cxnId="{90046226-2FC8-FF4D-80B4-B7B58209E78F}">
      <dgm:prSet/>
      <dgm:spPr/>
      <dgm:t>
        <a:bodyPr/>
        <a:lstStyle/>
        <a:p>
          <a:endParaRPr lang="en-US"/>
        </a:p>
      </dgm:t>
    </dgm:pt>
    <dgm:pt modelId="{CA31C78A-CF5C-CF4D-8552-2F7B082CA3AA}" type="sibTrans" cxnId="{90046226-2FC8-FF4D-80B4-B7B58209E78F}">
      <dgm:prSet/>
      <dgm:spPr/>
      <dgm:t>
        <a:bodyPr/>
        <a:lstStyle/>
        <a:p>
          <a:endParaRPr lang="en-US"/>
        </a:p>
      </dgm:t>
    </dgm:pt>
    <dgm:pt modelId="{1A001975-1E7E-804E-839F-21D23EB615E2}">
      <dgm:prSet phldrT="[Text]" phldr="1"/>
      <dgm:spPr/>
      <dgm:t>
        <a:bodyPr/>
        <a:lstStyle/>
        <a:p>
          <a:endParaRPr lang="en-US" dirty="0"/>
        </a:p>
      </dgm:t>
    </dgm:pt>
    <dgm:pt modelId="{BE9B7A86-3B88-7044-BA44-931152072438}" type="parTrans" cxnId="{D36856B0-7BD0-784D-A730-54911ED03C56}">
      <dgm:prSet/>
      <dgm:spPr/>
      <dgm:t>
        <a:bodyPr/>
        <a:lstStyle/>
        <a:p>
          <a:endParaRPr lang="en-US"/>
        </a:p>
      </dgm:t>
    </dgm:pt>
    <dgm:pt modelId="{A13A4099-F7F0-6345-8BF3-3570DF5F8057}" type="sibTrans" cxnId="{D36856B0-7BD0-784D-A730-54911ED03C56}">
      <dgm:prSet/>
      <dgm:spPr/>
      <dgm:t>
        <a:bodyPr/>
        <a:lstStyle/>
        <a:p>
          <a:endParaRPr lang="en-US"/>
        </a:p>
      </dgm:t>
    </dgm:pt>
    <dgm:pt modelId="{143666A5-F492-DD41-80B1-A6C1AF45BFFE}">
      <dgm:prSet phldrT="[Text]" phldr="1"/>
      <dgm:spPr/>
      <dgm:t>
        <a:bodyPr/>
        <a:lstStyle/>
        <a:p>
          <a:endParaRPr lang="en-US"/>
        </a:p>
      </dgm:t>
    </dgm:pt>
    <dgm:pt modelId="{882BCDFE-5672-3140-BDB7-D77055F07CF2}" type="parTrans" cxnId="{3DF1931A-652C-9348-8533-CD3688232C9B}">
      <dgm:prSet/>
      <dgm:spPr/>
      <dgm:t>
        <a:bodyPr/>
        <a:lstStyle/>
        <a:p>
          <a:endParaRPr lang="en-US"/>
        </a:p>
      </dgm:t>
    </dgm:pt>
    <dgm:pt modelId="{D64EE449-3188-DF43-B8D5-33B66D64FC41}" type="sibTrans" cxnId="{3DF1931A-652C-9348-8533-CD3688232C9B}">
      <dgm:prSet/>
      <dgm:spPr/>
      <dgm:t>
        <a:bodyPr/>
        <a:lstStyle/>
        <a:p>
          <a:endParaRPr lang="en-US"/>
        </a:p>
      </dgm:t>
    </dgm:pt>
    <dgm:pt modelId="{CABC6BDB-A8AE-F541-A67D-009C3177B0EC}" type="pres">
      <dgm:prSet presAssocID="{DBDE95AB-2544-DF47-B15A-3C65C2C2C491}" presName="linearFlow" presStyleCnt="0">
        <dgm:presLayoutVars>
          <dgm:dir/>
          <dgm:animLvl val="lvl"/>
          <dgm:resizeHandles val="exact"/>
        </dgm:presLayoutVars>
      </dgm:prSet>
      <dgm:spPr/>
    </dgm:pt>
    <dgm:pt modelId="{B61B2AFA-693F-6E4B-8361-EE08D1069AFC}" type="pres">
      <dgm:prSet presAssocID="{1DF167B3-37E9-5F41-A2E4-6806F5756DEE}" presName="composite" presStyleCnt="0"/>
      <dgm:spPr/>
    </dgm:pt>
    <dgm:pt modelId="{C46BA2FA-9008-4C41-AB28-ED2CBEBA5FB6}" type="pres">
      <dgm:prSet presAssocID="{1DF167B3-37E9-5F41-A2E4-6806F5756DEE}" presName="parentText" presStyleLbl="alignNode1" presStyleIdx="0" presStyleCnt="3">
        <dgm:presLayoutVars>
          <dgm:chMax val="1"/>
          <dgm:bulletEnabled val="1"/>
        </dgm:presLayoutVars>
      </dgm:prSet>
      <dgm:spPr/>
    </dgm:pt>
    <dgm:pt modelId="{6E301FFF-B232-5149-B757-069A2DC28023}" type="pres">
      <dgm:prSet presAssocID="{1DF167B3-37E9-5F41-A2E4-6806F5756DEE}" presName="descendantText" presStyleLbl="alignAcc1" presStyleIdx="0" presStyleCnt="3">
        <dgm:presLayoutVars>
          <dgm:bulletEnabled val="1"/>
        </dgm:presLayoutVars>
      </dgm:prSet>
      <dgm:spPr/>
    </dgm:pt>
    <dgm:pt modelId="{DC792DE7-8F17-214A-BDB2-084D5E2BF584}" type="pres">
      <dgm:prSet presAssocID="{CA31C78A-CF5C-CF4D-8552-2F7B082CA3AA}" presName="sp" presStyleCnt="0"/>
      <dgm:spPr/>
    </dgm:pt>
    <dgm:pt modelId="{BC477099-DE09-814C-88EF-27016FB811A2}" type="pres">
      <dgm:prSet presAssocID="{1A001975-1E7E-804E-839F-21D23EB615E2}" presName="composite" presStyleCnt="0"/>
      <dgm:spPr/>
    </dgm:pt>
    <dgm:pt modelId="{EF4A481C-FF19-3241-8DBA-1F8263977BF1}" type="pres">
      <dgm:prSet presAssocID="{1A001975-1E7E-804E-839F-21D23EB615E2}" presName="parentText" presStyleLbl="alignNode1" presStyleIdx="1" presStyleCnt="3">
        <dgm:presLayoutVars>
          <dgm:chMax val="1"/>
          <dgm:bulletEnabled val="1"/>
        </dgm:presLayoutVars>
      </dgm:prSet>
      <dgm:spPr/>
    </dgm:pt>
    <dgm:pt modelId="{37646C69-5CC1-9945-A0DE-7141E7F6479A}" type="pres">
      <dgm:prSet presAssocID="{1A001975-1E7E-804E-839F-21D23EB615E2}" presName="descendantText" presStyleLbl="alignAcc1" presStyleIdx="1" presStyleCnt="3" custLinFactNeighborX="146" custLinFactNeighborY="-23077">
        <dgm:presLayoutVars>
          <dgm:bulletEnabled val="1"/>
        </dgm:presLayoutVars>
      </dgm:prSet>
      <dgm:spPr/>
    </dgm:pt>
    <dgm:pt modelId="{B48C30B5-9647-434F-8CB2-1105EC12C7CA}" type="pres">
      <dgm:prSet presAssocID="{A13A4099-F7F0-6345-8BF3-3570DF5F8057}" presName="sp" presStyleCnt="0"/>
      <dgm:spPr/>
    </dgm:pt>
    <dgm:pt modelId="{A5B4673F-C823-474D-849E-A79DF5D54D56}" type="pres">
      <dgm:prSet presAssocID="{143666A5-F492-DD41-80B1-A6C1AF45BFFE}" presName="composite" presStyleCnt="0"/>
      <dgm:spPr/>
    </dgm:pt>
    <dgm:pt modelId="{D582E61A-9AE2-5E4E-A131-CB09C6A0D6E3}" type="pres">
      <dgm:prSet presAssocID="{143666A5-F492-DD41-80B1-A6C1AF45BFFE}" presName="parentText" presStyleLbl="alignNode1" presStyleIdx="2" presStyleCnt="3">
        <dgm:presLayoutVars>
          <dgm:chMax val="1"/>
          <dgm:bulletEnabled val="1"/>
        </dgm:presLayoutVars>
      </dgm:prSet>
      <dgm:spPr/>
    </dgm:pt>
    <dgm:pt modelId="{E9FC7B7F-8BA0-D44B-B0A6-404BCEF5ADBC}" type="pres">
      <dgm:prSet presAssocID="{143666A5-F492-DD41-80B1-A6C1AF45BFFE}" presName="descendantText" presStyleLbl="alignAcc1" presStyleIdx="2" presStyleCnt="3">
        <dgm:presLayoutVars>
          <dgm:bulletEnabled val="1"/>
        </dgm:presLayoutVars>
      </dgm:prSet>
      <dgm:spPr/>
    </dgm:pt>
  </dgm:ptLst>
  <dgm:cxnLst>
    <dgm:cxn modelId="{3DF1931A-652C-9348-8533-CD3688232C9B}" srcId="{DBDE95AB-2544-DF47-B15A-3C65C2C2C491}" destId="{143666A5-F492-DD41-80B1-A6C1AF45BFFE}" srcOrd="2" destOrd="0" parTransId="{882BCDFE-5672-3140-BDB7-D77055F07CF2}" sibTransId="{D64EE449-3188-DF43-B8D5-33B66D64FC41}"/>
    <dgm:cxn modelId="{90046226-2FC8-FF4D-80B4-B7B58209E78F}" srcId="{DBDE95AB-2544-DF47-B15A-3C65C2C2C491}" destId="{1DF167B3-37E9-5F41-A2E4-6806F5756DEE}" srcOrd="0" destOrd="0" parTransId="{D532572B-2D3A-6846-B3AD-0FADB1A4E1C2}" sibTransId="{CA31C78A-CF5C-CF4D-8552-2F7B082CA3AA}"/>
    <dgm:cxn modelId="{BF144831-9B6F-594A-B19C-F1540D5FF82A}" type="presOf" srcId="{143666A5-F492-DD41-80B1-A6C1AF45BFFE}" destId="{D582E61A-9AE2-5E4E-A131-CB09C6A0D6E3}" srcOrd="0" destOrd="0" presId="urn:microsoft.com/office/officeart/2005/8/layout/chevron2"/>
    <dgm:cxn modelId="{307B5096-C605-E741-ACF1-BE1019E52C7B}" type="presOf" srcId="{1DF167B3-37E9-5F41-A2E4-6806F5756DEE}" destId="{C46BA2FA-9008-4C41-AB28-ED2CBEBA5FB6}" srcOrd="0" destOrd="0" presId="urn:microsoft.com/office/officeart/2005/8/layout/chevron2"/>
    <dgm:cxn modelId="{D36856B0-7BD0-784D-A730-54911ED03C56}" srcId="{DBDE95AB-2544-DF47-B15A-3C65C2C2C491}" destId="{1A001975-1E7E-804E-839F-21D23EB615E2}" srcOrd="1" destOrd="0" parTransId="{BE9B7A86-3B88-7044-BA44-931152072438}" sibTransId="{A13A4099-F7F0-6345-8BF3-3570DF5F8057}"/>
    <dgm:cxn modelId="{73C128D8-D8CA-7E4C-88FB-8ED10919CED0}" type="presOf" srcId="{1A001975-1E7E-804E-839F-21D23EB615E2}" destId="{EF4A481C-FF19-3241-8DBA-1F8263977BF1}" srcOrd="0" destOrd="0" presId="urn:microsoft.com/office/officeart/2005/8/layout/chevron2"/>
    <dgm:cxn modelId="{B4A526DB-9066-BE44-A2D1-205B1522B6F4}" type="presOf" srcId="{DBDE95AB-2544-DF47-B15A-3C65C2C2C491}" destId="{CABC6BDB-A8AE-F541-A67D-009C3177B0EC}" srcOrd="0" destOrd="0" presId="urn:microsoft.com/office/officeart/2005/8/layout/chevron2"/>
    <dgm:cxn modelId="{E04EB15F-6651-C24A-B181-1B183CF49A8F}" type="presParOf" srcId="{CABC6BDB-A8AE-F541-A67D-009C3177B0EC}" destId="{B61B2AFA-693F-6E4B-8361-EE08D1069AFC}" srcOrd="0" destOrd="0" presId="urn:microsoft.com/office/officeart/2005/8/layout/chevron2"/>
    <dgm:cxn modelId="{1CAA895F-368A-0345-8347-036F7F5995FB}" type="presParOf" srcId="{B61B2AFA-693F-6E4B-8361-EE08D1069AFC}" destId="{C46BA2FA-9008-4C41-AB28-ED2CBEBA5FB6}" srcOrd="0" destOrd="0" presId="urn:microsoft.com/office/officeart/2005/8/layout/chevron2"/>
    <dgm:cxn modelId="{15F9AE67-B1D4-A548-A6EA-BF0606B8AE2A}" type="presParOf" srcId="{B61B2AFA-693F-6E4B-8361-EE08D1069AFC}" destId="{6E301FFF-B232-5149-B757-069A2DC28023}" srcOrd="1" destOrd="0" presId="urn:microsoft.com/office/officeart/2005/8/layout/chevron2"/>
    <dgm:cxn modelId="{72114BDB-97D4-7745-9914-252A9AD6CAB7}" type="presParOf" srcId="{CABC6BDB-A8AE-F541-A67D-009C3177B0EC}" destId="{DC792DE7-8F17-214A-BDB2-084D5E2BF584}" srcOrd="1" destOrd="0" presId="urn:microsoft.com/office/officeart/2005/8/layout/chevron2"/>
    <dgm:cxn modelId="{235BD955-AFBE-4F48-BF27-920C16FBF6E6}" type="presParOf" srcId="{CABC6BDB-A8AE-F541-A67D-009C3177B0EC}" destId="{BC477099-DE09-814C-88EF-27016FB811A2}" srcOrd="2" destOrd="0" presId="urn:microsoft.com/office/officeart/2005/8/layout/chevron2"/>
    <dgm:cxn modelId="{8EB419DF-7DC7-AD47-8D88-9E2331F07380}" type="presParOf" srcId="{BC477099-DE09-814C-88EF-27016FB811A2}" destId="{EF4A481C-FF19-3241-8DBA-1F8263977BF1}" srcOrd="0" destOrd="0" presId="urn:microsoft.com/office/officeart/2005/8/layout/chevron2"/>
    <dgm:cxn modelId="{900AE93B-E4CE-6947-ADC2-4CDED1086363}" type="presParOf" srcId="{BC477099-DE09-814C-88EF-27016FB811A2}" destId="{37646C69-5CC1-9945-A0DE-7141E7F6479A}" srcOrd="1" destOrd="0" presId="urn:microsoft.com/office/officeart/2005/8/layout/chevron2"/>
    <dgm:cxn modelId="{7BBA927F-8416-054F-8542-42EAA3DA7D92}" type="presParOf" srcId="{CABC6BDB-A8AE-F541-A67D-009C3177B0EC}" destId="{B48C30B5-9647-434F-8CB2-1105EC12C7CA}" srcOrd="3" destOrd="0" presId="urn:microsoft.com/office/officeart/2005/8/layout/chevron2"/>
    <dgm:cxn modelId="{8E40EAB3-C024-5646-80FC-FD086F8CDFFE}" type="presParOf" srcId="{CABC6BDB-A8AE-F541-A67D-009C3177B0EC}" destId="{A5B4673F-C823-474D-849E-A79DF5D54D56}" srcOrd="4" destOrd="0" presId="urn:microsoft.com/office/officeart/2005/8/layout/chevron2"/>
    <dgm:cxn modelId="{0911964E-E17D-9341-ACED-FD1C3F1241A1}" type="presParOf" srcId="{A5B4673F-C823-474D-849E-A79DF5D54D56}" destId="{D582E61A-9AE2-5E4E-A131-CB09C6A0D6E3}" srcOrd="0" destOrd="0" presId="urn:microsoft.com/office/officeart/2005/8/layout/chevron2"/>
    <dgm:cxn modelId="{F0D8E716-3816-334F-897F-B306B884EDE6}" type="presParOf" srcId="{A5B4673F-C823-474D-849E-A79DF5D54D56}" destId="{E9FC7B7F-8BA0-D44B-B0A6-404BCEF5ADB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BA2FA-9008-4C41-AB28-ED2CBEBA5FB6}">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4"/>
              </a:solidFill>
            </a:rPr>
            <a:t>Speed matters</a:t>
          </a:r>
          <a:endParaRPr lang="en-US" sz="1600" kern="1200" dirty="0"/>
        </a:p>
      </dsp:txBody>
      <dsp:txXfrm rot="-5400000">
        <a:off x="1" y="520688"/>
        <a:ext cx="1039018" cy="445294"/>
      </dsp:txXfrm>
    </dsp:sp>
    <dsp:sp modelId="{6E301FFF-B232-5149-B757-069A2DC28023}">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4A481C-FF19-3241-8DBA-1F8263977BF1}">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1809352"/>
        <a:ext cx="1039018" cy="445294"/>
      </dsp:txXfrm>
    </dsp:sp>
    <dsp:sp modelId="{37646C69-5CC1-9945-A0DE-7141E7F6479A}">
      <dsp:nvSpPr>
        <dsp:cNvPr id="0" name=""/>
        <dsp:cNvSpPr/>
      </dsp:nvSpPr>
      <dsp:spPr>
        <a:xfrm rot="5400000">
          <a:off x="3085107" y="-978892"/>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82E61A-9AE2-5E4E-A131-CB09C6A0D6E3}">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3098016"/>
        <a:ext cx="1039018" cy="445294"/>
      </dsp:txXfrm>
    </dsp:sp>
    <dsp:sp modelId="{E9FC7B7F-8BA0-D44B-B0A6-404BCEF5ADBC}">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688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90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817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At the federal level, more or less uniform</a:t>
            </a:r>
          </a:p>
          <a:p>
            <a:pPr marL="171450" lvl="0" indent="-171450" algn="l" rtl="0">
              <a:spcBef>
                <a:spcPts val="0"/>
              </a:spcBef>
              <a:spcAft>
                <a:spcPts val="0"/>
              </a:spcAft>
              <a:buFontTx/>
              <a:buChar char="-"/>
            </a:pPr>
            <a:r>
              <a:rPr lang="en-US" dirty="0"/>
              <a:t>Higher discrepancy at the state level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unfortunately, highly impacted states like CA is slow in vaccine distribution</a:t>
            </a:r>
          </a:p>
          <a:p>
            <a:pPr marL="171450" lvl="0" indent="-171450" algn="l" rtl="0">
              <a:spcBef>
                <a:spcPts val="0"/>
              </a:spcBef>
              <a:spcAft>
                <a:spcPts val="0"/>
              </a:spcAft>
              <a:buFontTx/>
              <a:buChar char="-"/>
            </a:pPr>
            <a:r>
              <a:rPr lang="en-US" dirty="0"/>
              <a:t>So far total vaccine administered is at round 5000 per 100K</a:t>
            </a:r>
          </a:p>
          <a:p>
            <a:pPr marL="171450" lvl="0" indent="-171450" algn="l" rtl="0">
              <a:spcBef>
                <a:spcPts val="0"/>
              </a:spcBef>
              <a:spcAft>
                <a:spcPts val="0"/>
              </a:spcAft>
              <a:buFontTx/>
              <a:buChar char="-"/>
            </a:pPr>
            <a:r>
              <a:rPr lang="en-US" dirty="0"/>
              <a:t>Whereas just within the last 2 weeks, more than 1000 people per 100k have been newly confirmed. </a:t>
            </a:r>
          </a:p>
          <a:p>
            <a:pPr marL="171450" lvl="0" indent="-171450" algn="l" rtl="0">
              <a:spcBef>
                <a:spcPts val="0"/>
              </a:spcBef>
              <a:spcAft>
                <a:spcPts val="0"/>
              </a:spcAft>
              <a:buFontTx/>
              <a:buChar cha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brings me to my main question – is there any distinctive characteristics of high clickthrough rate news articles, without using the </a:t>
            </a:r>
            <a:r>
              <a:rPr lang="en-US" dirty="0" err="1"/>
              <a:t>buzzfeed</a:t>
            </a:r>
            <a:r>
              <a:rPr lang="en-US" dirty="0"/>
              <a:t>-like clickbait equations? </a:t>
            </a:r>
          </a:p>
          <a:p>
            <a:pPr marL="0" lvl="0" indent="0" algn="l" rtl="0">
              <a:spcBef>
                <a:spcPts val="0"/>
              </a:spcBef>
              <a:spcAft>
                <a:spcPts val="0"/>
              </a:spcAft>
              <a:buNone/>
            </a:pPr>
            <a:r>
              <a:rPr lang="en-US" dirty="0"/>
              <a:t>Such as how long should it be, what topics draw more clicks, and what is the sentiment?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63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is there an ideal length for a title?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looked at 10,000 posts with comments and upvotes higher than 10 as a quality control, to make sure that not only the articles here are being posted by someone, but actually gain a decent amount of attention from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Uplifting news, was more tolerant with longer titles with the average being around 16 words with a long skew to the right. The standard deviation is quite wide as well compared to </a:t>
            </a:r>
            <a:r>
              <a:rPr lang="en-US" dirty="0" err="1"/>
              <a:t>NottheOnion</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tends to be more restrictive with the length, with very few titles with higher than 20 words.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Considering that a longer title reveal a lot more information, thus contain less of surprise, </a:t>
            </a:r>
          </a:p>
          <a:p>
            <a:pPr marL="0" lvl="0" indent="0" algn="l" rtl="0">
              <a:spcBef>
                <a:spcPts val="0"/>
              </a:spcBef>
              <a:spcAft>
                <a:spcPts val="0"/>
              </a:spcAft>
              <a:buNone/>
            </a:pPr>
            <a:r>
              <a:rPr lang="en-US" dirty="0"/>
              <a:t>It makes sense that </a:t>
            </a:r>
            <a:r>
              <a:rPr lang="en-US" dirty="0" err="1"/>
              <a:t>NottheOnion</a:t>
            </a:r>
            <a:r>
              <a:rPr lang="en-US" dirty="0"/>
              <a:t> titles resemble the traditional sensationalist headlines. Interestingly, that means that if the news is ‘uplifting’ and positive enough, readers would still consume the content without the typical </a:t>
            </a:r>
            <a:r>
              <a:rPr lang="en-US" dirty="0" err="1"/>
              <a:t>clickbaity</a:t>
            </a:r>
            <a:r>
              <a:rPr lang="en-US" dirty="0"/>
              <a:t> titles. </a:t>
            </a:r>
            <a:endParaRPr dirty="0"/>
          </a:p>
        </p:txBody>
      </p:sp>
    </p:spTree>
    <p:extLst>
      <p:ext uri="{BB962C8B-B14F-4D97-AF65-F5344CB8AC3E}">
        <p14:creationId xmlns:p14="http://schemas.microsoft.com/office/powerpoint/2010/main" val="4009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in this limited space of 10-15 words, what words appear most frequently?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I filtered out the top 100 words from each subreddit, then excluded commonly popular words, and looked at unique words that are not in the top 100 of the other subreddit.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look at the top 20 unique words from each subreddit, some are very much expected such as rescue, save, donate, cat….?? While others are slightly more unexpected, such as cancer, lost, plastic, or victim, which probably pair with another word to represent a positive content, like cure cancer, save victim, lost cat found, ban plastic, etc.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top words from </a:t>
            </a:r>
            <a:r>
              <a:rPr lang="en-US" dirty="0" err="1"/>
              <a:t>nottheonion</a:t>
            </a:r>
            <a:r>
              <a:rPr lang="en-US" dirty="0"/>
              <a:t> on the other hand, were negative, except the four highlighted here, which seem to reveal the racial and geographical tension in America. </a:t>
            </a:r>
            <a:endParaRPr dirty="0"/>
          </a:p>
        </p:txBody>
      </p:sp>
    </p:spTree>
    <p:extLst>
      <p:ext uri="{BB962C8B-B14F-4D97-AF65-F5344CB8AC3E}">
        <p14:creationId xmlns:p14="http://schemas.microsoft.com/office/powerpoint/2010/main" val="289088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when I look at the highest scoring posts from both subreddits, it becomes apparent that just looking at the positivity or negativity of words has serious limitation,</a:t>
            </a:r>
          </a:p>
          <a:p>
            <a:pPr marL="0" lvl="0" indent="0" algn="l" rtl="0">
              <a:spcBef>
                <a:spcPts val="0"/>
              </a:spcBef>
              <a:spcAft>
                <a:spcPts val="0"/>
              </a:spcAft>
              <a:buNone/>
            </a:pPr>
            <a:r>
              <a:rPr lang="en-US" dirty="0"/>
              <a:t>Especially when you consider how difficult it is to identify sarcasm in titles such as ‘trump dedicates golf trophy to hurricane victims.’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made me question,</a:t>
            </a:r>
          </a:p>
          <a:p>
            <a:pPr marL="0" lvl="0" indent="0" algn="l" rtl="0">
              <a:spcBef>
                <a:spcPts val="0"/>
              </a:spcBef>
              <a:spcAft>
                <a:spcPts val="0"/>
              </a:spcAft>
              <a:buNone/>
            </a:pPr>
            <a:r>
              <a:rPr lang="en-US" dirty="0"/>
              <a:t>Can sentiment analysis be used to reveal anything useful for subreddits like </a:t>
            </a:r>
            <a:r>
              <a:rPr lang="en-US" dirty="0" err="1"/>
              <a:t>nottheonion</a:t>
            </a:r>
            <a:r>
              <a:rPr lang="en-US" dirty="0"/>
              <a:t> where the negative emotional impact is hidden behind absurdity and sarcasm.</a:t>
            </a:r>
            <a:endParaRPr dirty="0"/>
          </a:p>
        </p:txBody>
      </p:sp>
    </p:spTree>
    <p:extLst>
      <p:ext uri="{BB962C8B-B14F-4D97-AF65-F5344CB8AC3E}">
        <p14:creationId xmlns:p14="http://schemas.microsoft.com/office/powerpoint/2010/main" val="103713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my surprise, the sentiment analysis reveal the true negativity in </a:t>
            </a:r>
            <a:r>
              <a:rPr lang="en-US" dirty="0" err="1"/>
              <a:t>nottheonion</a:t>
            </a:r>
            <a:r>
              <a:rPr lang="en-US" dirty="0"/>
              <a:t> titles, that results in almost polar opposites when you look at the compound score. </a:t>
            </a:r>
          </a:p>
          <a:p>
            <a:pPr marL="0" lvl="0" indent="0" algn="l" rtl="0">
              <a:spcBef>
                <a:spcPts val="0"/>
              </a:spcBef>
              <a:spcAft>
                <a:spcPts val="0"/>
              </a:spcAft>
              <a:buNone/>
            </a:pPr>
            <a:r>
              <a:rPr lang="en-US" dirty="0"/>
              <a:t>So this convinced me that </a:t>
            </a:r>
          </a:p>
        </p:txBody>
      </p:sp>
    </p:spTree>
    <p:extLst>
      <p:ext uri="{BB962C8B-B14F-4D97-AF65-F5344CB8AC3E}">
        <p14:creationId xmlns:p14="http://schemas.microsoft.com/office/powerpoint/2010/main" val="311826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5876693" y="4207878"/>
            <a:ext cx="2956908"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Rahul </a:t>
            </a:r>
            <a:r>
              <a:rPr lang="en" dirty="0" err="1"/>
              <a:t>Parab</a:t>
            </a:r>
            <a:r>
              <a:rPr lang="en" dirty="0"/>
              <a:t>, Jesse Tao, Letty Wu, Alyssia Oh</a:t>
            </a:r>
            <a:endParaRPr dirty="0"/>
          </a:p>
        </p:txBody>
      </p:sp>
      <p:sp>
        <p:nvSpPr>
          <p:cNvPr id="435" name="Google Shape;435;p25"/>
          <p:cNvSpPr txBox="1">
            <a:spLocks noGrp="1"/>
          </p:cNvSpPr>
          <p:nvPr>
            <p:ph type="ctrTitle"/>
          </p:nvPr>
        </p:nvSpPr>
        <p:spPr>
          <a:xfrm>
            <a:off x="2363569" y="0"/>
            <a:ext cx="6458954" cy="34034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Project 5:</a:t>
            </a:r>
            <a:br>
              <a:rPr lang="en" sz="4000" dirty="0"/>
            </a:br>
            <a:r>
              <a:rPr lang="en" sz="4000" dirty="0"/>
              <a:t>COVID19 Vaccination</a:t>
            </a:r>
            <a:br>
              <a:rPr lang="en" sz="4000" dirty="0"/>
            </a:br>
            <a:br>
              <a:rPr lang="en" sz="2000" dirty="0"/>
            </a:br>
            <a:endParaRPr sz="2000" dirty="0"/>
          </a:p>
        </p:txBody>
      </p:sp>
      <p:pic>
        <p:nvPicPr>
          <p:cNvPr id="1028" name="Picture 4" descr="Coronavirus: Facebook, Twitter and YouTube 'fail to tackle anti-vaccination  posts' - BBC News">
            <a:extLst>
              <a:ext uri="{FF2B5EF4-FFF2-40B4-BE49-F238E27FC236}">
                <a16:creationId xmlns:a16="http://schemas.microsoft.com/office/drawing/2014/main" id="{45EA0AC7-62EA-A843-A5F3-29592227B726}"/>
              </a:ext>
            </a:extLst>
          </p:cNvPr>
          <p:cNvPicPr>
            <a:picLocks noChangeAspect="1" noChangeArrowheads="1"/>
          </p:cNvPicPr>
          <p:nvPr/>
        </p:nvPicPr>
        <p:blipFill rotWithShape="1">
          <a:blip r:embed="rId3">
            <a:alphaModFix amt="64000"/>
            <a:extLst>
              <a:ext uri="{28A0092B-C50C-407E-A947-70E740481C1C}">
                <a14:useLocalDpi xmlns:a14="http://schemas.microsoft.com/office/drawing/2010/main" val="0"/>
              </a:ext>
            </a:extLst>
          </a:blip>
          <a:srcRect l="6620" r="4589"/>
          <a:stretch/>
        </p:blipFill>
        <p:spPr bwMode="auto">
          <a:xfrm>
            <a:off x="155138" y="1172682"/>
            <a:ext cx="4416862" cy="2798135"/>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130266" y="-132610"/>
            <a:ext cx="4985886" cy="2040338"/>
          </a:xfrm>
          <a:prstGeom prst="rect">
            <a:avLst/>
          </a:prstGeom>
        </p:spPr>
        <p:txBody>
          <a:bodyPr spcFirstLastPara="1" wrap="square" lIns="91425" tIns="91425" rIns="91425" bIns="91425" anchor="b" anchorCtr="0">
            <a:noAutofit/>
          </a:bodyPr>
          <a:lstStyle/>
          <a:p>
            <a:r>
              <a:rPr lang="en-US" sz="1800" u="sng" dirty="0"/>
              <a:t>Preprocessing</a:t>
            </a:r>
            <a:br>
              <a:rPr lang="en-US" sz="1800" u="sng" dirty="0"/>
            </a:br>
            <a:r>
              <a:rPr lang="en-US" sz="1800" dirty="0"/>
              <a:t>tokenizer = </a:t>
            </a:r>
            <a:r>
              <a:rPr lang="en-US" sz="1800" dirty="0" err="1"/>
              <a:t>RegexpTokenizer</a:t>
            </a:r>
            <a:br>
              <a:rPr lang="en-US" sz="1800" dirty="0"/>
            </a:br>
            <a:r>
              <a:rPr lang="en-US" sz="1800" dirty="0" err="1"/>
              <a:t>lemmatizer</a:t>
            </a:r>
            <a:r>
              <a:rPr lang="en-US" sz="1800" dirty="0"/>
              <a:t> = </a:t>
            </a:r>
            <a:r>
              <a:rPr lang="en-US" sz="1800" dirty="0" err="1"/>
              <a:t>WordNetLemmatizer</a:t>
            </a:r>
            <a:endParaRPr sz="1800" dirty="0"/>
          </a:p>
        </p:txBody>
      </p:sp>
      <p:sp>
        <p:nvSpPr>
          <p:cNvPr id="23" name="Google Shape;713;p34">
            <a:extLst>
              <a:ext uri="{FF2B5EF4-FFF2-40B4-BE49-F238E27FC236}">
                <a16:creationId xmlns:a16="http://schemas.microsoft.com/office/drawing/2014/main" id="{ADE1CE88-D337-924E-B691-4B8648B279E1}"/>
              </a:ext>
            </a:extLst>
          </p:cNvPr>
          <p:cNvSpPr txBox="1">
            <a:spLocks/>
          </p:cNvSpPr>
          <p:nvPr/>
        </p:nvSpPr>
        <p:spPr>
          <a:xfrm>
            <a:off x="5130266" y="887559"/>
            <a:ext cx="7236511" cy="39828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u="sng" dirty="0"/>
              <a:t>Transformers</a:t>
            </a:r>
          </a:p>
          <a:p>
            <a:pPr marL="285750" indent="-285750">
              <a:buClr>
                <a:schemeClr val="bg1"/>
              </a:buClr>
              <a:buSzPct val="100000"/>
              <a:buFont typeface="Wingdings" pitchFamily="2" charset="2"/>
              <a:buChar char="§"/>
            </a:pPr>
            <a:r>
              <a:rPr lang="en-US" sz="1800" dirty="0" err="1"/>
              <a:t>CountVectorizer</a:t>
            </a:r>
            <a:endParaRPr lang="en-US" sz="1800" dirty="0"/>
          </a:p>
          <a:p>
            <a:pPr marL="285750" indent="-285750">
              <a:buClr>
                <a:schemeClr val="bg1"/>
              </a:buClr>
              <a:buSzPct val="100000"/>
              <a:buFont typeface="Wingdings" pitchFamily="2" charset="2"/>
              <a:buChar char="§"/>
            </a:pPr>
            <a:r>
              <a:rPr lang="en-US" sz="1800" dirty="0" err="1"/>
              <a:t>TfidfVectorizer</a:t>
            </a:r>
            <a:endParaRPr lang="en-US" sz="1800" dirty="0"/>
          </a:p>
          <a:p>
            <a:pPr marL="285750" indent="-285750">
              <a:buClr>
                <a:schemeClr val="bg1"/>
              </a:buClr>
              <a:buSzPct val="100000"/>
              <a:buFont typeface="Wingdings" pitchFamily="2" charset="2"/>
              <a:buChar char="§"/>
            </a:pPr>
            <a:endParaRPr lang="en-US" sz="1800" dirty="0"/>
          </a:p>
          <a:p>
            <a:pPr>
              <a:buClr>
                <a:schemeClr val="bg1"/>
              </a:buClr>
              <a:buSzPct val="100000"/>
            </a:pPr>
            <a:r>
              <a:rPr lang="en-US" sz="1800" u="sng" dirty="0"/>
              <a:t>Tested models</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Multinomial Naïve Bayes</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Logistic regression</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Random forest </a:t>
            </a:r>
          </a:p>
          <a:p>
            <a:pPr marL="285750" indent="-285750">
              <a:buClr>
                <a:schemeClr val="bg1"/>
              </a:buClr>
              <a:buSzPct val="100000"/>
              <a:buFont typeface="Wingdings" pitchFamily="2" charset="2"/>
              <a:buChar char="§"/>
            </a:pPr>
            <a:endParaRPr lang="en-US" sz="1800" dirty="0">
              <a:solidFill>
                <a:schemeClr val="accent1">
                  <a:lumMod val="20000"/>
                  <a:lumOff val="80000"/>
                </a:schemeClr>
              </a:solidFill>
            </a:endParaRPr>
          </a:p>
        </p:txBody>
      </p:sp>
      <p:graphicFrame>
        <p:nvGraphicFramePr>
          <p:cNvPr id="24" name="Chart 23">
            <a:extLst>
              <a:ext uri="{FF2B5EF4-FFF2-40B4-BE49-F238E27FC236}">
                <a16:creationId xmlns:a16="http://schemas.microsoft.com/office/drawing/2014/main" id="{AE15B33D-C8CE-1847-9A35-4A44A0191B72}"/>
              </a:ext>
            </a:extLst>
          </p:cNvPr>
          <p:cNvGraphicFramePr>
            <a:graphicFrameLocks/>
          </p:cNvGraphicFramePr>
          <p:nvPr>
            <p:extLst>
              <p:ext uri="{D42A27DB-BD31-4B8C-83A1-F6EECF244321}">
                <p14:modId xmlns:p14="http://schemas.microsoft.com/office/powerpoint/2010/main" val="4140115887"/>
              </p:ext>
            </p:extLst>
          </p:nvPr>
        </p:nvGraphicFramePr>
        <p:xfrm>
          <a:off x="522572" y="1022313"/>
          <a:ext cx="4504623" cy="2821487"/>
        </p:xfrm>
        <a:graphic>
          <a:graphicData uri="http://schemas.openxmlformats.org/drawingml/2006/chart">
            <c:chart xmlns:c="http://schemas.openxmlformats.org/drawingml/2006/chart" xmlns:r="http://schemas.openxmlformats.org/officeDocument/2006/relationships" r:id="rId3"/>
          </a:graphicData>
        </a:graphic>
      </p:graphicFrame>
      <p:sp>
        <p:nvSpPr>
          <p:cNvPr id="25" name="Google Shape;713;p34">
            <a:extLst>
              <a:ext uri="{FF2B5EF4-FFF2-40B4-BE49-F238E27FC236}">
                <a16:creationId xmlns:a16="http://schemas.microsoft.com/office/drawing/2014/main" id="{E6F546AA-0678-954B-8C8B-E7C8467176C1}"/>
              </a:ext>
            </a:extLst>
          </p:cNvPr>
          <p:cNvSpPr txBox="1">
            <a:spLocks/>
          </p:cNvSpPr>
          <p:nvPr/>
        </p:nvSpPr>
        <p:spPr>
          <a:xfrm rot="10800000" flipV="1">
            <a:off x="529136" y="225004"/>
            <a:ext cx="8234652" cy="8157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Model testing</a:t>
            </a:r>
          </a:p>
        </p:txBody>
      </p:sp>
    </p:spTree>
    <p:extLst>
      <p:ext uri="{BB962C8B-B14F-4D97-AF65-F5344CB8AC3E}">
        <p14:creationId xmlns:p14="http://schemas.microsoft.com/office/powerpoint/2010/main" val="24763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22572" y="260099"/>
            <a:ext cx="86984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prediction  – Logistic Regression (overfit)</a:t>
            </a:r>
            <a:endParaRPr dirty="0"/>
          </a:p>
        </p:txBody>
      </p:sp>
      <p:sp>
        <p:nvSpPr>
          <p:cNvPr id="5" name="Google Shape;572;p29">
            <a:extLst>
              <a:ext uri="{FF2B5EF4-FFF2-40B4-BE49-F238E27FC236}">
                <a16:creationId xmlns:a16="http://schemas.microsoft.com/office/drawing/2014/main" id="{34816D4C-A1C1-C04D-B12C-58C3661DF118}"/>
              </a:ext>
            </a:extLst>
          </p:cNvPr>
          <p:cNvSpPr txBox="1">
            <a:spLocks/>
          </p:cNvSpPr>
          <p:nvPr/>
        </p:nvSpPr>
        <p:spPr>
          <a:xfrm>
            <a:off x="1516567" y="4838667"/>
            <a:ext cx="744243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endParaRPr lang="en-US" sz="2000" dirty="0"/>
          </a:p>
          <a:p>
            <a:r>
              <a:rPr lang="en-US" sz="2000" dirty="0"/>
              <a:t>Baseline: 50%</a:t>
            </a:r>
          </a:p>
          <a:p>
            <a:endParaRPr lang="en-US" sz="2000" dirty="0"/>
          </a:p>
          <a:p>
            <a:r>
              <a:rPr lang="en-US" sz="2000" u="sng" dirty="0" err="1">
                <a:solidFill>
                  <a:schemeClr val="tx1">
                    <a:lumMod val="20000"/>
                    <a:lumOff val="80000"/>
                  </a:schemeClr>
                </a:solidFill>
              </a:rPr>
              <a:t>CountVectorizer</a:t>
            </a:r>
            <a:r>
              <a:rPr lang="en-US" sz="2000" u="sng" dirty="0">
                <a:solidFill>
                  <a:schemeClr val="tx1">
                    <a:lumMod val="20000"/>
                    <a:lumOff val="80000"/>
                  </a:schemeClr>
                </a:solidFill>
              </a:rPr>
              <a:t>/</a:t>
            </a:r>
            <a:r>
              <a:rPr lang="en-US" sz="2000" u="sng" dirty="0" err="1">
                <a:solidFill>
                  <a:schemeClr val="tx1">
                    <a:lumMod val="20000"/>
                    <a:lumOff val="80000"/>
                  </a:schemeClr>
                </a:solidFill>
              </a:rPr>
              <a:t>LogReg</a:t>
            </a:r>
            <a:endParaRPr lang="en-US" sz="2000" u="sng" dirty="0">
              <a:solidFill>
                <a:schemeClr val="tx1">
                  <a:lumMod val="20000"/>
                  <a:lumOff val="80000"/>
                </a:schemeClr>
              </a:solidFill>
            </a:endParaRPr>
          </a:p>
          <a:p>
            <a:r>
              <a:rPr lang="en-US" sz="2000" dirty="0">
                <a:solidFill>
                  <a:schemeClr val="accent2">
                    <a:lumMod val="40000"/>
                    <a:lumOff val="60000"/>
                  </a:schemeClr>
                </a:solidFill>
              </a:rPr>
              <a:t>Accuracy</a:t>
            </a:r>
            <a:r>
              <a:rPr lang="en-US" sz="2000" dirty="0"/>
              <a:t> : 84.0% </a:t>
            </a:r>
          </a:p>
          <a:p>
            <a:r>
              <a:rPr lang="en-US" sz="2000" dirty="0">
                <a:solidFill>
                  <a:schemeClr val="accent2">
                    <a:lumMod val="40000"/>
                    <a:lumOff val="60000"/>
                  </a:schemeClr>
                </a:solidFill>
              </a:rPr>
              <a:t>Precision</a:t>
            </a:r>
            <a:r>
              <a:rPr lang="en-US" sz="2000" dirty="0"/>
              <a:t> : 85.4%</a:t>
            </a:r>
          </a:p>
          <a:p>
            <a:endParaRPr lang="en-US" sz="2000" dirty="0"/>
          </a:p>
        </p:txBody>
      </p:sp>
      <p:pic>
        <p:nvPicPr>
          <p:cNvPr id="12290" name="Picture 2">
            <a:extLst>
              <a:ext uri="{FF2B5EF4-FFF2-40B4-BE49-F238E27FC236}">
                <a16:creationId xmlns:a16="http://schemas.microsoft.com/office/drawing/2014/main" id="{61E4CADD-6AF5-4648-B227-9BFF7A3C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83" y="954937"/>
            <a:ext cx="3387380" cy="23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able&#10;&#10;Description automatically generated">
            <a:extLst>
              <a:ext uri="{FF2B5EF4-FFF2-40B4-BE49-F238E27FC236}">
                <a16:creationId xmlns:a16="http://schemas.microsoft.com/office/drawing/2014/main" id="{753BC6EF-D706-A24A-9BD6-0BE1F41D5BD3}"/>
              </a:ext>
            </a:extLst>
          </p:cNvPr>
          <p:cNvPicPr>
            <a:picLocks noChangeAspect="1"/>
          </p:cNvPicPr>
          <p:nvPr/>
        </p:nvPicPr>
        <p:blipFill rotWithShape="1">
          <a:blip r:embed="rId4"/>
          <a:srcRect/>
          <a:stretch/>
        </p:blipFill>
        <p:spPr>
          <a:xfrm>
            <a:off x="5544552" y="1586959"/>
            <a:ext cx="1274535" cy="2566530"/>
          </a:xfrm>
          <a:prstGeom prst="rect">
            <a:avLst/>
          </a:prstGeom>
        </p:spPr>
      </p:pic>
      <p:pic>
        <p:nvPicPr>
          <p:cNvPr id="16" name="Picture 15" descr="Table&#10;&#10;Description automatically generated">
            <a:extLst>
              <a:ext uri="{FF2B5EF4-FFF2-40B4-BE49-F238E27FC236}">
                <a16:creationId xmlns:a16="http://schemas.microsoft.com/office/drawing/2014/main" id="{0A56F3F2-0717-2B4B-91FC-0F3C3810E1D0}"/>
              </a:ext>
            </a:extLst>
          </p:cNvPr>
          <p:cNvPicPr>
            <a:picLocks noChangeAspect="1"/>
          </p:cNvPicPr>
          <p:nvPr/>
        </p:nvPicPr>
        <p:blipFill>
          <a:blip r:embed="rId5"/>
          <a:stretch>
            <a:fillRect/>
          </a:stretch>
        </p:blipFill>
        <p:spPr>
          <a:xfrm>
            <a:off x="7410669" y="1586959"/>
            <a:ext cx="1265922" cy="2566530"/>
          </a:xfrm>
          <a:prstGeom prst="rect">
            <a:avLst/>
          </a:prstGeom>
        </p:spPr>
      </p:pic>
      <p:sp>
        <p:nvSpPr>
          <p:cNvPr id="17" name="Google Shape;713;p34">
            <a:extLst>
              <a:ext uri="{FF2B5EF4-FFF2-40B4-BE49-F238E27FC236}">
                <a16:creationId xmlns:a16="http://schemas.microsoft.com/office/drawing/2014/main" id="{3AD38520-8091-4C47-A25D-04BDA9B4ACFB}"/>
              </a:ext>
            </a:extLst>
          </p:cNvPr>
          <p:cNvSpPr txBox="1">
            <a:spLocks/>
          </p:cNvSpPr>
          <p:nvPr/>
        </p:nvSpPr>
        <p:spPr>
          <a:xfrm>
            <a:off x="5164727" y="1132477"/>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Highest Coefficient     Lowest Coefficient</a:t>
            </a:r>
            <a:endParaRPr lang="en-US" sz="1800" dirty="0">
              <a:solidFill>
                <a:schemeClr val="accent1">
                  <a:lumMod val="20000"/>
                  <a:lumOff val="80000"/>
                </a:schemeClr>
              </a:solidFill>
            </a:endParaRPr>
          </a:p>
        </p:txBody>
      </p:sp>
    </p:spTree>
    <p:extLst>
      <p:ext uri="{BB962C8B-B14F-4D97-AF65-F5344CB8AC3E}">
        <p14:creationId xmlns:p14="http://schemas.microsoft.com/office/powerpoint/2010/main" val="143960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38075" y="350407"/>
            <a:ext cx="490415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5" name="Google Shape;572;p29">
            <a:extLst>
              <a:ext uri="{FF2B5EF4-FFF2-40B4-BE49-F238E27FC236}">
                <a16:creationId xmlns:a16="http://schemas.microsoft.com/office/drawing/2014/main" id="{34816D4C-A1C1-C04D-B12C-58C3661DF118}"/>
              </a:ext>
            </a:extLst>
          </p:cNvPr>
          <p:cNvSpPr txBox="1">
            <a:spLocks/>
          </p:cNvSpPr>
          <p:nvPr/>
        </p:nvSpPr>
        <p:spPr>
          <a:xfrm>
            <a:off x="850783" y="3483773"/>
            <a:ext cx="744243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dirty="0"/>
              <a:t>What are some characteristics of high CTR news articles?</a:t>
            </a:r>
            <a:br>
              <a:rPr lang="en-US" sz="2000" dirty="0"/>
            </a:br>
            <a:r>
              <a:rPr lang="en-US" sz="2000" dirty="0"/>
              <a:t>1. </a:t>
            </a:r>
            <a:r>
              <a:rPr lang="en-US" sz="2000" dirty="0">
                <a:solidFill>
                  <a:schemeClr val="tx1">
                    <a:lumMod val="20000"/>
                    <a:lumOff val="80000"/>
                  </a:schemeClr>
                </a:solidFill>
              </a:rPr>
              <a:t>length</a:t>
            </a:r>
            <a:r>
              <a:rPr lang="en-US" sz="2000" dirty="0"/>
              <a:t> – between 10-20 words</a:t>
            </a:r>
          </a:p>
          <a:p>
            <a:r>
              <a:rPr lang="en-US" sz="2000" dirty="0"/>
              <a:t>2. </a:t>
            </a:r>
            <a:r>
              <a:rPr lang="en-US" sz="2000" dirty="0">
                <a:solidFill>
                  <a:schemeClr val="tx1">
                    <a:lumMod val="20000"/>
                    <a:lumOff val="80000"/>
                  </a:schemeClr>
                </a:solidFill>
              </a:rPr>
              <a:t>words</a:t>
            </a:r>
            <a:r>
              <a:rPr lang="en-US" sz="2000" dirty="0"/>
              <a:t> </a:t>
            </a:r>
          </a:p>
          <a:p>
            <a:r>
              <a:rPr lang="en-US" sz="2000" dirty="0"/>
              <a:t>-	help, rescue, donate, animals </a:t>
            </a:r>
          </a:p>
          <a:p>
            <a:r>
              <a:rPr lang="en-US" sz="2000" dirty="0"/>
              <a:t>-	sex, crime, racial tension, police violence </a:t>
            </a:r>
            <a:br>
              <a:rPr lang="en-US" sz="2000" dirty="0"/>
            </a:br>
            <a:r>
              <a:rPr lang="en-US" sz="2000" dirty="0"/>
              <a:t>3. </a:t>
            </a:r>
            <a:r>
              <a:rPr lang="en-US" sz="2000" dirty="0">
                <a:solidFill>
                  <a:schemeClr val="tx1">
                    <a:lumMod val="20000"/>
                    <a:lumOff val="80000"/>
                  </a:schemeClr>
                </a:solidFill>
              </a:rPr>
              <a:t>sentiment</a:t>
            </a:r>
          </a:p>
          <a:p>
            <a:r>
              <a:rPr lang="en-US" sz="2000" dirty="0"/>
              <a:t>-	Either extreme positivity or extreme negativity (including sarcasm/absurdity) to evoke strong emotional response</a:t>
            </a:r>
          </a:p>
          <a:p>
            <a:endParaRPr lang="en-US" sz="2000" dirty="0"/>
          </a:p>
        </p:txBody>
      </p:sp>
      <p:sp>
        <p:nvSpPr>
          <p:cNvPr id="6" name="Google Shape;507;p28">
            <a:extLst>
              <a:ext uri="{FF2B5EF4-FFF2-40B4-BE49-F238E27FC236}">
                <a16:creationId xmlns:a16="http://schemas.microsoft.com/office/drawing/2014/main" id="{CFFAB8E2-7DDF-F641-854F-ACB72350899E}"/>
              </a:ext>
            </a:extLst>
          </p:cNvPr>
          <p:cNvSpPr txBox="1">
            <a:spLocks/>
          </p:cNvSpPr>
          <p:nvPr/>
        </p:nvSpPr>
        <p:spPr>
          <a:xfrm>
            <a:off x="655119" y="4340852"/>
            <a:ext cx="783376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400" dirty="0">
                <a:solidFill>
                  <a:schemeClr val="accent4">
                    <a:lumMod val="60000"/>
                    <a:lumOff val="40000"/>
                  </a:schemeClr>
                </a:solidFill>
              </a:rPr>
              <a:t>However, due to the complex nature of language, no single superior model to generate the high CTR</a:t>
            </a:r>
          </a:p>
        </p:txBody>
      </p:sp>
    </p:spTree>
    <p:extLst>
      <p:ext uri="{BB962C8B-B14F-4D97-AF65-F5344CB8AC3E}">
        <p14:creationId xmlns:p14="http://schemas.microsoft.com/office/powerpoint/2010/main" val="313463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16" name="Rectangle 15">
            <a:extLst>
              <a:ext uri="{FF2B5EF4-FFF2-40B4-BE49-F238E27FC236}">
                <a16:creationId xmlns:a16="http://schemas.microsoft.com/office/drawing/2014/main" id="{F1577E74-99DF-C64C-B0F6-5941CB728F72}"/>
              </a:ext>
            </a:extLst>
          </p:cNvPr>
          <p:cNvSpPr/>
          <p:nvPr/>
        </p:nvSpPr>
        <p:spPr>
          <a:xfrm>
            <a:off x="1143733" y="2767706"/>
            <a:ext cx="6774180" cy="1248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with low confidence">
            <a:extLst>
              <a:ext uri="{FF2B5EF4-FFF2-40B4-BE49-F238E27FC236}">
                <a16:creationId xmlns:a16="http://schemas.microsoft.com/office/drawing/2014/main" id="{CDD7B32E-9E04-D348-B23C-BDF2CF3DCA33}"/>
              </a:ext>
            </a:extLst>
          </p:cNvPr>
          <p:cNvPicPr>
            <a:picLocks noChangeAspect="1"/>
          </p:cNvPicPr>
          <p:nvPr/>
        </p:nvPicPr>
        <p:blipFill rotWithShape="1">
          <a:blip r:embed="rId3"/>
          <a:srcRect b="36524"/>
          <a:stretch/>
        </p:blipFill>
        <p:spPr>
          <a:xfrm>
            <a:off x="4521933" y="977262"/>
            <a:ext cx="3395980" cy="2299529"/>
          </a:xfrm>
          <a:prstGeom prst="rect">
            <a:avLst/>
          </a:prstGeom>
        </p:spPr>
      </p:pic>
      <p:pic>
        <p:nvPicPr>
          <p:cNvPr id="7" name="Picture 6" descr="Map&#10;&#10;Description automatically generated">
            <a:extLst>
              <a:ext uri="{FF2B5EF4-FFF2-40B4-BE49-F238E27FC236}">
                <a16:creationId xmlns:a16="http://schemas.microsoft.com/office/drawing/2014/main" id="{CE553842-5103-B54F-A701-C013375EA9DB}"/>
              </a:ext>
            </a:extLst>
          </p:cNvPr>
          <p:cNvPicPr>
            <a:picLocks noChangeAspect="1"/>
          </p:cNvPicPr>
          <p:nvPr/>
        </p:nvPicPr>
        <p:blipFill rotWithShape="1">
          <a:blip r:embed="rId4"/>
          <a:srcRect b="36519"/>
          <a:stretch/>
        </p:blipFill>
        <p:spPr>
          <a:xfrm>
            <a:off x="1143733" y="977262"/>
            <a:ext cx="3378200" cy="2274315"/>
          </a:xfrm>
          <a:prstGeom prst="rect">
            <a:avLst/>
          </a:prstGeom>
        </p:spPr>
      </p:pic>
      <p:pic>
        <p:nvPicPr>
          <p:cNvPr id="11" name="Picture 10" descr="Map&#10;&#10;Description automatically generated">
            <a:extLst>
              <a:ext uri="{FF2B5EF4-FFF2-40B4-BE49-F238E27FC236}">
                <a16:creationId xmlns:a16="http://schemas.microsoft.com/office/drawing/2014/main" id="{C5CDA783-EDC2-3F4A-8879-F27A3E89F43D}"/>
              </a:ext>
            </a:extLst>
          </p:cNvPr>
          <p:cNvPicPr>
            <a:picLocks noChangeAspect="1"/>
          </p:cNvPicPr>
          <p:nvPr/>
        </p:nvPicPr>
        <p:blipFill rotWithShape="1">
          <a:blip r:embed="rId4"/>
          <a:srcRect l="26273" t="80758" r="28620" b="7225"/>
          <a:stretch/>
        </p:blipFill>
        <p:spPr>
          <a:xfrm>
            <a:off x="2450842" y="3251577"/>
            <a:ext cx="1523805" cy="430529"/>
          </a:xfrm>
          <a:prstGeom prst="rect">
            <a:avLst/>
          </a:prstGeom>
        </p:spPr>
      </p:pic>
      <p:pic>
        <p:nvPicPr>
          <p:cNvPr id="12" name="Picture 11" descr="Map&#10;&#10;Description automatically generated with low confidence">
            <a:extLst>
              <a:ext uri="{FF2B5EF4-FFF2-40B4-BE49-F238E27FC236}">
                <a16:creationId xmlns:a16="http://schemas.microsoft.com/office/drawing/2014/main" id="{E692DC41-21A4-DB4B-BD88-8179828C8B3E}"/>
              </a:ext>
            </a:extLst>
          </p:cNvPr>
          <p:cNvPicPr>
            <a:picLocks noChangeAspect="1"/>
          </p:cNvPicPr>
          <p:nvPr/>
        </p:nvPicPr>
        <p:blipFill rotWithShape="1">
          <a:blip r:embed="rId3"/>
          <a:srcRect l="28855" t="81415" r="9597" b="1369"/>
          <a:stretch/>
        </p:blipFill>
        <p:spPr>
          <a:xfrm>
            <a:off x="5682791" y="3285030"/>
            <a:ext cx="2090158" cy="623680"/>
          </a:xfrm>
          <a:prstGeom prst="rect">
            <a:avLst/>
          </a:prstGeom>
        </p:spPr>
      </p:pic>
      <p:sp>
        <p:nvSpPr>
          <p:cNvPr id="13" name="Google Shape;713;p34">
            <a:extLst>
              <a:ext uri="{FF2B5EF4-FFF2-40B4-BE49-F238E27FC236}">
                <a16:creationId xmlns:a16="http://schemas.microsoft.com/office/drawing/2014/main" id="{700A5B7C-BC02-7146-97B8-85502D6223ED}"/>
              </a:ext>
            </a:extLst>
          </p:cNvPr>
          <p:cNvSpPr txBox="1">
            <a:spLocks/>
          </p:cNvSpPr>
          <p:nvPr/>
        </p:nvSpPr>
        <p:spPr>
          <a:xfrm>
            <a:off x="1295697" y="4651531"/>
            <a:ext cx="3226236" cy="281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800" dirty="0">
                <a:solidFill>
                  <a:schemeClr val="bg1"/>
                </a:solidFill>
              </a:rPr>
              <a:t>Federal Distribution</a:t>
            </a:r>
          </a:p>
          <a:p>
            <a:pPr algn="ctr"/>
            <a:r>
              <a:rPr lang="en-US" sz="1800" dirty="0">
                <a:solidFill>
                  <a:schemeClr val="bg1"/>
                </a:solidFill>
              </a:rPr>
              <a:t>10,000-12,000  /  100K </a:t>
            </a:r>
          </a:p>
        </p:txBody>
      </p:sp>
      <p:sp>
        <p:nvSpPr>
          <p:cNvPr id="17" name="Google Shape;713;p34">
            <a:extLst>
              <a:ext uri="{FF2B5EF4-FFF2-40B4-BE49-F238E27FC236}">
                <a16:creationId xmlns:a16="http://schemas.microsoft.com/office/drawing/2014/main" id="{A43EEF53-904E-CA41-99B1-E37F6A932C6C}"/>
              </a:ext>
            </a:extLst>
          </p:cNvPr>
          <p:cNvSpPr txBox="1">
            <a:spLocks/>
          </p:cNvSpPr>
          <p:nvPr/>
        </p:nvSpPr>
        <p:spPr>
          <a:xfrm>
            <a:off x="4277927" y="4597747"/>
            <a:ext cx="3883991" cy="3354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800" dirty="0">
                <a:solidFill>
                  <a:schemeClr val="bg1"/>
                </a:solidFill>
              </a:rPr>
              <a:t>State Administration</a:t>
            </a:r>
          </a:p>
          <a:p>
            <a:pPr algn="ctr"/>
            <a:r>
              <a:rPr lang="en-US" sz="1800" dirty="0">
                <a:solidFill>
                  <a:schemeClr val="bg1"/>
                </a:solidFill>
              </a:rPr>
              <a:t>3,000-11,000+  /  100K </a:t>
            </a:r>
          </a:p>
        </p:txBody>
      </p:sp>
      <p:sp>
        <p:nvSpPr>
          <p:cNvPr id="23" name="Google Shape;571;p29">
            <a:extLst>
              <a:ext uri="{FF2B5EF4-FFF2-40B4-BE49-F238E27FC236}">
                <a16:creationId xmlns:a16="http://schemas.microsoft.com/office/drawing/2014/main" id="{EAA8DF2A-2D80-6C43-BC9B-00E9DE6C6543}"/>
              </a:ext>
            </a:extLst>
          </p:cNvPr>
          <p:cNvSpPr txBox="1">
            <a:spLocks/>
          </p:cNvSpPr>
          <p:nvPr/>
        </p:nvSpPr>
        <p:spPr>
          <a:xfrm>
            <a:off x="1295697" y="291529"/>
            <a:ext cx="788583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How are we doing on vaccine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443123" y="431066"/>
            <a:ext cx="947636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en-US" sz="2800" dirty="0"/>
              <a:t>Highly Impacted States like CA - Slow in Vaccine Distribution </a:t>
            </a:r>
          </a:p>
        </p:txBody>
      </p:sp>
      <p:pic>
        <p:nvPicPr>
          <p:cNvPr id="7" name="Picture 6">
            <a:extLst>
              <a:ext uri="{FF2B5EF4-FFF2-40B4-BE49-F238E27FC236}">
                <a16:creationId xmlns:a16="http://schemas.microsoft.com/office/drawing/2014/main" id="{FB94C793-BBB4-7C45-9C88-57E2976021EF}"/>
              </a:ext>
            </a:extLst>
          </p:cNvPr>
          <p:cNvPicPr>
            <a:picLocks noChangeAspect="1"/>
          </p:cNvPicPr>
          <p:nvPr/>
        </p:nvPicPr>
        <p:blipFill>
          <a:blip r:embed="rId3"/>
          <a:stretch>
            <a:fillRect/>
          </a:stretch>
        </p:blipFill>
        <p:spPr>
          <a:xfrm>
            <a:off x="1501058" y="1280733"/>
            <a:ext cx="2794000" cy="3302000"/>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5B6EDFCE-6F46-6747-90B1-3E9CAAFF7C4B}"/>
              </a:ext>
            </a:extLst>
          </p:cNvPr>
          <p:cNvPicPr>
            <a:picLocks noChangeAspect="1"/>
          </p:cNvPicPr>
          <p:nvPr/>
        </p:nvPicPr>
        <p:blipFill rotWithShape="1">
          <a:blip r:embed="rId4"/>
          <a:srcRect b="1189"/>
          <a:stretch/>
        </p:blipFill>
        <p:spPr>
          <a:xfrm>
            <a:off x="-10492" y="3779304"/>
            <a:ext cx="1843227" cy="1364196"/>
          </a:xfrm>
          <a:prstGeom prst="rect">
            <a:avLst/>
          </a:prstGeom>
        </p:spPr>
      </p:pic>
      <p:sp>
        <p:nvSpPr>
          <p:cNvPr id="19" name="Google Shape;713;p34">
            <a:extLst>
              <a:ext uri="{FF2B5EF4-FFF2-40B4-BE49-F238E27FC236}">
                <a16:creationId xmlns:a16="http://schemas.microsoft.com/office/drawing/2014/main" id="{EC4692B3-6B30-794C-9B5A-405CAD37A054}"/>
              </a:ext>
            </a:extLst>
          </p:cNvPr>
          <p:cNvSpPr txBox="1">
            <a:spLocks/>
          </p:cNvSpPr>
          <p:nvPr/>
        </p:nvSpPr>
        <p:spPr>
          <a:xfrm>
            <a:off x="4096404" y="173186"/>
            <a:ext cx="4936834" cy="38236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lnSpc>
                <a:spcPct val="150000"/>
              </a:lnSpc>
              <a:buClr>
                <a:schemeClr val="bg1"/>
              </a:buClr>
              <a:buSzPct val="100000"/>
              <a:buFont typeface="Wingdings" pitchFamily="2" charset="2"/>
              <a:buChar char="ü"/>
            </a:pPr>
            <a:r>
              <a:rPr lang="en-US" sz="1800" dirty="0">
                <a:solidFill>
                  <a:schemeClr val="tx1">
                    <a:lumMod val="20000"/>
                    <a:lumOff val="80000"/>
                  </a:schemeClr>
                </a:solidFill>
              </a:rPr>
              <a:t>Total</a:t>
            </a:r>
            <a:r>
              <a:rPr lang="en-US" sz="1800" dirty="0">
                <a:solidFill>
                  <a:schemeClr val="bg1"/>
                </a:solidFill>
              </a:rPr>
              <a:t> vaccines administered = </a:t>
            </a:r>
            <a:r>
              <a:rPr lang="en-US" sz="1800" dirty="0">
                <a:solidFill>
                  <a:schemeClr val="tx2"/>
                </a:solidFill>
              </a:rPr>
              <a:t>5200 per 100k </a:t>
            </a:r>
          </a:p>
          <a:p>
            <a:pPr marL="285750" indent="-285750">
              <a:lnSpc>
                <a:spcPct val="150000"/>
              </a:lnSpc>
              <a:buClr>
                <a:schemeClr val="bg1"/>
              </a:buClr>
              <a:buSzPct val="100000"/>
              <a:buFont typeface="Wingdings" pitchFamily="2" charset="2"/>
              <a:buChar char="ü"/>
            </a:pPr>
            <a:r>
              <a:rPr lang="en-US" sz="1800" dirty="0">
                <a:solidFill>
                  <a:schemeClr val="bg1"/>
                </a:solidFill>
              </a:rPr>
              <a:t>New cases = </a:t>
            </a:r>
            <a:r>
              <a:rPr lang="en-US" sz="1800" dirty="0">
                <a:solidFill>
                  <a:schemeClr val="tx2"/>
                </a:solidFill>
              </a:rPr>
              <a:t>1142.3 per 100k </a:t>
            </a:r>
            <a:r>
              <a:rPr lang="en-US" sz="1800" dirty="0">
                <a:solidFill>
                  <a:schemeClr val="bg1"/>
                </a:solidFill>
              </a:rPr>
              <a:t>in the </a:t>
            </a:r>
            <a:r>
              <a:rPr lang="en-US" sz="1800" dirty="0">
                <a:solidFill>
                  <a:schemeClr val="tx1">
                    <a:lumMod val="20000"/>
                    <a:lumOff val="80000"/>
                  </a:schemeClr>
                </a:solidFill>
              </a:rPr>
              <a:t>last 14 days</a:t>
            </a:r>
          </a:p>
          <a:p>
            <a:pPr marL="285750" indent="-285750">
              <a:lnSpc>
                <a:spcPct val="150000"/>
              </a:lnSpc>
              <a:buClr>
                <a:schemeClr val="bg1"/>
              </a:buClr>
              <a:buSzPct val="100000"/>
              <a:buFont typeface="Wingdings" pitchFamily="2" charset="2"/>
              <a:buChar char="ü"/>
            </a:pPr>
            <a:r>
              <a:rPr lang="en-US" sz="1800" dirty="0">
                <a:solidFill>
                  <a:schemeClr val="accent4"/>
                </a:solidFill>
              </a:rPr>
              <a:t>Speed matters</a:t>
            </a:r>
          </a:p>
          <a:p>
            <a:pPr marL="285750" lvl="1" indent="-285750">
              <a:lnSpc>
                <a:spcPct val="150000"/>
              </a:lnSpc>
              <a:buClr>
                <a:schemeClr val="bg1"/>
              </a:buClr>
              <a:buSzPct val="100000"/>
              <a:buFont typeface="Wingdings" pitchFamily="2" charset="2"/>
              <a:buChar char="ü"/>
            </a:pPr>
            <a:endParaRPr lang="en-US" sz="1000" dirty="0">
              <a:solidFill>
                <a:schemeClr val="tx1">
                  <a:lumMod val="20000"/>
                  <a:lumOff val="80000"/>
                </a:schemeClr>
              </a:solidFill>
            </a:endParaRPr>
          </a:p>
          <a:p>
            <a:r>
              <a:rPr lang="en-US" sz="3200" dirty="0">
                <a:solidFill>
                  <a:schemeClr val="bg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72" name="Google Shape;572;p29"/>
          <p:cNvSpPr txBox="1">
            <a:spLocks noGrp="1"/>
          </p:cNvSpPr>
          <p:nvPr>
            <p:ph type="ctrTitle"/>
          </p:nvPr>
        </p:nvSpPr>
        <p:spPr>
          <a:xfrm>
            <a:off x="850783" y="3113617"/>
            <a:ext cx="7442434" cy="577800"/>
          </a:xfrm>
          <a:prstGeom prst="rect">
            <a:avLst/>
          </a:prstGeom>
        </p:spPr>
        <p:txBody>
          <a:bodyPr spcFirstLastPara="1" wrap="square" lIns="91425" tIns="91425" rIns="91425" bIns="91425" anchor="b" anchorCtr="0">
            <a:noAutofit/>
          </a:bodyPr>
          <a:lstStyle/>
          <a:p>
            <a:pPr lvl="0"/>
            <a:r>
              <a:rPr lang="en" dirty="0"/>
              <a:t>Can we optimize vaccine distribution by forecasting the next hot spots?</a:t>
            </a:r>
            <a:br>
              <a:rPr lang="en" dirty="0"/>
            </a:br>
            <a:br>
              <a:rPr lang="en" dirty="0"/>
            </a:br>
            <a:r>
              <a:rPr lang="en" dirty="0"/>
              <a:t>1. what is the current distribution protocol?</a:t>
            </a:r>
            <a:br>
              <a:rPr lang="en" dirty="0"/>
            </a:br>
            <a:r>
              <a:rPr lang="en" dirty="0"/>
              <a:t>2. can we develop a model to forecast hot spots?</a:t>
            </a:r>
            <a:br>
              <a:rPr lang="en" dirty="0"/>
            </a:br>
            <a:r>
              <a:rPr lang="en" dirty="0"/>
              <a:t>3. does this work?</a:t>
            </a:r>
            <a:br>
              <a:rPr lang="en" dirty="0"/>
            </a:br>
            <a:r>
              <a:rPr lang="en" dirty="0"/>
              <a:t>   (  </a:t>
            </a:r>
            <a:r>
              <a:rPr lang="en-US" dirty="0"/>
              <a:t>I</a:t>
            </a:r>
            <a:r>
              <a:rPr lang="en" dirty="0"/>
              <a:t>f so, should we change the protocol?  )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4" name="Title 3">
            <a:extLst>
              <a:ext uri="{FF2B5EF4-FFF2-40B4-BE49-F238E27FC236}">
                <a16:creationId xmlns:a16="http://schemas.microsoft.com/office/drawing/2014/main" id="{59A89BAE-7C94-9340-BE8F-8C5712B00030}"/>
              </a:ext>
            </a:extLst>
          </p:cNvPr>
          <p:cNvSpPr>
            <a:spLocks noGrp="1"/>
          </p:cNvSpPr>
          <p:nvPr>
            <p:ph type="ctrTitle"/>
          </p:nvPr>
        </p:nvSpPr>
        <p:spPr/>
        <p:txBody>
          <a:bodyPr/>
          <a:lstStyle/>
          <a:p>
            <a:endParaRPr lang="en-US" dirty="0"/>
          </a:p>
        </p:txBody>
      </p:sp>
      <p:graphicFrame>
        <p:nvGraphicFramePr>
          <p:cNvPr id="6" name="Diagram 5">
            <a:extLst>
              <a:ext uri="{FF2B5EF4-FFF2-40B4-BE49-F238E27FC236}">
                <a16:creationId xmlns:a16="http://schemas.microsoft.com/office/drawing/2014/main" id="{3B89AC25-AEFE-2042-88B8-7EA0804CB202}"/>
              </a:ext>
            </a:extLst>
          </p:cNvPr>
          <p:cNvGraphicFramePr/>
          <p:nvPr>
            <p:extLst>
              <p:ext uri="{D42A27DB-BD31-4B8C-83A1-F6EECF244321}">
                <p14:modId xmlns:p14="http://schemas.microsoft.com/office/powerpoint/2010/main" val="1035015642"/>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Google Shape;713;p34">
            <a:extLst>
              <a:ext uri="{FF2B5EF4-FFF2-40B4-BE49-F238E27FC236}">
                <a16:creationId xmlns:a16="http://schemas.microsoft.com/office/drawing/2014/main" id="{78CB8EAD-13EA-C449-B731-FBEA8162AAE5}"/>
              </a:ext>
            </a:extLst>
          </p:cNvPr>
          <p:cNvSpPr txBox="1">
            <a:spLocks/>
          </p:cNvSpPr>
          <p:nvPr/>
        </p:nvSpPr>
        <p:spPr>
          <a:xfrm>
            <a:off x="1524000" y="4211786"/>
            <a:ext cx="4936834" cy="38236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lnSpc>
                <a:spcPct val="150000"/>
              </a:lnSpc>
              <a:buClr>
                <a:schemeClr val="bg1"/>
              </a:buClr>
              <a:buSzPct val="100000"/>
              <a:buFont typeface="Wingdings" pitchFamily="2" charset="2"/>
              <a:buChar char="ü"/>
            </a:pPr>
            <a:r>
              <a:rPr lang="en-US" sz="1800" dirty="0">
                <a:solidFill>
                  <a:schemeClr val="tx1">
                    <a:lumMod val="20000"/>
                    <a:lumOff val="80000"/>
                  </a:schemeClr>
                </a:solidFill>
              </a:rPr>
              <a:t>Total</a:t>
            </a:r>
            <a:r>
              <a:rPr lang="en-US" sz="1800" dirty="0">
                <a:solidFill>
                  <a:schemeClr val="bg1"/>
                </a:solidFill>
              </a:rPr>
              <a:t> vaccines administered = </a:t>
            </a:r>
            <a:r>
              <a:rPr lang="en-US" sz="1800" dirty="0">
                <a:solidFill>
                  <a:schemeClr val="tx2"/>
                </a:solidFill>
              </a:rPr>
              <a:t>5200 per 100k </a:t>
            </a:r>
          </a:p>
          <a:p>
            <a:pPr marL="285750" indent="-285750">
              <a:lnSpc>
                <a:spcPct val="150000"/>
              </a:lnSpc>
              <a:buClr>
                <a:schemeClr val="bg1"/>
              </a:buClr>
              <a:buSzPct val="100000"/>
              <a:buFont typeface="Wingdings" pitchFamily="2" charset="2"/>
              <a:buChar char="ü"/>
            </a:pPr>
            <a:r>
              <a:rPr lang="en-US" sz="1800" dirty="0">
                <a:solidFill>
                  <a:schemeClr val="bg1"/>
                </a:solidFill>
              </a:rPr>
              <a:t>New cases = </a:t>
            </a:r>
            <a:r>
              <a:rPr lang="en-US" sz="1800" dirty="0">
                <a:solidFill>
                  <a:schemeClr val="tx2"/>
                </a:solidFill>
              </a:rPr>
              <a:t>1142.3 per 100k </a:t>
            </a:r>
            <a:r>
              <a:rPr lang="en-US" sz="1800" dirty="0">
                <a:solidFill>
                  <a:schemeClr val="bg1"/>
                </a:solidFill>
              </a:rPr>
              <a:t>in the </a:t>
            </a:r>
            <a:r>
              <a:rPr lang="en-US" sz="1800" dirty="0">
                <a:solidFill>
                  <a:schemeClr val="tx1">
                    <a:lumMod val="20000"/>
                    <a:lumOff val="80000"/>
                  </a:schemeClr>
                </a:solidFill>
              </a:rPr>
              <a:t>last 14 days</a:t>
            </a:r>
          </a:p>
          <a:p>
            <a:pPr marL="285750" indent="-285750">
              <a:lnSpc>
                <a:spcPct val="150000"/>
              </a:lnSpc>
              <a:buClr>
                <a:schemeClr val="bg1"/>
              </a:buClr>
              <a:buSzPct val="100000"/>
              <a:buFont typeface="Wingdings" pitchFamily="2" charset="2"/>
              <a:buChar char="ü"/>
            </a:pPr>
            <a:r>
              <a:rPr lang="en-US" sz="1800" dirty="0">
                <a:solidFill>
                  <a:schemeClr val="accent4"/>
                </a:solidFill>
              </a:rPr>
              <a:t>Speed matters</a:t>
            </a:r>
          </a:p>
          <a:p>
            <a:pPr marL="285750" lvl="1" indent="-285750">
              <a:lnSpc>
                <a:spcPct val="150000"/>
              </a:lnSpc>
              <a:buClr>
                <a:schemeClr val="bg1"/>
              </a:buClr>
              <a:buSzPct val="100000"/>
              <a:buFont typeface="Wingdings" pitchFamily="2" charset="2"/>
              <a:buChar char="ü"/>
            </a:pPr>
            <a:endParaRPr lang="en-US" sz="1000" dirty="0">
              <a:solidFill>
                <a:schemeClr val="tx1">
                  <a:lumMod val="20000"/>
                  <a:lumOff val="80000"/>
                </a:schemeClr>
              </a:solidFill>
            </a:endParaRPr>
          </a:p>
          <a:p>
            <a:r>
              <a:rPr lang="en-US" sz="3200" dirty="0">
                <a:solidFill>
                  <a:schemeClr val="bg1"/>
                </a:solidFill>
              </a:rPr>
              <a:t> </a:t>
            </a:r>
          </a:p>
        </p:txBody>
      </p:sp>
    </p:spTree>
    <p:extLst>
      <p:ext uri="{BB962C8B-B14F-4D97-AF65-F5344CB8AC3E}">
        <p14:creationId xmlns:p14="http://schemas.microsoft.com/office/powerpoint/2010/main" val="294098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441027" y="25512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Is there an ideal length for title? </a:t>
            </a:r>
            <a:endParaRPr dirty="0"/>
          </a:p>
        </p:txBody>
      </p:sp>
      <p:sp>
        <p:nvSpPr>
          <p:cNvPr id="17" name="Google Shape;713;p34">
            <a:extLst>
              <a:ext uri="{FF2B5EF4-FFF2-40B4-BE49-F238E27FC236}">
                <a16:creationId xmlns:a16="http://schemas.microsoft.com/office/drawing/2014/main" id="{182C2B5E-9B87-3C43-AF2C-A4807E72C682}"/>
              </a:ext>
            </a:extLst>
          </p:cNvPr>
          <p:cNvSpPr txBox="1">
            <a:spLocks/>
          </p:cNvSpPr>
          <p:nvPr/>
        </p:nvSpPr>
        <p:spPr>
          <a:xfrm>
            <a:off x="1038115" y="1093240"/>
            <a:ext cx="6674388"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solidFill>
                  <a:schemeClr val="bg1"/>
                </a:solidFill>
              </a:rPr>
              <a:t>Based on 10,000 posts with comments &amp; upvotes &gt;= 10 </a:t>
            </a:r>
          </a:p>
        </p:txBody>
      </p:sp>
    </p:spTree>
    <p:extLst>
      <p:ext uri="{BB962C8B-B14F-4D97-AF65-F5344CB8AC3E}">
        <p14:creationId xmlns:p14="http://schemas.microsoft.com/office/powerpoint/2010/main" val="207606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565794" y="5174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are the most frequently appearing words? </a:t>
            </a:r>
            <a:endParaRPr dirty="0"/>
          </a:p>
        </p:txBody>
      </p:sp>
    </p:spTree>
    <p:extLst>
      <p:ext uri="{BB962C8B-B14F-4D97-AF65-F5344CB8AC3E}">
        <p14:creationId xmlns:p14="http://schemas.microsoft.com/office/powerpoint/2010/main" val="30168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565794" y="5174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Highest scoring posts</a:t>
            </a:r>
            <a:endParaRPr dirty="0"/>
          </a:p>
        </p:txBody>
      </p:sp>
      <p:sp>
        <p:nvSpPr>
          <p:cNvPr id="14" name="Google Shape;713;p34">
            <a:extLst>
              <a:ext uri="{FF2B5EF4-FFF2-40B4-BE49-F238E27FC236}">
                <a16:creationId xmlns:a16="http://schemas.microsoft.com/office/drawing/2014/main" id="{9570A8B5-33A5-E54D-B8F8-6971A4206F47}"/>
              </a:ext>
            </a:extLst>
          </p:cNvPr>
          <p:cNvSpPr txBox="1">
            <a:spLocks/>
          </p:cNvSpPr>
          <p:nvPr/>
        </p:nvSpPr>
        <p:spPr>
          <a:xfrm>
            <a:off x="1709933" y="1308096"/>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bg2">
                    <a:lumMod val="10000"/>
                    <a:lumOff val="90000"/>
                  </a:schemeClr>
                </a:solidFill>
              </a:rPr>
              <a:t>Uplifting News</a:t>
            </a:r>
            <a:endParaRPr lang="en-US" sz="1800" dirty="0">
              <a:solidFill>
                <a:schemeClr val="accent1">
                  <a:lumMod val="20000"/>
                  <a:lumOff val="80000"/>
                </a:schemeClr>
              </a:solidFill>
            </a:endParaRPr>
          </a:p>
        </p:txBody>
      </p:sp>
      <p:graphicFrame>
        <p:nvGraphicFramePr>
          <p:cNvPr id="8" name="Table 7">
            <a:extLst>
              <a:ext uri="{FF2B5EF4-FFF2-40B4-BE49-F238E27FC236}">
                <a16:creationId xmlns:a16="http://schemas.microsoft.com/office/drawing/2014/main" id="{49F620F5-1159-6A40-AF48-2B034015ABFB}"/>
              </a:ext>
            </a:extLst>
          </p:cNvPr>
          <p:cNvGraphicFramePr>
            <a:graphicFrameLocks noGrp="1"/>
          </p:cNvGraphicFramePr>
          <p:nvPr>
            <p:extLst>
              <p:ext uri="{D42A27DB-BD31-4B8C-83A1-F6EECF244321}">
                <p14:modId xmlns:p14="http://schemas.microsoft.com/office/powerpoint/2010/main" val="1728888759"/>
              </p:ext>
            </p:extLst>
          </p:nvPr>
        </p:nvGraphicFramePr>
        <p:xfrm>
          <a:off x="1053419" y="3705556"/>
          <a:ext cx="6811382" cy="923969"/>
        </p:xfrm>
        <a:graphic>
          <a:graphicData uri="http://schemas.openxmlformats.org/drawingml/2006/table">
            <a:tbl>
              <a:tblPr/>
              <a:tblGrid>
                <a:gridCol w="128167">
                  <a:extLst>
                    <a:ext uri="{9D8B030D-6E8A-4147-A177-3AD203B41FA5}">
                      <a16:colId xmlns:a16="http://schemas.microsoft.com/office/drawing/2014/main" val="4232733693"/>
                    </a:ext>
                  </a:extLst>
                </a:gridCol>
                <a:gridCol w="6555048">
                  <a:extLst>
                    <a:ext uri="{9D8B030D-6E8A-4147-A177-3AD203B41FA5}">
                      <a16:colId xmlns:a16="http://schemas.microsoft.com/office/drawing/2014/main" val="1850379881"/>
                    </a:ext>
                  </a:extLst>
                </a:gridCol>
                <a:gridCol w="128167">
                  <a:extLst>
                    <a:ext uri="{9D8B030D-6E8A-4147-A177-3AD203B41FA5}">
                      <a16:colId xmlns:a16="http://schemas.microsoft.com/office/drawing/2014/main" val="2147208648"/>
                    </a:ext>
                  </a:extLst>
                </a:gridCol>
              </a:tblGrid>
              <a:tr h="133028">
                <a:tc>
                  <a:txBody>
                    <a:bodyPr/>
                    <a:lstStyle/>
                    <a:p>
                      <a:pPr algn="r" fontAlgn="ctr"/>
                      <a:endParaRPr lang="en-US" sz="1000" b="1">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b="1" dirty="0">
                          <a:effectLst/>
                        </a:rPr>
                        <a:t>title</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b="1"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3982669865"/>
                  </a:ext>
                </a:extLst>
              </a:tr>
              <a:tr h="181236">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Nat Geo hires Jeff Goldblum to walk around, being professionally </a:t>
                      </a:r>
                      <a:r>
                        <a:rPr lang="en-US" sz="1000" b="1" dirty="0">
                          <a:effectLst/>
                          <a:highlight>
                            <a:srgbClr val="FFFF00"/>
                          </a:highlight>
                        </a:rPr>
                        <a:t>fascinated</a:t>
                      </a:r>
                      <a:r>
                        <a:rPr lang="en-US" sz="1000" dirty="0">
                          <a:effectLst/>
                        </a:rPr>
                        <a:t> by things</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91588460"/>
                  </a:ext>
                </a:extLst>
              </a:tr>
              <a:tr h="153044">
                <a:tc>
                  <a:txBody>
                    <a:bodyPr/>
                    <a:lstStyle/>
                    <a:p>
                      <a:pPr algn="r" fontAlgn="ctr"/>
                      <a:endParaRPr lang="en-US" sz="1000" dirty="0">
                        <a:effectLst/>
                      </a:endParaRPr>
                    </a:p>
                  </a:txBody>
                  <a:tcPr marL="25369" marR="25369" marT="12684" marB="12684" anchor="ctr">
                    <a:lnL>
                      <a:noFill/>
                    </a:lnL>
                    <a:lnR>
                      <a:noFill/>
                    </a:lnR>
                    <a:lnT>
                      <a:noFill/>
                    </a:lnT>
                    <a:lnB>
                      <a:noFill/>
                    </a:lnB>
                    <a:solidFill>
                      <a:srgbClr val="F5F5F5"/>
                    </a:solidFill>
                  </a:tcPr>
                </a:tc>
                <a:tc>
                  <a:txBody>
                    <a:bodyPr/>
                    <a:lstStyle/>
                    <a:p>
                      <a:pPr algn="r" fontAlgn="ctr"/>
                      <a:r>
                        <a:rPr lang="en-US" sz="1000" dirty="0">
                          <a:effectLst/>
                        </a:rPr>
                        <a:t>Man </a:t>
                      </a:r>
                      <a:r>
                        <a:rPr lang="en-US" sz="1000" b="1" dirty="0">
                          <a:effectLst/>
                          <a:highlight>
                            <a:srgbClr val="FFFF00"/>
                          </a:highlight>
                        </a:rPr>
                        <a:t>rescued</a:t>
                      </a:r>
                      <a:r>
                        <a:rPr lang="en-US" sz="1000" dirty="0">
                          <a:effectLst/>
                        </a:rPr>
                        <a:t> from Taliban didn't believe Donald Trump was President</a:t>
                      </a:r>
                    </a:p>
                  </a:txBody>
                  <a:tcPr marL="25369" marR="25369" marT="12684" marB="12684" anchor="ctr">
                    <a:lnL>
                      <a:noFill/>
                    </a:lnL>
                    <a:lnR>
                      <a:noFill/>
                    </a:lnR>
                    <a:lnT>
                      <a:noFill/>
                    </a:lnT>
                    <a:lnB>
                      <a:noFill/>
                    </a:lnB>
                    <a:solidFill>
                      <a:srgbClr val="F5F5F5"/>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5F5F5"/>
                    </a:solidFill>
                  </a:tcPr>
                </a:tc>
                <a:extLst>
                  <a:ext uri="{0D108BD9-81ED-4DB2-BD59-A6C34878D82A}">
                    <a16:rowId xmlns:a16="http://schemas.microsoft.com/office/drawing/2014/main" val="1724477122"/>
                  </a:ext>
                </a:extLst>
              </a:tr>
              <a:tr h="133028">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Trump </a:t>
                      </a:r>
                      <a:r>
                        <a:rPr lang="en-US" sz="1000" b="1" dirty="0">
                          <a:effectLst/>
                          <a:highlight>
                            <a:srgbClr val="FFFF00"/>
                          </a:highlight>
                        </a:rPr>
                        <a:t>dedicates</a:t>
                      </a:r>
                      <a:r>
                        <a:rPr lang="en-US" sz="1000" dirty="0">
                          <a:effectLst/>
                        </a:rPr>
                        <a:t> golf trophy to hurricane </a:t>
                      </a:r>
                      <a:r>
                        <a:rPr lang="en-US" sz="1000" b="1" dirty="0">
                          <a:effectLst/>
                          <a:highlight>
                            <a:srgbClr val="FFFF00"/>
                          </a:highlight>
                        </a:rPr>
                        <a:t>victims</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2883237592"/>
                  </a:ext>
                </a:extLst>
              </a:tr>
              <a:tr h="209429">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'They’re going to get over it': Missouri Gov. insists kids must go back to </a:t>
                      </a:r>
                      <a:r>
                        <a:rPr lang="en-US" sz="1000" b="1" dirty="0">
                          <a:effectLst/>
                          <a:highlight>
                            <a:srgbClr val="FFFF00"/>
                          </a:highlight>
                        </a:rPr>
                        <a:t>school</a:t>
                      </a:r>
                      <a:r>
                        <a:rPr lang="en-US" sz="1000" dirty="0">
                          <a:effectLst/>
                        </a:rPr>
                        <a:t> even though 'they will' get COVID-19</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2658573254"/>
                  </a:ext>
                </a:extLst>
              </a:tr>
            </a:tbl>
          </a:graphicData>
        </a:graphic>
      </p:graphicFrame>
      <p:graphicFrame>
        <p:nvGraphicFramePr>
          <p:cNvPr id="9" name="Table 8">
            <a:extLst>
              <a:ext uri="{FF2B5EF4-FFF2-40B4-BE49-F238E27FC236}">
                <a16:creationId xmlns:a16="http://schemas.microsoft.com/office/drawing/2014/main" id="{DF6E79D6-8584-CE49-8CE3-AC59ABE933EC}"/>
              </a:ext>
            </a:extLst>
          </p:cNvPr>
          <p:cNvGraphicFramePr>
            <a:graphicFrameLocks noGrp="1"/>
          </p:cNvGraphicFramePr>
          <p:nvPr>
            <p:extLst>
              <p:ext uri="{D42A27DB-BD31-4B8C-83A1-F6EECF244321}">
                <p14:modId xmlns:p14="http://schemas.microsoft.com/office/powerpoint/2010/main" val="4068353724"/>
              </p:ext>
            </p:extLst>
          </p:nvPr>
        </p:nvGraphicFramePr>
        <p:xfrm>
          <a:off x="1053418" y="1791832"/>
          <a:ext cx="6811383" cy="1277874"/>
        </p:xfrm>
        <a:graphic>
          <a:graphicData uri="http://schemas.openxmlformats.org/drawingml/2006/table">
            <a:tbl>
              <a:tblPr/>
              <a:tblGrid>
                <a:gridCol w="6811383">
                  <a:extLst>
                    <a:ext uri="{9D8B030D-6E8A-4147-A177-3AD203B41FA5}">
                      <a16:colId xmlns:a16="http://schemas.microsoft.com/office/drawing/2014/main" val="2998224861"/>
                    </a:ext>
                  </a:extLst>
                </a:gridCol>
              </a:tblGrid>
              <a:tr h="133432">
                <a:tc>
                  <a:txBody>
                    <a:bodyPr/>
                    <a:lstStyle/>
                    <a:p>
                      <a:pPr algn="r" fontAlgn="ctr"/>
                      <a:r>
                        <a:rPr lang="en-US" sz="1000" b="1">
                          <a:effectLst/>
                        </a:rPr>
                        <a:t>title</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2091062775"/>
                  </a:ext>
                </a:extLst>
              </a:tr>
              <a:tr h="184320">
                <a:tc>
                  <a:txBody>
                    <a:bodyPr/>
                    <a:lstStyle/>
                    <a:p>
                      <a:pPr algn="r" fontAlgn="ctr"/>
                      <a:r>
                        <a:rPr lang="en-US" sz="1000" dirty="0">
                          <a:effectLst/>
                        </a:rPr>
                        <a:t>Over a Million People Sign Petition Calling For KKK to Be Declared a </a:t>
                      </a:r>
                      <a:r>
                        <a:rPr lang="en-US" sz="1000" b="1" dirty="0">
                          <a:effectLst/>
                          <a:highlight>
                            <a:srgbClr val="FFFF00"/>
                          </a:highlight>
                        </a:rPr>
                        <a:t>Terrorist</a:t>
                      </a:r>
                      <a:r>
                        <a:rPr lang="en-US" sz="1000" dirty="0">
                          <a:effectLst/>
                        </a:rPr>
                        <a:t> Group</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2039990054"/>
                  </a:ext>
                </a:extLst>
              </a:tr>
              <a:tr h="184320">
                <a:tc>
                  <a:txBody>
                    <a:bodyPr/>
                    <a:lstStyle/>
                    <a:p>
                      <a:pPr algn="r" fontAlgn="ctr"/>
                      <a:r>
                        <a:rPr lang="en-US" sz="1000" dirty="0">
                          <a:effectLst/>
                        </a:rPr>
                        <a:t>when China </a:t>
                      </a:r>
                      <a:r>
                        <a:rPr lang="en-US" sz="1000" b="1" dirty="0">
                          <a:effectLst/>
                          <a:highlight>
                            <a:srgbClr val="FFFF00"/>
                          </a:highlight>
                        </a:rPr>
                        <a:t>demands</a:t>
                      </a:r>
                      <a:r>
                        <a:rPr lang="en-US" sz="1000" dirty="0">
                          <a:effectLst/>
                        </a:rPr>
                        <a:t> names of airline's employees who </a:t>
                      </a:r>
                      <a:r>
                        <a:rPr lang="en-US" sz="1000" b="1" dirty="0">
                          <a:effectLst/>
                          <a:highlight>
                            <a:srgbClr val="FFFF00"/>
                          </a:highlight>
                        </a:rPr>
                        <a:t>protested</a:t>
                      </a:r>
                      <a:r>
                        <a:rPr lang="en-US" sz="1000" dirty="0">
                          <a:effectLst/>
                        </a:rPr>
                        <a:t>, CEO lists only himself</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355542548"/>
                  </a:ext>
                </a:extLst>
              </a:tr>
              <a:tr h="385024">
                <a:tc>
                  <a:txBody>
                    <a:bodyPr/>
                    <a:lstStyle/>
                    <a:p>
                      <a:pPr algn="r" fontAlgn="ctr"/>
                      <a:r>
                        <a:rPr lang="en-US" sz="1000" dirty="0">
                          <a:effectLst/>
                        </a:rPr>
                        <a:t>Chattanooga's Police Chief has updated his department's Code of Conduct, saying they have a duty to stop others in the department from committing </a:t>
                      </a:r>
                      <a:r>
                        <a:rPr lang="en-US" sz="1000" b="1" dirty="0">
                          <a:effectLst/>
                          <a:highlight>
                            <a:srgbClr val="FFFF00"/>
                          </a:highlight>
                        </a:rPr>
                        <a:t>illegal</a:t>
                      </a:r>
                      <a:r>
                        <a:rPr lang="en-US" sz="1000" dirty="0">
                          <a:effectLst/>
                        </a:rPr>
                        <a:t> activities including acts of </a:t>
                      </a:r>
                      <a:r>
                        <a:rPr lang="en-US" sz="1000" b="1" dirty="0">
                          <a:effectLst/>
                          <a:highlight>
                            <a:srgbClr val="FFFF00"/>
                          </a:highlight>
                        </a:rPr>
                        <a:t>brutality</a:t>
                      </a:r>
                      <a:r>
                        <a:rPr lang="en-US" sz="1000" dirty="0">
                          <a:effectLst/>
                        </a:rPr>
                        <a:t> and </a:t>
                      </a:r>
                      <a:r>
                        <a:rPr lang="en-US" sz="1000" b="1" dirty="0">
                          <a:effectLst/>
                          <a:highlight>
                            <a:srgbClr val="FFFF00"/>
                          </a:highlight>
                        </a:rPr>
                        <a:t>abuse</a:t>
                      </a:r>
                      <a:r>
                        <a:rPr lang="en-US" sz="1000" dirty="0">
                          <a:effectLst/>
                        </a:rPr>
                        <a:t> of authority.</a:t>
                      </a:r>
                    </a:p>
                  </a:txBody>
                  <a:tcPr marL="15458" marR="15458" marT="7729" marB="7729" anchor="ctr">
                    <a:lnL>
                      <a:noFill/>
                    </a:lnL>
                    <a:lnR>
                      <a:noFill/>
                    </a:lnR>
                    <a:lnT>
                      <a:noFill/>
                    </a:lnT>
                    <a:lnB>
                      <a:noFill/>
                    </a:lnB>
                    <a:solidFill>
                      <a:srgbClr val="F5F5F5"/>
                    </a:solidFill>
                  </a:tcPr>
                </a:tc>
                <a:extLst>
                  <a:ext uri="{0D108BD9-81ED-4DB2-BD59-A6C34878D82A}">
                    <a16:rowId xmlns:a16="http://schemas.microsoft.com/office/drawing/2014/main" val="4267698435"/>
                  </a:ext>
                </a:extLst>
              </a:tr>
              <a:tr h="356352">
                <a:tc>
                  <a:txBody>
                    <a:bodyPr/>
                    <a:lstStyle/>
                    <a:p>
                      <a:pPr algn="r" fontAlgn="ctr"/>
                      <a:r>
                        <a:rPr lang="en-US" sz="1000" dirty="0">
                          <a:effectLst/>
                        </a:rPr>
                        <a:t>Saudi Arabian heir to the crown has </a:t>
                      </a:r>
                      <a:r>
                        <a:rPr lang="en-US" sz="1000" b="1" dirty="0">
                          <a:effectLst/>
                          <a:highlight>
                            <a:srgbClr val="FFFF00"/>
                          </a:highlight>
                        </a:rPr>
                        <a:t>declared war </a:t>
                      </a:r>
                      <a:r>
                        <a:rPr lang="en-US" sz="1000" dirty="0">
                          <a:effectLst/>
                        </a:rPr>
                        <a:t>on radical clerics, he also said "We are returning to what we were before, a country of moderate Islam that is open to all religions and to the world."</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1426506491"/>
                  </a:ext>
                </a:extLst>
              </a:tr>
            </a:tbl>
          </a:graphicData>
        </a:graphic>
      </p:graphicFrame>
      <p:sp>
        <p:nvSpPr>
          <p:cNvPr id="10" name="Google Shape;713;p34">
            <a:extLst>
              <a:ext uri="{FF2B5EF4-FFF2-40B4-BE49-F238E27FC236}">
                <a16:creationId xmlns:a16="http://schemas.microsoft.com/office/drawing/2014/main" id="{C636CDBB-0497-D24C-8FED-DC9D80064D3F}"/>
              </a:ext>
            </a:extLst>
          </p:cNvPr>
          <p:cNvSpPr txBox="1">
            <a:spLocks/>
          </p:cNvSpPr>
          <p:nvPr/>
        </p:nvSpPr>
        <p:spPr>
          <a:xfrm>
            <a:off x="1709933" y="3304508"/>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accent1">
                    <a:lumMod val="20000"/>
                    <a:lumOff val="80000"/>
                  </a:schemeClr>
                </a:solidFill>
              </a:rPr>
              <a:t>Not the Onion  </a:t>
            </a:r>
          </a:p>
        </p:txBody>
      </p:sp>
    </p:spTree>
    <p:extLst>
      <p:ext uri="{BB962C8B-B14F-4D97-AF65-F5344CB8AC3E}">
        <p14:creationId xmlns:p14="http://schemas.microsoft.com/office/powerpoint/2010/main" val="76659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20" name="Google Shape;1017;p35">
            <a:extLst>
              <a:ext uri="{FF2B5EF4-FFF2-40B4-BE49-F238E27FC236}">
                <a16:creationId xmlns:a16="http://schemas.microsoft.com/office/drawing/2014/main" id="{07D81C97-EE7D-ED4F-87ED-F1284938367C}"/>
              </a:ext>
            </a:extLst>
          </p:cNvPr>
          <p:cNvSpPr txBox="1"/>
          <p:nvPr/>
        </p:nvSpPr>
        <p:spPr>
          <a:xfrm>
            <a:off x="3187269" y="3548783"/>
            <a:ext cx="1189851"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bg1"/>
                </a:solidFill>
                <a:latin typeface="Maven Pro"/>
                <a:ea typeface="Maven Pro"/>
                <a:cs typeface="Maven Pro"/>
                <a:sym typeface="Maven Pro"/>
              </a:rPr>
              <a:t>Neutral</a:t>
            </a:r>
            <a:r>
              <a:rPr lang="en-US" sz="2000" b="1" dirty="0">
                <a:solidFill>
                  <a:schemeClr val="tx2"/>
                </a:solidFill>
                <a:latin typeface="Maven Pro"/>
                <a:ea typeface="Maven Pro"/>
                <a:cs typeface="Maven Pro"/>
                <a:sym typeface="Maven Pro"/>
              </a:rPr>
              <a:t> </a:t>
            </a:r>
            <a:endParaRPr sz="2000" b="1" dirty="0">
              <a:solidFill>
                <a:schemeClr val="tx2"/>
              </a:solidFill>
              <a:latin typeface="Maven Pro"/>
              <a:ea typeface="Maven Pro"/>
              <a:cs typeface="Maven Pro"/>
              <a:sym typeface="Maven Pro"/>
            </a:endParaRPr>
          </a:p>
        </p:txBody>
      </p:sp>
      <p:sp>
        <p:nvSpPr>
          <p:cNvPr id="17" name="Google Shape;1017;p35">
            <a:extLst>
              <a:ext uri="{FF2B5EF4-FFF2-40B4-BE49-F238E27FC236}">
                <a16:creationId xmlns:a16="http://schemas.microsoft.com/office/drawing/2014/main" id="{5A7166AD-7B6B-7B45-98A3-FAC862B96D20}"/>
              </a:ext>
            </a:extLst>
          </p:cNvPr>
          <p:cNvSpPr txBox="1"/>
          <p:nvPr/>
        </p:nvSpPr>
        <p:spPr>
          <a:xfrm>
            <a:off x="7197789" y="3548783"/>
            <a:ext cx="4604744"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2"/>
                </a:solidFill>
                <a:latin typeface="Maven Pro"/>
                <a:ea typeface="Maven Pro"/>
                <a:cs typeface="Maven Pro"/>
                <a:sym typeface="Maven Pro"/>
              </a:rPr>
              <a:t>Compound</a:t>
            </a:r>
            <a:endParaRPr sz="2000" b="1" dirty="0">
              <a:solidFill>
                <a:schemeClr val="tx2"/>
              </a:solidFill>
              <a:latin typeface="Maven Pro"/>
              <a:ea typeface="Maven Pro"/>
              <a:cs typeface="Maven Pro"/>
              <a:sym typeface="Maven Pro"/>
            </a:endParaRPr>
          </a:p>
        </p:txBody>
      </p:sp>
      <p:pic>
        <p:nvPicPr>
          <p:cNvPr id="7172" name="Picture 4">
            <a:extLst>
              <a:ext uri="{FF2B5EF4-FFF2-40B4-BE49-F238E27FC236}">
                <a16:creationId xmlns:a16="http://schemas.microsoft.com/office/drawing/2014/main" id="{44837F44-3144-0A4D-8461-3BF1E3CB6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12" y="1638178"/>
            <a:ext cx="8383576" cy="173347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13;p34">
            <a:extLst>
              <a:ext uri="{FF2B5EF4-FFF2-40B4-BE49-F238E27FC236}">
                <a16:creationId xmlns:a16="http://schemas.microsoft.com/office/drawing/2014/main" id="{FD341DBC-0939-234E-BD8A-9CA0B238B9CD}"/>
              </a:ext>
            </a:extLst>
          </p:cNvPr>
          <p:cNvSpPr txBox="1">
            <a:spLocks/>
          </p:cNvSpPr>
          <p:nvPr/>
        </p:nvSpPr>
        <p:spPr>
          <a:xfrm rot="10800000" flipV="1">
            <a:off x="529136" y="225004"/>
            <a:ext cx="8234652" cy="8157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How are the sentiments of the titles? </a:t>
            </a:r>
          </a:p>
        </p:txBody>
      </p:sp>
      <p:sp>
        <p:nvSpPr>
          <p:cNvPr id="10" name="Google Shape;1017;p35">
            <a:extLst>
              <a:ext uri="{FF2B5EF4-FFF2-40B4-BE49-F238E27FC236}">
                <a16:creationId xmlns:a16="http://schemas.microsoft.com/office/drawing/2014/main" id="{58633103-941C-C042-8410-5AE8A21A5EFF}"/>
              </a:ext>
            </a:extLst>
          </p:cNvPr>
          <p:cNvSpPr txBox="1"/>
          <p:nvPr/>
        </p:nvSpPr>
        <p:spPr>
          <a:xfrm>
            <a:off x="778933" y="3551068"/>
            <a:ext cx="1708483"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6">
                    <a:lumMod val="50000"/>
                  </a:schemeClr>
                </a:solidFill>
                <a:latin typeface="Maven Pro"/>
                <a:ea typeface="Maven Pro"/>
                <a:cs typeface="Maven Pro"/>
                <a:sym typeface="Maven Pro"/>
              </a:rPr>
              <a:t>Negative</a:t>
            </a:r>
            <a:endParaRPr sz="2000" b="1" dirty="0">
              <a:solidFill>
                <a:schemeClr val="accent6">
                  <a:lumMod val="50000"/>
                </a:schemeClr>
              </a:solidFill>
              <a:latin typeface="Maven Pro"/>
              <a:ea typeface="Maven Pro"/>
              <a:cs typeface="Maven Pro"/>
              <a:sym typeface="Maven Pro"/>
            </a:endParaRPr>
          </a:p>
        </p:txBody>
      </p:sp>
      <p:sp>
        <p:nvSpPr>
          <p:cNvPr id="11" name="Google Shape;1017;p35">
            <a:extLst>
              <a:ext uri="{FF2B5EF4-FFF2-40B4-BE49-F238E27FC236}">
                <a16:creationId xmlns:a16="http://schemas.microsoft.com/office/drawing/2014/main" id="{11FF578F-BF5A-914A-9DA1-81C5938FF729}"/>
              </a:ext>
            </a:extLst>
          </p:cNvPr>
          <p:cNvSpPr txBox="1"/>
          <p:nvPr/>
        </p:nvSpPr>
        <p:spPr>
          <a:xfrm>
            <a:off x="5194954" y="3548783"/>
            <a:ext cx="3471333"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1">
                    <a:lumMod val="40000"/>
                    <a:lumOff val="60000"/>
                  </a:schemeClr>
                </a:solidFill>
                <a:latin typeface="Maven Pro"/>
                <a:ea typeface="Maven Pro"/>
                <a:cs typeface="Maven Pro"/>
                <a:sym typeface="Maven Pro"/>
              </a:rPr>
              <a:t>Positive</a:t>
            </a:r>
            <a:r>
              <a:rPr lang="en-US" sz="2000" b="1" dirty="0">
                <a:solidFill>
                  <a:srgbClr val="00B050"/>
                </a:solidFill>
                <a:latin typeface="Maven Pro"/>
                <a:ea typeface="Maven Pro"/>
                <a:cs typeface="Maven Pro"/>
                <a:sym typeface="Maven Pro"/>
              </a:rPr>
              <a:t> </a:t>
            </a:r>
            <a:endParaRPr sz="2000" b="1" dirty="0">
              <a:solidFill>
                <a:srgbClr val="00B050"/>
              </a:solidFill>
              <a:latin typeface="Maven Pro"/>
              <a:ea typeface="Maven Pro"/>
              <a:cs typeface="Maven Pro"/>
              <a:sym typeface="Maven Pro"/>
            </a:endParaRPr>
          </a:p>
        </p:txBody>
      </p:sp>
    </p:spTree>
    <p:extLst>
      <p:ext uri="{BB962C8B-B14F-4D97-AF65-F5344CB8AC3E}">
        <p14:creationId xmlns:p14="http://schemas.microsoft.com/office/powerpoint/2010/main" val="23625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{D97AAC16-B418-9145-A983-C8B3CBBC457D}tf10001073</Template>
  <TotalTime>9750</TotalTime>
  <Words>1044</Words>
  <Application>Microsoft Macintosh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Advent Pro SemiBold</vt:lpstr>
      <vt:lpstr>Maven Pro</vt:lpstr>
      <vt:lpstr>Wingdings</vt:lpstr>
      <vt:lpstr>Arial</vt:lpstr>
      <vt:lpstr>Fira Sans Condensed Medium</vt:lpstr>
      <vt:lpstr>Share Tech</vt:lpstr>
      <vt:lpstr>Fira Sans Extra Condensed Medium</vt:lpstr>
      <vt:lpstr>Data Science Consulting by Slidesgo</vt:lpstr>
      <vt:lpstr>Project 5: COVID19 Vaccination  </vt:lpstr>
      <vt:lpstr>PowerPoint Presentation</vt:lpstr>
      <vt:lpstr>PowerPoint Presentation</vt:lpstr>
      <vt:lpstr>Problem Statement</vt:lpstr>
      <vt:lpstr>PowerPoint Presentation</vt:lpstr>
      <vt:lpstr>Is there an ideal length for title? </vt:lpstr>
      <vt:lpstr>What are the most frequently appearing words? </vt:lpstr>
      <vt:lpstr>Highest scoring posts</vt:lpstr>
      <vt:lpstr>PowerPoint Presentation</vt:lpstr>
      <vt:lpstr>Preprocessing tokenizer = RegexpTokenizer lemmatizer = WordNetLemmatizer</vt:lpstr>
      <vt:lpstr>Best prediction  – Logistic Regression (overfit)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Standardized Test Analysis</dc:title>
  <cp:lastModifiedBy>Yoo Min Oh</cp:lastModifiedBy>
  <cp:revision>101</cp:revision>
  <dcterms:modified xsi:type="dcterms:W3CDTF">2021-01-27T01:11:17Z</dcterms:modified>
</cp:coreProperties>
</file>