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317" r:id="rId9"/>
    <p:sldId id="318" r:id="rId10"/>
    <p:sldId id="316" r:id="rId11"/>
    <p:sldId id="311" r:id="rId12"/>
    <p:sldId id="301" r:id="rId13"/>
    <p:sldId id="315" r:id="rId14"/>
    <p:sldId id="312" r:id="rId15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17"/>
      <p:bold r:id="rId18"/>
    </p:embeddedFont>
    <p:embeddedFont>
      <p:font typeface="Fira Sans Condensed Medium" panose="020B0603050000020004" pitchFamily="34" charset="0"/>
      <p:regular r:id="rId19"/>
      <p:bold r:id="rId20"/>
      <p:italic r:id="rId21"/>
      <p:boldItalic r:id="rId22"/>
    </p:embeddedFont>
    <p:embeddedFont>
      <p:font typeface="Fira Sans Extra Condensed Medium" panose="020B0603050000020004" pitchFamily="34" charset="0"/>
      <p:regular r:id="rId23"/>
      <p:bold r:id="rId24"/>
      <p:italic r:id="rId25"/>
      <p:boldItalic r:id="rId26"/>
    </p:embeddedFont>
    <p:embeddedFont>
      <p:font typeface="Maven Pro" pitchFamily="2" charset="77"/>
      <p:regular r:id="rId27"/>
      <p:bold r:id="rId28"/>
    </p:embeddedFont>
    <p:embeddedFont>
      <p:font typeface="Share Tech" pitchFamily="2" charset="77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7BC4A-0654-488F-9676-E0D8969945D6}">
  <a:tblStyle styleId="{4837BC4A-0654-488F-9676-E0D896994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/>
    <p:restoredTop sz="89840"/>
  </p:normalViewPr>
  <p:slideViewPr>
    <p:cSldViewPr snapToGrid="0" snapToObjects="1">
      <p:cViewPr varScale="1">
        <p:scale>
          <a:sx n="114" d="100"/>
          <a:sy n="114" d="100"/>
        </p:scale>
        <p:origin x="2896" y="176"/>
      </p:cViewPr>
      <p:guideLst/>
    </p:cSldViewPr>
  </p:slideViewPr>
  <p:outlineViewPr>
    <p:cViewPr>
      <p:scale>
        <a:sx n="33" d="100"/>
        <a:sy n="33" d="100"/>
      </p:scale>
      <p:origin x="0" y="-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E95AB-2544-DF47-B15A-3C65C2C2C491}" type="doc">
      <dgm:prSet loTypeId="urn:microsoft.com/office/officeart/2005/8/layout/process3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F167B3-37E9-5F41-A2E4-6806F5756DEE}">
      <dgm:prSet phldrT="[Text]" custT="1"/>
      <dgm:spPr/>
      <dgm:t>
        <a:bodyPr/>
        <a:lstStyle/>
        <a:p>
          <a:pPr algn="l"/>
          <a:r>
            <a:rPr lang="en-US" sz="2000" b="1" dirty="0">
              <a:latin typeface="Share Tech" pitchFamily="2" charset="77"/>
            </a:rPr>
            <a:t>Phase 1A</a:t>
          </a:r>
          <a:br>
            <a:rPr lang="en-US" sz="2000" b="1" dirty="0">
              <a:latin typeface="Share Tech" pitchFamily="2" charset="77"/>
            </a:rPr>
          </a:br>
          <a:r>
            <a:rPr lang="en-US" sz="2000" b="1" dirty="0">
              <a:latin typeface="Share Tech" pitchFamily="2" charset="77"/>
            </a:rPr>
            <a:t>(in progress)</a:t>
          </a:r>
          <a:endParaRPr lang="en-US" sz="2000" b="1" dirty="0"/>
        </a:p>
      </dgm:t>
    </dgm:pt>
    <dgm:pt modelId="{D532572B-2D3A-6846-B3AD-0FADB1A4E1C2}" type="parTrans" cxnId="{90046226-2FC8-FF4D-80B4-B7B58209E78F}">
      <dgm:prSet/>
      <dgm:spPr/>
      <dgm:t>
        <a:bodyPr/>
        <a:lstStyle/>
        <a:p>
          <a:endParaRPr lang="en-US"/>
        </a:p>
      </dgm:t>
    </dgm:pt>
    <dgm:pt modelId="{CA31C78A-CF5C-CF4D-8552-2F7B082CA3AA}" type="sibTrans" cxnId="{90046226-2FC8-FF4D-80B4-B7B58209E78F}">
      <dgm:prSet/>
      <dgm:spPr/>
      <dgm:t>
        <a:bodyPr/>
        <a:lstStyle/>
        <a:p>
          <a:endParaRPr lang="en-US"/>
        </a:p>
      </dgm:t>
    </dgm:pt>
    <dgm:pt modelId="{1A001975-1E7E-804E-839F-21D23EB615E2}">
      <dgm:prSet phldrT="[Text]" custT="1"/>
      <dgm:spPr/>
      <dgm:t>
        <a:bodyPr/>
        <a:lstStyle/>
        <a:p>
          <a:r>
            <a:rPr lang="en-US" sz="2000" b="1" dirty="0">
              <a:latin typeface="Share Tech" pitchFamily="2" charset="77"/>
            </a:rPr>
            <a:t>Phase 1B</a:t>
          </a:r>
        </a:p>
      </dgm:t>
    </dgm:pt>
    <dgm:pt modelId="{BE9B7A86-3B88-7044-BA44-931152072438}" type="parTrans" cxnId="{D36856B0-7BD0-784D-A730-54911ED03C56}">
      <dgm:prSet/>
      <dgm:spPr/>
      <dgm:t>
        <a:bodyPr/>
        <a:lstStyle/>
        <a:p>
          <a:endParaRPr lang="en-US"/>
        </a:p>
      </dgm:t>
    </dgm:pt>
    <dgm:pt modelId="{A13A4099-F7F0-6345-8BF3-3570DF5F8057}" type="sibTrans" cxnId="{D36856B0-7BD0-784D-A730-54911ED03C56}">
      <dgm:prSet/>
      <dgm:spPr/>
      <dgm:t>
        <a:bodyPr/>
        <a:lstStyle/>
        <a:p>
          <a:endParaRPr lang="en-US"/>
        </a:p>
      </dgm:t>
    </dgm:pt>
    <dgm:pt modelId="{143666A5-F492-DD41-80B1-A6C1AF45BFFE}">
      <dgm:prSet phldrT="[Text]" custT="1"/>
      <dgm:spPr/>
      <dgm:t>
        <a:bodyPr/>
        <a:lstStyle/>
        <a:p>
          <a:r>
            <a:rPr lang="en-US" sz="2000" b="1" dirty="0">
              <a:latin typeface="Share Tech" pitchFamily="2" charset="77"/>
            </a:rPr>
            <a:t>Phase 1C</a:t>
          </a:r>
        </a:p>
      </dgm:t>
    </dgm:pt>
    <dgm:pt modelId="{882BCDFE-5672-3140-BDB7-D77055F07CF2}" type="parTrans" cxnId="{3DF1931A-652C-9348-8533-CD3688232C9B}">
      <dgm:prSet/>
      <dgm:spPr/>
      <dgm:t>
        <a:bodyPr/>
        <a:lstStyle/>
        <a:p>
          <a:endParaRPr lang="en-US"/>
        </a:p>
      </dgm:t>
    </dgm:pt>
    <dgm:pt modelId="{D64EE449-3188-DF43-B8D5-33B66D64FC41}" type="sibTrans" cxnId="{3DF1931A-652C-9348-8533-CD3688232C9B}">
      <dgm:prSet/>
      <dgm:spPr/>
      <dgm:t>
        <a:bodyPr/>
        <a:lstStyle/>
        <a:p>
          <a:endParaRPr lang="en-US"/>
        </a:p>
      </dgm:t>
    </dgm:pt>
    <dgm:pt modelId="{47B86FD6-8782-5C43-9D1E-ED3CF505D49C}">
      <dgm:prSet custT="1"/>
      <dgm:spPr/>
      <dgm:t>
        <a:bodyPr/>
        <a:lstStyle/>
        <a:p>
          <a:r>
            <a:rPr lang="en-US" sz="1600" dirty="0">
              <a:latin typeface="Share Tech" pitchFamily="2" charset="77"/>
            </a:rPr>
            <a:t>Age 50-64 </a:t>
          </a:r>
          <a:r>
            <a:rPr lang="en-US" sz="1600" dirty="0" err="1">
              <a:latin typeface="Share Tech" pitchFamily="2" charset="77"/>
            </a:rPr>
            <a:t>yrs</a:t>
          </a:r>
          <a:r>
            <a:rPr lang="en-US" sz="1600" dirty="0">
              <a:latin typeface="Share Tech" pitchFamily="2" charset="77"/>
            </a:rPr>
            <a:t> old</a:t>
          </a:r>
        </a:p>
      </dgm:t>
    </dgm:pt>
    <dgm:pt modelId="{06788932-B0D8-8F43-BF25-DC7FCD33E691}" type="parTrans" cxnId="{5A417362-0DD5-4242-A7A3-3C7E3EEDE8D9}">
      <dgm:prSet/>
      <dgm:spPr/>
      <dgm:t>
        <a:bodyPr/>
        <a:lstStyle/>
        <a:p>
          <a:endParaRPr lang="en-US"/>
        </a:p>
      </dgm:t>
    </dgm:pt>
    <dgm:pt modelId="{CBDE6F4B-ED14-754D-A691-6DF42B712D84}" type="sibTrans" cxnId="{5A417362-0DD5-4242-A7A3-3C7E3EEDE8D9}">
      <dgm:prSet/>
      <dgm:spPr/>
      <dgm:t>
        <a:bodyPr/>
        <a:lstStyle/>
        <a:p>
          <a:endParaRPr lang="en-US"/>
        </a:p>
      </dgm:t>
    </dgm:pt>
    <dgm:pt modelId="{719B1A1D-743D-7C4A-BE27-0B85E6AE8D5C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~ 3 million</a:t>
          </a:r>
        </a:p>
      </dgm:t>
    </dgm:pt>
    <dgm:pt modelId="{FA2181A4-F245-EE4E-BF2B-73B6681CCB9C}" type="parTrans" cxnId="{3C230848-AC89-A64D-A4F3-34ADA09C615F}">
      <dgm:prSet/>
      <dgm:spPr/>
      <dgm:t>
        <a:bodyPr/>
        <a:lstStyle/>
        <a:p>
          <a:endParaRPr lang="en-US"/>
        </a:p>
      </dgm:t>
    </dgm:pt>
    <dgm:pt modelId="{9317DC06-B59D-854B-A8C8-73EDB032880A}" type="sibTrans" cxnId="{3C230848-AC89-A64D-A4F3-34ADA09C615F}">
      <dgm:prSet/>
      <dgm:spPr/>
      <dgm:t>
        <a:bodyPr/>
        <a:lstStyle/>
        <a:p>
          <a:endParaRPr lang="en-US"/>
        </a:p>
      </dgm:t>
    </dgm:pt>
    <dgm:pt modelId="{BC0A8829-3899-0B44-A780-18188ED85506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healthcare workers</a:t>
          </a:r>
        </a:p>
      </dgm:t>
    </dgm:pt>
    <dgm:pt modelId="{DDB4A496-E483-164D-8C74-4F915A43A805}" type="parTrans" cxnId="{BF3FB43E-7B50-1843-BF65-33971C13D018}">
      <dgm:prSet/>
      <dgm:spPr/>
      <dgm:t>
        <a:bodyPr/>
        <a:lstStyle/>
        <a:p>
          <a:endParaRPr lang="en-US"/>
        </a:p>
      </dgm:t>
    </dgm:pt>
    <dgm:pt modelId="{54AAFE1A-2612-4548-8389-DC479255A060}" type="sibTrans" cxnId="{BF3FB43E-7B50-1843-BF65-33971C13D018}">
      <dgm:prSet/>
      <dgm:spPr/>
      <dgm:t>
        <a:bodyPr/>
        <a:lstStyle/>
        <a:p>
          <a:endParaRPr lang="en-US"/>
        </a:p>
      </dgm:t>
    </dgm:pt>
    <dgm:pt modelId="{259016AF-4189-8648-B8D2-1A24877E2F6D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long-term care residents</a:t>
          </a:r>
        </a:p>
      </dgm:t>
    </dgm:pt>
    <dgm:pt modelId="{7CCEC346-4E29-4040-837B-691885005457}" type="parTrans" cxnId="{4E815690-0DBD-8541-82D9-3B178C932BF3}">
      <dgm:prSet/>
      <dgm:spPr/>
      <dgm:t>
        <a:bodyPr/>
        <a:lstStyle/>
        <a:p>
          <a:endParaRPr lang="en-US"/>
        </a:p>
      </dgm:t>
    </dgm:pt>
    <dgm:pt modelId="{600856F8-F739-864E-99AB-15E41ACC831E}" type="sibTrans" cxnId="{4E815690-0DBD-8541-82D9-3B178C932BF3}">
      <dgm:prSet/>
      <dgm:spPr/>
      <dgm:t>
        <a:bodyPr/>
        <a:lstStyle/>
        <a:p>
          <a:endParaRPr lang="en-US"/>
        </a:p>
      </dgm:t>
    </dgm:pt>
    <dgm:pt modelId="{D0660874-5531-7F40-B5C0-1FABDBADE2BB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u="sng" dirty="0">
              <a:latin typeface="Share Tech" pitchFamily="2" charset="77"/>
            </a:rPr>
            <a:t>Tier 1 (we are here)</a:t>
          </a:r>
        </a:p>
      </dgm:t>
    </dgm:pt>
    <dgm:pt modelId="{8D9CD9AC-BC80-5A44-B595-87B592685124}" type="parTrans" cxnId="{774295C2-DAE0-AB45-B12F-7C1A33EAFE64}">
      <dgm:prSet/>
      <dgm:spPr/>
      <dgm:t>
        <a:bodyPr/>
        <a:lstStyle/>
        <a:p>
          <a:endParaRPr lang="en-US"/>
        </a:p>
      </dgm:t>
    </dgm:pt>
    <dgm:pt modelId="{E0F4839A-2965-3E46-9AF3-99E831EE660B}" type="sibTrans" cxnId="{774295C2-DAE0-AB45-B12F-7C1A33EAFE64}">
      <dgm:prSet/>
      <dgm:spPr/>
      <dgm:t>
        <a:bodyPr/>
        <a:lstStyle/>
        <a:p>
          <a:endParaRPr lang="en-US"/>
        </a:p>
      </dgm:t>
    </dgm:pt>
    <dgm:pt modelId="{8EB60698-F7BF-9C40-A957-8D4789765851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Age 65+ </a:t>
          </a:r>
          <a:r>
            <a:rPr lang="en-US" sz="1600" b="0" dirty="0" err="1">
              <a:latin typeface="Share Tech" pitchFamily="2" charset="77"/>
            </a:rPr>
            <a:t>yrs</a:t>
          </a:r>
          <a:r>
            <a:rPr lang="en-US" sz="1600" b="0" dirty="0">
              <a:latin typeface="Share Tech" pitchFamily="2" charset="77"/>
            </a:rPr>
            <a:t> old</a:t>
          </a:r>
        </a:p>
      </dgm:t>
    </dgm:pt>
    <dgm:pt modelId="{888CC295-83BF-174F-BC5F-1B1C7A1D3018}" type="parTrans" cxnId="{EA19B608-99CF-4A43-A13A-BA9C7F88F104}">
      <dgm:prSet/>
      <dgm:spPr/>
      <dgm:t>
        <a:bodyPr/>
        <a:lstStyle/>
        <a:p>
          <a:endParaRPr lang="en-US"/>
        </a:p>
      </dgm:t>
    </dgm:pt>
    <dgm:pt modelId="{DCB1DAE2-FFE8-BC48-91CE-D4068913C0E7}" type="sibTrans" cxnId="{EA19B608-99CF-4A43-A13A-BA9C7F88F104}">
      <dgm:prSet/>
      <dgm:spPr/>
      <dgm:t>
        <a:bodyPr/>
        <a:lstStyle/>
        <a:p>
          <a:endParaRPr lang="en-US"/>
        </a:p>
      </dgm:t>
    </dgm:pt>
    <dgm:pt modelId="{13F39B9D-B120-474F-900E-8471384F4161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Essential workers</a:t>
          </a:r>
        </a:p>
      </dgm:t>
    </dgm:pt>
    <dgm:pt modelId="{40F8026C-9560-6E4A-B300-8D254DCA0921}" type="parTrans" cxnId="{442F26C0-3A0D-4E41-8D10-34106D357CBD}">
      <dgm:prSet/>
      <dgm:spPr/>
      <dgm:t>
        <a:bodyPr/>
        <a:lstStyle/>
        <a:p>
          <a:endParaRPr lang="en-US"/>
        </a:p>
      </dgm:t>
    </dgm:pt>
    <dgm:pt modelId="{2AA4C044-5D6D-2B47-9F53-51A5CF0A64B3}" type="sibTrans" cxnId="{442F26C0-3A0D-4E41-8D10-34106D357CBD}">
      <dgm:prSet/>
      <dgm:spPr/>
      <dgm:t>
        <a:bodyPr/>
        <a:lstStyle/>
        <a:p>
          <a:endParaRPr lang="en-US"/>
        </a:p>
      </dgm:t>
    </dgm:pt>
    <dgm:pt modelId="{9DF5FFF5-F5A0-3048-A50E-8D1E7536AC6C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u="sng" dirty="0">
              <a:latin typeface="Share Tech" pitchFamily="2" charset="77"/>
            </a:rPr>
            <a:t>Tier 2</a:t>
          </a:r>
        </a:p>
      </dgm:t>
    </dgm:pt>
    <dgm:pt modelId="{038A3085-9DF9-344B-A74F-ED91294C3592}" type="parTrans" cxnId="{040187EA-9056-3149-9DCF-C7998DDD16B6}">
      <dgm:prSet/>
      <dgm:spPr/>
      <dgm:t>
        <a:bodyPr/>
        <a:lstStyle/>
        <a:p>
          <a:endParaRPr lang="en-US"/>
        </a:p>
      </dgm:t>
    </dgm:pt>
    <dgm:pt modelId="{77EAE073-D7F2-3E44-8852-F4A42FC81CEE}" type="sibTrans" cxnId="{040187EA-9056-3149-9DCF-C7998DDD16B6}">
      <dgm:prSet/>
      <dgm:spPr/>
      <dgm:t>
        <a:bodyPr/>
        <a:lstStyle/>
        <a:p>
          <a:endParaRPr lang="en-US"/>
        </a:p>
      </dgm:t>
    </dgm:pt>
    <dgm:pt modelId="{B188599F-D742-9A43-A5D1-F6EAB54A6998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Essential workers</a:t>
          </a:r>
        </a:p>
      </dgm:t>
    </dgm:pt>
    <dgm:pt modelId="{615B7CC1-9CD0-F046-BB3D-CAA62F8B6526}" type="parTrans" cxnId="{C6E07535-D3B5-B24A-B9FF-4A96C5E78F59}">
      <dgm:prSet/>
      <dgm:spPr/>
      <dgm:t>
        <a:bodyPr/>
        <a:lstStyle/>
        <a:p>
          <a:endParaRPr lang="en-US"/>
        </a:p>
      </dgm:t>
    </dgm:pt>
    <dgm:pt modelId="{3131BABC-1902-B740-801B-1D3C28A7A6E4}" type="sibTrans" cxnId="{C6E07535-D3B5-B24A-B9FF-4A96C5E78F59}">
      <dgm:prSet/>
      <dgm:spPr/>
      <dgm:t>
        <a:bodyPr/>
        <a:lstStyle/>
        <a:p>
          <a:endParaRPr lang="en-US"/>
        </a:p>
      </dgm:t>
    </dgm:pt>
    <dgm:pt modelId="{7956A919-1A30-394A-B4C5-3D88489FDFA5}">
      <dgm:prSet custT="1"/>
      <dgm:spPr/>
      <dgm:t>
        <a:bodyPr/>
        <a:lstStyle/>
        <a:p>
          <a:r>
            <a:rPr lang="en-US" sz="1600" dirty="0">
              <a:latin typeface="Share Tech" pitchFamily="2" charset="77"/>
            </a:rPr>
            <a:t>Age 16-49 </a:t>
          </a:r>
          <a:r>
            <a:rPr lang="en-US" sz="1600" dirty="0" err="1">
              <a:latin typeface="Share Tech" pitchFamily="2" charset="77"/>
            </a:rPr>
            <a:t>yrs</a:t>
          </a:r>
          <a:r>
            <a:rPr lang="en-US" sz="1600" dirty="0">
              <a:latin typeface="Share Tech" pitchFamily="2" charset="77"/>
            </a:rPr>
            <a:t> old with underlying health conditions </a:t>
          </a:r>
        </a:p>
      </dgm:t>
    </dgm:pt>
    <dgm:pt modelId="{CD6CAB44-AF7B-4747-81AA-1374E4F73759}" type="parTrans" cxnId="{F6E56604-4CBD-4B44-9CC2-8F31B97733AC}">
      <dgm:prSet/>
      <dgm:spPr/>
      <dgm:t>
        <a:bodyPr/>
        <a:lstStyle/>
        <a:p>
          <a:endParaRPr lang="en-US"/>
        </a:p>
      </dgm:t>
    </dgm:pt>
    <dgm:pt modelId="{86726E33-BD52-FC42-83CE-240E019A6D3F}" type="sibTrans" cxnId="{F6E56604-4CBD-4B44-9CC2-8F31B97733AC}">
      <dgm:prSet/>
      <dgm:spPr/>
      <dgm:t>
        <a:bodyPr/>
        <a:lstStyle/>
        <a:p>
          <a:endParaRPr lang="en-US"/>
        </a:p>
      </dgm:t>
    </dgm:pt>
    <dgm:pt modelId="{76758DBF-7A76-9742-A330-37F4E87CB599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sz="1600" b="0" dirty="0">
            <a:latin typeface="Share Tech" pitchFamily="2" charset="77"/>
          </a:endParaRPr>
        </a:p>
      </dgm:t>
    </dgm:pt>
    <dgm:pt modelId="{A09DA050-FE6D-F647-A2C0-E10266B0EDD1}" type="parTrans" cxnId="{35013E28-4BD6-0A4B-BB59-F490CF69E6D3}">
      <dgm:prSet/>
      <dgm:spPr/>
      <dgm:t>
        <a:bodyPr/>
        <a:lstStyle/>
        <a:p>
          <a:endParaRPr lang="en-US"/>
        </a:p>
      </dgm:t>
    </dgm:pt>
    <dgm:pt modelId="{03383A5E-FB1D-DE4A-AD97-7E63DA241586}" type="sibTrans" cxnId="{35013E28-4BD6-0A4B-BB59-F490CF69E6D3}">
      <dgm:prSet/>
      <dgm:spPr/>
      <dgm:t>
        <a:bodyPr/>
        <a:lstStyle/>
        <a:p>
          <a:endParaRPr lang="en-US"/>
        </a:p>
      </dgm:t>
    </dgm:pt>
    <dgm:pt modelId="{D0DEEF8B-2C91-AE4F-B7E9-5B7278FD602E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(education, childcare,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emergency services, food,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agriculture)</a:t>
          </a:r>
          <a:endParaRPr lang="en-US" sz="1400" b="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gm:t>
    </dgm:pt>
    <dgm:pt modelId="{EDB30301-5978-7544-B488-0756EB6A1FAD}" type="parTrans" cxnId="{F1AEE0FC-41FE-7440-B371-B512C1446568}">
      <dgm:prSet/>
      <dgm:spPr/>
      <dgm:t>
        <a:bodyPr/>
        <a:lstStyle/>
        <a:p>
          <a:endParaRPr lang="en-US"/>
        </a:p>
      </dgm:t>
    </dgm:pt>
    <dgm:pt modelId="{A5AD5BE4-5E4B-514E-995F-2468A6FCC9E8}" type="sibTrans" cxnId="{F1AEE0FC-41FE-7440-B371-B512C1446568}">
      <dgm:prSet/>
      <dgm:spPr/>
      <dgm:t>
        <a:bodyPr/>
        <a:lstStyle/>
        <a:p>
          <a:endParaRPr lang="en-US"/>
        </a:p>
      </dgm:t>
    </dgm:pt>
    <dgm:pt modelId="{51F20D59-B565-4A4A-A8C3-D2DAF091F625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sz="100" b="0" dirty="0">
            <a:latin typeface="Share Tech" pitchFamily="2" charset="77"/>
          </a:endParaRPr>
        </a:p>
      </dgm:t>
    </dgm:pt>
    <dgm:pt modelId="{231B2316-049B-4240-96AF-126C09887803}" type="parTrans" cxnId="{7DD76026-B7D3-2444-B2BA-49405A0B74C9}">
      <dgm:prSet/>
      <dgm:spPr/>
      <dgm:t>
        <a:bodyPr/>
        <a:lstStyle/>
        <a:p>
          <a:endParaRPr lang="en-US"/>
        </a:p>
      </dgm:t>
    </dgm:pt>
    <dgm:pt modelId="{0F05623E-1CC7-944D-BCA8-E58FB39B72CA}" type="sibTrans" cxnId="{7DD76026-B7D3-2444-B2BA-49405A0B74C9}">
      <dgm:prSet/>
      <dgm:spPr/>
      <dgm:t>
        <a:bodyPr/>
        <a:lstStyle/>
        <a:p>
          <a:endParaRPr lang="en-US"/>
        </a:p>
      </dgm:t>
    </dgm:pt>
    <dgm:pt modelId="{C595EE6C-27D3-064D-8E29-14D407889F0B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</a:t>
          </a: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(transportation, residential,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and sheltering facilities,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services, critical manufacturing)</a:t>
          </a:r>
          <a:endParaRPr lang="en-US" sz="1600" b="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gm:t>
    </dgm:pt>
    <dgm:pt modelId="{C9F42BE6-AD06-A546-AECA-35BFEB3CFE5D}" type="parTrans" cxnId="{07F6D65F-FE38-804B-AF13-3B2579B6C8E8}">
      <dgm:prSet/>
      <dgm:spPr/>
      <dgm:t>
        <a:bodyPr/>
        <a:lstStyle/>
        <a:p>
          <a:endParaRPr lang="en-US"/>
        </a:p>
      </dgm:t>
    </dgm:pt>
    <dgm:pt modelId="{A4017A8E-B342-E243-8DAA-CB1AF7445FCB}" type="sibTrans" cxnId="{07F6D65F-FE38-804B-AF13-3B2579B6C8E8}">
      <dgm:prSet/>
      <dgm:spPr/>
      <dgm:t>
        <a:bodyPr/>
        <a:lstStyle/>
        <a:p>
          <a:endParaRPr lang="en-US"/>
        </a:p>
      </dgm:t>
    </dgm:pt>
    <dgm:pt modelId="{47DA640C-8E2F-DA49-9520-8AB2BF88C139}" type="pres">
      <dgm:prSet presAssocID="{DBDE95AB-2544-DF47-B15A-3C65C2C2C491}" presName="linearFlow" presStyleCnt="0">
        <dgm:presLayoutVars>
          <dgm:dir/>
          <dgm:animLvl val="lvl"/>
          <dgm:resizeHandles val="exact"/>
        </dgm:presLayoutVars>
      </dgm:prSet>
      <dgm:spPr/>
    </dgm:pt>
    <dgm:pt modelId="{8428E279-AC9C-FE43-B129-765785210C2B}" type="pres">
      <dgm:prSet presAssocID="{1DF167B3-37E9-5F41-A2E4-6806F5756DEE}" presName="composite" presStyleCnt="0"/>
      <dgm:spPr/>
    </dgm:pt>
    <dgm:pt modelId="{BF211D42-1584-F548-96C1-6D9D542D6D3D}" type="pres">
      <dgm:prSet presAssocID="{1DF167B3-37E9-5F41-A2E4-6806F5756D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25589F-5735-A44B-B4ED-244E167984EF}" type="pres">
      <dgm:prSet presAssocID="{1DF167B3-37E9-5F41-A2E4-6806F5756DEE}" presName="parSh" presStyleLbl="node1" presStyleIdx="0" presStyleCnt="3" custScaleX="104806" custScaleY="97490" custLinFactY="-6880" custLinFactNeighborX="8045" custLinFactNeighborY="-100000"/>
      <dgm:spPr/>
    </dgm:pt>
    <dgm:pt modelId="{F9D8E9DF-51C1-AC49-B80A-504A4D9A63B1}" type="pres">
      <dgm:prSet presAssocID="{1DF167B3-37E9-5F41-A2E4-6806F5756DEE}" presName="desTx" presStyleLbl="fgAcc1" presStyleIdx="0" presStyleCnt="3" custScaleX="130483" custScaleY="31756" custLinFactNeighborX="20751" custLinFactNeighborY="-54623">
        <dgm:presLayoutVars>
          <dgm:bulletEnabled val="1"/>
        </dgm:presLayoutVars>
      </dgm:prSet>
      <dgm:spPr/>
    </dgm:pt>
    <dgm:pt modelId="{1AA58E7C-CB2C-EF4F-A4DB-0041DC14C1C2}" type="pres">
      <dgm:prSet presAssocID="{CA31C78A-CF5C-CF4D-8552-2F7B082CA3AA}" presName="sibTrans" presStyleLbl="sibTrans2D1" presStyleIdx="0" presStyleCnt="2" custAng="21113063" custScaleX="660580" custLinFactX="100000" custLinFactNeighborX="140226" custLinFactNeighborY="-82980"/>
      <dgm:spPr/>
    </dgm:pt>
    <dgm:pt modelId="{C1723AB5-0D47-9742-BBC4-B6EB28A07071}" type="pres">
      <dgm:prSet presAssocID="{CA31C78A-CF5C-CF4D-8552-2F7B082CA3AA}" presName="connTx" presStyleLbl="sibTrans2D1" presStyleIdx="0" presStyleCnt="2"/>
      <dgm:spPr/>
    </dgm:pt>
    <dgm:pt modelId="{11BF080A-565D-4B46-9570-3624BB4FCCE2}" type="pres">
      <dgm:prSet presAssocID="{1A001975-1E7E-804E-839F-21D23EB615E2}" presName="composite" presStyleCnt="0"/>
      <dgm:spPr/>
    </dgm:pt>
    <dgm:pt modelId="{D110068D-3B6F-F948-9E26-131E89573EAC}" type="pres">
      <dgm:prSet presAssocID="{1A001975-1E7E-804E-839F-21D23EB615E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DD7D47D-4216-B543-B98F-D682DF1F3483}" type="pres">
      <dgm:prSet presAssocID="{1A001975-1E7E-804E-839F-21D23EB615E2}" presName="parSh" presStyleLbl="node1" presStyleIdx="1" presStyleCnt="3" custScaleX="104806" custLinFactNeighborX="-11992" custLinFactNeighborY="-30127"/>
      <dgm:spPr/>
    </dgm:pt>
    <dgm:pt modelId="{D5BAA5EA-746C-8D41-8767-430DE8DE31BA}" type="pres">
      <dgm:prSet presAssocID="{1A001975-1E7E-804E-839F-21D23EB615E2}" presName="desTx" presStyleLbl="fgAcc1" presStyleIdx="1" presStyleCnt="3" custScaleX="130487" custScaleY="67163" custLinFactNeighborX="-930" custLinFactNeighborY="-28401">
        <dgm:presLayoutVars>
          <dgm:bulletEnabled val="1"/>
        </dgm:presLayoutVars>
      </dgm:prSet>
      <dgm:spPr/>
    </dgm:pt>
    <dgm:pt modelId="{B2D604E7-6211-8044-A4EE-754172A9CB0A}" type="pres">
      <dgm:prSet presAssocID="{A13A4099-F7F0-6345-8BF3-3570DF5F8057}" presName="sibTrans" presStyleLbl="sibTrans2D1" presStyleIdx="1" presStyleCnt="2" custAng="31814" custScaleX="176096" custLinFactNeighborX="-6602" custLinFactNeighborY="-31751"/>
      <dgm:spPr/>
    </dgm:pt>
    <dgm:pt modelId="{464F9CBC-2F15-A842-8E7C-AAB75C28107F}" type="pres">
      <dgm:prSet presAssocID="{A13A4099-F7F0-6345-8BF3-3570DF5F8057}" presName="connTx" presStyleLbl="sibTrans2D1" presStyleIdx="1" presStyleCnt="2"/>
      <dgm:spPr/>
    </dgm:pt>
    <dgm:pt modelId="{C10BF221-D768-1540-AE96-C9B9618C08E2}" type="pres">
      <dgm:prSet presAssocID="{143666A5-F492-DD41-80B1-A6C1AF45BFFE}" presName="composite" presStyleCnt="0"/>
      <dgm:spPr/>
    </dgm:pt>
    <dgm:pt modelId="{DC1DE472-41EF-0D4B-8AA8-994A4DBED95B}" type="pres">
      <dgm:prSet presAssocID="{143666A5-F492-DD41-80B1-A6C1AF45BFF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E70DCC1-FBE4-264B-A880-6A5D46EFED6C}" type="pres">
      <dgm:prSet presAssocID="{143666A5-F492-DD41-80B1-A6C1AF45BFFE}" presName="parSh" presStyleLbl="node1" presStyleIdx="2" presStyleCnt="3" custScaleX="105437" custLinFactNeighborX="-9631" custLinFactNeighborY="-75744"/>
      <dgm:spPr/>
    </dgm:pt>
    <dgm:pt modelId="{3AAC8A75-F9F2-CD46-AEC8-90AE792C0021}" type="pres">
      <dgm:prSet presAssocID="{143666A5-F492-DD41-80B1-A6C1AF45BFFE}" presName="desTx" presStyleLbl="fgAcc1" presStyleIdx="2" presStyleCnt="3" custScaleX="120690" custScaleY="28195" custLinFactNeighborX="-3002" custLinFactNeighborY="-57627">
        <dgm:presLayoutVars>
          <dgm:bulletEnabled val="1"/>
        </dgm:presLayoutVars>
      </dgm:prSet>
      <dgm:spPr/>
    </dgm:pt>
  </dgm:ptLst>
  <dgm:cxnLst>
    <dgm:cxn modelId="{F6E56604-4CBD-4B44-9CC2-8F31B97733AC}" srcId="{143666A5-F492-DD41-80B1-A6C1AF45BFFE}" destId="{7956A919-1A30-394A-B4C5-3D88489FDFA5}" srcOrd="1" destOrd="0" parTransId="{CD6CAB44-AF7B-4747-81AA-1374E4F73759}" sibTransId="{86726E33-BD52-FC42-83CE-240E019A6D3F}"/>
    <dgm:cxn modelId="{EA19B608-99CF-4A43-A13A-BA9C7F88F104}" srcId="{1A001975-1E7E-804E-839F-21D23EB615E2}" destId="{8EB60698-F7BF-9C40-A957-8D4789765851}" srcOrd="1" destOrd="0" parTransId="{888CC295-83BF-174F-BC5F-1B1C7A1D3018}" sibTransId="{DCB1DAE2-FFE8-BC48-91CE-D4068913C0E7}"/>
    <dgm:cxn modelId="{629A1C0D-A13F-B247-AF5D-E33353ADE33A}" type="presOf" srcId="{D0DEEF8B-2C91-AE4F-B7E9-5B7278FD602E}" destId="{D5BAA5EA-746C-8D41-8767-430DE8DE31BA}" srcOrd="0" destOrd="4" presId="urn:microsoft.com/office/officeart/2005/8/layout/process3"/>
    <dgm:cxn modelId="{F172EE10-D122-7B40-8CF5-CA92EECC75AF}" type="presOf" srcId="{51F20D59-B565-4A4A-A8C3-D2DAF091F625}" destId="{D5BAA5EA-746C-8D41-8767-430DE8DE31BA}" srcOrd="0" destOrd="3" presId="urn:microsoft.com/office/officeart/2005/8/layout/process3"/>
    <dgm:cxn modelId="{3DF1931A-652C-9348-8533-CD3688232C9B}" srcId="{DBDE95AB-2544-DF47-B15A-3C65C2C2C491}" destId="{143666A5-F492-DD41-80B1-A6C1AF45BFFE}" srcOrd="2" destOrd="0" parTransId="{882BCDFE-5672-3140-BDB7-D77055F07CF2}" sibTransId="{D64EE449-3188-DF43-B8D5-33B66D64FC41}"/>
    <dgm:cxn modelId="{6D361E21-35FA-3E44-9581-56CC6968474D}" type="presOf" srcId="{143666A5-F492-DD41-80B1-A6C1AF45BFFE}" destId="{DC1DE472-41EF-0D4B-8AA8-994A4DBED95B}" srcOrd="0" destOrd="0" presId="urn:microsoft.com/office/officeart/2005/8/layout/process3"/>
    <dgm:cxn modelId="{7DD76026-B7D3-2444-B2BA-49405A0B74C9}" srcId="{1A001975-1E7E-804E-839F-21D23EB615E2}" destId="{51F20D59-B565-4A4A-A8C3-D2DAF091F625}" srcOrd="3" destOrd="0" parTransId="{231B2316-049B-4240-96AF-126C09887803}" sibTransId="{0F05623E-1CC7-944D-BCA8-E58FB39B72CA}"/>
    <dgm:cxn modelId="{90046226-2FC8-FF4D-80B4-B7B58209E78F}" srcId="{DBDE95AB-2544-DF47-B15A-3C65C2C2C491}" destId="{1DF167B3-37E9-5F41-A2E4-6806F5756DEE}" srcOrd="0" destOrd="0" parTransId="{D532572B-2D3A-6846-B3AD-0FADB1A4E1C2}" sibTransId="{CA31C78A-CF5C-CF4D-8552-2F7B082CA3AA}"/>
    <dgm:cxn modelId="{35013E28-4BD6-0A4B-BB59-F490CF69E6D3}" srcId="{1A001975-1E7E-804E-839F-21D23EB615E2}" destId="{76758DBF-7A76-9742-A330-37F4E87CB599}" srcOrd="5" destOrd="0" parTransId="{A09DA050-FE6D-F647-A2C0-E10266B0EDD1}" sibTransId="{03383A5E-FB1D-DE4A-AD97-7E63DA241586}"/>
    <dgm:cxn modelId="{452F6E31-CA0A-2D4C-A02F-73B4A88EB010}" type="presOf" srcId="{DBDE95AB-2544-DF47-B15A-3C65C2C2C491}" destId="{47DA640C-8E2F-DA49-9520-8AB2BF88C139}" srcOrd="0" destOrd="0" presId="urn:microsoft.com/office/officeart/2005/8/layout/process3"/>
    <dgm:cxn modelId="{C6E07535-D3B5-B24A-B9FF-4A96C5E78F59}" srcId="{1A001975-1E7E-804E-839F-21D23EB615E2}" destId="{B188599F-D742-9A43-A5D1-F6EAB54A6998}" srcOrd="7" destOrd="0" parTransId="{615B7CC1-9CD0-F046-BB3D-CAA62F8B6526}" sibTransId="{3131BABC-1902-B740-801B-1D3C28A7A6E4}"/>
    <dgm:cxn modelId="{BF3FB43E-7B50-1843-BF65-33971C13D018}" srcId="{1DF167B3-37E9-5F41-A2E4-6806F5756DEE}" destId="{BC0A8829-3899-0B44-A780-18188ED85506}" srcOrd="1" destOrd="0" parTransId="{DDB4A496-E483-164D-8C74-4F915A43A805}" sibTransId="{54AAFE1A-2612-4548-8389-DC479255A060}"/>
    <dgm:cxn modelId="{3C230848-AC89-A64D-A4F3-34ADA09C615F}" srcId="{1DF167B3-37E9-5F41-A2E4-6806F5756DEE}" destId="{719B1A1D-743D-7C4A-BE27-0B85E6AE8D5C}" srcOrd="0" destOrd="0" parTransId="{FA2181A4-F245-EE4E-BF2B-73B6681CCB9C}" sibTransId="{9317DC06-B59D-854B-A8C8-73EDB032880A}"/>
    <dgm:cxn modelId="{A7CFE156-D254-1E48-B934-8D16BFD970CF}" type="presOf" srcId="{CA31C78A-CF5C-CF4D-8552-2F7B082CA3AA}" destId="{C1723AB5-0D47-9742-BBC4-B6EB28A07071}" srcOrd="1" destOrd="0" presId="urn:microsoft.com/office/officeart/2005/8/layout/process3"/>
    <dgm:cxn modelId="{63E0FE5E-2B0B-8240-BE48-79E99945614D}" type="presOf" srcId="{1DF167B3-37E9-5F41-A2E4-6806F5756DEE}" destId="{BF211D42-1584-F548-96C1-6D9D542D6D3D}" srcOrd="0" destOrd="0" presId="urn:microsoft.com/office/officeart/2005/8/layout/process3"/>
    <dgm:cxn modelId="{07F6D65F-FE38-804B-AF13-3B2579B6C8E8}" srcId="{1A001975-1E7E-804E-839F-21D23EB615E2}" destId="{C595EE6C-27D3-064D-8E29-14D407889F0B}" srcOrd="8" destOrd="0" parTransId="{C9F42BE6-AD06-A546-AECA-35BFEB3CFE5D}" sibTransId="{A4017A8E-B342-E243-8DAA-CB1AF7445FCB}"/>
    <dgm:cxn modelId="{5A417362-0DD5-4242-A7A3-3C7E3EEDE8D9}" srcId="{143666A5-F492-DD41-80B1-A6C1AF45BFFE}" destId="{47B86FD6-8782-5C43-9D1E-ED3CF505D49C}" srcOrd="0" destOrd="0" parTransId="{06788932-B0D8-8F43-BF25-DC7FCD33E691}" sibTransId="{CBDE6F4B-ED14-754D-A691-6DF42B712D84}"/>
    <dgm:cxn modelId="{4C031A6F-559C-EA47-907E-6CF6A6A3AE98}" type="presOf" srcId="{8EB60698-F7BF-9C40-A957-8D4789765851}" destId="{D5BAA5EA-746C-8D41-8767-430DE8DE31BA}" srcOrd="0" destOrd="1" presId="urn:microsoft.com/office/officeart/2005/8/layout/process3"/>
    <dgm:cxn modelId="{D5DEA375-ED20-BC40-942B-83017130FC3E}" type="presOf" srcId="{1DF167B3-37E9-5F41-A2E4-6806F5756DEE}" destId="{FF25589F-5735-A44B-B4ED-244E167984EF}" srcOrd="1" destOrd="0" presId="urn:microsoft.com/office/officeart/2005/8/layout/process3"/>
    <dgm:cxn modelId="{C2E2CF7D-6DCE-F54E-8E21-5B645657641E}" type="presOf" srcId="{D0660874-5531-7F40-B5C0-1FABDBADE2BB}" destId="{D5BAA5EA-746C-8D41-8767-430DE8DE31BA}" srcOrd="0" destOrd="0" presId="urn:microsoft.com/office/officeart/2005/8/layout/process3"/>
    <dgm:cxn modelId="{BAC4758F-BB94-E84F-92EE-B7828989D644}" type="presOf" srcId="{A13A4099-F7F0-6345-8BF3-3570DF5F8057}" destId="{464F9CBC-2F15-A842-8E7C-AAB75C28107F}" srcOrd="1" destOrd="0" presId="urn:microsoft.com/office/officeart/2005/8/layout/process3"/>
    <dgm:cxn modelId="{4E815690-0DBD-8541-82D9-3B178C932BF3}" srcId="{1DF167B3-37E9-5F41-A2E4-6806F5756DEE}" destId="{259016AF-4189-8648-B8D2-1A24877E2F6D}" srcOrd="2" destOrd="0" parTransId="{7CCEC346-4E29-4040-837B-691885005457}" sibTransId="{600856F8-F739-864E-99AB-15E41ACC831E}"/>
    <dgm:cxn modelId="{7E7C3798-C0CD-5A45-A429-A7F8D090DBDB}" type="presOf" srcId="{C595EE6C-27D3-064D-8E29-14D407889F0B}" destId="{D5BAA5EA-746C-8D41-8767-430DE8DE31BA}" srcOrd="0" destOrd="8" presId="urn:microsoft.com/office/officeart/2005/8/layout/process3"/>
    <dgm:cxn modelId="{69E86198-05D3-3C46-B666-A001B5A9BD9E}" type="presOf" srcId="{259016AF-4189-8648-B8D2-1A24877E2F6D}" destId="{F9D8E9DF-51C1-AC49-B80A-504A4D9A63B1}" srcOrd="0" destOrd="2" presId="urn:microsoft.com/office/officeart/2005/8/layout/process3"/>
    <dgm:cxn modelId="{1C3EFA9D-4911-D345-B4DD-A265E4B833BF}" type="presOf" srcId="{CA31C78A-CF5C-CF4D-8552-2F7B082CA3AA}" destId="{1AA58E7C-CB2C-EF4F-A4DB-0041DC14C1C2}" srcOrd="0" destOrd="0" presId="urn:microsoft.com/office/officeart/2005/8/layout/process3"/>
    <dgm:cxn modelId="{79A1BFA7-3DCD-5942-AFA1-DED1F1E30B09}" type="presOf" srcId="{1A001975-1E7E-804E-839F-21D23EB615E2}" destId="{2DD7D47D-4216-B543-B98F-D682DF1F3483}" srcOrd="1" destOrd="0" presId="urn:microsoft.com/office/officeart/2005/8/layout/process3"/>
    <dgm:cxn modelId="{E8AAD4A7-1C14-484E-A992-602B6316FDE9}" type="presOf" srcId="{719B1A1D-743D-7C4A-BE27-0B85E6AE8D5C}" destId="{F9D8E9DF-51C1-AC49-B80A-504A4D9A63B1}" srcOrd="0" destOrd="0" presId="urn:microsoft.com/office/officeart/2005/8/layout/process3"/>
    <dgm:cxn modelId="{3515A0A9-6338-2B46-B26C-0854D930CCA4}" type="presOf" srcId="{143666A5-F492-DD41-80B1-A6C1AF45BFFE}" destId="{5E70DCC1-FBE4-264B-A880-6A5D46EFED6C}" srcOrd="1" destOrd="0" presId="urn:microsoft.com/office/officeart/2005/8/layout/process3"/>
    <dgm:cxn modelId="{D36856B0-7BD0-784D-A730-54911ED03C56}" srcId="{DBDE95AB-2544-DF47-B15A-3C65C2C2C491}" destId="{1A001975-1E7E-804E-839F-21D23EB615E2}" srcOrd="1" destOrd="0" parTransId="{BE9B7A86-3B88-7044-BA44-931152072438}" sibTransId="{A13A4099-F7F0-6345-8BF3-3570DF5F8057}"/>
    <dgm:cxn modelId="{4CF781B1-7016-5246-BEAC-F126FCF69A94}" type="presOf" srcId="{B188599F-D742-9A43-A5D1-F6EAB54A6998}" destId="{D5BAA5EA-746C-8D41-8767-430DE8DE31BA}" srcOrd="0" destOrd="7" presId="urn:microsoft.com/office/officeart/2005/8/layout/process3"/>
    <dgm:cxn modelId="{36559DB3-12E0-2B4A-A4BF-36A649549548}" type="presOf" srcId="{A13A4099-F7F0-6345-8BF3-3570DF5F8057}" destId="{B2D604E7-6211-8044-A4EE-754172A9CB0A}" srcOrd="0" destOrd="0" presId="urn:microsoft.com/office/officeart/2005/8/layout/process3"/>
    <dgm:cxn modelId="{442F26C0-3A0D-4E41-8D10-34106D357CBD}" srcId="{1A001975-1E7E-804E-839F-21D23EB615E2}" destId="{13F39B9D-B120-474F-900E-8471384F4161}" srcOrd="2" destOrd="0" parTransId="{40F8026C-9560-6E4A-B300-8D254DCA0921}" sibTransId="{2AA4C044-5D6D-2B47-9F53-51A5CF0A64B3}"/>
    <dgm:cxn modelId="{774295C2-DAE0-AB45-B12F-7C1A33EAFE64}" srcId="{1A001975-1E7E-804E-839F-21D23EB615E2}" destId="{D0660874-5531-7F40-B5C0-1FABDBADE2BB}" srcOrd="0" destOrd="0" parTransId="{8D9CD9AC-BC80-5A44-B595-87B592685124}" sibTransId="{E0F4839A-2965-3E46-9AF3-99E831EE660B}"/>
    <dgm:cxn modelId="{846502C4-DCA2-C843-A6D9-87882459F860}" type="presOf" srcId="{BC0A8829-3899-0B44-A780-18188ED85506}" destId="{F9D8E9DF-51C1-AC49-B80A-504A4D9A63B1}" srcOrd="0" destOrd="1" presId="urn:microsoft.com/office/officeart/2005/8/layout/process3"/>
    <dgm:cxn modelId="{1604A5C9-BD16-1045-BDC7-DEE5386B8569}" type="presOf" srcId="{13F39B9D-B120-474F-900E-8471384F4161}" destId="{D5BAA5EA-746C-8D41-8767-430DE8DE31BA}" srcOrd="0" destOrd="2" presId="urn:microsoft.com/office/officeart/2005/8/layout/process3"/>
    <dgm:cxn modelId="{BD70A0CB-A06E-E04A-9EEA-492B58CA407B}" type="presOf" srcId="{76758DBF-7A76-9742-A330-37F4E87CB599}" destId="{D5BAA5EA-746C-8D41-8767-430DE8DE31BA}" srcOrd="0" destOrd="5" presId="urn:microsoft.com/office/officeart/2005/8/layout/process3"/>
    <dgm:cxn modelId="{96BFF1CB-397E-F84F-94E7-67A50F3415E7}" type="presOf" srcId="{47B86FD6-8782-5C43-9D1E-ED3CF505D49C}" destId="{3AAC8A75-F9F2-CD46-AEC8-90AE792C0021}" srcOrd="0" destOrd="0" presId="urn:microsoft.com/office/officeart/2005/8/layout/process3"/>
    <dgm:cxn modelId="{D43D19D4-4741-FA43-B163-22870988195C}" type="presOf" srcId="{1A001975-1E7E-804E-839F-21D23EB615E2}" destId="{D110068D-3B6F-F948-9E26-131E89573EAC}" srcOrd="0" destOrd="0" presId="urn:microsoft.com/office/officeart/2005/8/layout/process3"/>
    <dgm:cxn modelId="{040187EA-9056-3149-9DCF-C7998DDD16B6}" srcId="{1A001975-1E7E-804E-839F-21D23EB615E2}" destId="{9DF5FFF5-F5A0-3048-A50E-8D1E7536AC6C}" srcOrd="6" destOrd="0" parTransId="{038A3085-9DF9-344B-A74F-ED91294C3592}" sibTransId="{77EAE073-D7F2-3E44-8852-F4A42FC81CEE}"/>
    <dgm:cxn modelId="{ABC3F2F6-3119-C342-8D31-D18E3996039C}" type="presOf" srcId="{7956A919-1A30-394A-B4C5-3D88489FDFA5}" destId="{3AAC8A75-F9F2-CD46-AEC8-90AE792C0021}" srcOrd="0" destOrd="1" presId="urn:microsoft.com/office/officeart/2005/8/layout/process3"/>
    <dgm:cxn modelId="{F1AEE0FC-41FE-7440-B371-B512C1446568}" srcId="{1A001975-1E7E-804E-839F-21D23EB615E2}" destId="{D0DEEF8B-2C91-AE4F-B7E9-5B7278FD602E}" srcOrd="4" destOrd="0" parTransId="{EDB30301-5978-7544-B488-0756EB6A1FAD}" sibTransId="{A5AD5BE4-5E4B-514E-995F-2468A6FCC9E8}"/>
    <dgm:cxn modelId="{EFF426FF-D5DF-B34C-A456-3CF92EE6C48C}" type="presOf" srcId="{9DF5FFF5-F5A0-3048-A50E-8D1E7536AC6C}" destId="{D5BAA5EA-746C-8D41-8767-430DE8DE31BA}" srcOrd="0" destOrd="6" presId="urn:microsoft.com/office/officeart/2005/8/layout/process3"/>
    <dgm:cxn modelId="{71F18A0F-0609-1044-BBD3-430A99954859}" type="presParOf" srcId="{47DA640C-8E2F-DA49-9520-8AB2BF88C139}" destId="{8428E279-AC9C-FE43-B129-765785210C2B}" srcOrd="0" destOrd="0" presId="urn:microsoft.com/office/officeart/2005/8/layout/process3"/>
    <dgm:cxn modelId="{6657C271-F3A5-6E49-9F34-6213D5B65BA8}" type="presParOf" srcId="{8428E279-AC9C-FE43-B129-765785210C2B}" destId="{BF211D42-1584-F548-96C1-6D9D542D6D3D}" srcOrd="0" destOrd="0" presId="urn:microsoft.com/office/officeart/2005/8/layout/process3"/>
    <dgm:cxn modelId="{1150972E-5EFB-F64A-8028-8A0108374076}" type="presParOf" srcId="{8428E279-AC9C-FE43-B129-765785210C2B}" destId="{FF25589F-5735-A44B-B4ED-244E167984EF}" srcOrd="1" destOrd="0" presId="urn:microsoft.com/office/officeart/2005/8/layout/process3"/>
    <dgm:cxn modelId="{A5564F1D-56E3-3F4B-A27F-61D28FA1B1EC}" type="presParOf" srcId="{8428E279-AC9C-FE43-B129-765785210C2B}" destId="{F9D8E9DF-51C1-AC49-B80A-504A4D9A63B1}" srcOrd="2" destOrd="0" presId="urn:microsoft.com/office/officeart/2005/8/layout/process3"/>
    <dgm:cxn modelId="{51F84A1F-8D8D-6947-A188-8531E3D93B09}" type="presParOf" srcId="{47DA640C-8E2F-DA49-9520-8AB2BF88C139}" destId="{1AA58E7C-CB2C-EF4F-A4DB-0041DC14C1C2}" srcOrd="1" destOrd="0" presId="urn:microsoft.com/office/officeart/2005/8/layout/process3"/>
    <dgm:cxn modelId="{5F73731E-FEBC-6444-97E3-C63FC59614D5}" type="presParOf" srcId="{1AA58E7C-CB2C-EF4F-A4DB-0041DC14C1C2}" destId="{C1723AB5-0D47-9742-BBC4-B6EB28A07071}" srcOrd="0" destOrd="0" presId="urn:microsoft.com/office/officeart/2005/8/layout/process3"/>
    <dgm:cxn modelId="{5603C3CA-AB38-4048-AC12-29A15823CB3B}" type="presParOf" srcId="{47DA640C-8E2F-DA49-9520-8AB2BF88C139}" destId="{11BF080A-565D-4B46-9570-3624BB4FCCE2}" srcOrd="2" destOrd="0" presId="urn:microsoft.com/office/officeart/2005/8/layout/process3"/>
    <dgm:cxn modelId="{61A73EAA-BDEE-354B-84BA-7DA0649AADF2}" type="presParOf" srcId="{11BF080A-565D-4B46-9570-3624BB4FCCE2}" destId="{D110068D-3B6F-F948-9E26-131E89573EAC}" srcOrd="0" destOrd="0" presId="urn:microsoft.com/office/officeart/2005/8/layout/process3"/>
    <dgm:cxn modelId="{72977CF0-F84C-C043-BC0B-9167B2104FFB}" type="presParOf" srcId="{11BF080A-565D-4B46-9570-3624BB4FCCE2}" destId="{2DD7D47D-4216-B543-B98F-D682DF1F3483}" srcOrd="1" destOrd="0" presId="urn:microsoft.com/office/officeart/2005/8/layout/process3"/>
    <dgm:cxn modelId="{B921CFA3-EFC2-5245-BFC0-EBF755009B35}" type="presParOf" srcId="{11BF080A-565D-4B46-9570-3624BB4FCCE2}" destId="{D5BAA5EA-746C-8D41-8767-430DE8DE31BA}" srcOrd="2" destOrd="0" presId="urn:microsoft.com/office/officeart/2005/8/layout/process3"/>
    <dgm:cxn modelId="{655DA10A-F40C-E64F-B949-D99E3A980E25}" type="presParOf" srcId="{47DA640C-8E2F-DA49-9520-8AB2BF88C139}" destId="{B2D604E7-6211-8044-A4EE-754172A9CB0A}" srcOrd="3" destOrd="0" presId="urn:microsoft.com/office/officeart/2005/8/layout/process3"/>
    <dgm:cxn modelId="{67D50620-C1F5-294A-8356-8EE8EDC9C9B7}" type="presParOf" srcId="{B2D604E7-6211-8044-A4EE-754172A9CB0A}" destId="{464F9CBC-2F15-A842-8E7C-AAB75C28107F}" srcOrd="0" destOrd="0" presId="urn:microsoft.com/office/officeart/2005/8/layout/process3"/>
    <dgm:cxn modelId="{D4F09196-A9E8-7E4B-A682-44E74DC7C125}" type="presParOf" srcId="{47DA640C-8E2F-DA49-9520-8AB2BF88C139}" destId="{C10BF221-D768-1540-AE96-C9B9618C08E2}" srcOrd="4" destOrd="0" presId="urn:microsoft.com/office/officeart/2005/8/layout/process3"/>
    <dgm:cxn modelId="{193B168A-6B2D-174E-BE5E-239FB73DFD69}" type="presParOf" srcId="{C10BF221-D768-1540-AE96-C9B9618C08E2}" destId="{DC1DE472-41EF-0D4B-8AA8-994A4DBED95B}" srcOrd="0" destOrd="0" presId="urn:microsoft.com/office/officeart/2005/8/layout/process3"/>
    <dgm:cxn modelId="{70C9431B-E40A-0042-91DE-660184FBF866}" type="presParOf" srcId="{C10BF221-D768-1540-AE96-C9B9618C08E2}" destId="{5E70DCC1-FBE4-264B-A880-6A5D46EFED6C}" srcOrd="1" destOrd="0" presId="urn:microsoft.com/office/officeart/2005/8/layout/process3"/>
    <dgm:cxn modelId="{1A28585C-02FB-1E49-9A0B-824C448959B0}" type="presParOf" srcId="{C10BF221-D768-1540-AE96-C9B9618C08E2}" destId="{3AAC8A75-F9F2-CD46-AEC8-90AE792C002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5589F-5735-A44B-B4ED-244E167984EF}">
      <dsp:nvSpPr>
        <dsp:cNvPr id="0" name=""/>
        <dsp:cNvSpPr/>
      </dsp:nvSpPr>
      <dsp:spPr>
        <a:xfrm>
          <a:off x="144625" y="180215"/>
          <a:ext cx="1834272" cy="998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1A</a:t>
          </a:r>
          <a:br>
            <a:rPr lang="en-US" sz="2000" b="1" kern="1200" dirty="0">
              <a:latin typeface="Share Tech" pitchFamily="2" charset="77"/>
            </a:rPr>
          </a:br>
          <a:r>
            <a:rPr lang="en-US" sz="2000" b="1" kern="1200" dirty="0">
              <a:latin typeface="Share Tech" pitchFamily="2" charset="77"/>
            </a:rPr>
            <a:t>(in progress)</a:t>
          </a:r>
          <a:endParaRPr lang="en-US" sz="2000" b="1" kern="1200" dirty="0"/>
        </a:p>
      </dsp:txBody>
      <dsp:txXfrm>
        <a:off x="144625" y="180215"/>
        <a:ext cx="1834272" cy="665361"/>
      </dsp:txXfrm>
    </dsp:sp>
    <dsp:sp modelId="{F9D8E9DF-51C1-AC49-B80A-504A4D9A63B1}">
      <dsp:nvSpPr>
        <dsp:cNvPr id="0" name=""/>
        <dsp:cNvSpPr/>
      </dsp:nvSpPr>
      <dsp:spPr>
        <a:xfrm>
          <a:off x="500773" y="1005832"/>
          <a:ext cx="2283661" cy="1426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~ 3 million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healthcare workers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long-term care residents</a:t>
          </a:r>
        </a:p>
      </dsp:txBody>
      <dsp:txXfrm>
        <a:off x="542561" y="1047620"/>
        <a:ext cx="2200085" cy="1343157"/>
      </dsp:txXfrm>
    </dsp:sp>
    <dsp:sp modelId="{1AA58E7C-CB2C-EF4F-A4DB-0041DC14C1C2}">
      <dsp:nvSpPr>
        <dsp:cNvPr id="0" name=""/>
        <dsp:cNvSpPr/>
      </dsp:nvSpPr>
      <dsp:spPr>
        <a:xfrm rot="21583807">
          <a:off x="2009903" y="126200"/>
          <a:ext cx="3305448" cy="435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009904" y="213656"/>
        <a:ext cx="3174726" cy="261443"/>
      </dsp:txXfrm>
    </dsp:sp>
    <dsp:sp modelId="{2DD7D47D-4216-B543-B98F-D682DF1F3483}">
      <dsp:nvSpPr>
        <dsp:cNvPr id="0" name=""/>
        <dsp:cNvSpPr/>
      </dsp:nvSpPr>
      <dsp:spPr>
        <a:xfrm>
          <a:off x="2914184" y="553284"/>
          <a:ext cx="1834272" cy="1023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1B</a:t>
          </a:r>
        </a:p>
      </dsp:txBody>
      <dsp:txXfrm>
        <a:off x="2914184" y="553284"/>
        <a:ext cx="1834272" cy="682492"/>
      </dsp:txXfrm>
    </dsp:sp>
    <dsp:sp modelId="{D5BAA5EA-746C-8D41-8767-430DE8DE31BA}">
      <dsp:nvSpPr>
        <dsp:cNvPr id="0" name=""/>
        <dsp:cNvSpPr/>
      </dsp:nvSpPr>
      <dsp:spPr>
        <a:xfrm>
          <a:off x="3241524" y="1005849"/>
          <a:ext cx="2283731" cy="3017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u="sng" kern="1200" dirty="0">
              <a:latin typeface="Share Tech" pitchFamily="2" charset="77"/>
            </a:rPr>
            <a:t>Tier 1 (we are here)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Age 65+ </a:t>
          </a:r>
          <a:r>
            <a:rPr lang="en-US" sz="1600" b="0" kern="1200" dirty="0" err="1">
              <a:latin typeface="Share Tech" pitchFamily="2" charset="77"/>
            </a:rPr>
            <a:t>yrs</a:t>
          </a:r>
          <a:r>
            <a:rPr lang="en-US" sz="1600" b="0" kern="1200" dirty="0">
              <a:latin typeface="Share Tech" pitchFamily="2" charset="77"/>
            </a:rPr>
            <a:t> old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Essential workers</a:t>
          </a:r>
        </a:p>
        <a:p>
          <a:pPr marL="57150" lvl="1" indent="-57150" algn="l" defTabSz="44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" b="0" kern="1200" dirty="0">
            <a:latin typeface="Share Tech" pitchFamily="2" charset="77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(education, childcare,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emergency services, food,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agriculture)</a:t>
          </a:r>
          <a:endParaRPr lang="en-US" sz="1400" b="0" kern="120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 dirty="0">
            <a:latin typeface="Share Tech" pitchFamily="2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u="sng" kern="1200" dirty="0">
              <a:latin typeface="Share Tech" pitchFamily="2" charset="77"/>
            </a:rPr>
            <a:t>Tier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Essential workers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</a:t>
          </a: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(transportation, residential,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and sheltering facilities,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services, critical manufacturing)</a:t>
          </a:r>
          <a:endParaRPr lang="en-US" sz="1600" b="0" kern="120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sp:txBody>
      <dsp:txXfrm>
        <a:off x="3308412" y="1072737"/>
        <a:ext cx="2149955" cy="2883723"/>
      </dsp:txXfrm>
    </dsp:sp>
    <dsp:sp modelId="{B2D604E7-6211-8044-A4EE-754172A9CB0A}">
      <dsp:nvSpPr>
        <dsp:cNvPr id="0" name=""/>
        <dsp:cNvSpPr/>
      </dsp:nvSpPr>
      <dsp:spPr>
        <a:xfrm>
          <a:off x="4766155" y="523496"/>
          <a:ext cx="1238854" cy="435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66155" y="610644"/>
        <a:ext cx="1108132" cy="261443"/>
      </dsp:txXfrm>
    </dsp:sp>
    <dsp:sp modelId="{5E70DCC1-FBE4-264B-A880-6A5D46EFED6C}">
      <dsp:nvSpPr>
        <dsp:cNvPr id="0" name=""/>
        <dsp:cNvSpPr/>
      </dsp:nvSpPr>
      <dsp:spPr>
        <a:xfrm>
          <a:off x="6075779" y="523974"/>
          <a:ext cx="1845316" cy="1023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1C</a:t>
          </a:r>
        </a:p>
      </dsp:txBody>
      <dsp:txXfrm>
        <a:off x="6075779" y="523974"/>
        <a:ext cx="1845316" cy="682492"/>
      </dsp:txXfrm>
    </dsp:sp>
    <dsp:sp modelId="{3AAC8A75-F9F2-CD46-AEC8-90AE792C0021}">
      <dsp:nvSpPr>
        <dsp:cNvPr id="0" name=""/>
        <dsp:cNvSpPr/>
      </dsp:nvSpPr>
      <dsp:spPr>
        <a:xfrm>
          <a:off x="6416787" y="1005849"/>
          <a:ext cx="2112267" cy="126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hare Tech" pitchFamily="2" charset="77"/>
            </a:rPr>
            <a:t>Age 50-64 </a:t>
          </a:r>
          <a:r>
            <a:rPr lang="en-US" sz="1600" kern="1200" dirty="0" err="1">
              <a:latin typeface="Share Tech" pitchFamily="2" charset="77"/>
            </a:rPr>
            <a:t>yrs</a:t>
          </a:r>
          <a:r>
            <a:rPr lang="en-US" sz="1600" kern="1200" dirty="0">
              <a:latin typeface="Share Tech" pitchFamily="2" charset="77"/>
            </a:rPr>
            <a:t> old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hare Tech" pitchFamily="2" charset="77"/>
            </a:rPr>
            <a:t>Age 16-49 </a:t>
          </a:r>
          <a:r>
            <a:rPr lang="en-US" sz="1600" kern="1200" dirty="0" err="1">
              <a:latin typeface="Share Tech" pitchFamily="2" charset="77"/>
            </a:rPr>
            <a:t>yrs</a:t>
          </a:r>
          <a:r>
            <a:rPr lang="en-US" sz="1600" kern="1200" dirty="0">
              <a:latin typeface="Share Tech" pitchFamily="2" charset="77"/>
            </a:rPr>
            <a:t> old with underlying health conditions </a:t>
          </a:r>
        </a:p>
      </dsp:txBody>
      <dsp:txXfrm>
        <a:off x="6453889" y="1042951"/>
        <a:ext cx="2038063" cy="119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None of the models predict the actual change very well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May need to consider numerous other factors to consider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48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At the federal level, more or less uniform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Higher discrepancy at the state level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unfortunately, highly impacted states like CA is slow in vaccine distribution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 far total vaccine administered is at round 5000 per 100K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Whereas just within the last 2 weeks, more than 1000 people per 100k have been newly confirmed.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Subject to change as the model develops…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6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0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98d2677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98d2677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91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None of the models predict the actual change very well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May need to consider numerous other factors to consider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17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What is the current distribution plan?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Prioritize on healthcare workers and elderly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Makes sense to protect the elderly and most exposed workers, but also heavily influenced by “ethics”  </a:t>
            </a:r>
          </a:p>
        </p:txBody>
      </p:sp>
    </p:spTree>
    <p:extLst>
      <p:ext uri="{BB962C8B-B14F-4D97-AF65-F5344CB8AC3E}">
        <p14:creationId xmlns:p14="http://schemas.microsoft.com/office/powerpoint/2010/main" val="185763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jessepta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5876693" y="4207878"/>
            <a:ext cx="295690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Rahul Parab, Jesse Tao, Letty Wu, Alyssia Oh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363569" y="0"/>
            <a:ext cx="6458954" cy="3403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5:</a:t>
            </a:r>
            <a:br>
              <a:rPr lang="en" sz="4000" dirty="0"/>
            </a:br>
            <a:r>
              <a:rPr lang="en" sz="4000" dirty="0"/>
              <a:t>COVID19 Vaccination</a:t>
            </a:r>
            <a:br>
              <a:rPr lang="en" sz="4000" dirty="0"/>
            </a:br>
            <a:br>
              <a:rPr lang="en" sz="2000" dirty="0"/>
            </a:br>
            <a:r>
              <a:rPr lang="en" sz="2000" dirty="0"/>
              <a:t>a race of injection vs. infection</a:t>
            </a:r>
            <a:endParaRPr sz="2000" dirty="0"/>
          </a:p>
        </p:txBody>
      </p:sp>
      <p:pic>
        <p:nvPicPr>
          <p:cNvPr id="1028" name="Picture 4" descr="Coronavirus: Facebook, Twitter and YouTube 'fail to tackle anti-vaccination  posts' - BBC News">
            <a:extLst>
              <a:ext uri="{FF2B5EF4-FFF2-40B4-BE49-F238E27FC236}">
                <a16:creationId xmlns:a16="http://schemas.microsoft.com/office/drawing/2014/main" id="{45EA0AC7-62EA-A843-A5F3-29592227B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" r="4589"/>
          <a:stretch/>
        </p:blipFill>
        <p:spPr bwMode="auto">
          <a:xfrm>
            <a:off x="155138" y="1172682"/>
            <a:ext cx="4416862" cy="2798135"/>
          </a:xfrm>
          <a:prstGeom prst="rect">
            <a:avLst/>
          </a:prstGeom>
          <a:noFill/>
          <a:effectLst>
            <a:softEdge rad="266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E2ED01A-53CA-0F46-B363-733847E6AB86}"/>
              </a:ext>
            </a:extLst>
          </p:cNvPr>
          <p:cNvSpPr/>
          <p:nvPr/>
        </p:nvSpPr>
        <p:spPr>
          <a:xfrm>
            <a:off x="71120" y="945515"/>
            <a:ext cx="9001760" cy="401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4;p26">
            <a:extLst>
              <a:ext uri="{FF2B5EF4-FFF2-40B4-BE49-F238E27FC236}">
                <a16:creationId xmlns:a16="http://schemas.microsoft.com/office/drawing/2014/main" id="{E3A5686A-914D-004A-AF71-E84AA84B9029}"/>
              </a:ext>
            </a:extLst>
          </p:cNvPr>
          <p:cNvSpPr txBox="1">
            <a:spLocks/>
          </p:cNvSpPr>
          <p:nvPr/>
        </p:nvSpPr>
        <p:spPr>
          <a:xfrm>
            <a:off x="274320" y="365760"/>
            <a:ext cx="591312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000" dirty="0"/>
              <a:t>Modeling –SARIMAX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60DF385B-C5E8-3F47-9BAD-6921EA72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" y="941832"/>
            <a:ext cx="4471416" cy="1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040C955A-071E-3B45-A190-15B065E1C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" y="3136392"/>
            <a:ext cx="4471416" cy="1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653E4604-2251-DC4B-B1AC-512A6E14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35" y="941832"/>
            <a:ext cx="4471416" cy="1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0215EC91-EFA5-6040-865F-293D92B3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35" y="3136392"/>
            <a:ext cx="4471416" cy="1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713;p34">
            <a:extLst>
              <a:ext uri="{FF2B5EF4-FFF2-40B4-BE49-F238E27FC236}">
                <a16:creationId xmlns:a16="http://schemas.microsoft.com/office/drawing/2014/main" id="{6C76F209-B4AE-9A46-BFA3-F647033DA485}"/>
              </a:ext>
            </a:extLst>
          </p:cNvPr>
          <p:cNvSpPr txBox="1">
            <a:spLocks/>
          </p:cNvSpPr>
          <p:nvPr/>
        </p:nvSpPr>
        <p:spPr>
          <a:xfrm>
            <a:off x="651418" y="2677795"/>
            <a:ext cx="6330588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Los Angeles                                                             Inyo</a:t>
            </a: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Colusa                                                                     Riverside</a:t>
            </a:r>
          </a:p>
        </p:txBody>
      </p:sp>
    </p:spTree>
    <p:extLst>
      <p:ext uri="{BB962C8B-B14F-4D97-AF65-F5344CB8AC3E}">
        <p14:creationId xmlns:p14="http://schemas.microsoft.com/office/powerpoint/2010/main" val="425432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5259A7-898E-4F41-A0EE-E2E87B2956E9}"/>
              </a:ext>
            </a:extLst>
          </p:cNvPr>
          <p:cNvSpPr/>
          <p:nvPr/>
        </p:nvSpPr>
        <p:spPr>
          <a:xfrm>
            <a:off x="71120" y="945515"/>
            <a:ext cx="9001760" cy="401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34875" y="401207"/>
            <a:ext cx="82773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our model compare to existing models? 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E124702-E373-864B-A3CD-3095309A5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1430"/>
          <a:stretch/>
        </p:blipFill>
        <p:spPr>
          <a:xfrm>
            <a:off x="416440" y="1440458"/>
            <a:ext cx="3089315" cy="161283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F715137-CD70-2B45-B83D-6BDC842C7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46" r="21430" b="1832"/>
          <a:stretch/>
        </p:blipFill>
        <p:spPr>
          <a:xfrm>
            <a:off x="416439" y="3178025"/>
            <a:ext cx="3089315" cy="161283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E5BF972-6A31-DD48-A453-CEEA75E085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59" r="21430"/>
          <a:stretch/>
        </p:blipFill>
        <p:spPr>
          <a:xfrm>
            <a:off x="3505754" y="3147262"/>
            <a:ext cx="3089315" cy="16510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C527A82-530E-4F4D-9D1D-4FBBB2B0F8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51" r="21430"/>
          <a:stretch/>
        </p:blipFill>
        <p:spPr>
          <a:xfrm>
            <a:off x="3505754" y="1463444"/>
            <a:ext cx="3089315" cy="1566861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4681D61-8E34-F244-8C6E-29114E4FBD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21" t="8370" b="9220"/>
          <a:stretch/>
        </p:blipFill>
        <p:spPr>
          <a:xfrm>
            <a:off x="6593518" y="1315723"/>
            <a:ext cx="2111478" cy="3470549"/>
          </a:xfrm>
          <a:prstGeom prst="rect">
            <a:avLst/>
          </a:prstGeom>
        </p:spPr>
      </p:pic>
      <p:sp>
        <p:nvSpPr>
          <p:cNvPr id="16" name="Google Shape;713;p34">
            <a:extLst>
              <a:ext uri="{FF2B5EF4-FFF2-40B4-BE49-F238E27FC236}">
                <a16:creationId xmlns:a16="http://schemas.microsoft.com/office/drawing/2014/main" id="{8763D540-CC60-3D4B-B233-BC336F58F292}"/>
              </a:ext>
            </a:extLst>
          </p:cNvPr>
          <p:cNvSpPr txBox="1">
            <a:spLocks/>
          </p:cNvSpPr>
          <p:nvPr/>
        </p:nvSpPr>
        <p:spPr>
          <a:xfrm>
            <a:off x="685779" y="1736668"/>
            <a:ext cx="6330588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Los Angeles                                       Inyo</a:t>
            </a: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Colusa                                               Riverside</a:t>
            </a:r>
          </a:p>
        </p:txBody>
      </p:sp>
    </p:spTree>
    <p:extLst>
      <p:ext uri="{BB962C8B-B14F-4D97-AF65-F5344CB8AC3E}">
        <p14:creationId xmlns:p14="http://schemas.microsoft.com/office/powerpoint/2010/main" val="313463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89AC25-AEFE-2042-88B8-7EA0804CB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560141"/>
              </p:ext>
            </p:extLst>
          </p:nvPr>
        </p:nvGraphicFramePr>
        <p:xfrm>
          <a:off x="354562" y="1023513"/>
          <a:ext cx="8585421" cy="616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Google Shape;571;p29">
            <a:extLst>
              <a:ext uri="{FF2B5EF4-FFF2-40B4-BE49-F238E27FC236}">
                <a16:creationId xmlns:a16="http://schemas.microsoft.com/office/drawing/2014/main" id="{A2CB7367-A508-2A4F-A1F5-4F047BADBFE8}"/>
              </a:ext>
            </a:extLst>
          </p:cNvPr>
          <p:cNvSpPr txBox="1">
            <a:spLocks/>
          </p:cNvSpPr>
          <p:nvPr/>
        </p:nvSpPr>
        <p:spPr>
          <a:xfrm>
            <a:off x="704353" y="445713"/>
            <a:ext cx="78858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dirty="0"/>
              <a:t>CA’s Vaccine Distribution Plan</a:t>
            </a:r>
          </a:p>
        </p:txBody>
      </p:sp>
    </p:spTree>
    <p:extLst>
      <p:ext uri="{BB962C8B-B14F-4D97-AF65-F5344CB8AC3E}">
        <p14:creationId xmlns:p14="http://schemas.microsoft.com/office/powerpoint/2010/main" val="294098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9192C34-FA20-B849-821C-A9CA0B51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1473665" y="1981200"/>
            <a:ext cx="975360" cy="9753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20BF631-C8DD-EF4C-8722-092E28CEB4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1755939" y="1981200"/>
            <a:ext cx="975360" cy="9753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9DDE21-435A-B641-B812-2BD3585E94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022305" y="1981200"/>
            <a:ext cx="975360" cy="9753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36F617E-5451-DA4D-9585-F880E16C97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2296625" y="1981200"/>
            <a:ext cx="975360" cy="975360"/>
          </a:xfrm>
          <a:prstGeom prst="rect">
            <a:avLst/>
          </a:prstGeom>
        </p:spPr>
      </p:pic>
      <p:sp>
        <p:nvSpPr>
          <p:cNvPr id="2" name="Google Shape;571;p29">
            <a:extLst>
              <a:ext uri="{FF2B5EF4-FFF2-40B4-BE49-F238E27FC236}">
                <a16:creationId xmlns:a16="http://schemas.microsoft.com/office/drawing/2014/main" id="{537F33F0-1825-F440-A532-3A986D6A4A09}"/>
              </a:ext>
            </a:extLst>
          </p:cNvPr>
          <p:cNvSpPr txBox="1">
            <a:spLocks/>
          </p:cNvSpPr>
          <p:nvPr/>
        </p:nvSpPr>
        <p:spPr>
          <a:xfrm>
            <a:off x="654691" y="261167"/>
            <a:ext cx="78858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dirty="0"/>
              <a:t>Federal Vaccine Allocation Plan</a:t>
            </a:r>
          </a:p>
        </p:txBody>
      </p: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E0BC289E-9EC6-084E-8608-9668D3DA6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48" y="1243832"/>
            <a:ext cx="3894973" cy="2474728"/>
          </a:xfrm>
          <a:prstGeom prst="rect">
            <a:avLst/>
          </a:prstGeom>
        </p:spPr>
      </p:pic>
      <p:sp>
        <p:nvSpPr>
          <p:cNvPr id="30" name="Google Shape;713;p34">
            <a:extLst>
              <a:ext uri="{FF2B5EF4-FFF2-40B4-BE49-F238E27FC236}">
                <a16:creationId xmlns:a16="http://schemas.microsoft.com/office/drawing/2014/main" id="{F2F69585-DB03-CD4B-BBD3-D6BAF3D0E263}"/>
              </a:ext>
            </a:extLst>
          </p:cNvPr>
          <p:cNvSpPr txBox="1">
            <a:spLocks/>
          </p:cNvSpPr>
          <p:nvPr/>
        </p:nvSpPr>
        <p:spPr>
          <a:xfrm>
            <a:off x="308344" y="3525520"/>
            <a:ext cx="4605157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Total doses allocated (Jan 28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2021) = 48 million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Total doses ordered (</a:t>
            </a:r>
            <a:r>
              <a:rPr lang="en-US" sz="1600" dirty="0">
                <a:solidFill>
                  <a:schemeClr val="tx2"/>
                </a:solidFill>
              </a:rPr>
              <a:t>July 31</a:t>
            </a:r>
            <a:r>
              <a:rPr lang="en-US" sz="1600" baseline="30000" dirty="0">
                <a:solidFill>
                  <a:schemeClr val="tx2"/>
                </a:solidFill>
              </a:rPr>
              <a:t>st</a:t>
            </a:r>
            <a:r>
              <a:rPr lang="en-US" sz="1600" dirty="0">
                <a:solidFill>
                  <a:schemeClr val="tx2"/>
                </a:solidFill>
              </a:rPr>
              <a:t> 2021</a:t>
            </a:r>
            <a:r>
              <a:rPr lang="en-US" sz="1600" dirty="0">
                <a:solidFill>
                  <a:schemeClr val="bg1"/>
                </a:solidFill>
              </a:rPr>
              <a:t>) = 600 million </a:t>
            </a:r>
          </a:p>
          <a:p>
            <a:pPr lvl="1">
              <a:buClr>
                <a:schemeClr val="bg1"/>
              </a:buClr>
              <a:buSzPct val="100000"/>
            </a:pP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1" name="Picture 30" descr="A picture containing light, night, dark&#10;&#10;Description automatically generated">
            <a:extLst>
              <a:ext uri="{FF2B5EF4-FFF2-40B4-BE49-F238E27FC236}">
                <a16:creationId xmlns:a16="http://schemas.microsoft.com/office/drawing/2014/main" id="{E6B224C1-47F5-AC40-B231-955E00489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034" y="1381518"/>
            <a:ext cx="1991509" cy="236272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233898-16C0-7243-9C75-F7E9DD1BF368}"/>
              </a:ext>
            </a:extLst>
          </p:cNvPr>
          <p:cNvCxnSpPr>
            <a:cxnSpLocks/>
          </p:cNvCxnSpPr>
          <p:nvPr/>
        </p:nvCxnSpPr>
        <p:spPr>
          <a:xfrm>
            <a:off x="4418892" y="3413305"/>
            <a:ext cx="98612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A799A522-1E3E-7C4A-AAE5-328F96CA53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162769" y="1981200"/>
            <a:ext cx="975360" cy="97536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BEA7077-82CB-4344-B489-854FD1B686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43541" y="1981200"/>
            <a:ext cx="975360" cy="9753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2996887-5918-324A-9936-B71E6D621A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696425" y="1981200"/>
            <a:ext cx="975360" cy="97536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2D154CD-746C-A348-A4D6-253A5A8A41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437636" y="1981200"/>
            <a:ext cx="975360" cy="975360"/>
          </a:xfrm>
          <a:prstGeom prst="rect">
            <a:avLst/>
          </a:prstGeom>
        </p:spPr>
      </p:pic>
      <p:sp>
        <p:nvSpPr>
          <p:cNvPr id="56" name="Google Shape;713;p34">
            <a:extLst>
              <a:ext uri="{FF2B5EF4-FFF2-40B4-BE49-F238E27FC236}">
                <a16:creationId xmlns:a16="http://schemas.microsoft.com/office/drawing/2014/main" id="{C101635D-CC7D-6A4F-9E20-35188830A4E6}"/>
              </a:ext>
            </a:extLst>
          </p:cNvPr>
          <p:cNvSpPr txBox="1">
            <a:spLocks/>
          </p:cNvSpPr>
          <p:nvPr/>
        </p:nvSpPr>
        <p:spPr>
          <a:xfrm>
            <a:off x="2481537" y="2354927"/>
            <a:ext cx="4605157" cy="109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2.8 million/week</a:t>
            </a:r>
          </a:p>
          <a:p>
            <a:pPr algn="ctr"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(1.4 million people)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7" name="Google Shape;713;p34">
            <a:extLst>
              <a:ext uri="{FF2B5EF4-FFF2-40B4-BE49-F238E27FC236}">
                <a16:creationId xmlns:a16="http://schemas.microsoft.com/office/drawing/2014/main" id="{D4D13561-B009-894E-B2B7-8824A24CDD91}"/>
              </a:ext>
            </a:extLst>
          </p:cNvPr>
          <p:cNvSpPr txBox="1">
            <a:spLocks/>
          </p:cNvSpPr>
          <p:nvPr/>
        </p:nvSpPr>
        <p:spPr>
          <a:xfrm>
            <a:off x="4725427" y="3525520"/>
            <a:ext cx="4605157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Total doses received (Jan 28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2021) = 5.5 million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Total doses expected </a:t>
            </a:r>
            <a:r>
              <a:rPr lang="en-US" sz="1600" dirty="0">
                <a:solidFill>
                  <a:schemeClr val="tx2"/>
                </a:solidFill>
              </a:rPr>
              <a:t>(July 31</a:t>
            </a:r>
            <a:r>
              <a:rPr lang="en-US" sz="1600" baseline="30000" dirty="0">
                <a:solidFill>
                  <a:schemeClr val="tx2"/>
                </a:solidFill>
              </a:rPr>
              <a:t>st</a:t>
            </a:r>
            <a:r>
              <a:rPr lang="en-US" sz="1600" dirty="0">
                <a:solidFill>
                  <a:schemeClr val="tx2"/>
                </a:solidFill>
              </a:rPr>
              <a:t> 2021</a:t>
            </a:r>
            <a:r>
              <a:rPr lang="en-US" sz="1600" dirty="0">
                <a:solidFill>
                  <a:schemeClr val="bg1"/>
                </a:solidFill>
              </a:rPr>
              <a:t>) = 69 million </a:t>
            </a:r>
          </a:p>
          <a:p>
            <a:pPr lvl="1">
              <a:buClr>
                <a:schemeClr val="bg1"/>
              </a:buClr>
              <a:buSzPct val="100000"/>
            </a:pP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7" name="Picture 4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48FE549-357A-F742-A5EF-1B6C08E849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4043" y="2051851"/>
            <a:ext cx="1100652" cy="896306"/>
          </a:xfrm>
          <a:prstGeom prst="rect">
            <a:avLst/>
          </a:prstGeom>
          <a:effectLst/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CD4DEC7-6BDD-C34E-B160-6A4B56CC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971003" y="2651429"/>
            <a:ext cx="496132" cy="49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4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34875" y="401207"/>
            <a:ext cx="82773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sp>
        <p:nvSpPr>
          <p:cNvPr id="9" name="Google Shape;572;p29">
            <a:extLst>
              <a:ext uri="{FF2B5EF4-FFF2-40B4-BE49-F238E27FC236}">
                <a16:creationId xmlns:a16="http://schemas.microsoft.com/office/drawing/2014/main" id="{7AFD4EC5-7980-5947-8C15-E2EEDAF19E10}"/>
              </a:ext>
            </a:extLst>
          </p:cNvPr>
          <p:cNvSpPr txBox="1">
            <a:spLocks/>
          </p:cNvSpPr>
          <p:nvPr/>
        </p:nvSpPr>
        <p:spPr>
          <a:xfrm>
            <a:off x="942223" y="1230630"/>
            <a:ext cx="7442434" cy="144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Tx/>
              <a:buChar char="-"/>
            </a:pPr>
            <a:r>
              <a:rPr lang="en-US" sz="2400" dirty="0"/>
              <a:t>forecasting is extremely difficult</a:t>
            </a:r>
          </a:p>
          <a:p>
            <a:pPr marL="342900" lvl="3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currently, none of the existing models perform well</a:t>
            </a:r>
          </a:p>
          <a:p>
            <a:pPr marL="342900" lvl="1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many unexpected factors can change the trends </a:t>
            </a:r>
          </a:p>
          <a:p>
            <a:pPr lvl="1" algn="l">
              <a:buClr>
                <a:schemeClr val="bg1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     (govt policies, supply issues, distribution within the county, </a:t>
            </a:r>
            <a:r>
              <a:rPr lang="en-US" sz="2000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)</a:t>
            </a:r>
          </a:p>
        </p:txBody>
      </p:sp>
      <p:sp>
        <p:nvSpPr>
          <p:cNvPr id="11" name="Google Shape;572;p29">
            <a:extLst>
              <a:ext uri="{FF2B5EF4-FFF2-40B4-BE49-F238E27FC236}">
                <a16:creationId xmlns:a16="http://schemas.microsoft.com/office/drawing/2014/main" id="{02FE731C-0F7E-984C-8E60-A362AB94181E}"/>
              </a:ext>
            </a:extLst>
          </p:cNvPr>
          <p:cNvSpPr txBox="1">
            <a:spLocks/>
          </p:cNvSpPr>
          <p:nvPr/>
        </p:nvSpPr>
        <p:spPr>
          <a:xfrm>
            <a:off x="942223" y="2923703"/>
            <a:ext cx="7442434" cy="237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lvl="1" indent="-342900">
              <a:buClr>
                <a:schemeClr val="bg1"/>
              </a:buClr>
              <a:buSzPct val="100000"/>
              <a:buFontTx/>
              <a:buChar char="-"/>
            </a:pPr>
            <a:endParaRPr lang="en-US" sz="2000" dirty="0"/>
          </a:p>
          <a:p>
            <a:pPr marL="342900" indent="-342900">
              <a:buClr>
                <a:schemeClr val="bg1"/>
              </a:buClr>
              <a:buSzPct val="100000"/>
              <a:buFontTx/>
              <a:buChar char="-"/>
            </a:pPr>
            <a:r>
              <a:rPr lang="en-US" sz="2400" dirty="0"/>
              <a:t>mathematical models over ethics?    </a:t>
            </a:r>
          </a:p>
          <a:p>
            <a:pPr marL="342900" lvl="3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/>
              <a:t>    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can we justify “optimizing” for the state? </a:t>
            </a:r>
          </a:p>
          <a:p>
            <a:pPr marL="342900" lvl="1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should race/gender/age/wealth be used to decide who gets the vaccine first?</a:t>
            </a:r>
          </a:p>
          <a:p>
            <a:pPr>
              <a:buClr>
                <a:schemeClr val="bg1"/>
              </a:buClr>
              <a:buSzPct val="100000"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08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577E74-99DF-C64C-B0F6-5941CB728F72}"/>
              </a:ext>
            </a:extLst>
          </p:cNvPr>
          <p:cNvSpPr/>
          <p:nvPr/>
        </p:nvSpPr>
        <p:spPr>
          <a:xfrm>
            <a:off x="789683" y="782919"/>
            <a:ext cx="7464500" cy="338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C5CDA783-EDC2-3F4A-8879-F27A3E89F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73" t="80758" r="28620" b="7225"/>
          <a:stretch/>
        </p:blipFill>
        <p:spPr>
          <a:xfrm>
            <a:off x="2396412" y="3251577"/>
            <a:ext cx="1523805" cy="430529"/>
          </a:xfrm>
          <a:prstGeom prst="rect">
            <a:avLst/>
          </a:prstGeom>
        </p:spPr>
      </p:pic>
      <p:pic>
        <p:nvPicPr>
          <p:cNvPr id="12" name="Picture 11" descr="Map&#10;&#10;Description automatically generated with low confidence">
            <a:extLst>
              <a:ext uri="{FF2B5EF4-FFF2-40B4-BE49-F238E27FC236}">
                <a16:creationId xmlns:a16="http://schemas.microsoft.com/office/drawing/2014/main" id="{E692DC41-21A4-DB4B-BD88-8179828C8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55" t="81415" r="9597" b="1369"/>
          <a:stretch/>
        </p:blipFill>
        <p:spPr>
          <a:xfrm>
            <a:off x="5835188" y="3285030"/>
            <a:ext cx="2090158" cy="623680"/>
          </a:xfrm>
          <a:prstGeom prst="rect">
            <a:avLst/>
          </a:prstGeom>
        </p:spPr>
      </p:pic>
      <p:sp>
        <p:nvSpPr>
          <p:cNvPr id="13" name="Google Shape;713;p34">
            <a:extLst>
              <a:ext uri="{FF2B5EF4-FFF2-40B4-BE49-F238E27FC236}">
                <a16:creationId xmlns:a16="http://schemas.microsoft.com/office/drawing/2014/main" id="{700A5B7C-BC02-7146-97B8-85502D6223ED}"/>
              </a:ext>
            </a:extLst>
          </p:cNvPr>
          <p:cNvSpPr txBox="1">
            <a:spLocks/>
          </p:cNvSpPr>
          <p:nvPr/>
        </p:nvSpPr>
        <p:spPr>
          <a:xfrm>
            <a:off x="1295697" y="4651531"/>
            <a:ext cx="3226236" cy="2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Federal Allocation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14,000-16,000  /  100K </a:t>
            </a:r>
          </a:p>
        </p:txBody>
      </p:sp>
      <p:sp>
        <p:nvSpPr>
          <p:cNvPr id="17" name="Google Shape;713;p34">
            <a:extLst>
              <a:ext uri="{FF2B5EF4-FFF2-40B4-BE49-F238E27FC236}">
                <a16:creationId xmlns:a16="http://schemas.microsoft.com/office/drawing/2014/main" id="{A43EEF53-904E-CA41-99B1-E37F6A932C6C}"/>
              </a:ext>
            </a:extLst>
          </p:cNvPr>
          <p:cNvSpPr txBox="1">
            <a:spLocks/>
          </p:cNvSpPr>
          <p:nvPr/>
        </p:nvSpPr>
        <p:spPr>
          <a:xfrm>
            <a:off x="4277927" y="4597747"/>
            <a:ext cx="3883991" cy="33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State Distribution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3,000-11,000+  /  100K </a:t>
            </a:r>
          </a:p>
        </p:txBody>
      </p:sp>
      <p:sp>
        <p:nvSpPr>
          <p:cNvPr id="23" name="Google Shape;571;p29">
            <a:extLst>
              <a:ext uri="{FF2B5EF4-FFF2-40B4-BE49-F238E27FC236}">
                <a16:creationId xmlns:a16="http://schemas.microsoft.com/office/drawing/2014/main" id="{EAA8DF2A-2D80-6C43-BC9B-00E9DE6C6543}"/>
              </a:ext>
            </a:extLst>
          </p:cNvPr>
          <p:cNvSpPr txBox="1">
            <a:spLocks/>
          </p:cNvSpPr>
          <p:nvPr/>
        </p:nvSpPr>
        <p:spPr>
          <a:xfrm>
            <a:off x="1295697" y="291529"/>
            <a:ext cx="78858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/>
              <a:t>How are we doing on vaccine distribution?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11883BF4-1203-EC43-9E99-E24A4CD3B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849" y="1213604"/>
            <a:ext cx="3395981" cy="2024527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5655B1F-FC87-1D45-9162-10480059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7834" y="1213605"/>
            <a:ext cx="3395981" cy="2077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71;p29">
            <a:extLst>
              <a:ext uri="{FF2B5EF4-FFF2-40B4-BE49-F238E27FC236}">
                <a16:creationId xmlns:a16="http://schemas.microsoft.com/office/drawing/2014/main" id="{0421F85D-9B00-1840-B8AE-9508F797C3FF}"/>
              </a:ext>
            </a:extLst>
          </p:cNvPr>
          <p:cNvSpPr txBox="1">
            <a:spLocks/>
          </p:cNvSpPr>
          <p:nvPr/>
        </p:nvSpPr>
        <p:spPr>
          <a:xfrm>
            <a:off x="-443123" y="431066"/>
            <a:ext cx="947636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en-US" sz="2800" dirty="0"/>
              <a:t>Highly Impacted States like CA - Slow in Vaccine Distribution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4C793-BBB4-7C45-9C88-57E29760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058" y="1280733"/>
            <a:ext cx="2794000" cy="3302000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5B6EDFCE-6F46-6747-90B1-3E9CAAFF7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9"/>
          <a:stretch/>
        </p:blipFill>
        <p:spPr>
          <a:xfrm>
            <a:off x="-10492" y="3779304"/>
            <a:ext cx="1843227" cy="1364196"/>
          </a:xfrm>
          <a:prstGeom prst="rect">
            <a:avLst/>
          </a:prstGeom>
        </p:spPr>
      </p:pic>
      <p:sp>
        <p:nvSpPr>
          <p:cNvPr id="19" name="Google Shape;713;p34">
            <a:extLst>
              <a:ext uri="{FF2B5EF4-FFF2-40B4-BE49-F238E27FC236}">
                <a16:creationId xmlns:a16="http://schemas.microsoft.com/office/drawing/2014/main" id="{EC4692B3-6B30-794C-9B5A-405CAD37A054}"/>
              </a:ext>
            </a:extLst>
          </p:cNvPr>
          <p:cNvSpPr txBox="1">
            <a:spLocks/>
          </p:cNvSpPr>
          <p:nvPr/>
        </p:nvSpPr>
        <p:spPr>
          <a:xfrm>
            <a:off x="4096404" y="173187"/>
            <a:ext cx="493683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Total</a:t>
            </a:r>
            <a:r>
              <a:rPr lang="en-US" sz="1800" dirty="0">
                <a:solidFill>
                  <a:schemeClr val="bg1"/>
                </a:solidFill>
              </a:rPr>
              <a:t> vaccines administered = </a:t>
            </a:r>
            <a:r>
              <a:rPr lang="en-US" sz="1800" dirty="0">
                <a:solidFill>
                  <a:schemeClr val="tx2"/>
                </a:solidFill>
              </a:rPr>
              <a:t>5200 per 100k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New cases = </a:t>
            </a:r>
            <a:r>
              <a:rPr lang="en-US" sz="1800" dirty="0">
                <a:solidFill>
                  <a:schemeClr val="tx2"/>
                </a:solidFill>
              </a:rPr>
              <a:t>1142.3 per 100k </a:t>
            </a:r>
            <a:r>
              <a:rPr lang="en-US" sz="1800" dirty="0">
                <a:solidFill>
                  <a:schemeClr val="bg1"/>
                </a:solidFill>
              </a:rPr>
              <a:t>in the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last 14 days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i="1" dirty="0">
                <a:solidFill>
                  <a:schemeClr val="bg1"/>
                </a:solidFill>
              </a:rPr>
              <a:t>Speed matters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00000"/>
            </a:pPr>
            <a:endParaRPr lang="en-US" sz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Google Shape;713;p34">
            <a:extLst>
              <a:ext uri="{FF2B5EF4-FFF2-40B4-BE49-F238E27FC236}">
                <a16:creationId xmlns:a16="http://schemas.microsoft.com/office/drawing/2014/main" id="{0D4E992F-23F0-E549-9C28-1911BC765FB0}"/>
              </a:ext>
            </a:extLst>
          </p:cNvPr>
          <p:cNvSpPr txBox="1">
            <a:spLocks/>
          </p:cNvSpPr>
          <p:nvPr/>
        </p:nvSpPr>
        <p:spPr>
          <a:xfrm>
            <a:off x="4698669" y="3061434"/>
            <a:ext cx="4605157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Costs lives</a:t>
            </a:r>
          </a:p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Costs money</a:t>
            </a:r>
          </a:p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Virus mutates 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     - new variants may spread faster 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     - escape current vaccines </a:t>
            </a:r>
          </a:p>
          <a:p>
            <a:pPr lvl="1">
              <a:buClr>
                <a:schemeClr val="bg1"/>
              </a:buClr>
              <a:buSzPct val="100000"/>
            </a:pP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28985" y="5640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628985" y="3855297"/>
            <a:ext cx="744243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Can we optimize vaccine distribution by forecasting the next hot spots?</a:t>
            </a:r>
            <a:br>
              <a:rPr lang="en" dirty="0"/>
            </a:br>
            <a:br>
              <a:rPr lang="en" dirty="0"/>
            </a:br>
            <a:r>
              <a:rPr lang="en" dirty="0"/>
              <a:t>1. can we develop a model to forecast hot spots?</a:t>
            </a:r>
            <a:br>
              <a:rPr lang="en" dirty="0"/>
            </a:br>
            <a:r>
              <a:rPr lang="en" dirty="0"/>
              <a:t>2. what is the current distribution protocol and how to modify it?</a:t>
            </a:r>
            <a:br>
              <a:rPr lang="en" dirty="0"/>
            </a:br>
            <a:r>
              <a:rPr lang="en" dirty="0"/>
              <a:t>3. should we make the change?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69B868-E477-F34E-A9EF-C1B349379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38" y="382016"/>
            <a:ext cx="54864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B3EE0A-241F-A844-B3D8-1427B580ADF5}"/>
              </a:ext>
            </a:extLst>
          </p:cNvPr>
          <p:cNvSpPr/>
          <p:nvPr/>
        </p:nvSpPr>
        <p:spPr>
          <a:xfrm>
            <a:off x="527557" y="3556000"/>
            <a:ext cx="8328577" cy="135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-  Pfizer and </a:t>
            </a:r>
            <a:r>
              <a:rPr lang="en-US" sz="2000" dirty="0" err="1">
                <a:solidFill>
                  <a:schemeClr val="bg1"/>
                </a:solidFill>
                <a:latin typeface="Share Tech"/>
                <a:sym typeface="Share Tech"/>
              </a:rPr>
              <a:t>Moderna</a:t>
            </a: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 are vaccine suppliers </a:t>
            </a:r>
          </a:p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-  From 12/14/2020 to 02/01/2021</a:t>
            </a:r>
          </a:p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-  Vaccine Allocation: </a:t>
            </a:r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Share Tech"/>
                <a:sym typeface="Share Tech"/>
              </a:rPr>
              <a:t>California</a:t>
            </a: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: 4,226,100; </a:t>
            </a:r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Share Tech"/>
                <a:sym typeface="Share Tech"/>
              </a:rPr>
              <a:t>Texas</a:t>
            </a: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: 2,894,925; </a:t>
            </a:r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Share Tech"/>
                <a:sym typeface="Share Tech"/>
              </a:rPr>
              <a:t>Florida</a:t>
            </a: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: 2,313,050</a:t>
            </a:r>
          </a:p>
        </p:txBody>
      </p:sp>
    </p:spTree>
    <p:extLst>
      <p:ext uri="{BB962C8B-B14F-4D97-AF65-F5344CB8AC3E}">
        <p14:creationId xmlns:p14="http://schemas.microsoft.com/office/powerpoint/2010/main" val="294279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6D0732-0F53-414E-B0E6-8C45BCD3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" y="435102"/>
            <a:ext cx="7619524" cy="406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88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3007835-648E-4C46-AA65-000911281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23" y="590550"/>
            <a:ext cx="6437376" cy="32186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7F89E5-E45A-6C4F-B351-1F7157288FA8}"/>
              </a:ext>
            </a:extLst>
          </p:cNvPr>
          <p:cNvSpPr/>
          <p:nvPr/>
        </p:nvSpPr>
        <p:spPr>
          <a:xfrm>
            <a:off x="601133" y="4061135"/>
            <a:ext cx="8542867" cy="79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</a:rPr>
              <a:t>-   From 1/16 to 1/27</a:t>
            </a:r>
          </a:p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</a:rPr>
              <a:t>-   California got </a:t>
            </a:r>
            <a:r>
              <a:rPr lang="en-US" sz="2000" dirty="0">
                <a:solidFill>
                  <a:schemeClr val="tx2"/>
                </a:solidFill>
                <a:latin typeface="Share Tech"/>
              </a:rPr>
              <a:t>5,340,275 </a:t>
            </a:r>
            <a:r>
              <a:rPr lang="en-US" sz="2000" dirty="0">
                <a:solidFill>
                  <a:schemeClr val="bg1"/>
                </a:solidFill>
                <a:latin typeface="Share Tech"/>
              </a:rPr>
              <a:t>distribution, but only </a:t>
            </a:r>
            <a:r>
              <a:rPr lang="en-US" sz="2000" dirty="0">
                <a:solidFill>
                  <a:schemeClr val="tx2"/>
                </a:solidFill>
                <a:latin typeface="Share Tech"/>
              </a:rPr>
              <a:t>2,446,577</a:t>
            </a:r>
            <a:r>
              <a:rPr lang="en-US" sz="2000" dirty="0">
                <a:solidFill>
                  <a:schemeClr val="bg1"/>
                </a:solidFill>
                <a:latin typeface="Share Tech"/>
              </a:rPr>
              <a:t> got administered</a:t>
            </a:r>
          </a:p>
        </p:txBody>
      </p:sp>
    </p:spTree>
    <p:extLst>
      <p:ext uri="{BB962C8B-B14F-4D97-AF65-F5344CB8AC3E}">
        <p14:creationId xmlns:p14="http://schemas.microsoft.com/office/powerpoint/2010/main" val="300565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ctrTitle" idx="4294967295"/>
          </p:nvPr>
        </p:nvSpPr>
        <p:spPr>
          <a:xfrm>
            <a:off x="863600" y="726123"/>
            <a:ext cx="2686050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Modeling - RNN</a:t>
            </a:r>
            <a:endParaRPr sz="3000" dirty="0"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4294967295"/>
          </p:nvPr>
        </p:nvSpPr>
        <p:spPr>
          <a:xfrm>
            <a:off x="447040" y="1760061"/>
            <a:ext cx="8422640" cy="2090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" sz="2400" dirty="0">
                <a:latin typeface="Share Tech" pitchFamily="2" charset="77"/>
              </a:rPr>
              <a:t>As time series and geospatial data is hard to visualize in slides, we will be using an interactive web app to go through our modeling process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latin typeface="Share Tech" pitchFamily="2" charset="77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>
                <a:latin typeface="Share Tech" pitchFamily="2" charset="77"/>
              </a:rPr>
              <a:t>-    Visit this link to follow along: </a:t>
            </a:r>
            <a:r>
              <a:rPr lang="en" sz="2400" u="sng" dirty="0">
                <a:solidFill>
                  <a:schemeClr val="tx2">
                    <a:lumMod val="90000"/>
                  </a:schemeClr>
                </a:solidFill>
                <a:latin typeface="Share Tech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https://covid.jesseptao.com</a:t>
            </a:r>
            <a:endParaRPr sz="2400" dirty="0">
              <a:solidFill>
                <a:schemeClr val="tx2">
                  <a:lumMod val="90000"/>
                </a:schemeClr>
              </a:solidFill>
              <a:latin typeface="Share Tech" pitchFamily="2" charset="7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hare Tech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479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EC1FC-483E-E44E-967D-07DA91454020}"/>
              </a:ext>
            </a:extLst>
          </p:cNvPr>
          <p:cNvSpPr/>
          <p:nvPr/>
        </p:nvSpPr>
        <p:spPr>
          <a:xfrm>
            <a:off x="71120" y="945515"/>
            <a:ext cx="9001760" cy="401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4;p26">
            <a:extLst>
              <a:ext uri="{FF2B5EF4-FFF2-40B4-BE49-F238E27FC236}">
                <a16:creationId xmlns:a16="http://schemas.microsoft.com/office/drawing/2014/main" id="{E3A5686A-914D-004A-AF71-E84AA84B9029}"/>
              </a:ext>
            </a:extLst>
          </p:cNvPr>
          <p:cNvSpPr txBox="1">
            <a:spLocks/>
          </p:cNvSpPr>
          <p:nvPr/>
        </p:nvSpPr>
        <p:spPr>
          <a:xfrm>
            <a:off x="274320" y="365760"/>
            <a:ext cx="591312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000" dirty="0"/>
              <a:t>Modeling –ARIMA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67AF56A-6F21-0948-959E-D1CD9C9A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945515"/>
            <a:ext cx="4471488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2237616-6E44-2148-BC17-93FB431A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3149600"/>
            <a:ext cx="4471489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8FC5166-E240-B149-8073-EB4A6FBF6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18" y="945515"/>
            <a:ext cx="4471489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FCE1A98-4454-4A4D-8081-109122F9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19" y="3149600"/>
            <a:ext cx="447149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713;p34">
            <a:extLst>
              <a:ext uri="{FF2B5EF4-FFF2-40B4-BE49-F238E27FC236}">
                <a16:creationId xmlns:a16="http://schemas.microsoft.com/office/drawing/2014/main" id="{9BB7E70E-4FDB-8642-8129-D7BA329440DA}"/>
              </a:ext>
            </a:extLst>
          </p:cNvPr>
          <p:cNvSpPr txBox="1">
            <a:spLocks/>
          </p:cNvSpPr>
          <p:nvPr/>
        </p:nvSpPr>
        <p:spPr>
          <a:xfrm>
            <a:off x="651418" y="2677795"/>
            <a:ext cx="6330588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Los Angeles                                                             Inyo</a:t>
            </a: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Colusa                                                                     Riverside</a:t>
            </a:r>
          </a:p>
        </p:txBody>
      </p:sp>
    </p:spTree>
    <p:extLst>
      <p:ext uri="{BB962C8B-B14F-4D97-AF65-F5344CB8AC3E}">
        <p14:creationId xmlns:p14="http://schemas.microsoft.com/office/powerpoint/2010/main" val="113639066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{D97AAC16-B418-9145-A983-C8B3CBBC457D}tf10001073</Template>
  <TotalTime>12935</TotalTime>
  <Words>626</Words>
  <Application>Microsoft Macintosh PowerPoint</Application>
  <PresentationFormat>On-screen Show (16:9)</PresentationFormat>
  <Paragraphs>118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Fira Sans Extra Condensed Medium</vt:lpstr>
      <vt:lpstr>Wingdings</vt:lpstr>
      <vt:lpstr>Advent Pro SemiBold</vt:lpstr>
      <vt:lpstr>Maven Pro</vt:lpstr>
      <vt:lpstr>Fira Sans Condensed Medium</vt:lpstr>
      <vt:lpstr>Share Tech</vt:lpstr>
      <vt:lpstr>Data Science Consulting by Slidesgo</vt:lpstr>
      <vt:lpstr>Project 5: COVID19 Vaccination  a race of injection vs. infection</vt:lpstr>
      <vt:lpstr>PowerPoint Presentation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Modeling - RNN</vt:lpstr>
      <vt:lpstr>PowerPoint Presentation</vt:lpstr>
      <vt:lpstr>PowerPoint Presentation</vt:lpstr>
      <vt:lpstr>How does our model compare to existing models? 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Standardized Test Analysis</dc:title>
  <cp:lastModifiedBy>Yoo Min Oh</cp:lastModifiedBy>
  <cp:revision>139</cp:revision>
  <dcterms:modified xsi:type="dcterms:W3CDTF">2021-01-29T06:26:43Z</dcterms:modified>
</cp:coreProperties>
</file>