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9" r:id="rId3"/>
    <p:sldId id="260" r:id="rId4"/>
    <p:sldId id="258" r:id="rId5"/>
    <p:sldId id="320" r:id="rId6"/>
    <p:sldId id="319" r:id="rId7"/>
    <p:sldId id="321" r:id="rId8"/>
    <p:sldId id="322" r:id="rId9"/>
    <p:sldId id="323" r:id="rId10"/>
    <p:sldId id="324" r:id="rId11"/>
    <p:sldId id="325" r:id="rId12"/>
    <p:sldId id="301" r:id="rId13"/>
    <p:sldId id="327" r:id="rId14"/>
  </p:sldIdLst>
  <p:sldSz cx="9144000" cy="5143500" type="screen16x9"/>
  <p:notesSz cx="6858000" cy="9144000"/>
  <p:embeddedFontLst>
    <p:embeddedFont>
      <p:font typeface="Advent Pro SemiBold" panose="02000506040000020004" pitchFamily="2" charset="77"/>
      <p:regular r:id="rId16"/>
      <p:bold r:id="rId17"/>
    </p:embeddedFont>
    <p:embeddedFont>
      <p:font typeface="Fira Sans Condensed Medium" panose="020B0603050000020004" pitchFamily="34" charset="0"/>
      <p:regular r:id="rId18"/>
      <p:bold r:id="rId19"/>
      <p:italic r:id="rId20"/>
      <p:boldItalic r:id="rId21"/>
    </p:embeddedFont>
    <p:embeddedFont>
      <p:font typeface="Fira Sans Extra Condensed Medium" panose="020B0603050000020004" pitchFamily="34" charset="0"/>
      <p:regular r:id="rId22"/>
      <p:bold r:id="rId23"/>
      <p:italic r:id="rId24"/>
      <p:boldItalic r:id="rId25"/>
    </p:embeddedFont>
    <p:embeddedFont>
      <p:font typeface="Maven Pro" pitchFamily="2" charset="77"/>
      <p:regular r:id="rId26"/>
      <p:bold r:id="rId27"/>
    </p:embeddedFont>
    <p:embeddedFont>
      <p:font typeface="Share Tech" pitchFamily="2" charset="77"/>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37BC4A-0654-488F-9676-E0D8969945D6}">
  <a:tblStyle styleId="{4837BC4A-0654-488F-9676-E0D8969945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p:restoredTop sz="77987"/>
  </p:normalViewPr>
  <p:slideViewPr>
    <p:cSldViewPr snapToGrid="0" snapToObjects="1">
      <p:cViewPr varScale="1">
        <p:scale>
          <a:sx n="112" d="100"/>
          <a:sy n="112" d="100"/>
        </p:scale>
        <p:origin x="1328" y="184"/>
      </p:cViewPr>
      <p:guideLst/>
    </p:cSldViewPr>
  </p:slideViewPr>
  <p:outlineViewPr>
    <p:cViewPr>
      <p:scale>
        <a:sx n="33" d="100"/>
        <a:sy n="33" d="100"/>
      </p:scale>
      <p:origin x="0" y="-317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aseline="0" dirty="0"/>
              <a:t>Tinder, </a:t>
            </a:r>
            <a:r>
              <a:rPr lang="en-US" sz="2000" baseline="0" dirty="0" err="1"/>
              <a:t>OKCupid</a:t>
            </a:r>
            <a:r>
              <a:rPr lang="en-US" sz="2000" baseline="0" dirty="0"/>
              <a:t>,  Coffee Meets Bagel, Grinder… at the time of COVID, Dating apps are becoming the new norm.</a:t>
            </a:r>
          </a:p>
          <a:p>
            <a:pPr marL="0" lvl="0" indent="0" algn="l" rtl="0">
              <a:spcBef>
                <a:spcPts val="0"/>
              </a:spcBef>
              <a:spcAft>
                <a:spcPts val="0"/>
              </a:spcAft>
              <a:buNone/>
            </a:pPr>
            <a:r>
              <a:rPr lang="en-US" sz="2000" baseline="0" dirty="0"/>
              <a:t>Which made me wonder, why aren’t there a website that can match you with your job? </a:t>
            </a:r>
          </a:p>
          <a:p>
            <a:pPr marL="0" lvl="0" indent="0" algn="l" rtl="0">
              <a:spcBef>
                <a:spcPts val="0"/>
              </a:spcBef>
              <a:spcAft>
                <a:spcPts val="0"/>
              </a:spcAft>
              <a:buNone/>
            </a:pPr>
            <a:r>
              <a:rPr lang="en-US" sz="2000" baseline="0" dirty="0"/>
              <a:t>Hi my name is Alyssia Oh, and this is the exact question I’ve faced with, </a:t>
            </a:r>
          </a:p>
          <a:p>
            <a:pPr marL="0" lvl="0" indent="0" algn="l" rtl="0">
              <a:spcBef>
                <a:spcPts val="0"/>
              </a:spcBef>
              <a:spcAft>
                <a:spcPts val="0"/>
              </a:spcAft>
              <a:buNone/>
            </a:pPr>
            <a:r>
              <a:rPr lang="en-US" sz="2000" baseline="0" dirty="0"/>
              <a:t>and decided to solve the problem myself, in hopes of making the upcoming task of job searching less stressful.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Well, the problem is, the models are bad at predicting the mean salary, but almost every prediction falls within the minimum and maximum salary data! </a:t>
            </a:r>
          </a:p>
          <a:p>
            <a:pPr marL="171450" lvl="0" indent="-171450" algn="l" rtl="0">
              <a:spcBef>
                <a:spcPts val="0"/>
              </a:spcBef>
              <a:spcAft>
                <a:spcPts val="0"/>
              </a:spcAft>
              <a:buFontTx/>
              <a:buChar char="-"/>
            </a:pPr>
            <a:r>
              <a:rPr lang="en-US" dirty="0"/>
              <a:t>So even though 8/10 job searchers consider salary to be an important factor in deciding the job, they may not be the most useful metrics for job search.</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Then, what can I use to measure my ideal job? </a:t>
            </a:r>
          </a:p>
        </p:txBody>
      </p:sp>
    </p:spTree>
    <p:extLst>
      <p:ext uri="{BB962C8B-B14F-4D97-AF65-F5344CB8AC3E}">
        <p14:creationId xmlns:p14="http://schemas.microsoft.com/office/powerpoint/2010/main" val="262311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Better metric for seems to be </a:t>
            </a:r>
            <a:r>
              <a:rPr lang="en-US" dirty="0" err="1"/>
              <a:t>CountVectorizer</a:t>
            </a:r>
            <a:r>
              <a:rPr lang="en-US" dirty="0"/>
              <a:t> cosine similarity. Instead of screening for exact keyword match,</a:t>
            </a:r>
          </a:p>
          <a:p>
            <a:pPr marL="171450" lvl="0" indent="-171450" algn="l" rtl="0">
              <a:spcBef>
                <a:spcPts val="0"/>
              </a:spcBef>
              <a:spcAft>
                <a:spcPts val="0"/>
              </a:spcAft>
              <a:buFontTx/>
              <a:buChar char="-"/>
            </a:pPr>
            <a:r>
              <a:rPr lang="en-US" dirty="0"/>
              <a:t>It looks at how closely words relate to each other. For example, France and Italy will have high cosine similarity score, whereas you add the state capitals, as Rome </a:t>
            </a:r>
            <a:r>
              <a:rPr lang="en-US" dirty="0" err="1"/>
              <a:t>Italty</a:t>
            </a:r>
            <a:r>
              <a:rPr lang="en-US" dirty="0"/>
              <a:t> and Paris, France, they are similar but are opposite at cosine similarity of -1. </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315139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The final product </a:t>
            </a:r>
          </a:p>
        </p:txBody>
      </p:sp>
    </p:spTree>
    <p:extLst>
      <p:ext uri="{BB962C8B-B14F-4D97-AF65-F5344CB8AC3E}">
        <p14:creationId xmlns:p14="http://schemas.microsoft.com/office/powerpoint/2010/main" val="185763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215056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Luckily for data scientists around the world, the technology field is one of the few areas that had been least affected by the pandemic, and we still see the upward trending of data related jobs.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Since HBR named data scientist the </a:t>
            </a:r>
            <a:r>
              <a:rPr lang="en-US" dirty="0" err="1"/>
              <a:t>seixest</a:t>
            </a:r>
            <a:r>
              <a:rPr lang="en-US" dirty="0"/>
              <a:t> job of the 21</a:t>
            </a:r>
            <a:r>
              <a:rPr lang="en-US" baseline="30000" dirty="0"/>
              <a:t>st</a:t>
            </a:r>
            <a:r>
              <a:rPr lang="en-US" dirty="0"/>
              <a:t> century, job openings skyrocketed by 650% by the end of 2019.</a:t>
            </a:r>
          </a:p>
          <a:p>
            <a:pPr marL="171450" lvl="0" indent="-171450" algn="l" rtl="0">
              <a:spcBef>
                <a:spcPts val="0"/>
              </a:spcBef>
              <a:spcAft>
                <a:spcPts val="0"/>
              </a:spcAft>
              <a:buFontTx/>
              <a:buChar char="-"/>
            </a:pPr>
            <a:r>
              <a:rPr lang="en-US" dirty="0"/>
              <a:t>And this is only counting those titled ‘data scientist’, not counting data analyst, engineer, etc. </a:t>
            </a:r>
          </a:p>
          <a:p>
            <a:pPr marL="171450" lvl="0" indent="-171450" algn="l" rtl="0">
              <a:spcBef>
                <a:spcPts val="0"/>
              </a:spcBef>
              <a:spcAft>
                <a:spcPts val="0"/>
              </a:spcAft>
              <a:buFontTx/>
              <a:buChar char="-"/>
            </a:pPr>
            <a:r>
              <a:rPr lang="en-US" dirty="0"/>
              <a:t>By 2025, the annual size of global datasphere is projected to grow to be 4x current size at 175 zettabytes that’s 175 trillion gigabytes.</a:t>
            </a:r>
          </a:p>
          <a:p>
            <a:pPr marL="171450" lvl="0" indent="-171450" algn="l" rtl="0">
              <a:spcBef>
                <a:spcPts val="0"/>
              </a:spcBef>
              <a:spcAft>
                <a:spcPts val="0"/>
              </a:spcAft>
              <a:buFontTx/>
              <a:buChar char="-"/>
            </a:pPr>
            <a:r>
              <a:rPr lang="en-US" dirty="0"/>
              <a:t>”DATA is the new OIL” is the phrase I hear a lot, but unlike OIL, data grows exponentially.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Which brings us back to the original question – in this gigantic ocean of data related jobs that are being posted everyday, </a:t>
            </a:r>
          </a:p>
          <a:p>
            <a:pPr marL="171450" lvl="0" indent="-171450" algn="l" rtl="0">
              <a:spcBef>
                <a:spcPts val="0"/>
              </a:spcBef>
              <a:spcAft>
                <a:spcPts val="0"/>
              </a:spcAft>
              <a:buFontTx/>
              <a:buChar char="-"/>
            </a:pPr>
            <a:r>
              <a:rPr lang="en-US" dirty="0"/>
              <a:t>How do we find our dream job?</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More specifically, can we automate this process?</a:t>
            </a:r>
          </a:p>
          <a:p>
            <a:pPr marL="171450" lvl="0" indent="-171450" algn="l" rtl="0">
              <a:spcBef>
                <a:spcPts val="0"/>
              </a:spcBef>
              <a:spcAft>
                <a:spcPts val="0"/>
              </a:spcAft>
              <a:buFontTx/>
              <a:buChar char="-"/>
            </a:pPr>
            <a:r>
              <a:rPr lang="en-US" dirty="0"/>
              <a:t>How can we minimize reviewing time?</a:t>
            </a:r>
          </a:p>
          <a:p>
            <a:pPr marL="171450" lvl="0" indent="-171450" algn="l" rtl="0">
              <a:spcBef>
                <a:spcPts val="0"/>
              </a:spcBef>
              <a:spcAft>
                <a:spcPts val="0"/>
              </a:spcAft>
              <a:buFontTx/>
              <a:buChar char="-"/>
            </a:pPr>
            <a:r>
              <a:rPr lang="en-US" dirty="0"/>
              <a:t>And lastly how do we define your dream job? Does it depend on salary? Company rating? Location?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In terms of job aggregator websites, Indeed is by far the biggest job aggregator website, and most other job aggregator websites had too many overlaps with Indeed</a:t>
            </a:r>
          </a:p>
          <a:p>
            <a:pPr marL="171450" lvl="0" indent="-171450" algn="l" rtl="0">
              <a:spcBef>
                <a:spcPts val="0"/>
              </a:spcBef>
              <a:spcAft>
                <a:spcPts val="0"/>
              </a:spcAft>
              <a:buFontTx/>
              <a:buChar char="-"/>
            </a:pPr>
            <a:r>
              <a:rPr lang="en-US" dirty="0"/>
              <a:t>Glassdoor is useful because they have the largest anonymous user reviews, and provide a lot more details such as rating or salary estimates.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They both have company APIs, but unfortunately those are no longer available for genera public </a:t>
            </a:r>
          </a:p>
          <a:p>
            <a:pPr marL="171450" lvl="0" indent="-171450" algn="l" rtl="0">
              <a:spcBef>
                <a:spcPts val="0"/>
              </a:spcBef>
              <a:spcAft>
                <a:spcPts val="0"/>
              </a:spcAft>
              <a:buFontTx/>
              <a:buChar char="-"/>
            </a:pPr>
            <a:r>
              <a:rPr lang="en-US" dirty="0"/>
              <a:t>And they have quite strict restrictions against web crawlers and often have very difficult ‘are you a human’ puzzles such as this one. </a:t>
            </a:r>
          </a:p>
          <a:p>
            <a:pPr marL="171450" lvl="0" indent="-171450" algn="l" rtl="0">
              <a:spcBef>
                <a:spcPts val="0"/>
              </a:spcBef>
              <a:spcAft>
                <a:spcPts val="0"/>
              </a:spcAft>
              <a:buFontTx/>
              <a:buChar char="-"/>
            </a:pPr>
            <a:r>
              <a:rPr lang="en-US" dirty="0"/>
              <a:t>At one time, I failed three times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After some search, I realized that job descriptions are unusually long and detailed, averaging at around 650 words per job.</a:t>
            </a:r>
          </a:p>
          <a:p>
            <a:pPr marL="171450" lvl="0" indent="-171450" algn="l" rtl="0">
              <a:spcBef>
                <a:spcPts val="0"/>
              </a:spcBef>
              <a:spcAft>
                <a:spcPts val="0"/>
              </a:spcAft>
              <a:buFontTx/>
              <a:buChar char="-"/>
            </a:pPr>
            <a:r>
              <a:rPr lang="en-US" dirty="0"/>
              <a:t>If you browse 100 jobs a day, that’s equal to about 250 pages, which is the average length of non-fiction novel! </a:t>
            </a:r>
          </a:p>
        </p:txBody>
      </p:sp>
    </p:spTree>
    <p:extLst>
      <p:ext uri="{BB962C8B-B14F-4D97-AF65-F5344CB8AC3E}">
        <p14:creationId xmlns:p14="http://schemas.microsoft.com/office/powerpoint/2010/main" val="170697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Another challenge is the variability within the salary estimate. </a:t>
            </a:r>
          </a:p>
          <a:p>
            <a:pPr marL="171450" lvl="0" indent="-171450" algn="l" rtl="0">
              <a:spcBef>
                <a:spcPts val="0"/>
              </a:spcBef>
              <a:spcAft>
                <a:spcPts val="0"/>
              </a:spcAft>
              <a:buFontTx/>
              <a:buChar char="-"/>
            </a:pPr>
            <a:r>
              <a:rPr lang="en-US" dirty="0"/>
              <a:t>This is based on 12000 data-related jobs, and the average minimum salary is barely over half of the average maximum salary</a:t>
            </a:r>
          </a:p>
          <a:p>
            <a:pPr marL="171450" lvl="0" indent="-171450" algn="l" rtl="0">
              <a:spcBef>
                <a:spcPts val="0"/>
              </a:spcBef>
              <a:spcAft>
                <a:spcPts val="0"/>
              </a:spcAft>
              <a:buFontTx/>
              <a:buChar char="-"/>
            </a:pPr>
            <a:r>
              <a:rPr lang="en-US" dirty="0"/>
              <a:t>Even among data related jobs, there is a big variability as data scientist base salary in SF ranges between 130-200 </a:t>
            </a:r>
          </a:p>
        </p:txBody>
      </p:sp>
    </p:spTree>
    <p:extLst>
      <p:ext uri="{BB962C8B-B14F-4D97-AF65-F5344CB8AC3E}">
        <p14:creationId xmlns:p14="http://schemas.microsoft.com/office/powerpoint/2010/main" val="173822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So how can we deal with these challenges?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Well, it wasn’t easy</a:t>
            </a:r>
          </a:p>
          <a:p>
            <a:pPr marL="171450" lvl="0" indent="-171450" algn="l" rtl="0">
              <a:spcBef>
                <a:spcPts val="0"/>
              </a:spcBef>
              <a:spcAft>
                <a:spcPts val="0"/>
              </a:spcAft>
              <a:buFontTx/>
              <a:buChar char="-"/>
            </a:pPr>
            <a:r>
              <a:rPr lang="en-US" dirty="0"/>
              <a:t>But I was able to use in-house script that you can set at your desired frequency to automatically generate a data frame and deliver as a csv file</a:t>
            </a:r>
          </a:p>
          <a:p>
            <a:pPr marL="171450" lvl="0" indent="-171450" algn="l" rtl="0">
              <a:spcBef>
                <a:spcPts val="0"/>
              </a:spcBef>
              <a:spcAft>
                <a:spcPts val="0"/>
              </a:spcAft>
              <a:buFontTx/>
              <a:buChar char="-"/>
            </a:pPr>
            <a:r>
              <a:rPr lang="en-US" dirty="0"/>
              <a:t>To avoid getting your IP address blocked, I ended up using rotating VPN, but if that is not an option, you can get around the issue by slowing the time between each request and limiting the number. Indeed usually blocked the request after 10 pages.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So at the end, it isn’t easy but doable. </a:t>
            </a:r>
          </a:p>
        </p:txBody>
      </p:sp>
    </p:spTree>
    <p:extLst>
      <p:ext uri="{BB962C8B-B14F-4D97-AF65-F5344CB8AC3E}">
        <p14:creationId xmlns:p14="http://schemas.microsoft.com/office/powerpoint/2010/main" val="37417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Second, the problem with length job description</a:t>
            </a:r>
          </a:p>
          <a:p>
            <a:pPr marL="171450" lvl="0" indent="-171450" algn="l" rtl="0">
              <a:spcBef>
                <a:spcPts val="0"/>
              </a:spcBef>
              <a:spcAft>
                <a:spcPts val="0"/>
              </a:spcAft>
              <a:buFontTx/>
              <a:buChar char="-"/>
            </a:pPr>
            <a:r>
              <a:rPr lang="en-US" dirty="0"/>
              <a:t>After the scraping, I quickly realized that the file size was extremely large for the number of job postings scraped, and the description on the left is just the top of the description.</a:t>
            </a:r>
          </a:p>
          <a:p>
            <a:pPr marL="171450" lvl="0" indent="-171450" algn="l" rtl="0">
              <a:spcBef>
                <a:spcPts val="0"/>
              </a:spcBef>
              <a:spcAft>
                <a:spcPts val="0"/>
              </a:spcAft>
              <a:buFontTx/>
              <a:buChar char="-"/>
            </a:pPr>
            <a:r>
              <a:rPr lang="en-US" dirty="0"/>
              <a:t>To solve this problem, I used BART-based transformers summarization model, which summarized 650 words document, down to about 40 words.</a:t>
            </a:r>
          </a:p>
          <a:p>
            <a:pPr marL="171450" lvl="0" indent="-171450" algn="l" rtl="0">
              <a:spcBef>
                <a:spcPts val="0"/>
              </a:spcBef>
              <a:spcAft>
                <a:spcPts val="0"/>
              </a:spcAft>
              <a:buFontTx/>
              <a:buChar char="-"/>
            </a:pPr>
            <a:r>
              <a:rPr lang="en-US" dirty="0"/>
              <a:t>Importantly, the summary works pretty well. I initially looked into various ways of extracting keywords of importance, but with the length of description, it was extremely difficult to find how to quantifying it. </a:t>
            </a:r>
          </a:p>
        </p:txBody>
      </p:sp>
    </p:spTree>
    <p:extLst>
      <p:ext uri="{BB962C8B-B14F-4D97-AF65-F5344CB8AC3E}">
        <p14:creationId xmlns:p14="http://schemas.microsoft.com/office/powerpoint/2010/main" val="162307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The biggest challenge, was salary and rating estimate</a:t>
            </a:r>
          </a:p>
          <a:p>
            <a:pPr marL="171450" lvl="0" indent="-171450" algn="l" rtl="0">
              <a:spcBef>
                <a:spcPts val="0"/>
              </a:spcBef>
              <a:spcAft>
                <a:spcPts val="0"/>
              </a:spcAft>
              <a:buFontTx/>
              <a:buChar char="-"/>
            </a:pPr>
            <a:r>
              <a:rPr lang="en-US" dirty="0"/>
              <a:t>Which made me wonder, are they useful metrics for job search? </a:t>
            </a:r>
          </a:p>
          <a:p>
            <a:pPr marL="171450" lvl="0" indent="-171450" algn="l" rtl="0">
              <a:spcBef>
                <a:spcPts val="0"/>
              </a:spcBef>
              <a:spcAft>
                <a:spcPts val="0"/>
              </a:spcAft>
              <a:buFontTx/>
              <a:buChar char="-"/>
            </a:pPr>
            <a:r>
              <a:rPr lang="en-US" dirty="0"/>
              <a:t>These are all the different type of models I’ve tested, including the NLP CNN model shown on the right, were either too good to be true or worse than the null model</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At first, I wondered if the training set was too small, but even after using a large training dataset, the mean error for predicting the average salary plateaus at 33%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416086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33"/>
        <p:cNvGrpSpPr/>
        <p:nvPr/>
      </p:nvGrpSpPr>
      <p:grpSpPr>
        <a:xfrm>
          <a:off x="0" y="0"/>
          <a:ext cx="0" cy="0"/>
          <a:chOff x="0" y="0"/>
          <a:chExt cx="0" cy="0"/>
        </a:xfrm>
      </p:grpSpPr>
      <p:pic>
        <p:nvPicPr>
          <p:cNvPr id="1030" name="Picture 6" descr="How to make money online without doing much - Henpicked">
            <a:extLst>
              <a:ext uri="{FF2B5EF4-FFF2-40B4-BE49-F238E27FC236}">
                <a16:creationId xmlns:a16="http://schemas.microsoft.com/office/drawing/2014/main" id="{8B3175BA-C9A6-A44F-BEA6-F6C73CC8A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42" y="1156814"/>
            <a:ext cx="4432901" cy="3000333"/>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sp>
        <p:nvSpPr>
          <p:cNvPr id="434" name="Google Shape;434;p25"/>
          <p:cNvSpPr txBox="1">
            <a:spLocks noGrp="1"/>
          </p:cNvSpPr>
          <p:nvPr>
            <p:ph type="subTitle" idx="1"/>
          </p:nvPr>
        </p:nvSpPr>
        <p:spPr>
          <a:xfrm>
            <a:off x="4572000" y="3194086"/>
            <a:ext cx="3672665"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Share Tech" pitchFamily="2" charset="77"/>
              </a:rPr>
              <a:t>Alyssia Oh</a:t>
            </a:r>
            <a:endParaRPr dirty="0">
              <a:latin typeface="Share Tech" pitchFamily="2" charset="77"/>
            </a:endParaRPr>
          </a:p>
        </p:txBody>
      </p:sp>
      <p:sp>
        <p:nvSpPr>
          <p:cNvPr id="8" name="Google Shape;435;p25">
            <a:extLst>
              <a:ext uri="{FF2B5EF4-FFF2-40B4-BE49-F238E27FC236}">
                <a16:creationId xmlns:a16="http://schemas.microsoft.com/office/drawing/2014/main" id="{B979B4F5-3CA8-3A4D-9242-41CBBEC90211}"/>
              </a:ext>
            </a:extLst>
          </p:cNvPr>
          <p:cNvSpPr txBox="1">
            <a:spLocks/>
          </p:cNvSpPr>
          <p:nvPr/>
        </p:nvSpPr>
        <p:spPr>
          <a:xfrm>
            <a:off x="4964489" y="473720"/>
            <a:ext cx="3394369" cy="34034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pPr algn="r"/>
            <a:br>
              <a:rPr lang="en-US" sz="4000" dirty="0"/>
            </a:br>
            <a:r>
              <a:rPr lang="en-US" sz="4000" dirty="0"/>
              <a:t>Dream Job </a:t>
            </a:r>
          </a:p>
          <a:p>
            <a:pPr algn="r"/>
            <a:r>
              <a:rPr lang="en-US" sz="4000" dirty="0"/>
              <a:t>Matchmaker</a:t>
            </a:r>
            <a:br>
              <a:rPr lang="en-US" sz="4000" dirty="0"/>
            </a:br>
            <a:br>
              <a:rPr lang="en-US" sz="2000" dirty="0"/>
            </a:br>
            <a:endParaRPr lang="en-US" sz="2000" dirty="0"/>
          </a:p>
        </p:txBody>
      </p:sp>
      <p:sp>
        <p:nvSpPr>
          <p:cNvPr id="7" name="Heart 6">
            <a:extLst>
              <a:ext uri="{FF2B5EF4-FFF2-40B4-BE49-F238E27FC236}">
                <a16:creationId xmlns:a16="http://schemas.microsoft.com/office/drawing/2014/main" id="{804930D0-A5CB-C449-85DB-37548D5FF45A}"/>
              </a:ext>
            </a:extLst>
          </p:cNvPr>
          <p:cNvSpPr/>
          <p:nvPr/>
        </p:nvSpPr>
        <p:spPr>
          <a:xfrm rot="18007574">
            <a:off x="1232715" y="2144647"/>
            <a:ext cx="399474" cy="338696"/>
          </a:xfrm>
          <a:prstGeom prst="hear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art 13">
            <a:extLst>
              <a:ext uri="{FF2B5EF4-FFF2-40B4-BE49-F238E27FC236}">
                <a16:creationId xmlns:a16="http://schemas.microsoft.com/office/drawing/2014/main" id="{F2F3CDB0-F88E-7F46-8276-9A22C7EFE851}"/>
              </a:ext>
            </a:extLst>
          </p:cNvPr>
          <p:cNvSpPr/>
          <p:nvPr/>
        </p:nvSpPr>
        <p:spPr>
          <a:xfrm rot="2026745">
            <a:off x="2795941" y="1072554"/>
            <a:ext cx="469604" cy="453376"/>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rt 14">
            <a:extLst>
              <a:ext uri="{FF2B5EF4-FFF2-40B4-BE49-F238E27FC236}">
                <a16:creationId xmlns:a16="http://schemas.microsoft.com/office/drawing/2014/main" id="{9EE3DD8B-7FE5-5446-B522-66164087ED2A}"/>
              </a:ext>
            </a:extLst>
          </p:cNvPr>
          <p:cNvSpPr/>
          <p:nvPr/>
        </p:nvSpPr>
        <p:spPr>
          <a:xfrm rot="20384257">
            <a:off x="1546836" y="1060776"/>
            <a:ext cx="553676" cy="496873"/>
          </a:xfrm>
          <a:prstGeom prst="hear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art 15">
            <a:extLst>
              <a:ext uri="{FF2B5EF4-FFF2-40B4-BE49-F238E27FC236}">
                <a16:creationId xmlns:a16="http://schemas.microsoft.com/office/drawing/2014/main" id="{639D0F29-8E2D-3242-8F19-D4003F5CD49D}"/>
              </a:ext>
            </a:extLst>
          </p:cNvPr>
          <p:cNvSpPr/>
          <p:nvPr/>
        </p:nvSpPr>
        <p:spPr>
          <a:xfrm rot="13888665" flipV="1">
            <a:off x="3114791" y="1769396"/>
            <a:ext cx="326869" cy="254936"/>
          </a:xfrm>
          <a:prstGeom prst="hear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714792" y="908626"/>
            <a:ext cx="837035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t>Salary / Rating Estimate – </a:t>
            </a:r>
          </a:p>
          <a:p>
            <a:r>
              <a:rPr lang="en-US" sz="2800" dirty="0"/>
              <a:t>… are they useful metrics for job search? </a:t>
            </a:r>
            <a:r>
              <a:rPr lang="en-US" sz="2800" dirty="0">
                <a:solidFill>
                  <a:schemeClr val="tx2">
                    <a:lumMod val="75000"/>
                  </a:schemeClr>
                </a:solidFill>
              </a:rPr>
              <a:t>Probably not </a:t>
            </a:r>
          </a:p>
        </p:txBody>
      </p:sp>
      <p:pic>
        <p:nvPicPr>
          <p:cNvPr id="3" name="Picture 2" descr="A picture containing text&#10;&#10;Description automatically generated">
            <a:extLst>
              <a:ext uri="{FF2B5EF4-FFF2-40B4-BE49-F238E27FC236}">
                <a16:creationId xmlns:a16="http://schemas.microsoft.com/office/drawing/2014/main" id="{7C3EFAE0-2A91-EF4E-852A-2195C7FF250A}"/>
              </a:ext>
            </a:extLst>
          </p:cNvPr>
          <p:cNvPicPr>
            <a:picLocks noChangeAspect="1"/>
          </p:cNvPicPr>
          <p:nvPr/>
        </p:nvPicPr>
        <p:blipFill rotWithShape="1">
          <a:blip r:embed="rId3"/>
          <a:srcRect l="93" r="669"/>
          <a:stretch/>
        </p:blipFill>
        <p:spPr>
          <a:xfrm>
            <a:off x="1634140" y="2028399"/>
            <a:ext cx="5357377" cy="750033"/>
          </a:xfrm>
          <a:prstGeom prst="rect">
            <a:avLst/>
          </a:prstGeom>
        </p:spPr>
      </p:pic>
      <p:pic>
        <p:nvPicPr>
          <p:cNvPr id="5" name="Picture 4" descr="Letter&#10;&#10;Description automatically generated with low confidence">
            <a:extLst>
              <a:ext uri="{FF2B5EF4-FFF2-40B4-BE49-F238E27FC236}">
                <a16:creationId xmlns:a16="http://schemas.microsoft.com/office/drawing/2014/main" id="{8238CE76-2F55-C94E-96CC-B3BD75646D86}"/>
              </a:ext>
            </a:extLst>
          </p:cNvPr>
          <p:cNvPicPr>
            <a:picLocks noChangeAspect="1"/>
          </p:cNvPicPr>
          <p:nvPr/>
        </p:nvPicPr>
        <p:blipFill>
          <a:blip r:embed="rId4"/>
          <a:stretch>
            <a:fillRect/>
          </a:stretch>
        </p:blipFill>
        <p:spPr>
          <a:xfrm>
            <a:off x="1634142" y="2778432"/>
            <a:ext cx="5357377" cy="758275"/>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50CA1014-2165-7F4A-AA30-851915741CA3}"/>
              </a:ext>
            </a:extLst>
          </p:cNvPr>
          <p:cNvPicPr>
            <a:picLocks noChangeAspect="1"/>
          </p:cNvPicPr>
          <p:nvPr/>
        </p:nvPicPr>
        <p:blipFill rotWithShape="1">
          <a:blip r:embed="rId5"/>
          <a:srcRect l="306" t="6840" r="761"/>
          <a:stretch/>
        </p:blipFill>
        <p:spPr>
          <a:xfrm>
            <a:off x="1634140" y="3528465"/>
            <a:ext cx="5357377" cy="706409"/>
          </a:xfrm>
          <a:prstGeom prst="rect">
            <a:avLst/>
          </a:prstGeom>
        </p:spPr>
      </p:pic>
    </p:spTree>
    <p:extLst>
      <p:ext uri="{BB962C8B-B14F-4D97-AF65-F5344CB8AC3E}">
        <p14:creationId xmlns:p14="http://schemas.microsoft.com/office/powerpoint/2010/main" val="421340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686226" y="700566"/>
            <a:ext cx="837035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t>Better metric = </a:t>
            </a:r>
            <a:r>
              <a:rPr lang="en-US" sz="2800" dirty="0" err="1"/>
              <a:t>CountVectorizer</a:t>
            </a:r>
            <a:r>
              <a:rPr lang="en-US" sz="2800" dirty="0"/>
              <a:t> Cosine Similarity</a:t>
            </a:r>
            <a:r>
              <a:rPr lang="en-US" sz="2800" dirty="0">
                <a:solidFill>
                  <a:schemeClr val="tx2">
                    <a:lumMod val="75000"/>
                  </a:schemeClr>
                </a:solidFill>
              </a:rPr>
              <a:t> </a:t>
            </a:r>
          </a:p>
        </p:txBody>
      </p:sp>
      <p:pic>
        <p:nvPicPr>
          <p:cNvPr id="10244" name="Picture 4" descr="Operations on word vectors - v2">
            <a:extLst>
              <a:ext uri="{FF2B5EF4-FFF2-40B4-BE49-F238E27FC236}">
                <a16:creationId xmlns:a16="http://schemas.microsoft.com/office/drawing/2014/main" id="{3A929D4D-4EBA-4047-95FA-764272404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84" y="1753579"/>
            <a:ext cx="6708297" cy="228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67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5" name="Google Shape;571;p29">
            <a:extLst>
              <a:ext uri="{FF2B5EF4-FFF2-40B4-BE49-F238E27FC236}">
                <a16:creationId xmlns:a16="http://schemas.microsoft.com/office/drawing/2014/main" id="{A2CB7367-A508-2A4F-A1F5-4F047BADBFE8}"/>
              </a:ext>
            </a:extLst>
          </p:cNvPr>
          <p:cNvSpPr txBox="1">
            <a:spLocks/>
          </p:cNvSpPr>
          <p:nvPr/>
        </p:nvSpPr>
        <p:spPr>
          <a:xfrm>
            <a:off x="704353" y="445713"/>
            <a:ext cx="788583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You’ve got a match! </a:t>
            </a:r>
          </a:p>
        </p:txBody>
      </p:sp>
      <p:pic>
        <p:nvPicPr>
          <p:cNvPr id="3" name="Picture 2" descr="Text&#10;&#10;Description automatically generated">
            <a:extLst>
              <a:ext uri="{FF2B5EF4-FFF2-40B4-BE49-F238E27FC236}">
                <a16:creationId xmlns:a16="http://schemas.microsoft.com/office/drawing/2014/main" id="{DECB74A3-E9A9-6242-9DCE-6F92987D41F9}"/>
              </a:ext>
            </a:extLst>
          </p:cNvPr>
          <p:cNvPicPr>
            <a:picLocks noChangeAspect="1"/>
          </p:cNvPicPr>
          <p:nvPr/>
        </p:nvPicPr>
        <p:blipFill>
          <a:blip r:embed="rId3"/>
          <a:stretch>
            <a:fillRect/>
          </a:stretch>
        </p:blipFill>
        <p:spPr>
          <a:xfrm>
            <a:off x="1326063" y="1023514"/>
            <a:ext cx="6604363" cy="3804388"/>
          </a:xfrm>
          <a:prstGeom prst="rect">
            <a:avLst/>
          </a:prstGeom>
        </p:spPr>
      </p:pic>
    </p:spTree>
    <p:extLst>
      <p:ext uri="{BB962C8B-B14F-4D97-AF65-F5344CB8AC3E}">
        <p14:creationId xmlns:p14="http://schemas.microsoft.com/office/powerpoint/2010/main" val="294098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5" name="Google Shape;571;p29">
            <a:extLst>
              <a:ext uri="{FF2B5EF4-FFF2-40B4-BE49-F238E27FC236}">
                <a16:creationId xmlns:a16="http://schemas.microsoft.com/office/drawing/2014/main" id="{A2CB7367-A508-2A4F-A1F5-4F047BADBFE8}"/>
              </a:ext>
            </a:extLst>
          </p:cNvPr>
          <p:cNvSpPr txBox="1">
            <a:spLocks/>
          </p:cNvSpPr>
          <p:nvPr/>
        </p:nvSpPr>
        <p:spPr>
          <a:xfrm>
            <a:off x="704353" y="445713"/>
            <a:ext cx="482054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Conclusion / Future Plans</a:t>
            </a:r>
          </a:p>
        </p:txBody>
      </p:sp>
      <p:sp>
        <p:nvSpPr>
          <p:cNvPr id="4" name="Google Shape;713;p34">
            <a:extLst>
              <a:ext uri="{FF2B5EF4-FFF2-40B4-BE49-F238E27FC236}">
                <a16:creationId xmlns:a16="http://schemas.microsoft.com/office/drawing/2014/main" id="{9DE2753D-9BDD-3A46-99B9-0E6B4810527E}"/>
              </a:ext>
            </a:extLst>
          </p:cNvPr>
          <p:cNvSpPr txBox="1">
            <a:spLocks/>
          </p:cNvSpPr>
          <p:nvPr/>
        </p:nvSpPr>
        <p:spPr>
          <a:xfrm>
            <a:off x="415595" y="272374"/>
            <a:ext cx="7368272" cy="3348407"/>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342900" indent="-342900">
              <a:buClr>
                <a:schemeClr val="bg1"/>
              </a:buClr>
              <a:buSzPct val="100000"/>
              <a:buFontTx/>
              <a:buChar char="-"/>
            </a:pPr>
            <a:r>
              <a:rPr lang="en-US" sz="2000" dirty="0">
                <a:solidFill>
                  <a:schemeClr val="bg1"/>
                </a:solidFill>
              </a:rPr>
              <a:t>Automate generating ATS resume based on data frame </a:t>
            </a:r>
          </a:p>
          <a:p>
            <a:pPr marL="342900" indent="-342900">
              <a:buClr>
                <a:schemeClr val="bg1"/>
              </a:buClr>
              <a:buSzPct val="100000"/>
              <a:buFontTx/>
              <a:buChar char="-"/>
            </a:pPr>
            <a:r>
              <a:rPr lang="en-US" sz="2000" dirty="0">
                <a:solidFill>
                  <a:schemeClr val="bg1"/>
                </a:solidFill>
              </a:rPr>
              <a:t>User-friendly web interface</a:t>
            </a:r>
          </a:p>
          <a:p>
            <a:pPr marL="342900" indent="-342900">
              <a:buClr>
                <a:schemeClr val="bg1"/>
              </a:buClr>
              <a:buSzPct val="100000"/>
              <a:buFontTx/>
              <a:buChar char="-"/>
            </a:pPr>
            <a:r>
              <a:rPr lang="en-US" sz="2000" dirty="0">
                <a:solidFill>
                  <a:schemeClr val="bg1"/>
                </a:solidFill>
              </a:rPr>
              <a:t>More data to keep training the models for any improvement</a:t>
            </a:r>
          </a:p>
          <a:p>
            <a:pPr>
              <a:buClr>
                <a:schemeClr val="bg1"/>
              </a:buClr>
              <a:buSzPct val="100000"/>
            </a:pPr>
            <a:endParaRPr lang="en-US" sz="2000" dirty="0">
              <a:solidFill>
                <a:schemeClr val="bg2">
                  <a:lumMod val="10000"/>
                  <a:lumOff val="90000"/>
                </a:schemeClr>
              </a:solidFill>
            </a:endParaRPr>
          </a:p>
          <a:p>
            <a:pPr>
              <a:buClr>
                <a:schemeClr val="bg1"/>
              </a:buClr>
              <a:buSzPct val="100000"/>
            </a:pPr>
            <a:endParaRPr lang="en-US" sz="2000" dirty="0">
              <a:solidFill>
                <a:schemeClr val="bg2">
                  <a:lumMod val="10000"/>
                  <a:lumOff val="90000"/>
                </a:schemeClr>
              </a:solidFill>
            </a:endParaRPr>
          </a:p>
        </p:txBody>
      </p:sp>
    </p:spTree>
    <p:extLst>
      <p:ext uri="{BB962C8B-B14F-4D97-AF65-F5344CB8AC3E}">
        <p14:creationId xmlns:p14="http://schemas.microsoft.com/office/powerpoint/2010/main" val="314939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5"/>
        <p:cNvGrpSpPr/>
        <p:nvPr/>
      </p:nvGrpSpPr>
      <p:grpSpPr>
        <a:xfrm>
          <a:off x="0" y="0"/>
          <a:ext cx="0" cy="0"/>
          <a:chOff x="0" y="0"/>
          <a:chExt cx="0" cy="0"/>
        </a:xfrm>
      </p:grpSpPr>
      <p:sp>
        <p:nvSpPr>
          <p:cNvPr id="17" name="Google Shape;713;p34">
            <a:extLst>
              <a:ext uri="{FF2B5EF4-FFF2-40B4-BE49-F238E27FC236}">
                <a16:creationId xmlns:a16="http://schemas.microsoft.com/office/drawing/2014/main" id="{A43EEF53-904E-CA41-99B1-E37F6A932C6C}"/>
              </a:ext>
            </a:extLst>
          </p:cNvPr>
          <p:cNvSpPr txBox="1">
            <a:spLocks/>
          </p:cNvSpPr>
          <p:nvPr/>
        </p:nvSpPr>
        <p:spPr>
          <a:xfrm>
            <a:off x="5098775" y="1099793"/>
            <a:ext cx="3772355" cy="3393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buClr>
                <a:schemeClr val="bg1"/>
              </a:buClr>
              <a:buSzPct val="100000"/>
              <a:buFont typeface="System Font Regular"/>
              <a:buChar char=" "/>
            </a:pPr>
            <a:r>
              <a:rPr lang="en-US" sz="1800" dirty="0">
                <a:solidFill>
                  <a:schemeClr val="tx2"/>
                </a:solidFill>
              </a:rPr>
              <a:t>2012</a:t>
            </a:r>
            <a:r>
              <a:rPr lang="en-US" sz="1800" dirty="0">
                <a:solidFill>
                  <a:schemeClr val="bg1"/>
                </a:solidFill>
              </a:rPr>
              <a:t> </a:t>
            </a:r>
          </a:p>
          <a:p>
            <a:pPr marL="285750" indent="-285750">
              <a:buClr>
                <a:schemeClr val="bg1"/>
              </a:buClr>
              <a:buSzPct val="100000"/>
              <a:buFont typeface="System Font Regular"/>
              <a:buChar char=" "/>
            </a:pPr>
            <a:r>
              <a:rPr lang="en-US" sz="1800" dirty="0">
                <a:solidFill>
                  <a:schemeClr val="bg1"/>
                </a:solidFill>
              </a:rPr>
              <a:t>- Harvard Business Review named Data Scientist the “Sexiest Job of the 21</a:t>
            </a:r>
            <a:r>
              <a:rPr lang="en-US" sz="1800" baseline="30000" dirty="0">
                <a:solidFill>
                  <a:schemeClr val="bg1"/>
                </a:solidFill>
              </a:rPr>
              <a:t>st</a:t>
            </a:r>
            <a:r>
              <a:rPr lang="en-US" sz="1800" dirty="0">
                <a:solidFill>
                  <a:schemeClr val="bg1"/>
                </a:solidFill>
              </a:rPr>
              <a:t> century”</a:t>
            </a:r>
          </a:p>
          <a:p>
            <a:pPr marL="285750" indent="-285750">
              <a:buClr>
                <a:schemeClr val="bg1"/>
              </a:buClr>
              <a:buSzPct val="100000"/>
              <a:buFont typeface="System Font Regular"/>
              <a:buChar char=" "/>
            </a:pPr>
            <a:endParaRPr lang="en-US" sz="1800" dirty="0">
              <a:solidFill>
                <a:schemeClr val="bg1"/>
              </a:solidFill>
            </a:endParaRPr>
          </a:p>
          <a:p>
            <a:pPr marL="285750" indent="-285750">
              <a:buClr>
                <a:schemeClr val="bg1"/>
              </a:buClr>
              <a:buSzPct val="100000"/>
              <a:buFont typeface="System Font Regular"/>
              <a:buChar char=" "/>
            </a:pPr>
            <a:r>
              <a:rPr lang="en-US" sz="1800" dirty="0">
                <a:solidFill>
                  <a:schemeClr val="tx2"/>
                </a:solidFill>
              </a:rPr>
              <a:t>2012-2019 </a:t>
            </a:r>
          </a:p>
          <a:p>
            <a:pPr marL="285750" indent="-285750">
              <a:buClr>
                <a:schemeClr val="bg1"/>
              </a:buClr>
              <a:buSzPct val="100000"/>
              <a:buFont typeface="System Font Regular"/>
              <a:buChar char=" "/>
            </a:pPr>
            <a:r>
              <a:rPr lang="en-US" sz="1800" dirty="0">
                <a:solidFill>
                  <a:schemeClr val="bg1"/>
                </a:solidFill>
              </a:rPr>
              <a:t>- job openings skyrocketed by 650%</a:t>
            </a:r>
          </a:p>
          <a:p>
            <a:pPr marL="285750" indent="-285750">
              <a:buClr>
                <a:schemeClr val="bg1"/>
              </a:buClr>
              <a:buSzPct val="100000"/>
              <a:buFont typeface="System Font Regular"/>
              <a:buChar char=" "/>
            </a:pPr>
            <a:endParaRPr lang="en-US" sz="1800" dirty="0">
              <a:solidFill>
                <a:schemeClr val="bg1"/>
              </a:solidFill>
            </a:endParaRPr>
          </a:p>
          <a:p>
            <a:pPr marL="285750" indent="-285750">
              <a:buClr>
                <a:schemeClr val="bg1"/>
              </a:buClr>
              <a:buSzPct val="100000"/>
              <a:buFont typeface="System Font Regular"/>
              <a:buChar char=" "/>
            </a:pPr>
            <a:r>
              <a:rPr lang="en-US" sz="1800" dirty="0">
                <a:solidFill>
                  <a:schemeClr val="tx2"/>
                </a:solidFill>
              </a:rPr>
              <a:t>2025 </a:t>
            </a:r>
          </a:p>
          <a:p>
            <a:pPr marL="285750" indent="-285750">
              <a:buClr>
                <a:schemeClr val="bg1"/>
              </a:buClr>
              <a:buSzPct val="100000"/>
              <a:buFont typeface="System Font Regular"/>
              <a:buChar char=" "/>
            </a:pPr>
            <a:r>
              <a:rPr lang="en-US" sz="1800" dirty="0">
                <a:solidFill>
                  <a:schemeClr val="bg1"/>
                </a:solidFill>
              </a:rPr>
              <a:t>– annual size of global datasphere projected to be 4X current size  </a:t>
            </a:r>
          </a:p>
        </p:txBody>
      </p:sp>
      <p:sp>
        <p:nvSpPr>
          <p:cNvPr id="23" name="Google Shape;571;p29">
            <a:extLst>
              <a:ext uri="{FF2B5EF4-FFF2-40B4-BE49-F238E27FC236}">
                <a16:creationId xmlns:a16="http://schemas.microsoft.com/office/drawing/2014/main" id="{EAA8DF2A-2D80-6C43-BC9B-00E9DE6C6543}"/>
              </a:ext>
            </a:extLst>
          </p:cNvPr>
          <p:cNvSpPr txBox="1">
            <a:spLocks/>
          </p:cNvSpPr>
          <p:nvPr/>
        </p:nvSpPr>
        <p:spPr>
          <a:xfrm>
            <a:off x="368819" y="411325"/>
            <a:ext cx="788583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Background</a:t>
            </a:r>
          </a:p>
        </p:txBody>
      </p:sp>
      <p:pic>
        <p:nvPicPr>
          <p:cNvPr id="2052" name="Picture 4">
            <a:extLst>
              <a:ext uri="{FF2B5EF4-FFF2-40B4-BE49-F238E27FC236}">
                <a16:creationId xmlns:a16="http://schemas.microsoft.com/office/drawing/2014/main" id="{DB4607E3-160E-414E-A79F-70DAAB90E4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 t="4125" r="2284" b="2135"/>
          <a:stretch/>
        </p:blipFill>
        <p:spPr bwMode="auto">
          <a:xfrm>
            <a:off x="448489" y="1577494"/>
            <a:ext cx="4650286" cy="22271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28985" y="5640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572" name="Google Shape;572;p29"/>
          <p:cNvSpPr txBox="1">
            <a:spLocks noGrp="1"/>
          </p:cNvSpPr>
          <p:nvPr>
            <p:ph type="ctrTitle"/>
          </p:nvPr>
        </p:nvSpPr>
        <p:spPr>
          <a:xfrm>
            <a:off x="628985" y="3547184"/>
            <a:ext cx="7442434" cy="577800"/>
          </a:xfrm>
          <a:prstGeom prst="rect">
            <a:avLst/>
          </a:prstGeom>
        </p:spPr>
        <p:txBody>
          <a:bodyPr spcFirstLastPara="1" wrap="square" lIns="91425" tIns="91425" rIns="91425" bIns="91425" anchor="b" anchorCtr="0">
            <a:noAutofit/>
          </a:bodyPr>
          <a:lstStyle/>
          <a:p>
            <a:pPr lvl="0"/>
            <a:r>
              <a:rPr lang="en" dirty="0"/>
              <a:t>Can we optimize the job search process by automatically matching you to your ideal job?</a:t>
            </a:r>
            <a:br>
              <a:rPr lang="en" dirty="0"/>
            </a:br>
            <a:br>
              <a:rPr lang="en" dirty="0"/>
            </a:br>
            <a:r>
              <a:rPr lang="en" dirty="0"/>
              <a:t>- can we automate the search?</a:t>
            </a:r>
            <a:br>
              <a:rPr lang="en" dirty="0"/>
            </a:br>
            <a:r>
              <a:rPr lang="en" dirty="0"/>
              <a:t>- how to minimize reviewing time?</a:t>
            </a:r>
            <a:br>
              <a:rPr lang="en" dirty="0"/>
            </a:br>
            <a:r>
              <a:rPr lang="en" dirty="0"/>
              <a:t>- what makes an ideal job ‘ideal?’ (salary, ra</a:t>
            </a:r>
            <a:r>
              <a:rPr lang="en-US" dirty="0" err="1"/>
              <a:t>ti</a:t>
            </a:r>
            <a:r>
              <a:rPr lang="en" dirty="0"/>
              <a:t>ng, skill-set match, location…)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1387341" y="480762"/>
            <a:ext cx="9476361"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en-US" sz="2800" dirty="0"/>
              <a:t>Automate Web Scraping from Job Aggregator Websites</a:t>
            </a:r>
          </a:p>
        </p:txBody>
      </p:sp>
      <p:sp>
        <p:nvSpPr>
          <p:cNvPr id="19" name="Google Shape;713;p34">
            <a:extLst>
              <a:ext uri="{FF2B5EF4-FFF2-40B4-BE49-F238E27FC236}">
                <a16:creationId xmlns:a16="http://schemas.microsoft.com/office/drawing/2014/main" id="{EC4692B3-6B30-794C-9B5A-405CAD37A054}"/>
              </a:ext>
            </a:extLst>
          </p:cNvPr>
          <p:cNvSpPr txBox="1">
            <a:spLocks/>
          </p:cNvSpPr>
          <p:nvPr/>
        </p:nvSpPr>
        <p:spPr>
          <a:xfrm>
            <a:off x="3701238" y="2672878"/>
            <a:ext cx="5164466" cy="2470622"/>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buClr>
                <a:schemeClr val="bg1"/>
              </a:buClr>
              <a:buSzPct val="100000"/>
              <a:buFont typeface="Wingdings" pitchFamily="2" charset="2"/>
              <a:buChar char="ü"/>
            </a:pPr>
            <a:r>
              <a:rPr lang="en-US" sz="2000" dirty="0">
                <a:solidFill>
                  <a:schemeClr val="tx1">
                    <a:lumMod val="20000"/>
                    <a:lumOff val="80000"/>
                  </a:schemeClr>
                </a:solidFill>
              </a:rPr>
              <a:t>Indeed</a:t>
            </a:r>
            <a:r>
              <a:rPr lang="en-US" sz="2000" dirty="0">
                <a:solidFill>
                  <a:schemeClr val="bg1"/>
                </a:solidFill>
              </a:rPr>
              <a:t> = biggest job aggregator website</a:t>
            </a:r>
          </a:p>
          <a:p>
            <a:pPr marL="285750" indent="-285750">
              <a:buClr>
                <a:schemeClr val="bg1"/>
              </a:buClr>
              <a:buSzPct val="100000"/>
              <a:buFont typeface="Wingdings" pitchFamily="2" charset="2"/>
              <a:buChar char="ü"/>
            </a:pPr>
            <a:endParaRPr lang="en-US" sz="2000" dirty="0">
              <a:solidFill>
                <a:schemeClr val="tx2"/>
              </a:solidFill>
            </a:endParaRPr>
          </a:p>
          <a:p>
            <a:pPr marL="285750" indent="-285750">
              <a:buClr>
                <a:schemeClr val="bg1"/>
              </a:buClr>
              <a:buSzPct val="100000"/>
              <a:buFont typeface="Wingdings" pitchFamily="2" charset="2"/>
              <a:buChar char="ü"/>
            </a:pPr>
            <a:r>
              <a:rPr lang="en-US" sz="2000" dirty="0">
                <a:solidFill>
                  <a:schemeClr val="tx1">
                    <a:lumMod val="20000"/>
                    <a:lumOff val="80000"/>
                  </a:schemeClr>
                </a:solidFill>
              </a:rPr>
              <a:t>Glassdoor</a:t>
            </a:r>
            <a:r>
              <a:rPr lang="en-US" sz="2000" dirty="0">
                <a:solidFill>
                  <a:schemeClr val="bg1"/>
                </a:solidFill>
              </a:rPr>
              <a:t> = provides rating, salary estimates, and other details</a:t>
            </a:r>
          </a:p>
          <a:p>
            <a:pPr marL="285750" indent="-285750">
              <a:buClr>
                <a:schemeClr val="bg1"/>
              </a:buClr>
              <a:buSzPct val="100000"/>
              <a:buFont typeface="Wingdings" pitchFamily="2" charset="2"/>
              <a:buChar char="ü"/>
            </a:pPr>
            <a:endParaRPr lang="en-US" sz="2000" dirty="0">
              <a:solidFill>
                <a:schemeClr val="tx2"/>
              </a:solidFill>
            </a:endParaRPr>
          </a:p>
          <a:p>
            <a:pPr marL="285750" indent="-285750">
              <a:buClr>
                <a:schemeClr val="bg1"/>
              </a:buClr>
              <a:buSzPct val="100000"/>
              <a:buFont typeface="Wingdings" pitchFamily="2" charset="2"/>
              <a:buChar char="ü"/>
            </a:pPr>
            <a:r>
              <a:rPr lang="en-US" sz="2000" dirty="0">
                <a:solidFill>
                  <a:schemeClr val="bg1"/>
                </a:solidFill>
              </a:rPr>
              <a:t>Company APIs no longer available for general public</a:t>
            </a:r>
          </a:p>
          <a:p>
            <a:pPr marL="285750" indent="-285750">
              <a:buClr>
                <a:schemeClr val="bg1"/>
              </a:buClr>
              <a:buSzPct val="100000"/>
              <a:buFont typeface="Wingdings" pitchFamily="2" charset="2"/>
              <a:buChar char="ü"/>
            </a:pPr>
            <a:endParaRPr lang="en-US" sz="2000" dirty="0">
              <a:solidFill>
                <a:schemeClr val="bg1"/>
              </a:solidFill>
            </a:endParaRPr>
          </a:p>
          <a:p>
            <a:pPr marL="285750" indent="-285750">
              <a:buClr>
                <a:schemeClr val="bg1"/>
              </a:buClr>
              <a:buSzPct val="100000"/>
              <a:buFont typeface="Wingdings" pitchFamily="2" charset="2"/>
              <a:buChar char="ü"/>
            </a:pPr>
            <a:r>
              <a:rPr lang="en-US" sz="2000" dirty="0">
                <a:solidFill>
                  <a:schemeClr val="bg1"/>
                </a:solidFill>
              </a:rPr>
              <a:t>Strict restrictions against web crawlers</a:t>
            </a:r>
          </a:p>
          <a:p>
            <a:pPr lvl="1">
              <a:buClr>
                <a:schemeClr val="bg1"/>
              </a:buClr>
              <a:buSzPct val="100000"/>
            </a:pPr>
            <a:endParaRPr lang="en-US" sz="1000" dirty="0">
              <a:solidFill>
                <a:schemeClr val="tx1">
                  <a:lumMod val="20000"/>
                  <a:lumOff val="80000"/>
                </a:schemeClr>
              </a:solidFill>
            </a:endParaRPr>
          </a:p>
          <a:p>
            <a:r>
              <a:rPr lang="en-US" sz="3200" dirty="0">
                <a:solidFill>
                  <a:schemeClr val="bg1"/>
                </a:solidFill>
              </a:rPr>
              <a:t> </a:t>
            </a:r>
          </a:p>
        </p:txBody>
      </p:sp>
      <p:pic>
        <p:nvPicPr>
          <p:cNvPr id="3074" name="Picture 2" descr="enter image description here">
            <a:extLst>
              <a:ext uri="{FF2B5EF4-FFF2-40B4-BE49-F238E27FC236}">
                <a16:creationId xmlns:a16="http://schemas.microsoft.com/office/drawing/2014/main" id="{E98FE6D0-4FA5-564F-B6DD-51EA6AEE0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287"/>
          <a:stretch/>
        </p:blipFill>
        <p:spPr bwMode="auto">
          <a:xfrm>
            <a:off x="863809" y="1297102"/>
            <a:ext cx="2664582" cy="3513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7" name="Rectangle 16">
            <a:extLst>
              <a:ext uri="{FF2B5EF4-FFF2-40B4-BE49-F238E27FC236}">
                <a16:creationId xmlns:a16="http://schemas.microsoft.com/office/drawing/2014/main" id="{3B4E6898-06BE-A340-83E8-D3AF21298BEB}"/>
              </a:ext>
            </a:extLst>
          </p:cNvPr>
          <p:cNvSpPr/>
          <p:nvPr/>
        </p:nvSpPr>
        <p:spPr>
          <a:xfrm>
            <a:off x="215740" y="1394749"/>
            <a:ext cx="2533248" cy="525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149087" y="361974"/>
            <a:ext cx="8656983"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en-US" sz="2800" dirty="0"/>
              <a:t>Job Descriptions are Overwhelmingly Long and Detailed</a:t>
            </a:r>
          </a:p>
        </p:txBody>
      </p:sp>
      <p:pic>
        <p:nvPicPr>
          <p:cNvPr id="14" name="Picture 13" descr="Graphical user interface, text&#10;&#10;Description automatically generated">
            <a:extLst>
              <a:ext uri="{FF2B5EF4-FFF2-40B4-BE49-F238E27FC236}">
                <a16:creationId xmlns:a16="http://schemas.microsoft.com/office/drawing/2014/main" id="{B0B54EA4-2536-9343-95C7-CC91E045B9FD}"/>
              </a:ext>
            </a:extLst>
          </p:cNvPr>
          <p:cNvPicPr>
            <a:picLocks noChangeAspect="1"/>
          </p:cNvPicPr>
          <p:nvPr/>
        </p:nvPicPr>
        <p:blipFill>
          <a:blip r:embed="rId3"/>
          <a:stretch>
            <a:fillRect/>
          </a:stretch>
        </p:blipFill>
        <p:spPr>
          <a:xfrm>
            <a:off x="215740" y="1756659"/>
            <a:ext cx="2430587" cy="2652446"/>
          </a:xfrm>
          <a:prstGeom prst="rect">
            <a:avLst/>
          </a:prstGeom>
        </p:spPr>
      </p:pic>
      <p:pic>
        <p:nvPicPr>
          <p:cNvPr id="16" name="Picture 15" descr="Text, letter&#10;&#10;Description automatically generated">
            <a:extLst>
              <a:ext uri="{FF2B5EF4-FFF2-40B4-BE49-F238E27FC236}">
                <a16:creationId xmlns:a16="http://schemas.microsoft.com/office/drawing/2014/main" id="{66C0AB7A-2EC4-3E48-B621-7D8B668681DC}"/>
              </a:ext>
            </a:extLst>
          </p:cNvPr>
          <p:cNvPicPr>
            <a:picLocks noChangeAspect="1"/>
          </p:cNvPicPr>
          <p:nvPr/>
        </p:nvPicPr>
        <p:blipFill rotWithShape="1">
          <a:blip r:embed="rId4"/>
          <a:srcRect b="12393"/>
          <a:stretch/>
        </p:blipFill>
        <p:spPr>
          <a:xfrm>
            <a:off x="2646327" y="1394749"/>
            <a:ext cx="2402624" cy="3014356"/>
          </a:xfrm>
          <a:prstGeom prst="rect">
            <a:avLst/>
          </a:prstGeom>
        </p:spPr>
      </p:pic>
      <p:pic>
        <p:nvPicPr>
          <p:cNvPr id="7170" name="Picture 2">
            <a:extLst>
              <a:ext uri="{FF2B5EF4-FFF2-40B4-BE49-F238E27FC236}">
                <a16:creationId xmlns:a16="http://schemas.microsoft.com/office/drawing/2014/main" id="{B88DAA70-5A44-8E49-A2CF-97CC2473A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4536" y="1394749"/>
            <a:ext cx="3113360" cy="2108987"/>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713;p34">
            <a:extLst>
              <a:ext uri="{FF2B5EF4-FFF2-40B4-BE49-F238E27FC236}">
                <a16:creationId xmlns:a16="http://schemas.microsoft.com/office/drawing/2014/main" id="{37257F9E-0659-7743-AFB2-571AADD90066}"/>
              </a:ext>
            </a:extLst>
          </p:cNvPr>
          <p:cNvSpPr txBox="1">
            <a:spLocks/>
          </p:cNvSpPr>
          <p:nvPr/>
        </p:nvSpPr>
        <p:spPr>
          <a:xfrm>
            <a:off x="5267915" y="4254509"/>
            <a:ext cx="4679348"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buClr>
                <a:schemeClr val="bg1"/>
              </a:buClr>
              <a:buSzPct val="100000"/>
            </a:pPr>
            <a:r>
              <a:rPr lang="en-US" sz="1800" dirty="0">
                <a:solidFill>
                  <a:schemeClr val="tx2"/>
                </a:solidFill>
              </a:rPr>
              <a:t>Average Word Count </a:t>
            </a:r>
            <a:r>
              <a:rPr lang="en-US" sz="1800" dirty="0">
                <a:solidFill>
                  <a:schemeClr val="bg1"/>
                </a:solidFill>
              </a:rPr>
              <a:t>= 650 words</a:t>
            </a:r>
          </a:p>
          <a:p>
            <a:pPr>
              <a:buClr>
                <a:schemeClr val="bg1"/>
              </a:buClr>
              <a:buSzPct val="100000"/>
            </a:pPr>
            <a:r>
              <a:rPr lang="en-US" sz="1800" dirty="0">
                <a:solidFill>
                  <a:schemeClr val="bg1"/>
                </a:solidFill>
              </a:rPr>
              <a:t>100 jobs/day = 250 pages</a:t>
            </a:r>
          </a:p>
          <a:p>
            <a:pPr>
              <a:buClr>
                <a:schemeClr val="bg1"/>
              </a:buClr>
              <a:buSzPct val="100000"/>
            </a:pPr>
            <a:r>
              <a:rPr lang="en-US" sz="1800" dirty="0">
                <a:solidFill>
                  <a:schemeClr val="bg1"/>
                </a:solidFill>
              </a:rPr>
              <a:t>= length of non-fiction novel </a:t>
            </a:r>
          </a:p>
          <a:p>
            <a:pPr>
              <a:buClr>
                <a:schemeClr val="bg1"/>
              </a:buClr>
              <a:buSzPct val="100000"/>
            </a:pPr>
            <a:endParaRPr lang="en-US" sz="1100" dirty="0">
              <a:solidFill>
                <a:schemeClr val="bg1"/>
              </a:solidFill>
            </a:endParaRPr>
          </a:p>
          <a:p>
            <a:r>
              <a:rPr lang="en-US" sz="3200" dirty="0">
                <a:solidFill>
                  <a:schemeClr val="bg1"/>
                </a:solidFill>
              </a:rPr>
              <a:t> </a:t>
            </a:r>
          </a:p>
        </p:txBody>
      </p:sp>
    </p:spTree>
    <p:extLst>
      <p:ext uri="{BB962C8B-B14F-4D97-AF65-F5344CB8AC3E}">
        <p14:creationId xmlns:p14="http://schemas.microsoft.com/office/powerpoint/2010/main" val="211795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208721" y="384139"/>
            <a:ext cx="8656983"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en-US" sz="2800" dirty="0"/>
              <a:t>Salary Estimate is Highly Variable within ‘DATA’ related jobs </a:t>
            </a:r>
          </a:p>
        </p:txBody>
      </p:sp>
      <p:sp>
        <p:nvSpPr>
          <p:cNvPr id="19" name="Google Shape;713;p34">
            <a:extLst>
              <a:ext uri="{FF2B5EF4-FFF2-40B4-BE49-F238E27FC236}">
                <a16:creationId xmlns:a16="http://schemas.microsoft.com/office/drawing/2014/main" id="{EC4692B3-6B30-794C-9B5A-405CAD37A054}"/>
              </a:ext>
            </a:extLst>
          </p:cNvPr>
          <p:cNvSpPr txBox="1">
            <a:spLocks/>
          </p:cNvSpPr>
          <p:nvPr/>
        </p:nvSpPr>
        <p:spPr>
          <a:xfrm>
            <a:off x="3655559" y="2795180"/>
            <a:ext cx="2552864"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nSpc>
                <a:spcPct val="150000"/>
              </a:lnSpc>
              <a:buClr>
                <a:schemeClr val="bg1"/>
              </a:buClr>
              <a:buSzPct val="100000"/>
            </a:pPr>
            <a:r>
              <a:rPr lang="en-US" sz="1800" dirty="0">
                <a:solidFill>
                  <a:schemeClr val="tx1">
                    <a:lumMod val="20000"/>
                    <a:lumOff val="80000"/>
                  </a:schemeClr>
                </a:solidFill>
              </a:rPr>
              <a:t>Average </a:t>
            </a:r>
            <a:r>
              <a:rPr lang="en-US" sz="1800" dirty="0">
                <a:solidFill>
                  <a:schemeClr val="bg1"/>
                </a:solidFill>
              </a:rPr>
              <a:t>= $87K </a:t>
            </a:r>
          </a:p>
          <a:p>
            <a:r>
              <a:rPr lang="en-US" sz="3200" dirty="0">
                <a:solidFill>
                  <a:schemeClr val="bg1"/>
                </a:solidFill>
              </a:rPr>
              <a:t> </a:t>
            </a:r>
          </a:p>
        </p:txBody>
      </p:sp>
      <p:pic>
        <p:nvPicPr>
          <p:cNvPr id="5122" name="Picture 2">
            <a:extLst>
              <a:ext uri="{FF2B5EF4-FFF2-40B4-BE49-F238E27FC236}">
                <a16:creationId xmlns:a16="http://schemas.microsoft.com/office/drawing/2014/main" id="{3C56B667-5115-CD4B-AA05-86B1D3E13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65" y="1105173"/>
            <a:ext cx="7792277" cy="1690008"/>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13;p34">
            <a:extLst>
              <a:ext uri="{FF2B5EF4-FFF2-40B4-BE49-F238E27FC236}">
                <a16:creationId xmlns:a16="http://schemas.microsoft.com/office/drawing/2014/main" id="{F21F1C07-0778-CC49-8998-9B6C35871C39}"/>
              </a:ext>
            </a:extLst>
          </p:cNvPr>
          <p:cNvSpPr txBox="1">
            <a:spLocks/>
          </p:cNvSpPr>
          <p:nvPr/>
        </p:nvSpPr>
        <p:spPr>
          <a:xfrm>
            <a:off x="997479" y="2802350"/>
            <a:ext cx="2552864"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nSpc>
                <a:spcPct val="150000"/>
              </a:lnSpc>
              <a:buClr>
                <a:schemeClr val="bg1"/>
              </a:buClr>
              <a:buSzPct val="100000"/>
            </a:pPr>
            <a:r>
              <a:rPr lang="en-US" sz="1800" dirty="0">
                <a:solidFill>
                  <a:schemeClr val="tx1">
                    <a:lumMod val="20000"/>
                    <a:lumOff val="80000"/>
                  </a:schemeClr>
                </a:solidFill>
              </a:rPr>
              <a:t>avg. minimum</a:t>
            </a:r>
            <a:r>
              <a:rPr lang="en-US" sz="1800" dirty="0">
                <a:solidFill>
                  <a:schemeClr val="bg1"/>
                </a:solidFill>
              </a:rPr>
              <a:t> = $65K </a:t>
            </a:r>
          </a:p>
          <a:p>
            <a:r>
              <a:rPr lang="en-US" sz="3200" dirty="0">
                <a:solidFill>
                  <a:schemeClr val="bg1"/>
                </a:solidFill>
              </a:rPr>
              <a:t> </a:t>
            </a:r>
          </a:p>
        </p:txBody>
      </p:sp>
      <p:sp>
        <p:nvSpPr>
          <p:cNvPr id="7" name="Google Shape;713;p34">
            <a:extLst>
              <a:ext uri="{FF2B5EF4-FFF2-40B4-BE49-F238E27FC236}">
                <a16:creationId xmlns:a16="http://schemas.microsoft.com/office/drawing/2014/main" id="{A81E0EB0-9628-3D49-B22B-16AC23CEC44F}"/>
              </a:ext>
            </a:extLst>
          </p:cNvPr>
          <p:cNvSpPr txBox="1">
            <a:spLocks/>
          </p:cNvSpPr>
          <p:nvPr/>
        </p:nvSpPr>
        <p:spPr>
          <a:xfrm>
            <a:off x="5865216" y="2795181"/>
            <a:ext cx="3043194"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nSpc>
                <a:spcPct val="150000"/>
              </a:lnSpc>
              <a:buClr>
                <a:schemeClr val="bg1"/>
              </a:buClr>
              <a:buSzPct val="100000"/>
            </a:pPr>
            <a:r>
              <a:rPr lang="en-US" sz="1800" dirty="0">
                <a:solidFill>
                  <a:schemeClr val="tx1">
                    <a:lumMod val="20000"/>
                    <a:lumOff val="80000"/>
                  </a:schemeClr>
                </a:solidFill>
              </a:rPr>
              <a:t>avg. maximum</a:t>
            </a:r>
            <a:r>
              <a:rPr lang="en-US" sz="1800" dirty="0">
                <a:solidFill>
                  <a:schemeClr val="bg1"/>
                </a:solidFill>
              </a:rPr>
              <a:t> = $110K </a:t>
            </a:r>
          </a:p>
          <a:p>
            <a:r>
              <a:rPr lang="en-US" sz="3200" dirty="0">
                <a:solidFill>
                  <a:schemeClr val="bg1"/>
                </a:solidFill>
              </a:rPr>
              <a:t> </a:t>
            </a:r>
          </a:p>
        </p:txBody>
      </p:sp>
      <p:pic>
        <p:nvPicPr>
          <p:cNvPr id="3" name="Picture 2" descr="Graphical user interface, application&#10;&#10;Description automatically generated">
            <a:extLst>
              <a:ext uri="{FF2B5EF4-FFF2-40B4-BE49-F238E27FC236}">
                <a16:creationId xmlns:a16="http://schemas.microsoft.com/office/drawing/2014/main" id="{D76425E1-668E-2244-90E7-3D532A86BA53}"/>
              </a:ext>
            </a:extLst>
          </p:cNvPr>
          <p:cNvPicPr>
            <a:picLocks noChangeAspect="1"/>
          </p:cNvPicPr>
          <p:nvPr/>
        </p:nvPicPr>
        <p:blipFill>
          <a:blip r:embed="rId4"/>
          <a:stretch>
            <a:fillRect/>
          </a:stretch>
        </p:blipFill>
        <p:spPr>
          <a:xfrm>
            <a:off x="626166" y="3703779"/>
            <a:ext cx="3857402" cy="972552"/>
          </a:xfrm>
          <a:prstGeom prst="rect">
            <a:avLst/>
          </a:prstGeom>
        </p:spPr>
      </p:pic>
      <p:sp>
        <p:nvSpPr>
          <p:cNvPr id="10" name="Google Shape;713;p34">
            <a:extLst>
              <a:ext uri="{FF2B5EF4-FFF2-40B4-BE49-F238E27FC236}">
                <a16:creationId xmlns:a16="http://schemas.microsoft.com/office/drawing/2014/main" id="{62025C6F-49E2-B947-9C46-A1270D2F825D}"/>
              </a:ext>
            </a:extLst>
          </p:cNvPr>
          <p:cNvSpPr txBox="1">
            <a:spLocks/>
          </p:cNvSpPr>
          <p:nvPr/>
        </p:nvSpPr>
        <p:spPr>
          <a:xfrm>
            <a:off x="4572000" y="4108575"/>
            <a:ext cx="4679348"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buClr>
                <a:schemeClr val="bg1"/>
              </a:buClr>
              <a:buSzPct val="100000"/>
            </a:pPr>
            <a:r>
              <a:rPr lang="en-US" sz="1800" dirty="0">
                <a:solidFill>
                  <a:schemeClr val="tx2"/>
                </a:solidFill>
              </a:rPr>
              <a:t>Data Scientist base salary in San Francisco </a:t>
            </a:r>
          </a:p>
          <a:p>
            <a:pPr>
              <a:buClr>
                <a:schemeClr val="bg1"/>
              </a:buClr>
              <a:buSzPct val="100000"/>
            </a:pPr>
            <a:r>
              <a:rPr lang="en-US" sz="1800" dirty="0">
                <a:solidFill>
                  <a:schemeClr val="bg1"/>
                </a:solidFill>
              </a:rPr>
              <a:t>= $130-$200</a:t>
            </a:r>
          </a:p>
          <a:p>
            <a:pPr>
              <a:buClr>
                <a:schemeClr val="bg1"/>
              </a:buClr>
              <a:buSzPct val="100000"/>
            </a:pPr>
            <a:endParaRPr lang="en-US" sz="1100" dirty="0">
              <a:solidFill>
                <a:schemeClr val="bg1"/>
              </a:solidFill>
            </a:endParaRPr>
          </a:p>
          <a:p>
            <a:pPr>
              <a:buClr>
                <a:schemeClr val="bg1"/>
              </a:buClr>
              <a:buSzPct val="100000"/>
            </a:pPr>
            <a:r>
              <a:rPr lang="en-US" sz="1100" dirty="0">
                <a:solidFill>
                  <a:schemeClr val="bg1"/>
                </a:solidFill>
              </a:rPr>
              <a:t>(data from </a:t>
            </a:r>
            <a:r>
              <a:rPr lang="en-US" sz="1100" dirty="0" err="1">
                <a:solidFill>
                  <a:schemeClr val="bg1"/>
                </a:solidFill>
              </a:rPr>
              <a:t>bullinSF</a:t>
            </a:r>
            <a:r>
              <a:rPr lang="en-US" sz="1100" dirty="0">
                <a:solidFill>
                  <a:schemeClr val="bg1"/>
                </a:solidFill>
              </a:rPr>
              <a:t>)</a:t>
            </a:r>
          </a:p>
          <a:p>
            <a:r>
              <a:rPr lang="en-US" sz="3200" dirty="0">
                <a:solidFill>
                  <a:schemeClr val="bg1"/>
                </a:solidFill>
              </a:rPr>
              <a:t> </a:t>
            </a:r>
          </a:p>
        </p:txBody>
      </p:sp>
    </p:spTree>
    <p:extLst>
      <p:ext uri="{BB962C8B-B14F-4D97-AF65-F5344CB8AC3E}">
        <p14:creationId xmlns:p14="http://schemas.microsoft.com/office/powerpoint/2010/main" val="184352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1097113" y="311622"/>
            <a:ext cx="8656983"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t>Automate Web Scraping – using bs4 / requests</a:t>
            </a:r>
          </a:p>
        </p:txBody>
      </p:sp>
      <p:sp>
        <p:nvSpPr>
          <p:cNvPr id="19" name="Google Shape;713;p34">
            <a:extLst>
              <a:ext uri="{FF2B5EF4-FFF2-40B4-BE49-F238E27FC236}">
                <a16:creationId xmlns:a16="http://schemas.microsoft.com/office/drawing/2014/main" id="{EC4692B3-6B30-794C-9B5A-405CAD37A054}"/>
              </a:ext>
            </a:extLst>
          </p:cNvPr>
          <p:cNvSpPr txBox="1">
            <a:spLocks/>
          </p:cNvSpPr>
          <p:nvPr/>
        </p:nvSpPr>
        <p:spPr>
          <a:xfrm>
            <a:off x="3655559" y="2795180"/>
            <a:ext cx="2552864"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nSpc>
                <a:spcPct val="150000"/>
              </a:lnSpc>
              <a:buClr>
                <a:schemeClr val="bg1"/>
              </a:buClr>
              <a:buSzPct val="100000"/>
            </a:pPr>
            <a:r>
              <a:rPr lang="en-US" sz="1800" dirty="0">
                <a:solidFill>
                  <a:schemeClr val="tx1">
                    <a:lumMod val="20000"/>
                    <a:lumOff val="80000"/>
                  </a:schemeClr>
                </a:solidFill>
              </a:rPr>
              <a:t>Average </a:t>
            </a:r>
            <a:r>
              <a:rPr lang="en-US" sz="1800" dirty="0">
                <a:solidFill>
                  <a:schemeClr val="bg1"/>
                </a:solidFill>
              </a:rPr>
              <a:t>= $87K </a:t>
            </a:r>
          </a:p>
          <a:p>
            <a:r>
              <a:rPr lang="en-US" sz="3200" dirty="0">
                <a:solidFill>
                  <a:schemeClr val="bg1"/>
                </a:solidFill>
              </a:rPr>
              <a:t> </a:t>
            </a:r>
          </a:p>
        </p:txBody>
      </p:sp>
      <p:pic>
        <p:nvPicPr>
          <p:cNvPr id="11" name="Picture 10" descr="Text&#10;&#10;Description automatically generated">
            <a:extLst>
              <a:ext uri="{FF2B5EF4-FFF2-40B4-BE49-F238E27FC236}">
                <a16:creationId xmlns:a16="http://schemas.microsoft.com/office/drawing/2014/main" id="{0AA04F7E-6699-5347-B5AD-C525569F87C7}"/>
              </a:ext>
            </a:extLst>
          </p:cNvPr>
          <p:cNvPicPr>
            <a:picLocks noChangeAspect="1"/>
          </p:cNvPicPr>
          <p:nvPr/>
        </p:nvPicPr>
        <p:blipFill rotWithShape="1">
          <a:blip r:embed="rId3"/>
          <a:srcRect r="11647"/>
          <a:stretch/>
        </p:blipFill>
        <p:spPr>
          <a:xfrm>
            <a:off x="1645376" y="1041365"/>
            <a:ext cx="5326391" cy="2367005"/>
          </a:xfrm>
          <a:prstGeom prst="rect">
            <a:avLst/>
          </a:prstGeom>
        </p:spPr>
      </p:pic>
      <p:sp>
        <p:nvSpPr>
          <p:cNvPr id="15" name="Google Shape;713;p34">
            <a:extLst>
              <a:ext uri="{FF2B5EF4-FFF2-40B4-BE49-F238E27FC236}">
                <a16:creationId xmlns:a16="http://schemas.microsoft.com/office/drawing/2014/main" id="{5B80A2BC-5EA5-A240-82CC-5B48F6A61587}"/>
              </a:ext>
            </a:extLst>
          </p:cNvPr>
          <p:cNvSpPr txBox="1">
            <a:spLocks/>
          </p:cNvSpPr>
          <p:nvPr/>
        </p:nvSpPr>
        <p:spPr>
          <a:xfrm>
            <a:off x="887267" y="2571749"/>
            <a:ext cx="7115756" cy="2180441"/>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buClr>
                <a:schemeClr val="bg1"/>
              </a:buClr>
              <a:buSzPct val="100000"/>
              <a:buFontTx/>
              <a:buChar char="-"/>
            </a:pPr>
            <a:r>
              <a:rPr lang="en-US" sz="1600" dirty="0"/>
              <a:t>Set desired frequencies for scraping – script will automatically generate a data frame and export as a </a:t>
            </a:r>
            <a:r>
              <a:rPr lang="en-US" sz="1800" dirty="0"/>
              <a:t>csv</a:t>
            </a:r>
            <a:r>
              <a:rPr lang="en-US" sz="1600" dirty="0"/>
              <a:t> file </a:t>
            </a:r>
          </a:p>
          <a:p>
            <a:pPr marL="285750" indent="-285750">
              <a:buClr>
                <a:schemeClr val="bg1"/>
              </a:buClr>
              <a:buSzPct val="100000"/>
              <a:buFontTx/>
              <a:buChar char="-"/>
            </a:pPr>
            <a:r>
              <a:rPr lang="en-US" sz="1600" dirty="0"/>
              <a:t>Avoid IP-blacklisting by using rotating VPN / dynamic time changing and limiting the number of requests within a given time frame   </a:t>
            </a:r>
            <a:endParaRPr lang="en-US" sz="1600" dirty="0">
              <a:solidFill>
                <a:schemeClr val="bg1"/>
              </a:solidFill>
            </a:endParaRPr>
          </a:p>
        </p:txBody>
      </p:sp>
    </p:spTree>
    <p:extLst>
      <p:ext uri="{BB962C8B-B14F-4D97-AF65-F5344CB8AC3E}">
        <p14:creationId xmlns:p14="http://schemas.microsoft.com/office/powerpoint/2010/main" val="130293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714792" y="908626"/>
            <a:ext cx="837035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t>Lengthy Job Description – </a:t>
            </a:r>
          </a:p>
          <a:p>
            <a:r>
              <a:rPr lang="en-US" sz="2800" dirty="0"/>
              <a:t>BART-based transformers summarization model </a:t>
            </a:r>
          </a:p>
        </p:txBody>
      </p:sp>
      <p:sp>
        <p:nvSpPr>
          <p:cNvPr id="6" name="Google Shape;713;p34">
            <a:extLst>
              <a:ext uri="{FF2B5EF4-FFF2-40B4-BE49-F238E27FC236}">
                <a16:creationId xmlns:a16="http://schemas.microsoft.com/office/drawing/2014/main" id="{F21F1C07-0778-CC49-8998-9B6C35871C39}"/>
              </a:ext>
            </a:extLst>
          </p:cNvPr>
          <p:cNvSpPr txBox="1">
            <a:spLocks/>
          </p:cNvSpPr>
          <p:nvPr/>
        </p:nvSpPr>
        <p:spPr>
          <a:xfrm>
            <a:off x="3298146" y="2323224"/>
            <a:ext cx="5532794" cy="1793926"/>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buClr>
                <a:schemeClr val="bg1"/>
              </a:buClr>
              <a:buSzPct val="100000"/>
            </a:pPr>
            <a:r>
              <a:rPr lang="en-US" sz="1600" dirty="0">
                <a:solidFill>
                  <a:schemeClr val="bg2">
                    <a:lumMod val="10000"/>
                    <a:lumOff val="90000"/>
                  </a:schemeClr>
                </a:solidFill>
              </a:rPr>
              <a:t>Summary Text:</a:t>
            </a:r>
          </a:p>
          <a:p>
            <a:pPr>
              <a:buClr>
                <a:schemeClr val="bg1"/>
              </a:buClr>
              <a:buSzPct val="100000"/>
            </a:pPr>
            <a:endParaRPr lang="en-US" sz="1600" dirty="0">
              <a:solidFill>
                <a:schemeClr val="bg2">
                  <a:lumMod val="10000"/>
                  <a:lumOff val="90000"/>
                </a:schemeClr>
              </a:solidFill>
            </a:endParaRPr>
          </a:p>
          <a:p>
            <a:pPr>
              <a:buClr>
                <a:schemeClr val="bg1"/>
              </a:buClr>
              <a:buSzPct val="100000"/>
            </a:pPr>
            <a:r>
              <a:rPr lang="en-US" sz="1600" dirty="0"/>
              <a:t>Perform the following </a:t>
            </a:r>
            <a:r>
              <a:rPr lang="en-US" sz="1800" dirty="0"/>
              <a:t>tasks</a:t>
            </a:r>
            <a:r>
              <a:rPr lang="en-US" sz="1600" dirty="0"/>
              <a:t> related to the software applications: Configuration and development of templates and dashboards. Work with users (scientists) to ensure the tools we build are usable and useful. Quickly learn biologics manufacturing process concepts. Establish and document best practices; answer user questions.</a:t>
            </a:r>
            <a:endParaRPr lang="en-US" sz="1600" dirty="0">
              <a:solidFill>
                <a:schemeClr val="bg1"/>
              </a:solidFill>
            </a:endParaRPr>
          </a:p>
        </p:txBody>
      </p:sp>
      <p:pic>
        <p:nvPicPr>
          <p:cNvPr id="11" name="Picture 10" descr="Text&#10;&#10;Description automatically generated">
            <a:extLst>
              <a:ext uri="{FF2B5EF4-FFF2-40B4-BE49-F238E27FC236}">
                <a16:creationId xmlns:a16="http://schemas.microsoft.com/office/drawing/2014/main" id="{0AA04F7E-6699-5347-B5AD-C525569F87C7}"/>
              </a:ext>
            </a:extLst>
          </p:cNvPr>
          <p:cNvPicPr>
            <a:picLocks noChangeAspect="1"/>
          </p:cNvPicPr>
          <p:nvPr/>
        </p:nvPicPr>
        <p:blipFill rotWithShape="1">
          <a:blip r:embed="rId3"/>
          <a:srcRect l="41567" r="21118"/>
          <a:stretch/>
        </p:blipFill>
        <p:spPr>
          <a:xfrm>
            <a:off x="639273" y="2036684"/>
            <a:ext cx="2249586" cy="2367005"/>
          </a:xfrm>
          <a:prstGeom prst="rect">
            <a:avLst/>
          </a:prstGeom>
        </p:spPr>
      </p:pic>
      <p:sp>
        <p:nvSpPr>
          <p:cNvPr id="7" name="Google Shape;713;p34">
            <a:extLst>
              <a:ext uri="{FF2B5EF4-FFF2-40B4-BE49-F238E27FC236}">
                <a16:creationId xmlns:a16="http://schemas.microsoft.com/office/drawing/2014/main" id="{4F1FCCD8-9D0B-6743-B5AA-5578FF9413F5}"/>
              </a:ext>
            </a:extLst>
          </p:cNvPr>
          <p:cNvSpPr txBox="1">
            <a:spLocks/>
          </p:cNvSpPr>
          <p:nvPr/>
        </p:nvSpPr>
        <p:spPr>
          <a:xfrm>
            <a:off x="1003550" y="4426930"/>
            <a:ext cx="2552864"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nSpc>
                <a:spcPct val="150000"/>
              </a:lnSpc>
              <a:buClr>
                <a:schemeClr val="bg1"/>
              </a:buClr>
              <a:buSzPct val="100000"/>
            </a:pPr>
            <a:r>
              <a:rPr lang="en-US" sz="1800" dirty="0">
                <a:solidFill>
                  <a:schemeClr val="tx1">
                    <a:lumMod val="20000"/>
                    <a:lumOff val="80000"/>
                  </a:schemeClr>
                </a:solidFill>
              </a:rPr>
              <a:t>650 words</a:t>
            </a:r>
            <a:endParaRPr lang="en-US" sz="1800" dirty="0">
              <a:solidFill>
                <a:schemeClr val="bg1"/>
              </a:solidFill>
            </a:endParaRPr>
          </a:p>
          <a:p>
            <a:r>
              <a:rPr lang="en-US" sz="3200" dirty="0">
                <a:solidFill>
                  <a:schemeClr val="bg1"/>
                </a:solidFill>
              </a:rPr>
              <a:t> </a:t>
            </a:r>
          </a:p>
        </p:txBody>
      </p:sp>
      <p:sp>
        <p:nvSpPr>
          <p:cNvPr id="8" name="Google Shape;713;p34">
            <a:extLst>
              <a:ext uri="{FF2B5EF4-FFF2-40B4-BE49-F238E27FC236}">
                <a16:creationId xmlns:a16="http://schemas.microsoft.com/office/drawing/2014/main" id="{C0166819-1A82-7A46-B345-EE82F0491648}"/>
              </a:ext>
            </a:extLst>
          </p:cNvPr>
          <p:cNvSpPr txBox="1">
            <a:spLocks/>
          </p:cNvSpPr>
          <p:nvPr/>
        </p:nvSpPr>
        <p:spPr>
          <a:xfrm>
            <a:off x="5587586" y="4403689"/>
            <a:ext cx="2552864"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nSpc>
                <a:spcPct val="150000"/>
              </a:lnSpc>
              <a:buClr>
                <a:schemeClr val="bg1"/>
              </a:buClr>
              <a:buSzPct val="100000"/>
            </a:pPr>
            <a:r>
              <a:rPr lang="en-US" sz="1800" dirty="0">
                <a:solidFill>
                  <a:schemeClr val="tx1">
                    <a:lumMod val="20000"/>
                    <a:lumOff val="80000"/>
                  </a:schemeClr>
                </a:solidFill>
              </a:rPr>
              <a:t>40 words </a:t>
            </a:r>
            <a:endParaRPr lang="en-US" sz="1800" dirty="0">
              <a:solidFill>
                <a:schemeClr val="bg1"/>
              </a:solidFill>
            </a:endParaRPr>
          </a:p>
          <a:p>
            <a:r>
              <a:rPr lang="en-US" sz="3200" dirty="0">
                <a:solidFill>
                  <a:schemeClr val="bg1"/>
                </a:solidFill>
              </a:rPr>
              <a:t> </a:t>
            </a:r>
          </a:p>
        </p:txBody>
      </p:sp>
      <p:cxnSp>
        <p:nvCxnSpPr>
          <p:cNvPr id="3" name="Straight Arrow Connector 2">
            <a:extLst>
              <a:ext uri="{FF2B5EF4-FFF2-40B4-BE49-F238E27FC236}">
                <a16:creationId xmlns:a16="http://schemas.microsoft.com/office/drawing/2014/main" id="{0EF783E1-9C9B-B446-B7D1-800DFEA479B8}"/>
              </a:ext>
            </a:extLst>
          </p:cNvPr>
          <p:cNvCxnSpPr/>
          <p:nvPr/>
        </p:nvCxnSpPr>
        <p:spPr>
          <a:xfrm>
            <a:off x="2772076" y="4687503"/>
            <a:ext cx="2377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54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Shape 470"/>
        <p:cNvGrpSpPr/>
        <p:nvPr/>
      </p:nvGrpSpPr>
      <p:grpSpPr>
        <a:xfrm>
          <a:off x="0" y="0"/>
          <a:ext cx="0" cy="0"/>
          <a:chOff x="0" y="0"/>
          <a:chExt cx="0" cy="0"/>
        </a:xfrm>
      </p:grpSpPr>
      <p:sp>
        <p:nvSpPr>
          <p:cNvPr id="9" name="Rectangle 8">
            <a:extLst>
              <a:ext uri="{FF2B5EF4-FFF2-40B4-BE49-F238E27FC236}">
                <a16:creationId xmlns:a16="http://schemas.microsoft.com/office/drawing/2014/main" id="{4D94275D-96F8-E246-AA2E-142F75C2B2BC}"/>
              </a:ext>
            </a:extLst>
          </p:cNvPr>
          <p:cNvSpPr/>
          <p:nvPr/>
        </p:nvSpPr>
        <p:spPr>
          <a:xfrm>
            <a:off x="4665234" y="1654309"/>
            <a:ext cx="3417030" cy="2338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571;p29">
            <a:extLst>
              <a:ext uri="{FF2B5EF4-FFF2-40B4-BE49-F238E27FC236}">
                <a16:creationId xmlns:a16="http://schemas.microsoft.com/office/drawing/2014/main" id="{0421F85D-9B00-1840-B8AE-9508F797C3FF}"/>
              </a:ext>
            </a:extLst>
          </p:cNvPr>
          <p:cNvSpPr txBox="1">
            <a:spLocks/>
          </p:cNvSpPr>
          <p:nvPr/>
        </p:nvSpPr>
        <p:spPr>
          <a:xfrm>
            <a:off x="714792" y="908626"/>
            <a:ext cx="837035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t>Salary / Rating Estimate – </a:t>
            </a:r>
          </a:p>
          <a:p>
            <a:r>
              <a:rPr lang="en-US" sz="2800" dirty="0"/>
              <a:t>… are they useful metrics for job search? </a:t>
            </a:r>
          </a:p>
        </p:txBody>
      </p:sp>
      <p:sp>
        <p:nvSpPr>
          <p:cNvPr id="12" name="Google Shape;713;p34">
            <a:extLst>
              <a:ext uri="{FF2B5EF4-FFF2-40B4-BE49-F238E27FC236}">
                <a16:creationId xmlns:a16="http://schemas.microsoft.com/office/drawing/2014/main" id="{1666FC78-6D8F-984C-A721-13A14DA0ADE0}"/>
              </a:ext>
            </a:extLst>
          </p:cNvPr>
          <p:cNvSpPr txBox="1">
            <a:spLocks/>
          </p:cNvSpPr>
          <p:nvPr/>
        </p:nvSpPr>
        <p:spPr>
          <a:xfrm>
            <a:off x="620696" y="1721377"/>
            <a:ext cx="3151206" cy="3348407"/>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buClr>
                <a:schemeClr val="bg1"/>
              </a:buClr>
              <a:buSzPct val="100000"/>
            </a:pPr>
            <a:r>
              <a:rPr lang="en-US" sz="1600" dirty="0">
                <a:solidFill>
                  <a:schemeClr val="bg2">
                    <a:lumMod val="10000"/>
                    <a:lumOff val="90000"/>
                  </a:schemeClr>
                </a:solidFill>
              </a:rPr>
              <a:t>Models Tested:</a:t>
            </a:r>
          </a:p>
          <a:p>
            <a:pPr>
              <a:buClr>
                <a:schemeClr val="bg1"/>
              </a:buClr>
              <a:buSzPct val="100000"/>
            </a:pPr>
            <a:r>
              <a:rPr lang="en-US" sz="1600" dirty="0">
                <a:solidFill>
                  <a:schemeClr val="bg1"/>
                </a:solidFill>
              </a:rPr>
              <a:t>Linear Regression</a:t>
            </a:r>
          </a:p>
          <a:p>
            <a:pPr>
              <a:buClr>
                <a:schemeClr val="bg1"/>
              </a:buClr>
              <a:buSzPct val="100000"/>
            </a:pPr>
            <a:r>
              <a:rPr lang="en-US" sz="1600" dirty="0">
                <a:solidFill>
                  <a:schemeClr val="bg1"/>
                </a:solidFill>
              </a:rPr>
              <a:t>CVEC / TFIDF regression</a:t>
            </a:r>
          </a:p>
          <a:p>
            <a:pPr>
              <a:buClr>
                <a:schemeClr val="bg1"/>
              </a:buClr>
              <a:buSzPct val="100000"/>
            </a:pPr>
            <a:r>
              <a:rPr lang="en-US" sz="1600" dirty="0">
                <a:solidFill>
                  <a:schemeClr val="bg1"/>
                </a:solidFill>
              </a:rPr>
              <a:t>Lasso / Ridge regression</a:t>
            </a:r>
          </a:p>
          <a:p>
            <a:pPr>
              <a:buClr>
                <a:schemeClr val="bg1"/>
              </a:buClr>
              <a:buSzPct val="100000"/>
            </a:pPr>
            <a:r>
              <a:rPr lang="en-US" sz="1600" dirty="0">
                <a:solidFill>
                  <a:schemeClr val="bg1"/>
                </a:solidFill>
              </a:rPr>
              <a:t>Neural Network regression</a:t>
            </a:r>
          </a:p>
          <a:p>
            <a:pPr>
              <a:buClr>
                <a:schemeClr val="bg1"/>
              </a:buClr>
              <a:buSzPct val="100000"/>
            </a:pPr>
            <a:r>
              <a:rPr lang="en-US" sz="1600" dirty="0">
                <a:solidFill>
                  <a:schemeClr val="bg1"/>
                </a:solidFill>
              </a:rPr>
              <a:t>NLP Convolutional Neural Network</a:t>
            </a:r>
          </a:p>
          <a:p>
            <a:pPr>
              <a:buClr>
                <a:schemeClr val="bg1"/>
              </a:buClr>
              <a:buSzPct val="100000"/>
            </a:pPr>
            <a:r>
              <a:rPr lang="en-US" sz="1600" dirty="0">
                <a:solidFill>
                  <a:schemeClr val="bg1"/>
                </a:solidFill>
              </a:rPr>
              <a:t>NLP Recurrent Neural Network (interrupted due to training time)</a:t>
            </a:r>
          </a:p>
          <a:p>
            <a:pPr>
              <a:buClr>
                <a:schemeClr val="bg1"/>
              </a:buClr>
              <a:buSzPct val="100000"/>
            </a:pPr>
            <a:endParaRPr lang="en-US" sz="1600" dirty="0">
              <a:solidFill>
                <a:schemeClr val="bg1"/>
              </a:solidFill>
            </a:endParaRPr>
          </a:p>
          <a:p>
            <a:pPr marL="285750" indent="-285750">
              <a:buClr>
                <a:schemeClr val="bg1"/>
              </a:buClr>
              <a:buSzPct val="100000"/>
              <a:buFontTx/>
              <a:buChar char="-"/>
            </a:pPr>
            <a:r>
              <a:rPr lang="en-US" sz="1600" dirty="0">
                <a:solidFill>
                  <a:schemeClr val="bg1"/>
                </a:solidFill>
              </a:rPr>
              <a:t>Either too good to be true or worse than the null model </a:t>
            </a:r>
          </a:p>
          <a:p>
            <a:pPr marL="285750" indent="-285750">
              <a:buClr>
                <a:schemeClr val="bg1"/>
              </a:buClr>
              <a:buSzPct val="100000"/>
              <a:buFontTx/>
              <a:buChar char="-"/>
            </a:pPr>
            <a:r>
              <a:rPr lang="en-US" sz="1600" dirty="0">
                <a:solidFill>
                  <a:schemeClr val="bg1"/>
                </a:solidFill>
              </a:rPr>
              <a:t>Size of the training set? </a:t>
            </a:r>
          </a:p>
          <a:p>
            <a:pPr>
              <a:buClr>
                <a:schemeClr val="bg1"/>
              </a:buClr>
              <a:buSzPct val="100000"/>
            </a:pPr>
            <a:endParaRPr lang="en-US" sz="1600" dirty="0">
              <a:solidFill>
                <a:schemeClr val="bg2">
                  <a:lumMod val="10000"/>
                  <a:lumOff val="90000"/>
                </a:schemeClr>
              </a:solidFill>
            </a:endParaRPr>
          </a:p>
          <a:p>
            <a:pPr>
              <a:buClr>
                <a:schemeClr val="bg1"/>
              </a:buClr>
              <a:buSzPct val="100000"/>
            </a:pPr>
            <a:endParaRPr lang="en-US" sz="1600" dirty="0">
              <a:solidFill>
                <a:schemeClr val="bg2">
                  <a:lumMod val="10000"/>
                  <a:lumOff val="90000"/>
                </a:schemeClr>
              </a:solidFill>
            </a:endParaRPr>
          </a:p>
        </p:txBody>
      </p:sp>
      <p:pic>
        <p:nvPicPr>
          <p:cNvPr id="9218" name="Picture 2">
            <a:extLst>
              <a:ext uri="{FF2B5EF4-FFF2-40B4-BE49-F238E27FC236}">
                <a16:creationId xmlns:a16="http://schemas.microsoft.com/office/drawing/2014/main" id="{DF6247DA-2D58-A444-A77B-2466098D0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34" y="1721377"/>
            <a:ext cx="3333360" cy="2204462"/>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713;p34">
            <a:extLst>
              <a:ext uri="{FF2B5EF4-FFF2-40B4-BE49-F238E27FC236}">
                <a16:creationId xmlns:a16="http://schemas.microsoft.com/office/drawing/2014/main" id="{C589E909-A67E-774D-860A-950A36D4BE4F}"/>
              </a:ext>
            </a:extLst>
          </p:cNvPr>
          <p:cNvSpPr txBox="1">
            <a:spLocks/>
          </p:cNvSpPr>
          <p:nvPr/>
        </p:nvSpPr>
        <p:spPr>
          <a:xfrm>
            <a:off x="3771902" y="4300581"/>
            <a:ext cx="5372098" cy="1054033"/>
          </a:xfrm>
          <a:prstGeom prst="rect">
            <a:avLst/>
          </a:prstGeom>
          <a:noFill/>
          <a:ln>
            <a:noFill/>
          </a:ln>
        </p:spPr>
        <p:txBody>
          <a:bodyPr spcFirstLastPara="1" wrap="square" lIns="18288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lnSpc>
                <a:spcPct val="150000"/>
              </a:lnSpc>
              <a:buClr>
                <a:schemeClr val="bg1"/>
              </a:buClr>
              <a:buSzPct val="100000"/>
            </a:pPr>
            <a:r>
              <a:rPr lang="en-US" sz="1800" dirty="0">
                <a:solidFill>
                  <a:schemeClr val="tx2"/>
                </a:solidFill>
              </a:rPr>
              <a:t>NLP CNN </a:t>
            </a:r>
            <a:r>
              <a:rPr lang="en-US" sz="1800" dirty="0">
                <a:solidFill>
                  <a:schemeClr val="bg1"/>
                </a:solidFill>
              </a:rPr>
              <a:t>= mean 33% error predicting average</a:t>
            </a:r>
          </a:p>
          <a:p>
            <a:pPr algn="ctr">
              <a:lnSpc>
                <a:spcPct val="150000"/>
              </a:lnSpc>
              <a:buClr>
                <a:schemeClr val="bg1"/>
              </a:buClr>
              <a:buSzPct val="100000"/>
            </a:pPr>
            <a:r>
              <a:rPr lang="en-US" sz="1400" dirty="0">
                <a:solidFill>
                  <a:schemeClr val="bg1"/>
                </a:solidFill>
              </a:rPr>
              <a:t>(using &gt;15000 row dataset for training)</a:t>
            </a:r>
          </a:p>
          <a:p>
            <a:r>
              <a:rPr lang="en-US" sz="3200" dirty="0">
                <a:solidFill>
                  <a:schemeClr val="bg1"/>
                </a:solidFill>
              </a:rPr>
              <a:t> </a:t>
            </a:r>
          </a:p>
        </p:txBody>
      </p:sp>
    </p:spTree>
    <p:extLst>
      <p:ext uri="{BB962C8B-B14F-4D97-AF65-F5344CB8AC3E}">
        <p14:creationId xmlns:p14="http://schemas.microsoft.com/office/powerpoint/2010/main" val="2322188942"/>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{D97AAC16-B418-9145-A983-C8B3CBBC457D}tf10001073</Template>
  <TotalTime>31478</TotalTime>
  <Words>1399</Words>
  <Application>Microsoft Macintosh PowerPoint</Application>
  <PresentationFormat>On-screen Show (16:9)</PresentationFormat>
  <Paragraphs>133</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Fira Sans Condensed Medium</vt:lpstr>
      <vt:lpstr>Arial</vt:lpstr>
      <vt:lpstr>Wingdings</vt:lpstr>
      <vt:lpstr>Share Tech</vt:lpstr>
      <vt:lpstr>System Font Regular</vt:lpstr>
      <vt:lpstr>Fira Sans Extra Condensed Medium</vt:lpstr>
      <vt:lpstr>Advent Pro SemiBold</vt:lpstr>
      <vt:lpstr>Maven Pro</vt:lpstr>
      <vt:lpstr>Data Science Consulting by Slidesgo</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Standardized Test Analysis</dc:title>
  <cp:lastModifiedBy>Yoo Min Oh</cp:lastModifiedBy>
  <cp:revision>179</cp:revision>
  <dcterms:modified xsi:type="dcterms:W3CDTF">2021-03-08T22:40:23Z</dcterms:modified>
</cp:coreProperties>
</file>