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4"/>
  </p:notesMasterIdLst>
  <p:sldIdLst>
    <p:sldId id="256" r:id="rId2"/>
    <p:sldId id="258" r:id="rId3"/>
    <p:sldId id="259" r:id="rId4"/>
    <p:sldId id="260" r:id="rId5"/>
    <p:sldId id="301" r:id="rId6"/>
    <p:sldId id="302" r:id="rId7"/>
    <p:sldId id="308" r:id="rId8"/>
    <p:sldId id="310" r:id="rId9"/>
    <p:sldId id="309" r:id="rId10"/>
    <p:sldId id="300" r:id="rId11"/>
    <p:sldId id="312" r:id="rId12"/>
    <p:sldId id="311" r:id="rId13"/>
  </p:sldIdLst>
  <p:sldSz cx="9144000" cy="5143500" type="screen16x9"/>
  <p:notesSz cx="6858000" cy="9144000"/>
  <p:embeddedFontLst>
    <p:embeddedFont>
      <p:font typeface="Advent Pro SemiBold" panose="02000506040000020004" pitchFamily="2" charset="77"/>
      <p:regular r:id="rId15"/>
      <p:bold r:id="rId16"/>
    </p:embeddedFont>
    <p:embeddedFont>
      <p:font typeface="Fira Sans Condensed Medium" panose="020B0603050000020004" pitchFamily="34" charset="0"/>
      <p:regular r:id="rId17"/>
      <p:bold r:id="rId18"/>
      <p:italic r:id="rId19"/>
      <p:boldItalic r:id="rId20"/>
    </p:embeddedFont>
    <p:embeddedFont>
      <p:font typeface="Fira Sans Extra Condensed Medium" panose="020B0603050000020004" pitchFamily="34" charset="0"/>
      <p:regular r:id="rId21"/>
      <p:bold r:id="rId22"/>
      <p:italic r:id="rId23"/>
      <p:boldItalic r:id="rId24"/>
    </p:embeddedFont>
    <p:embeddedFont>
      <p:font typeface="Maven Pro" pitchFamily="2" charset="77"/>
      <p:regular r:id="rId25"/>
      <p:bold r:id="rId26"/>
    </p:embeddedFont>
    <p:embeddedFont>
      <p:font typeface="Share Tech" pitchFamily="2" charset="77"/>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37BC4A-0654-488F-9676-E0D8969945D6}">
  <a:tblStyle styleId="{4837BC4A-0654-488F-9676-E0D8969945D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97"/>
    <p:restoredTop sz="72170"/>
  </p:normalViewPr>
  <p:slideViewPr>
    <p:cSldViewPr snapToGrid="0" snapToObjects="1">
      <p:cViewPr varScale="1">
        <p:scale>
          <a:sx n="103" d="100"/>
          <a:sy n="103" d="100"/>
        </p:scale>
        <p:origin x="472" y="-376"/>
      </p:cViewPr>
      <p:guideLst/>
    </p:cSldViewPr>
  </p:slideViewPr>
  <p:outlineViewPr>
    <p:cViewPr>
      <p:scale>
        <a:sx n="33" d="100"/>
        <a:sy n="33" d="100"/>
      </p:scale>
      <p:origin x="0" y="-3176"/>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209683918054851"/>
          <c:y val="0.17081737395919244"/>
          <c:w val="0.84279394746241809"/>
          <c:h val="0.51446418147593809"/>
        </c:manualLayout>
      </c:layout>
      <c:barChart>
        <c:barDir val="col"/>
        <c:grouping val="clustered"/>
        <c:varyColors val="0"/>
        <c:ser>
          <c:idx val="0"/>
          <c:order val="0"/>
          <c:tx>
            <c:strRef>
              <c:f>Sheet1!$A$2</c:f>
              <c:strCache>
                <c:ptCount val="1"/>
                <c:pt idx="0">
                  <c:v>train</c:v>
                </c:pt>
              </c:strCache>
            </c:strRef>
          </c:tx>
          <c:spPr>
            <a:solidFill>
              <a:schemeClr val="accent1"/>
            </a:solidFill>
            <a:ln>
              <a:noFill/>
            </a:ln>
            <a:effectLst/>
          </c:spPr>
          <c:invertIfNegative val="0"/>
          <c:cat>
            <c:strRef>
              <c:f>Sheet1!$B$1:$G$1</c:f>
              <c:strCache>
                <c:ptCount val="6"/>
                <c:pt idx="0">
                  <c:v>cvec/multinobial NB</c:v>
                </c:pt>
                <c:pt idx="1">
                  <c:v>tvec/multinobial NB</c:v>
                </c:pt>
                <c:pt idx="2">
                  <c:v>cvec/logreg</c:v>
                </c:pt>
                <c:pt idx="3">
                  <c:v>tvec/logreg</c:v>
                </c:pt>
                <c:pt idx="4">
                  <c:v>cvec/randomforest</c:v>
                </c:pt>
                <c:pt idx="5">
                  <c:v>tvec/randomforest</c:v>
                </c:pt>
              </c:strCache>
            </c:strRef>
          </c:cat>
          <c:val>
            <c:numRef>
              <c:f>Sheet1!$B$2:$G$2</c:f>
              <c:numCache>
                <c:formatCode>0.0%</c:formatCode>
                <c:ptCount val="6"/>
                <c:pt idx="0">
                  <c:v>0.83099999999999996</c:v>
                </c:pt>
                <c:pt idx="1">
                  <c:v>0.83299999999999996</c:v>
                </c:pt>
                <c:pt idx="2">
                  <c:v>0.98799999999999999</c:v>
                </c:pt>
                <c:pt idx="3">
                  <c:v>0.96799999999999997</c:v>
                </c:pt>
                <c:pt idx="4">
                  <c:v>0.99199999999999999</c:v>
                </c:pt>
                <c:pt idx="5">
                  <c:v>0.999</c:v>
                </c:pt>
              </c:numCache>
            </c:numRef>
          </c:val>
          <c:extLst>
            <c:ext xmlns:c16="http://schemas.microsoft.com/office/drawing/2014/chart" uri="{C3380CC4-5D6E-409C-BE32-E72D297353CC}">
              <c16:uniqueId val="{00000000-0BC5-1542-8935-4DE19AB3CA66}"/>
            </c:ext>
          </c:extLst>
        </c:ser>
        <c:ser>
          <c:idx val="1"/>
          <c:order val="1"/>
          <c:tx>
            <c:strRef>
              <c:f>Sheet1!$A$3</c:f>
              <c:strCache>
                <c:ptCount val="1"/>
                <c:pt idx="0">
                  <c:v>test</c:v>
                </c:pt>
              </c:strCache>
            </c:strRef>
          </c:tx>
          <c:spPr>
            <a:solidFill>
              <a:schemeClr val="accent2"/>
            </a:solidFill>
            <a:ln>
              <a:noFill/>
            </a:ln>
            <a:effectLst/>
          </c:spPr>
          <c:invertIfNegative val="0"/>
          <c:cat>
            <c:strRef>
              <c:f>Sheet1!$B$1:$G$1</c:f>
              <c:strCache>
                <c:ptCount val="6"/>
                <c:pt idx="0">
                  <c:v>cvec/multinobial NB</c:v>
                </c:pt>
                <c:pt idx="1">
                  <c:v>tvec/multinobial NB</c:v>
                </c:pt>
                <c:pt idx="2">
                  <c:v>cvec/logreg</c:v>
                </c:pt>
                <c:pt idx="3">
                  <c:v>tvec/logreg</c:v>
                </c:pt>
                <c:pt idx="4">
                  <c:v>cvec/randomforest</c:v>
                </c:pt>
                <c:pt idx="5">
                  <c:v>tvec/randomforest</c:v>
                </c:pt>
              </c:strCache>
            </c:strRef>
          </c:cat>
          <c:val>
            <c:numRef>
              <c:f>Sheet1!$B$3:$G$3</c:f>
              <c:numCache>
                <c:formatCode>0.0%</c:formatCode>
                <c:ptCount val="6"/>
                <c:pt idx="0">
                  <c:v>0.82099999999999995</c:v>
                </c:pt>
                <c:pt idx="1">
                  <c:v>0.81799999999999995</c:v>
                </c:pt>
                <c:pt idx="2">
                  <c:v>0.84</c:v>
                </c:pt>
                <c:pt idx="3">
                  <c:v>0.82</c:v>
                </c:pt>
                <c:pt idx="4">
                  <c:v>0.80100000000000005</c:v>
                </c:pt>
                <c:pt idx="5">
                  <c:v>0.78800000000000003</c:v>
                </c:pt>
              </c:numCache>
            </c:numRef>
          </c:val>
          <c:extLst>
            <c:ext xmlns:c16="http://schemas.microsoft.com/office/drawing/2014/chart" uri="{C3380CC4-5D6E-409C-BE32-E72D297353CC}">
              <c16:uniqueId val="{00000001-0BC5-1542-8935-4DE19AB3CA66}"/>
            </c:ext>
          </c:extLst>
        </c:ser>
        <c:dLbls>
          <c:showLegendKey val="0"/>
          <c:showVal val="0"/>
          <c:showCatName val="0"/>
          <c:showSerName val="0"/>
          <c:showPercent val="0"/>
          <c:showBubbleSize val="0"/>
        </c:dLbls>
        <c:gapWidth val="219"/>
        <c:overlap val="-27"/>
        <c:axId val="1131135423"/>
        <c:axId val="1130595583"/>
      </c:barChart>
      <c:catAx>
        <c:axId val="11311354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0595583"/>
        <c:crosses val="autoZero"/>
        <c:auto val="1"/>
        <c:lblAlgn val="ctr"/>
        <c:lblOffset val="100"/>
        <c:noMultiLvlLbl val="0"/>
      </c:catAx>
      <c:valAx>
        <c:axId val="1130595583"/>
        <c:scaling>
          <c:orientation val="minMax"/>
          <c:max val="1"/>
        </c:scaling>
        <c:delete val="0"/>
        <c:axPos val="l"/>
        <c:majorGridlines>
          <c:spPr>
            <a:ln w="9525" cap="flat" cmpd="sng" algn="ctr">
              <a:no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1135423"/>
        <c:crosses val="autoZero"/>
        <c:crossBetween val="between"/>
      </c:valAx>
      <c:spPr>
        <a:noFill/>
        <a:ln>
          <a:noFill/>
        </a:ln>
        <a:effectLst/>
      </c:spPr>
    </c:plotArea>
    <c:legend>
      <c:legendPos val="b"/>
      <c:layout>
        <c:manualLayout>
          <c:xMode val="edge"/>
          <c:yMode val="edge"/>
          <c:x val="0.79684195725534313"/>
          <c:y val="0.91455031988188962"/>
          <c:w val="0.15631588462156515"/>
          <c:h val="6.591843011811024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my name is Alyssia Oh, </a:t>
            </a:r>
          </a:p>
          <a:p>
            <a:pPr marL="0" lvl="0" indent="0" algn="l" rtl="0">
              <a:spcBef>
                <a:spcPts val="0"/>
              </a:spcBef>
              <a:spcAft>
                <a:spcPts val="0"/>
              </a:spcAft>
              <a:buNone/>
            </a:pPr>
            <a:r>
              <a:rPr lang="en-US" dirty="0"/>
              <a:t>and today I will be talking about the art of high click-through rate titles by analyzing two subreddits  as case studies using NLP modeling.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26885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0908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28171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is a cartoon that demonstrates how news articles are titled today to be used as so-called clickbait.</a:t>
            </a:r>
          </a:p>
          <a:p>
            <a:pPr marL="0" lvl="0" indent="0" algn="l" rtl="0">
              <a:spcBef>
                <a:spcPts val="0"/>
              </a:spcBef>
              <a:spcAft>
                <a:spcPts val="0"/>
              </a:spcAft>
              <a:buNone/>
            </a:pPr>
            <a:r>
              <a:rPr lang="en-US" dirty="0"/>
              <a:t>6 titanic survivors who should have died, or most embarrassing reactions to the stock market crash…</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Although these have been written as a joke, it demonstrates the type of sensationalist titles with a shock value </a:t>
            </a:r>
          </a:p>
          <a:p>
            <a:pPr marL="0" lvl="0" indent="0" algn="l" rtl="0">
              <a:spcBef>
                <a:spcPts val="0"/>
              </a:spcBef>
              <a:spcAft>
                <a:spcPts val="0"/>
              </a:spcAft>
              <a:buNone/>
            </a:pPr>
            <a:r>
              <a:rPr lang="en-US" dirty="0"/>
              <a:t>that provoke the readers to click the headline to find out further. </a:t>
            </a:r>
          </a:p>
          <a:p>
            <a:pPr marL="0" lvl="0" indent="0" algn="l" rtl="0">
              <a:spcBef>
                <a:spcPts val="0"/>
              </a:spcBef>
              <a:spcAft>
                <a:spcPts val="0"/>
              </a:spcAft>
              <a:buNone/>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Although the term clickbait has some negative connotation,</a:t>
            </a:r>
          </a:p>
          <a:p>
            <a:pPr marL="0" lvl="0" indent="0" algn="l" rtl="0">
              <a:spcBef>
                <a:spcPts val="0"/>
              </a:spcBef>
              <a:spcAft>
                <a:spcPts val="0"/>
              </a:spcAft>
              <a:buNone/>
            </a:pPr>
            <a:r>
              <a:rPr lang="en-US" dirty="0"/>
              <a:t> ‘clickthrough rate’ is actually an important metric that is widely used for internet marketing and user research </a:t>
            </a:r>
          </a:p>
          <a:p>
            <a:pPr marL="0" lvl="0" indent="0" algn="l" rtl="0">
              <a:spcBef>
                <a:spcPts val="0"/>
              </a:spcBef>
              <a:spcAft>
                <a:spcPts val="0"/>
              </a:spcAft>
              <a:buNone/>
            </a:pPr>
            <a:r>
              <a:rPr lang="en-US" dirty="0"/>
              <a:t>to measure how often people who see your ad or listing end up clicking it,</a:t>
            </a:r>
          </a:p>
          <a:p>
            <a:pPr marL="0" lvl="0" indent="0" algn="l" rtl="0">
              <a:spcBef>
                <a:spcPts val="0"/>
              </a:spcBef>
              <a:spcAft>
                <a:spcPts val="0"/>
              </a:spcAft>
              <a:buNone/>
            </a:pPr>
            <a:r>
              <a:rPr lang="en-US" dirty="0"/>
              <a:t>Therefore one can gauge how well your keywords and ads perform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Which brings me to my main question – is there any distinctive characteristics of high clickthrough rate news articles, without using the </a:t>
            </a:r>
            <a:r>
              <a:rPr lang="en-US" dirty="0" err="1"/>
              <a:t>buzzfeed</a:t>
            </a:r>
            <a:r>
              <a:rPr lang="en-US" dirty="0"/>
              <a:t>-like clickbait equations? </a:t>
            </a:r>
          </a:p>
          <a:p>
            <a:pPr marL="0" lvl="0" indent="0" algn="l" rtl="0">
              <a:spcBef>
                <a:spcPts val="0"/>
              </a:spcBef>
              <a:spcAft>
                <a:spcPts val="0"/>
              </a:spcAft>
              <a:buNone/>
            </a:pPr>
            <a:r>
              <a:rPr lang="en-US" dirty="0"/>
              <a:t>Such as how long should it be, what topics draw more clicks, and what is the sentiment? </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chose two subreddits as uplifting news and not the </a:t>
            </a:r>
            <a:r>
              <a:rPr lang="en-US" dirty="0" err="1"/>
              <a:t>onion,which</a:t>
            </a:r>
            <a:r>
              <a:rPr lang="en-US" dirty="0"/>
              <a:t> are both very popular with comparable number of subscribers, as case-study </a:t>
            </a:r>
          </a:p>
          <a:p>
            <a:pPr marL="0" lvl="0" indent="0" algn="l" rtl="0">
              <a:spcBef>
                <a:spcPts val="0"/>
              </a:spcBef>
              <a:spcAft>
                <a:spcPts val="0"/>
              </a:spcAft>
              <a:buNone/>
            </a:pPr>
            <a:r>
              <a:rPr lang="en-US" dirty="0"/>
              <a:t>To look at two very different types of news articles that gain popularity among readers.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From a quick research, I was able to find a number of studies done on what makes something go viral,</a:t>
            </a:r>
          </a:p>
          <a:p>
            <a:pPr marL="0" lvl="0" indent="0" algn="l" rtl="0">
              <a:spcBef>
                <a:spcPts val="0"/>
              </a:spcBef>
              <a:spcAft>
                <a:spcPts val="0"/>
              </a:spcAft>
              <a:buNone/>
            </a:pPr>
            <a:r>
              <a:rPr lang="en-US" dirty="0"/>
              <a:t>And one very interesting feature that kept coming up was how emotion plays a big role in gaining attention from readers.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It might be counter-intuitive for some people, but most highly circulated videos, stories, and pictures tend to be very positive topics </a:t>
            </a:r>
          </a:p>
          <a:p>
            <a:pPr marL="0" lvl="0" indent="0" algn="l" rtl="0">
              <a:spcBef>
                <a:spcPts val="0"/>
              </a:spcBef>
              <a:spcAft>
                <a:spcPts val="0"/>
              </a:spcAft>
              <a:buNone/>
            </a:pPr>
            <a:r>
              <a:rPr lang="en-US" dirty="0"/>
              <a:t>Although if negative content has an element of surprise or strong negative emotional aspect, that is an exception to this rule.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Uplifting news, as the name implies has articles that evoke positive emotions such as trust, joy, and anticipation.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NottheOnion</a:t>
            </a:r>
            <a:r>
              <a:rPr lang="en-US" dirty="0"/>
              <a:t>, on the other hand, is a subreddit where you can find rather absurd articles you can’t believe aren’t made up as a joke. </a:t>
            </a:r>
          </a:p>
          <a:p>
            <a:pPr marL="0" lvl="0" indent="0" algn="l" rtl="0">
              <a:spcBef>
                <a:spcPts val="0"/>
              </a:spcBef>
              <a:spcAft>
                <a:spcPts val="0"/>
              </a:spcAft>
              <a:buNone/>
            </a:pPr>
            <a:r>
              <a:rPr lang="en-US" dirty="0"/>
              <a:t>While these are often disguised as humor, underneath, they provoke a negative emotion in the readers’ mind, such has anger, disgust, or unpleasant surprise.  </a:t>
            </a:r>
          </a:p>
        </p:txBody>
      </p:sp>
    </p:spTree>
    <p:extLst>
      <p:ext uri="{BB962C8B-B14F-4D97-AF65-F5344CB8AC3E}">
        <p14:creationId xmlns:p14="http://schemas.microsoft.com/office/powerpoint/2010/main" val="1857633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is there an ideal length for a title?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 looked at 10,000 posts with comments and upvotes higher than 10 as a quality control, to make sure that not only the articles here are being posted by someone, but actually gain a decent amount of attention from users.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Uplifting news, was more tolerant with longer titles with the average being around 16 words with a long skew to the right. The standard deviation is quite wide as well compared to </a:t>
            </a:r>
            <a:r>
              <a:rPr lang="en-US" dirty="0" err="1"/>
              <a:t>NottheOnion</a:t>
            </a:r>
            <a:r>
              <a:rPr lang="en-US" dirty="0"/>
              <a: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Which tends to be more restrictive with the length, with very few titles with higher than 20 words. </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Considering that a longer title reveal a lot more information, thus contain less of surprise, </a:t>
            </a:r>
          </a:p>
          <a:p>
            <a:pPr marL="0" lvl="0" indent="0" algn="l" rtl="0">
              <a:spcBef>
                <a:spcPts val="0"/>
              </a:spcBef>
              <a:spcAft>
                <a:spcPts val="0"/>
              </a:spcAft>
              <a:buNone/>
            </a:pPr>
            <a:r>
              <a:rPr lang="en-US" dirty="0"/>
              <a:t>It makes sense that </a:t>
            </a:r>
            <a:r>
              <a:rPr lang="en-US" dirty="0" err="1"/>
              <a:t>NottheOnion</a:t>
            </a:r>
            <a:r>
              <a:rPr lang="en-US" dirty="0"/>
              <a:t> titles resemble the traditional sensationalist headlines. Interestingly, that means that if the news is ‘uplifting’ and positive enough, readers would still consume the content without the typical </a:t>
            </a:r>
            <a:r>
              <a:rPr lang="en-US" dirty="0" err="1"/>
              <a:t>clickbaity</a:t>
            </a:r>
            <a:r>
              <a:rPr lang="en-US" dirty="0"/>
              <a:t> titles. </a:t>
            </a:r>
            <a:endParaRPr dirty="0"/>
          </a:p>
        </p:txBody>
      </p:sp>
    </p:spTree>
    <p:extLst>
      <p:ext uri="{BB962C8B-B14F-4D97-AF65-F5344CB8AC3E}">
        <p14:creationId xmlns:p14="http://schemas.microsoft.com/office/powerpoint/2010/main" val="40095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Then, in this limited space of 10-15 words, what words appear most frequently?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Here, I filtered out the top 100 words from each subreddit, then excluded commonly popular words, and looked at unique words that are not in the top 100 of the other subreddit.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When you look at the top 20 unique words from each subreddit, some are very much expected such as rescue, save, donate, cat….?? While others are slightly more unexpected, such as cancer, lost, plastic, or victim, which probably pair with another word to represent a positive content, like cure cancer, save victim, lost cat found, ban plastic, etc.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Most top words from </a:t>
            </a:r>
            <a:r>
              <a:rPr lang="en-US" dirty="0" err="1"/>
              <a:t>nottheonion</a:t>
            </a:r>
            <a:r>
              <a:rPr lang="en-US" dirty="0"/>
              <a:t> on the other hand, were negative, except the four highlighted here, which seem to reveal the racial and geographical tension in America. </a:t>
            </a:r>
            <a:endParaRPr dirty="0"/>
          </a:p>
        </p:txBody>
      </p:sp>
    </p:spTree>
    <p:extLst>
      <p:ext uri="{BB962C8B-B14F-4D97-AF65-F5344CB8AC3E}">
        <p14:creationId xmlns:p14="http://schemas.microsoft.com/office/powerpoint/2010/main" val="2890889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However, when I look at the highest scoring posts from both subreddits, it becomes apparent that just looking at the positivity or negativity of words has serious limitation,</a:t>
            </a:r>
          </a:p>
          <a:p>
            <a:pPr marL="0" lvl="0" indent="0" algn="l" rtl="0">
              <a:spcBef>
                <a:spcPts val="0"/>
              </a:spcBef>
              <a:spcAft>
                <a:spcPts val="0"/>
              </a:spcAft>
              <a:buNone/>
            </a:pPr>
            <a:r>
              <a:rPr lang="en-US" dirty="0"/>
              <a:t>Especially when you consider how difficult it is to identify sarcasm in titles such as ‘trump dedicates golf trophy to hurricane victims.’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Which made me question,</a:t>
            </a:r>
          </a:p>
          <a:p>
            <a:pPr marL="0" lvl="0" indent="0" algn="l" rtl="0">
              <a:spcBef>
                <a:spcPts val="0"/>
              </a:spcBef>
              <a:spcAft>
                <a:spcPts val="0"/>
              </a:spcAft>
              <a:buNone/>
            </a:pPr>
            <a:r>
              <a:rPr lang="en-US" dirty="0"/>
              <a:t>Can sentiment analysis be used to reveal anything useful for subreddits like </a:t>
            </a:r>
            <a:r>
              <a:rPr lang="en-US" dirty="0" err="1"/>
              <a:t>nottheonion</a:t>
            </a:r>
            <a:r>
              <a:rPr lang="en-US" dirty="0"/>
              <a:t> where the negative emotional impact is hidden behind absurdity and sarcasm.</a:t>
            </a:r>
            <a:endParaRPr dirty="0"/>
          </a:p>
        </p:txBody>
      </p:sp>
    </p:spTree>
    <p:extLst>
      <p:ext uri="{BB962C8B-B14F-4D97-AF65-F5344CB8AC3E}">
        <p14:creationId xmlns:p14="http://schemas.microsoft.com/office/powerpoint/2010/main" val="1037137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my surprise, the sentiment analysis reveal the true negativity in </a:t>
            </a:r>
            <a:r>
              <a:rPr lang="en-US" dirty="0" err="1"/>
              <a:t>nottheonion</a:t>
            </a:r>
            <a:r>
              <a:rPr lang="en-US" dirty="0"/>
              <a:t> titles, that results in almost polar opposites when you look at the compound score. </a:t>
            </a:r>
          </a:p>
          <a:p>
            <a:pPr marL="0" lvl="0" indent="0" algn="l" rtl="0">
              <a:spcBef>
                <a:spcPts val="0"/>
              </a:spcBef>
              <a:spcAft>
                <a:spcPts val="0"/>
              </a:spcAft>
              <a:buNone/>
            </a:pPr>
            <a:r>
              <a:rPr lang="en-US" dirty="0"/>
              <a:t>So this convinced me that </a:t>
            </a:r>
          </a:p>
        </p:txBody>
      </p:sp>
    </p:spTree>
    <p:extLst>
      <p:ext uri="{BB962C8B-B14F-4D97-AF65-F5344CB8AC3E}">
        <p14:creationId xmlns:p14="http://schemas.microsoft.com/office/powerpoint/2010/main" val="311826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5" r:id="rId5"/>
    <p:sldLayoutId id="2147483659" r:id="rId6"/>
    <p:sldLayoutId id="2147483667" r:id="rId7"/>
    <p:sldLayoutId id="214748366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6710363" y="4207878"/>
            <a:ext cx="2123238"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Alyssia Oh</a:t>
            </a:r>
            <a:endParaRPr dirty="0"/>
          </a:p>
        </p:txBody>
      </p:sp>
      <p:sp>
        <p:nvSpPr>
          <p:cNvPr id="435" name="Google Shape;435;p25"/>
          <p:cNvSpPr txBox="1">
            <a:spLocks noGrp="1"/>
          </p:cNvSpPr>
          <p:nvPr>
            <p:ph type="ctrTitle"/>
          </p:nvPr>
        </p:nvSpPr>
        <p:spPr>
          <a:xfrm>
            <a:off x="2211767" y="664689"/>
            <a:ext cx="6458954" cy="3403461"/>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000" dirty="0"/>
              <a:t>Project 3:</a:t>
            </a:r>
            <a:br>
              <a:rPr lang="en" sz="4000" dirty="0"/>
            </a:br>
            <a:r>
              <a:rPr lang="en" sz="4000" dirty="0"/>
              <a:t>Subreddit NLP</a:t>
            </a:r>
            <a:br>
              <a:rPr lang="en" sz="4000" dirty="0"/>
            </a:br>
            <a:br>
              <a:rPr lang="en" sz="2000" dirty="0"/>
            </a:br>
            <a:r>
              <a:rPr lang="en" sz="2000" dirty="0"/>
              <a:t>Uplifting or Absurd: </a:t>
            </a:r>
            <a:br>
              <a:rPr lang="en" sz="2000" dirty="0"/>
            </a:br>
            <a:r>
              <a:rPr lang="en" sz="2000" dirty="0"/>
              <a:t>The Art of High Click-Through Rate Titles </a:t>
            </a:r>
            <a:endParaRPr sz="2000" dirty="0"/>
          </a:p>
        </p:txBody>
      </p:sp>
      <p:pic>
        <p:nvPicPr>
          <p:cNvPr id="1030" name="Picture 6" descr="What is The Average Click-Through Rate of Ads on Facebook?">
            <a:extLst>
              <a:ext uri="{FF2B5EF4-FFF2-40B4-BE49-F238E27FC236}">
                <a16:creationId xmlns:a16="http://schemas.microsoft.com/office/drawing/2014/main" id="{7B5F5BC5-2BC1-9C40-B833-9834DDFE24A8}"/>
              </a:ext>
            </a:extLst>
          </p:cNvPr>
          <p:cNvPicPr>
            <a:picLocks noChangeAspect="1" noChangeArrowheads="1"/>
          </p:cNvPicPr>
          <p:nvPr/>
        </p:nvPicPr>
        <p:blipFill rotWithShape="1">
          <a:blip r:embed="rId3">
            <a:alphaModFix amt="38000"/>
            <a:extLst>
              <a:ext uri="{28A0092B-C50C-407E-A947-70E740481C1C}">
                <a14:useLocalDpi xmlns:a14="http://schemas.microsoft.com/office/drawing/2010/main" val="0"/>
              </a:ext>
            </a:extLst>
          </a:blip>
          <a:srcRect l="15153" r="17221"/>
          <a:stretch/>
        </p:blipFill>
        <p:spPr bwMode="auto">
          <a:xfrm>
            <a:off x="473279" y="1075350"/>
            <a:ext cx="3773396" cy="29196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505"/>
        <p:cNvGrpSpPr/>
        <p:nvPr/>
      </p:nvGrpSpPr>
      <p:grpSpPr>
        <a:xfrm>
          <a:off x="0" y="0"/>
          <a:ext cx="0" cy="0"/>
          <a:chOff x="0" y="0"/>
          <a:chExt cx="0" cy="0"/>
        </a:xfrm>
      </p:grpSpPr>
      <p:sp>
        <p:nvSpPr>
          <p:cNvPr id="507" name="Google Shape;507;p28"/>
          <p:cNvSpPr txBox="1">
            <a:spLocks noGrp="1"/>
          </p:cNvSpPr>
          <p:nvPr>
            <p:ph type="ctrTitle"/>
          </p:nvPr>
        </p:nvSpPr>
        <p:spPr>
          <a:xfrm>
            <a:off x="5130266" y="-132610"/>
            <a:ext cx="4985886" cy="2040338"/>
          </a:xfrm>
          <a:prstGeom prst="rect">
            <a:avLst/>
          </a:prstGeom>
        </p:spPr>
        <p:txBody>
          <a:bodyPr spcFirstLastPara="1" wrap="square" lIns="91425" tIns="91425" rIns="91425" bIns="91425" anchor="b" anchorCtr="0">
            <a:noAutofit/>
          </a:bodyPr>
          <a:lstStyle/>
          <a:p>
            <a:r>
              <a:rPr lang="en-US" sz="1800" u="sng" dirty="0"/>
              <a:t>Preprocessing</a:t>
            </a:r>
            <a:br>
              <a:rPr lang="en-US" sz="1800" u="sng" dirty="0"/>
            </a:br>
            <a:r>
              <a:rPr lang="en-US" sz="1800" dirty="0"/>
              <a:t>tokenizer = </a:t>
            </a:r>
            <a:r>
              <a:rPr lang="en-US" sz="1800" dirty="0" err="1"/>
              <a:t>RegexpTokenizer</a:t>
            </a:r>
            <a:br>
              <a:rPr lang="en-US" sz="1800" dirty="0"/>
            </a:br>
            <a:r>
              <a:rPr lang="en-US" sz="1800" dirty="0" err="1"/>
              <a:t>lemmatizer</a:t>
            </a:r>
            <a:r>
              <a:rPr lang="en-US" sz="1800" dirty="0"/>
              <a:t> = </a:t>
            </a:r>
            <a:r>
              <a:rPr lang="en-US" sz="1800" dirty="0" err="1"/>
              <a:t>WordNetLemmatizer</a:t>
            </a:r>
            <a:endParaRPr sz="1800" dirty="0"/>
          </a:p>
        </p:txBody>
      </p:sp>
      <p:sp>
        <p:nvSpPr>
          <p:cNvPr id="23" name="Google Shape;713;p34">
            <a:extLst>
              <a:ext uri="{FF2B5EF4-FFF2-40B4-BE49-F238E27FC236}">
                <a16:creationId xmlns:a16="http://schemas.microsoft.com/office/drawing/2014/main" id="{ADE1CE88-D337-924E-B691-4B8648B279E1}"/>
              </a:ext>
            </a:extLst>
          </p:cNvPr>
          <p:cNvSpPr txBox="1">
            <a:spLocks/>
          </p:cNvSpPr>
          <p:nvPr/>
        </p:nvSpPr>
        <p:spPr>
          <a:xfrm>
            <a:off x="5130266" y="887559"/>
            <a:ext cx="7236511" cy="39828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1800" u="sng" dirty="0"/>
              <a:t>Transformers</a:t>
            </a:r>
          </a:p>
          <a:p>
            <a:pPr marL="285750" indent="-285750">
              <a:buClr>
                <a:schemeClr val="bg1"/>
              </a:buClr>
              <a:buSzPct val="100000"/>
              <a:buFont typeface="Wingdings" pitchFamily="2" charset="2"/>
              <a:buChar char="§"/>
            </a:pPr>
            <a:r>
              <a:rPr lang="en-US" sz="1800" dirty="0" err="1"/>
              <a:t>CountVectorizer</a:t>
            </a:r>
            <a:endParaRPr lang="en-US" sz="1800" dirty="0"/>
          </a:p>
          <a:p>
            <a:pPr marL="285750" indent="-285750">
              <a:buClr>
                <a:schemeClr val="bg1"/>
              </a:buClr>
              <a:buSzPct val="100000"/>
              <a:buFont typeface="Wingdings" pitchFamily="2" charset="2"/>
              <a:buChar char="§"/>
            </a:pPr>
            <a:r>
              <a:rPr lang="en-US" sz="1800" dirty="0" err="1"/>
              <a:t>TfidfVectorizer</a:t>
            </a:r>
            <a:endParaRPr lang="en-US" sz="1800" dirty="0"/>
          </a:p>
          <a:p>
            <a:pPr marL="285750" indent="-285750">
              <a:buClr>
                <a:schemeClr val="bg1"/>
              </a:buClr>
              <a:buSzPct val="100000"/>
              <a:buFont typeface="Wingdings" pitchFamily="2" charset="2"/>
              <a:buChar char="§"/>
            </a:pPr>
            <a:endParaRPr lang="en-US" sz="1800" dirty="0"/>
          </a:p>
          <a:p>
            <a:pPr>
              <a:buClr>
                <a:schemeClr val="bg1"/>
              </a:buClr>
              <a:buSzPct val="100000"/>
            </a:pPr>
            <a:r>
              <a:rPr lang="en-US" sz="1800" u="sng" dirty="0"/>
              <a:t>Tested models</a:t>
            </a:r>
          </a:p>
          <a:p>
            <a:pPr marL="285750" indent="-285750">
              <a:buClr>
                <a:schemeClr val="bg1"/>
              </a:buClr>
              <a:buSzPct val="100000"/>
              <a:buFont typeface="Wingdings" pitchFamily="2" charset="2"/>
              <a:buChar char="§"/>
            </a:pPr>
            <a:r>
              <a:rPr lang="en-US" sz="1800" dirty="0">
                <a:solidFill>
                  <a:schemeClr val="accent1">
                    <a:lumMod val="20000"/>
                    <a:lumOff val="80000"/>
                  </a:schemeClr>
                </a:solidFill>
              </a:rPr>
              <a:t>Multinomial Naïve Bayes</a:t>
            </a:r>
          </a:p>
          <a:p>
            <a:pPr marL="285750" indent="-285750">
              <a:buClr>
                <a:schemeClr val="bg1"/>
              </a:buClr>
              <a:buSzPct val="100000"/>
              <a:buFont typeface="Wingdings" pitchFamily="2" charset="2"/>
              <a:buChar char="§"/>
            </a:pPr>
            <a:r>
              <a:rPr lang="en-US" sz="1800" dirty="0">
                <a:solidFill>
                  <a:schemeClr val="accent1">
                    <a:lumMod val="20000"/>
                    <a:lumOff val="80000"/>
                  </a:schemeClr>
                </a:solidFill>
              </a:rPr>
              <a:t>Logistic regression</a:t>
            </a:r>
          </a:p>
          <a:p>
            <a:pPr marL="285750" indent="-285750">
              <a:buClr>
                <a:schemeClr val="bg1"/>
              </a:buClr>
              <a:buSzPct val="100000"/>
              <a:buFont typeface="Wingdings" pitchFamily="2" charset="2"/>
              <a:buChar char="§"/>
            </a:pPr>
            <a:r>
              <a:rPr lang="en-US" sz="1800" dirty="0">
                <a:solidFill>
                  <a:schemeClr val="accent1">
                    <a:lumMod val="20000"/>
                    <a:lumOff val="80000"/>
                  </a:schemeClr>
                </a:solidFill>
              </a:rPr>
              <a:t>Random forest </a:t>
            </a:r>
          </a:p>
          <a:p>
            <a:pPr marL="285750" indent="-285750">
              <a:buClr>
                <a:schemeClr val="bg1"/>
              </a:buClr>
              <a:buSzPct val="100000"/>
              <a:buFont typeface="Wingdings" pitchFamily="2" charset="2"/>
              <a:buChar char="§"/>
            </a:pPr>
            <a:endParaRPr lang="en-US" sz="1800" dirty="0">
              <a:solidFill>
                <a:schemeClr val="accent1">
                  <a:lumMod val="20000"/>
                  <a:lumOff val="80000"/>
                </a:schemeClr>
              </a:solidFill>
            </a:endParaRPr>
          </a:p>
        </p:txBody>
      </p:sp>
      <p:graphicFrame>
        <p:nvGraphicFramePr>
          <p:cNvPr id="24" name="Chart 23">
            <a:extLst>
              <a:ext uri="{FF2B5EF4-FFF2-40B4-BE49-F238E27FC236}">
                <a16:creationId xmlns:a16="http://schemas.microsoft.com/office/drawing/2014/main" id="{AE15B33D-C8CE-1847-9A35-4A44A0191B72}"/>
              </a:ext>
            </a:extLst>
          </p:cNvPr>
          <p:cNvGraphicFramePr>
            <a:graphicFrameLocks/>
          </p:cNvGraphicFramePr>
          <p:nvPr>
            <p:extLst>
              <p:ext uri="{D42A27DB-BD31-4B8C-83A1-F6EECF244321}">
                <p14:modId xmlns:p14="http://schemas.microsoft.com/office/powerpoint/2010/main" val="4140115887"/>
              </p:ext>
            </p:extLst>
          </p:nvPr>
        </p:nvGraphicFramePr>
        <p:xfrm>
          <a:off x="522572" y="1022313"/>
          <a:ext cx="4504623" cy="2821487"/>
        </p:xfrm>
        <a:graphic>
          <a:graphicData uri="http://schemas.openxmlformats.org/drawingml/2006/chart">
            <c:chart xmlns:c="http://schemas.openxmlformats.org/drawingml/2006/chart" xmlns:r="http://schemas.openxmlformats.org/officeDocument/2006/relationships" r:id="rId3"/>
          </a:graphicData>
        </a:graphic>
      </p:graphicFrame>
      <p:sp>
        <p:nvSpPr>
          <p:cNvPr id="25" name="Google Shape;713;p34">
            <a:extLst>
              <a:ext uri="{FF2B5EF4-FFF2-40B4-BE49-F238E27FC236}">
                <a16:creationId xmlns:a16="http://schemas.microsoft.com/office/drawing/2014/main" id="{E6F546AA-0678-954B-8C8B-E7C8467176C1}"/>
              </a:ext>
            </a:extLst>
          </p:cNvPr>
          <p:cNvSpPr txBox="1">
            <a:spLocks/>
          </p:cNvSpPr>
          <p:nvPr/>
        </p:nvSpPr>
        <p:spPr>
          <a:xfrm rot="10800000" flipV="1">
            <a:off x="529136" y="225004"/>
            <a:ext cx="8234652" cy="81579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dirty="0"/>
              <a:t>Model testing</a:t>
            </a:r>
          </a:p>
        </p:txBody>
      </p:sp>
    </p:spTree>
    <p:extLst>
      <p:ext uri="{BB962C8B-B14F-4D97-AF65-F5344CB8AC3E}">
        <p14:creationId xmlns:p14="http://schemas.microsoft.com/office/powerpoint/2010/main" val="2476300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505"/>
        <p:cNvGrpSpPr/>
        <p:nvPr/>
      </p:nvGrpSpPr>
      <p:grpSpPr>
        <a:xfrm>
          <a:off x="0" y="0"/>
          <a:ext cx="0" cy="0"/>
          <a:chOff x="0" y="0"/>
          <a:chExt cx="0" cy="0"/>
        </a:xfrm>
      </p:grpSpPr>
      <p:sp>
        <p:nvSpPr>
          <p:cNvPr id="507" name="Google Shape;507;p28"/>
          <p:cNvSpPr txBox="1">
            <a:spLocks noGrp="1"/>
          </p:cNvSpPr>
          <p:nvPr>
            <p:ph type="ctrTitle"/>
          </p:nvPr>
        </p:nvSpPr>
        <p:spPr>
          <a:xfrm>
            <a:off x="522572" y="260099"/>
            <a:ext cx="869843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Best prediction  – Logistic Regression (overfit)</a:t>
            </a:r>
            <a:endParaRPr dirty="0"/>
          </a:p>
        </p:txBody>
      </p:sp>
      <p:sp>
        <p:nvSpPr>
          <p:cNvPr id="5" name="Google Shape;572;p29">
            <a:extLst>
              <a:ext uri="{FF2B5EF4-FFF2-40B4-BE49-F238E27FC236}">
                <a16:creationId xmlns:a16="http://schemas.microsoft.com/office/drawing/2014/main" id="{34816D4C-A1C1-C04D-B12C-58C3661DF118}"/>
              </a:ext>
            </a:extLst>
          </p:cNvPr>
          <p:cNvSpPr txBox="1">
            <a:spLocks/>
          </p:cNvSpPr>
          <p:nvPr/>
        </p:nvSpPr>
        <p:spPr>
          <a:xfrm>
            <a:off x="1516567" y="4838667"/>
            <a:ext cx="7442434"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endParaRPr lang="en-US" sz="2000" dirty="0"/>
          </a:p>
          <a:p>
            <a:r>
              <a:rPr lang="en-US" sz="2000" dirty="0"/>
              <a:t>Baseline: 50%</a:t>
            </a:r>
          </a:p>
          <a:p>
            <a:endParaRPr lang="en-US" sz="2000" dirty="0"/>
          </a:p>
          <a:p>
            <a:r>
              <a:rPr lang="en-US" sz="2000" u="sng" dirty="0" err="1">
                <a:solidFill>
                  <a:schemeClr val="tx1">
                    <a:lumMod val="20000"/>
                    <a:lumOff val="80000"/>
                  </a:schemeClr>
                </a:solidFill>
              </a:rPr>
              <a:t>CountVectorizer</a:t>
            </a:r>
            <a:r>
              <a:rPr lang="en-US" sz="2000" u="sng" dirty="0">
                <a:solidFill>
                  <a:schemeClr val="tx1">
                    <a:lumMod val="20000"/>
                    <a:lumOff val="80000"/>
                  </a:schemeClr>
                </a:solidFill>
              </a:rPr>
              <a:t>/</a:t>
            </a:r>
            <a:r>
              <a:rPr lang="en-US" sz="2000" u="sng" dirty="0" err="1">
                <a:solidFill>
                  <a:schemeClr val="tx1">
                    <a:lumMod val="20000"/>
                    <a:lumOff val="80000"/>
                  </a:schemeClr>
                </a:solidFill>
              </a:rPr>
              <a:t>LogReg</a:t>
            </a:r>
            <a:endParaRPr lang="en-US" sz="2000" u="sng" dirty="0">
              <a:solidFill>
                <a:schemeClr val="tx1">
                  <a:lumMod val="20000"/>
                  <a:lumOff val="80000"/>
                </a:schemeClr>
              </a:solidFill>
            </a:endParaRPr>
          </a:p>
          <a:p>
            <a:r>
              <a:rPr lang="en-US" sz="2000" dirty="0">
                <a:solidFill>
                  <a:schemeClr val="accent2">
                    <a:lumMod val="40000"/>
                    <a:lumOff val="60000"/>
                  </a:schemeClr>
                </a:solidFill>
              </a:rPr>
              <a:t>Accuracy</a:t>
            </a:r>
            <a:r>
              <a:rPr lang="en-US" sz="2000" dirty="0"/>
              <a:t> : 84.0% </a:t>
            </a:r>
          </a:p>
          <a:p>
            <a:r>
              <a:rPr lang="en-US" sz="2000" dirty="0">
                <a:solidFill>
                  <a:schemeClr val="accent2">
                    <a:lumMod val="40000"/>
                    <a:lumOff val="60000"/>
                  </a:schemeClr>
                </a:solidFill>
              </a:rPr>
              <a:t>Precision</a:t>
            </a:r>
            <a:r>
              <a:rPr lang="en-US" sz="2000" dirty="0"/>
              <a:t> : 85.4%</a:t>
            </a:r>
          </a:p>
          <a:p>
            <a:endParaRPr lang="en-US" sz="2000" dirty="0"/>
          </a:p>
        </p:txBody>
      </p:sp>
      <p:pic>
        <p:nvPicPr>
          <p:cNvPr id="12290" name="Picture 2">
            <a:extLst>
              <a:ext uri="{FF2B5EF4-FFF2-40B4-BE49-F238E27FC236}">
                <a16:creationId xmlns:a16="http://schemas.microsoft.com/office/drawing/2014/main" id="{61E4CADD-6AF5-4648-B227-9BFF7A3C5E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483" y="954937"/>
            <a:ext cx="3387380" cy="239422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Table&#10;&#10;Description automatically generated">
            <a:extLst>
              <a:ext uri="{FF2B5EF4-FFF2-40B4-BE49-F238E27FC236}">
                <a16:creationId xmlns:a16="http://schemas.microsoft.com/office/drawing/2014/main" id="{753BC6EF-D706-A24A-9BD6-0BE1F41D5BD3}"/>
              </a:ext>
            </a:extLst>
          </p:cNvPr>
          <p:cNvPicPr>
            <a:picLocks noChangeAspect="1"/>
          </p:cNvPicPr>
          <p:nvPr/>
        </p:nvPicPr>
        <p:blipFill rotWithShape="1">
          <a:blip r:embed="rId4"/>
          <a:srcRect/>
          <a:stretch/>
        </p:blipFill>
        <p:spPr>
          <a:xfrm>
            <a:off x="5544552" y="1586959"/>
            <a:ext cx="1274535" cy="2566530"/>
          </a:xfrm>
          <a:prstGeom prst="rect">
            <a:avLst/>
          </a:prstGeom>
        </p:spPr>
      </p:pic>
      <p:pic>
        <p:nvPicPr>
          <p:cNvPr id="16" name="Picture 15" descr="Table&#10;&#10;Description automatically generated">
            <a:extLst>
              <a:ext uri="{FF2B5EF4-FFF2-40B4-BE49-F238E27FC236}">
                <a16:creationId xmlns:a16="http://schemas.microsoft.com/office/drawing/2014/main" id="{0A56F3F2-0717-2B4B-91FC-0F3C3810E1D0}"/>
              </a:ext>
            </a:extLst>
          </p:cNvPr>
          <p:cNvPicPr>
            <a:picLocks noChangeAspect="1"/>
          </p:cNvPicPr>
          <p:nvPr/>
        </p:nvPicPr>
        <p:blipFill>
          <a:blip r:embed="rId5"/>
          <a:stretch>
            <a:fillRect/>
          </a:stretch>
        </p:blipFill>
        <p:spPr>
          <a:xfrm>
            <a:off x="7410669" y="1586959"/>
            <a:ext cx="1265922" cy="2566530"/>
          </a:xfrm>
          <a:prstGeom prst="rect">
            <a:avLst/>
          </a:prstGeom>
        </p:spPr>
      </p:pic>
      <p:sp>
        <p:nvSpPr>
          <p:cNvPr id="17" name="Google Shape;713;p34">
            <a:extLst>
              <a:ext uri="{FF2B5EF4-FFF2-40B4-BE49-F238E27FC236}">
                <a16:creationId xmlns:a16="http://schemas.microsoft.com/office/drawing/2014/main" id="{3AD38520-8091-4C47-A25D-04BDA9B4ACFB}"/>
              </a:ext>
            </a:extLst>
          </p:cNvPr>
          <p:cNvSpPr txBox="1">
            <a:spLocks/>
          </p:cNvSpPr>
          <p:nvPr/>
        </p:nvSpPr>
        <p:spPr>
          <a:xfrm>
            <a:off x="5164727" y="1132477"/>
            <a:ext cx="7236511" cy="390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1800" dirty="0"/>
              <a:t>Highest Coefficient     Lowest Coefficient</a:t>
            </a:r>
            <a:endParaRPr lang="en-US" sz="1800" dirty="0">
              <a:solidFill>
                <a:schemeClr val="accent1">
                  <a:lumMod val="20000"/>
                  <a:lumOff val="80000"/>
                </a:schemeClr>
              </a:solidFill>
            </a:endParaRPr>
          </a:p>
        </p:txBody>
      </p:sp>
    </p:spTree>
    <p:extLst>
      <p:ext uri="{BB962C8B-B14F-4D97-AF65-F5344CB8AC3E}">
        <p14:creationId xmlns:p14="http://schemas.microsoft.com/office/powerpoint/2010/main" val="1439601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505"/>
        <p:cNvGrpSpPr/>
        <p:nvPr/>
      </p:nvGrpSpPr>
      <p:grpSpPr>
        <a:xfrm>
          <a:off x="0" y="0"/>
          <a:ext cx="0" cy="0"/>
          <a:chOff x="0" y="0"/>
          <a:chExt cx="0" cy="0"/>
        </a:xfrm>
      </p:grpSpPr>
      <p:sp>
        <p:nvSpPr>
          <p:cNvPr id="507" name="Google Shape;507;p28"/>
          <p:cNvSpPr txBox="1">
            <a:spLocks noGrp="1"/>
          </p:cNvSpPr>
          <p:nvPr>
            <p:ph type="ctrTitle"/>
          </p:nvPr>
        </p:nvSpPr>
        <p:spPr>
          <a:xfrm>
            <a:off x="638075" y="350407"/>
            <a:ext cx="490415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
        <p:nvSpPr>
          <p:cNvPr id="5" name="Google Shape;572;p29">
            <a:extLst>
              <a:ext uri="{FF2B5EF4-FFF2-40B4-BE49-F238E27FC236}">
                <a16:creationId xmlns:a16="http://schemas.microsoft.com/office/drawing/2014/main" id="{34816D4C-A1C1-C04D-B12C-58C3661DF118}"/>
              </a:ext>
            </a:extLst>
          </p:cNvPr>
          <p:cNvSpPr txBox="1">
            <a:spLocks/>
          </p:cNvSpPr>
          <p:nvPr/>
        </p:nvSpPr>
        <p:spPr>
          <a:xfrm>
            <a:off x="850783" y="3483773"/>
            <a:ext cx="7442434"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2000" dirty="0"/>
              <a:t>What are some characteristics of high CTR news articles?</a:t>
            </a:r>
            <a:br>
              <a:rPr lang="en-US" sz="2000" dirty="0"/>
            </a:br>
            <a:r>
              <a:rPr lang="en-US" sz="2000" dirty="0"/>
              <a:t>1. </a:t>
            </a:r>
            <a:r>
              <a:rPr lang="en-US" sz="2000" dirty="0">
                <a:solidFill>
                  <a:schemeClr val="tx1">
                    <a:lumMod val="20000"/>
                    <a:lumOff val="80000"/>
                  </a:schemeClr>
                </a:solidFill>
              </a:rPr>
              <a:t>length</a:t>
            </a:r>
            <a:r>
              <a:rPr lang="en-US" sz="2000" dirty="0"/>
              <a:t> – between 10-20 words</a:t>
            </a:r>
          </a:p>
          <a:p>
            <a:r>
              <a:rPr lang="en-US" sz="2000" dirty="0"/>
              <a:t>2. </a:t>
            </a:r>
            <a:r>
              <a:rPr lang="en-US" sz="2000" dirty="0">
                <a:solidFill>
                  <a:schemeClr val="tx1">
                    <a:lumMod val="20000"/>
                    <a:lumOff val="80000"/>
                  </a:schemeClr>
                </a:solidFill>
              </a:rPr>
              <a:t>words</a:t>
            </a:r>
            <a:r>
              <a:rPr lang="en-US" sz="2000" dirty="0"/>
              <a:t> </a:t>
            </a:r>
          </a:p>
          <a:p>
            <a:r>
              <a:rPr lang="en-US" sz="2000" dirty="0"/>
              <a:t>-	help, rescue, donate, animals </a:t>
            </a:r>
          </a:p>
          <a:p>
            <a:r>
              <a:rPr lang="en-US" sz="2000" dirty="0"/>
              <a:t>-	sex, crime, racial tension, police violence </a:t>
            </a:r>
            <a:br>
              <a:rPr lang="en-US" sz="2000" dirty="0"/>
            </a:br>
            <a:r>
              <a:rPr lang="en-US" sz="2000" dirty="0"/>
              <a:t>3. </a:t>
            </a:r>
            <a:r>
              <a:rPr lang="en-US" sz="2000" dirty="0">
                <a:solidFill>
                  <a:schemeClr val="tx1">
                    <a:lumMod val="20000"/>
                    <a:lumOff val="80000"/>
                  </a:schemeClr>
                </a:solidFill>
              </a:rPr>
              <a:t>sentiment</a:t>
            </a:r>
          </a:p>
          <a:p>
            <a:r>
              <a:rPr lang="en-US" sz="2000" dirty="0"/>
              <a:t>-	Either extreme positivity or extreme negativity (including sarcasm/absurdity) to evoke strong emotional response</a:t>
            </a:r>
          </a:p>
          <a:p>
            <a:endParaRPr lang="en-US" sz="2000" dirty="0"/>
          </a:p>
        </p:txBody>
      </p:sp>
      <p:sp>
        <p:nvSpPr>
          <p:cNvPr id="6" name="Google Shape;507;p28">
            <a:extLst>
              <a:ext uri="{FF2B5EF4-FFF2-40B4-BE49-F238E27FC236}">
                <a16:creationId xmlns:a16="http://schemas.microsoft.com/office/drawing/2014/main" id="{CFFAB8E2-7DDF-F641-854F-ACB72350899E}"/>
              </a:ext>
            </a:extLst>
          </p:cNvPr>
          <p:cNvSpPr txBox="1">
            <a:spLocks/>
          </p:cNvSpPr>
          <p:nvPr/>
        </p:nvSpPr>
        <p:spPr>
          <a:xfrm>
            <a:off x="655119" y="4340852"/>
            <a:ext cx="7833761"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2400" dirty="0">
                <a:solidFill>
                  <a:schemeClr val="accent4">
                    <a:lumMod val="60000"/>
                    <a:lumOff val="40000"/>
                  </a:schemeClr>
                </a:solidFill>
              </a:rPr>
              <a:t>However, due to the complex nature of language, no single superior model to generate the high CTR</a:t>
            </a:r>
          </a:p>
        </p:txBody>
      </p:sp>
    </p:spTree>
    <p:extLst>
      <p:ext uri="{BB962C8B-B14F-4D97-AF65-F5344CB8AC3E}">
        <p14:creationId xmlns:p14="http://schemas.microsoft.com/office/powerpoint/2010/main" val="313463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470"/>
        <p:cNvGrpSpPr/>
        <p:nvPr/>
      </p:nvGrpSpPr>
      <p:grpSpPr>
        <a:xfrm>
          <a:off x="0" y="0"/>
          <a:ext cx="0" cy="0"/>
          <a:chOff x="0" y="0"/>
          <a:chExt cx="0" cy="0"/>
        </a:xfrm>
      </p:grpSpPr>
      <p:pic>
        <p:nvPicPr>
          <p:cNvPr id="2" name="Picture 2" descr="How Content Marketers Can Use the Power of Clickbait for Good">
            <a:extLst>
              <a:ext uri="{FF2B5EF4-FFF2-40B4-BE49-F238E27FC236}">
                <a16:creationId xmlns:a16="http://schemas.microsoft.com/office/drawing/2014/main" id="{EC5C95BE-F40B-C545-BE60-9A3172EC79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46" b="52229"/>
          <a:stretch/>
        </p:blipFill>
        <p:spPr bwMode="auto">
          <a:xfrm>
            <a:off x="1537581" y="1311643"/>
            <a:ext cx="6068838" cy="2131470"/>
          </a:xfrm>
          <a:prstGeom prst="rect">
            <a:avLst/>
          </a:prstGeom>
          <a:noFill/>
          <a:extLst>
            <a:ext uri="{909E8E84-426E-40DD-AFC4-6F175D3DCCD1}">
              <a14:hiddenFill xmlns:a14="http://schemas.microsoft.com/office/drawing/2010/main">
                <a:solidFill>
                  <a:srgbClr val="FFFFFF"/>
                </a:solidFill>
              </a14:hiddenFill>
            </a:ext>
          </a:extLst>
        </p:spPr>
      </p:pic>
      <p:sp>
        <p:nvSpPr>
          <p:cNvPr id="15" name="Rounded Rectangle 14">
            <a:extLst>
              <a:ext uri="{FF2B5EF4-FFF2-40B4-BE49-F238E27FC236}">
                <a16:creationId xmlns:a16="http://schemas.microsoft.com/office/drawing/2014/main" id="{F6C3AB95-1258-0642-8068-8A962BDC03C9}"/>
              </a:ext>
            </a:extLst>
          </p:cNvPr>
          <p:cNvSpPr/>
          <p:nvPr/>
        </p:nvSpPr>
        <p:spPr>
          <a:xfrm>
            <a:off x="4928136" y="2235768"/>
            <a:ext cx="1655544" cy="555558"/>
          </a:xfrm>
          <a:prstGeom prst="roundRect">
            <a:avLst/>
          </a:prstGeom>
          <a:solidFill>
            <a:srgbClr val="FFFF0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a:extLst>
              <a:ext uri="{FF2B5EF4-FFF2-40B4-BE49-F238E27FC236}">
                <a16:creationId xmlns:a16="http://schemas.microsoft.com/office/drawing/2014/main" id="{70EA829E-EA74-7C47-ADC1-A39322D99DDB}"/>
              </a:ext>
            </a:extLst>
          </p:cNvPr>
          <p:cNvSpPr/>
          <p:nvPr/>
        </p:nvSpPr>
        <p:spPr>
          <a:xfrm>
            <a:off x="1827195" y="3019578"/>
            <a:ext cx="2456045" cy="404285"/>
          </a:xfrm>
          <a:prstGeom prst="roundRect">
            <a:avLst/>
          </a:prstGeom>
          <a:solidFill>
            <a:srgbClr val="FFFF0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180285" y="3173922"/>
            <a:ext cx="8783430" cy="3916577"/>
          </a:xfrm>
          <a:prstGeom prst="rect">
            <a:avLst/>
          </a:prstGeom>
        </p:spPr>
        <p:txBody>
          <a:bodyPr spcFirstLastPara="1" wrap="square" lIns="91425" tIns="91425" rIns="91425" bIns="91425" anchor="t" anchorCtr="0">
            <a:noAutofit/>
          </a:bodyPr>
          <a:lstStyle/>
          <a:p>
            <a:r>
              <a:rPr lang="en-US" sz="2000" dirty="0"/>
              <a:t>Clickthrough rate (CTR):</a:t>
            </a:r>
          </a:p>
          <a:p>
            <a:pPr lvl="1"/>
            <a:r>
              <a:rPr lang="en-US" sz="1600" dirty="0"/>
              <a:t>A ratio showing </a:t>
            </a:r>
            <a:r>
              <a:rPr lang="en-US" sz="1600" b="1" dirty="0">
                <a:solidFill>
                  <a:schemeClr val="bg2">
                    <a:lumMod val="10000"/>
                    <a:lumOff val="90000"/>
                  </a:schemeClr>
                </a:solidFill>
              </a:rPr>
              <a:t>how often people </a:t>
            </a:r>
            <a:r>
              <a:rPr lang="en-US" sz="1600" dirty="0"/>
              <a:t>who see your ad or product listing </a:t>
            </a:r>
            <a:r>
              <a:rPr lang="en-US" sz="1600" b="1" dirty="0">
                <a:solidFill>
                  <a:schemeClr val="bg2">
                    <a:lumMod val="10000"/>
                    <a:lumOff val="90000"/>
                  </a:schemeClr>
                </a:solidFill>
              </a:rPr>
              <a:t>end up clicking </a:t>
            </a:r>
            <a:r>
              <a:rPr lang="en-US" sz="1600" dirty="0"/>
              <a:t>it. </a:t>
            </a:r>
          </a:p>
          <a:p>
            <a:pPr lvl="1"/>
            <a:r>
              <a:rPr lang="en-US" sz="1600" dirty="0"/>
              <a:t>Clickthrough rate (CTR) can be used to </a:t>
            </a:r>
            <a:r>
              <a:rPr lang="en-US" sz="1600" b="1" dirty="0">
                <a:solidFill>
                  <a:schemeClr val="bg2">
                    <a:lumMod val="10000"/>
                    <a:lumOff val="90000"/>
                  </a:schemeClr>
                </a:solidFill>
              </a:rPr>
              <a:t>gauge how well your keywords</a:t>
            </a:r>
            <a:r>
              <a:rPr lang="en-US" sz="1600" dirty="0"/>
              <a:t> and ads are </a:t>
            </a:r>
            <a:r>
              <a:rPr lang="en-US" sz="1600" b="1" dirty="0">
                <a:solidFill>
                  <a:schemeClr val="bg2">
                    <a:lumMod val="10000"/>
                    <a:lumOff val="90000"/>
                  </a:schemeClr>
                </a:solidFill>
              </a:rPr>
              <a:t>performing</a:t>
            </a:r>
            <a:r>
              <a:rPr lang="en-US" sz="1600" dirty="0"/>
              <a:t>.</a:t>
            </a:r>
          </a:p>
          <a:p>
            <a:pPr marL="742950" lvl="1" indent="-285750">
              <a:buFontTx/>
              <a:buChar char="-"/>
            </a:pPr>
            <a:endParaRPr lang="en-US" dirty="0"/>
          </a:p>
          <a:p>
            <a:pPr marL="742950" lvl="1" indent="-285750">
              <a:buFontTx/>
              <a:buChar char="-"/>
            </a:pPr>
            <a:endParaRPr lang="en-US" dirty="0"/>
          </a:p>
        </p:txBody>
      </p:sp>
      <p:sp>
        <p:nvSpPr>
          <p:cNvPr id="507" name="Google Shape;507;p28"/>
          <p:cNvSpPr txBox="1">
            <a:spLocks noGrp="1"/>
          </p:cNvSpPr>
          <p:nvPr>
            <p:ph type="ctrTitle"/>
          </p:nvPr>
        </p:nvSpPr>
        <p:spPr>
          <a:xfrm>
            <a:off x="618824" y="411675"/>
            <a:ext cx="490415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Background</a:t>
            </a:r>
            <a:endParaRPr dirty="0"/>
          </a:p>
        </p:txBody>
      </p:sp>
      <p:pic>
        <p:nvPicPr>
          <p:cNvPr id="3074" name="Picture 2" descr="PPC Click-Through-Rate: What it Means and How to Use It (and Improve It)">
            <a:extLst>
              <a:ext uri="{FF2B5EF4-FFF2-40B4-BE49-F238E27FC236}">
                <a16:creationId xmlns:a16="http://schemas.microsoft.com/office/drawing/2014/main" id="{B1485727-966F-DE45-9DBE-FDB196E254C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748" t="19856" r="6295" b="19029"/>
          <a:stretch/>
        </p:blipFill>
        <p:spPr bwMode="auto">
          <a:xfrm>
            <a:off x="2415820" y="1145489"/>
            <a:ext cx="4007557" cy="1625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Statement</a:t>
            </a:r>
            <a:endParaRPr dirty="0"/>
          </a:p>
        </p:txBody>
      </p:sp>
      <p:sp>
        <p:nvSpPr>
          <p:cNvPr id="572" name="Google Shape;572;p29"/>
          <p:cNvSpPr txBox="1">
            <a:spLocks noGrp="1"/>
          </p:cNvSpPr>
          <p:nvPr>
            <p:ph type="ctrTitle"/>
          </p:nvPr>
        </p:nvSpPr>
        <p:spPr>
          <a:xfrm>
            <a:off x="850783" y="3113617"/>
            <a:ext cx="7442434" cy="577800"/>
          </a:xfrm>
          <a:prstGeom prst="rect">
            <a:avLst/>
          </a:prstGeom>
        </p:spPr>
        <p:txBody>
          <a:bodyPr spcFirstLastPara="1" wrap="square" lIns="91425" tIns="91425" rIns="91425" bIns="91425" anchor="b" anchorCtr="0">
            <a:noAutofit/>
          </a:bodyPr>
          <a:lstStyle/>
          <a:p>
            <a:pPr lvl="0"/>
            <a:r>
              <a:rPr lang="en" dirty="0"/>
              <a:t>What are some characteristics of high CTR news titles?</a:t>
            </a:r>
            <a:br>
              <a:rPr lang="en" dirty="0"/>
            </a:br>
            <a:r>
              <a:rPr lang="en" dirty="0"/>
              <a:t> </a:t>
            </a:r>
            <a:br>
              <a:rPr lang="en" dirty="0"/>
            </a:br>
            <a:r>
              <a:rPr lang="en" dirty="0"/>
              <a:t>1. how long should it be</a:t>
            </a:r>
            <a:br>
              <a:rPr lang="en" dirty="0"/>
            </a:br>
            <a:r>
              <a:rPr lang="en" dirty="0"/>
              <a:t>2. what words to include</a:t>
            </a:r>
            <a:br>
              <a:rPr lang="en" dirty="0"/>
            </a:br>
            <a:r>
              <a:rPr lang="en" dirty="0"/>
              <a:t>3. what is the sentiment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496378" y="702908"/>
            <a:ext cx="7168777" cy="39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a:t>
            </a:r>
            <a:r>
              <a:rPr lang="en" dirty="0">
                <a:solidFill>
                  <a:schemeClr val="bg2">
                    <a:lumMod val="10000"/>
                    <a:lumOff val="90000"/>
                  </a:schemeClr>
                </a:solidFill>
              </a:rPr>
              <a:t>Uplifting News </a:t>
            </a:r>
            <a:r>
              <a:rPr lang="en" dirty="0"/>
              <a:t>vs r/</a:t>
            </a:r>
            <a:r>
              <a:rPr lang="en" dirty="0">
                <a:solidFill>
                  <a:schemeClr val="accent1">
                    <a:lumMod val="20000"/>
                    <a:lumOff val="80000"/>
                  </a:schemeClr>
                </a:solidFill>
              </a:rPr>
              <a:t>Not the Onion  </a:t>
            </a:r>
            <a:endParaRPr dirty="0">
              <a:solidFill>
                <a:schemeClr val="accent1">
                  <a:lumMod val="20000"/>
                  <a:lumOff val="80000"/>
                </a:schemeClr>
              </a:solidFill>
            </a:endParaRPr>
          </a:p>
        </p:txBody>
      </p:sp>
      <p:pic>
        <p:nvPicPr>
          <p:cNvPr id="3" name="Picture 2" descr="Graphical user interface, text, application&#10;&#10;Description automatically generated">
            <a:extLst>
              <a:ext uri="{FF2B5EF4-FFF2-40B4-BE49-F238E27FC236}">
                <a16:creationId xmlns:a16="http://schemas.microsoft.com/office/drawing/2014/main" id="{017CD961-DEB0-C74C-AAF5-92383FD1FDC2}"/>
              </a:ext>
            </a:extLst>
          </p:cNvPr>
          <p:cNvPicPr>
            <a:picLocks noChangeAspect="1"/>
          </p:cNvPicPr>
          <p:nvPr/>
        </p:nvPicPr>
        <p:blipFill>
          <a:blip r:embed="rId3"/>
          <a:stretch>
            <a:fillRect/>
          </a:stretch>
        </p:blipFill>
        <p:spPr>
          <a:xfrm>
            <a:off x="496378" y="1788583"/>
            <a:ext cx="4297680" cy="1266281"/>
          </a:xfrm>
          <a:prstGeom prst="rect">
            <a:avLst/>
          </a:prstGeom>
        </p:spPr>
      </p:pic>
      <p:pic>
        <p:nvPicPr>
          <p:cNvPr id="5" name="Picture 4" descr="Text&#10;&#10;Description automatically generated with low confidence">
            <a:extLst>
              <a:ext uri="{FF2B5EF4-FFF2-40B4-BE49-F238E27FC236}">
                <a16:creationId xmlns:a16="http://schemas.microsoft.com/office/drawing/2014/main" id="{99B4DE04-CBD6-664C-9F70-E4DCE1DFD4AF}"/>
              </a:ext>
            </a:extLst>
          </p:cNvPr>
          <p:cNvPicPr>
            <a:picLocks noChangeAspect="1"/>
          </p:cNvPicPr>
          <p:nvPr/>
        </p:nvPicPr>
        <p:blipFill>
          <a:blip r:embed="rId4"/>
          <a:stretch>
            <a:fillRect/>
          </a:stretch>
        </p:blipFill>
        <p:spPr>
          <a:xfrm>
            <a:off x="496378" y="3176413"/>
            <a:ext cx="4297680" cy="795123"/>
          </a:xfrm>
          <a:prstGeom prst="rect">
            <a:avLst/>
          </a:prstGeom>
        </p:spPr>
      </p:pic>
      <p:sp>
        <p:nvSpPr>
          <p:cNvPr id="27" name="Google Shape;572;p29">
            <a:extLst>
              <a:ext uri="{FF2B5EF4-FFF2-40B4-BE49-F238E27FC236}">
                <a16:creationId xmlns:a16="http://schemas.microsoft.com/office/drawing/2014/main" id="{0E243262-8B07-FE4C-80D6-0242083264C9}"/>
              </a:ext>
            </a:extLst>
          </p:cNvPr>
          <p:cNvSpPr txBox="1">
            <a:spLocks/>
          </p:cNvSpPr>
          <p:nvPr/>
        </p:nvSpPr>
        <p:spPr>
          <a:xfrm>
            <a:off x="5189169" y="1579942"/>
            <a:ext cx="3853564" cy="28606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2400" dirty="0"/>
              <a:t>r/</a:t>
            </a:r>
            <a:r>
              <a:rPr lang="en-US" sz="2400" dirty="0" err="1"/>
              <a:t>UpliftingNews</a:t>
            </a:r>
            <a:endParaRPr lang="en-US" sz="2400" dirty="0"/>
          </a:p>
          <a:p>
            <a:r>
              <a:rPr lang="en-US" sz="2400" dirty="0"/>
              <a:t>- 16.6m subscribers </a:t>
            </a:r>
          </a:p>
          <a:p>
            <a:r>
              <a:rPr lang="en-US" sz="2400" dirty="0"/>
              <a:t>- trust, joy, anticipation</a:t>
            </a:r>
          </a:p>
          <a:p>
            <a:pPr marL="342900" indent="-342900">
              <a:buFontTx/>
              <a:buChar char="-"/>
            </a:pPr>
            <a:endParaRPr lang="en-US" sz="2400" dirty="0"/>
          </a:p>
          <a:p>
            <a:r>
              <a:rPr lang="en-US" sz="2400" dirty="0"/>
              <a:t>r/</a:t>
            </a:r>
            <a:r>
              <a:rPr lang="en-US" sz="2400" dirty="0" err="1"/>
              <a:t>NottheOnion</a:t>
            </a:r>
            <a:endParaRPr lang="en-US" sz="2400" dirty="0"/>
          </a:p>
          <a:p>
            <a:r>
              <a:rPr lang="en-US" sz="2400" dirty="0"/>
              <a:t>- 18.5m subscribers</a:t>
            </a:r>
          </a:p>
          <a:p>
            <a:r>
              <a:rPr lang="en-US" sz="2400" dirty="0"/>
              <a:t>- surprise, anger, disgust</a:t>
            </a:r>
          </a:p>
        </p:txBody>
      </p:sp>
    </p:spTree>
    <p:extLst>
      <p:ext uri="{BB962C8B-B14F-4D97-AF65-F5344CB8AC3E}">
        <p14:creationId xmlns:p14="http://schemas.microsoft.com/office/powerpoint/2010/main" val="2940985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rot="10800000" flipV="1">
            <a:off x="441027" y="255129"/>
            <a:ext cx="8234652" cy="81579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Is there an ideal length for title? </a:t>
            </a:r>
            <a:endParaRPr dirty="0"/>
          </a:p>
        </p:txBody>
      </p:sp>
      <p:pic>
        <p:nvPicPr>
          <p:cNvPr id="4098" name="Picture 2">
            <a:extLst>
              <a:ext uri="{FF2B5EF4-FFF2-40B4-BE49-F238E27FC236}">
                <a16:creationId xmlns:a16="http://schemas.microsoft.com/office/drawing/2014/main" id="{7A3E16AB-87CF-0346-9A53-DF5D84B8FA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4367" y="1678507"/>
            <a:ext cx="3148837" cy="210312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A99F356-BC9F-984D-B048-0AB057E4DE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798" y="1678507"/>
            <a:ext cx="3180638" cy="2103120"/>
          </a:xfrm>
          <a:prstGeom prst="rect">
            <a:avLst/>
          </a:prstGeom>
          <a:noFill/>
          <a:extLst>
            <a:ext uri="{909E8E84-426E-40DD-AFC4-6F175D3DCCD1}">
              <a14:hiddenFill xmlns:a14="http://schemas.microsoft.com/office/drawing/2010/main">
                <a:solidFill>
                  <a:srgbClr val="FFFFFF"/>
                </a:solidFill>
              </a14:hiddenFill>
            </a:ext>
          </a:extLst>
        </p:spPr>
      </p:pic>
      <p:sp>
        <p:nvSpPr>
          <p:cNvPr id="14" name="Google Shape;713;p34">
            <a:extLst>
              <a:ext uri="{FF2B5EF4-FFF2-40B4-BE49-F238E27FC236}">
                <a16:creationId xmlns:a16="http://schemas.microsoft.com/office/drawing/2014/main" id="{9570A8B5-33A5-E54D-B8F8-6971A4206F47}"/>
              </a:ext>
            </a:extLst>
          </p:cNvPr>
          <p:cNvSpPr txBox="1">
            <a:spLocks/>
          </p:cNvSpPr>
          <p:nvPr/>
        </p:nvSpPr>
        <p:spPr>
          <a:xfrm>
            <a:off x="1608502" y="3990163"/>
            <a:ext cx="7236511" cy="390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1800" dirty="0"/>
              <a:t>r/</a:t>
            </a:r>
            <a:r>
              <a:rPr lang="en-US" sz="1800" dirty="0">
                <a:solidFill>
                  <a:schemeClr val="bg2">
                    <a:lumMod val="10000"/>
                    <a:lumOff val="90000"/>
                  </a:schemeClr>
                </a:solidFill>
              </a:rPr>
              <a:t>Uplifting News                                            </a:t>
            </a:r>
            <a:r>
              <a:rPr lang="en-US" sz="1800" dirty="0"/>
              <a:t>r/</a:t>
            </a:r>
            <a:r>
              <a:rPr lang="en-US" sz="1800" dirty="0">
                <a:solidFill>
                  <a:schemeClr val="accent1">
                    <a:lumMod val="20000"/>
                    <a:lumOff val="80000"/>
                  </a:schemeClr>
                </a:solidFill>
              </a:rPr>
              <a:t>Not the Onion  </a:t>
            </a:r>
          </a:p>
        </p:txBody>
      </p:sp>
      <p:sp>
        <p:nvSpPr>
          <p:cNvPr id="15" name="Google Shape;713;p34">
            <a:extLst>
              <a:ext uri="{FF2B5EF4-FFF2-40B4-BE49-F238E27FC236}">
                <a16:creationId xmlns:a16="http://schemas.microsoft.com/office/drawing/2014/main" id="{D947ED15-0DD1-A844-9211-EF1C43973C54}"/>
              </a:ext>
            </a:extLst>
          </p:cNvPr>
          <p:cNvSpPr txBox="1">
            <a:spLocks/>
          </p:cNvSpPr>
          <p:nvPr/>
        </p:nvSpPr>
        <p:spPr>
          <a:xfrm>
            <a:off x="1281123" y="4265262"/>
            <a:ext cx="2466789" cy="44771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1800" dirty="0">
                <a:solidFill>
                  <a:schemeClr val="bg1"/>
                </a:solidFill>
              </a:rPr>
              <a:t>15.9 words +/- 9 words</a:t>
            </a:r>
          </a:p>
        </p:txBody>
      </p:sp>
      <p:sp>
        <p:nvSpPr>
          <p:cNvPr id="16" name="Google Shape;713;p34">
            <a:extLst>
              <a:ext uri="{FF2B5EF4-FFF2-40B4-BE49-F238E27FC236}">
                <a16:creationId xmlns:a16="http://schemas.microsoft.com/office/drawing/2014/main" id="{EA63E121-0A78-9242-8496-39894BA52C2C}"/>
              </a:ext>
            </a:extLst>
          </p:cNvPr>
          <p:cNvSpPr txBox="1">
            <a:spLocks/>
          </p:cNvSpPr>
          <p:nvPr/>
        </p:nvSpPr>
        <p:spPr>
          <a:xfrm>
            <a:off x="5396088" y="4265262"/>
            <a:ext cx="2466789" cy="44771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1800" dirty="0">
                <a:solidFill>
                  <a:schemeClr val="bg1"/>
                </a:solidFill>
              </a:rPr>
              <a:t>12 words +/- 3.4 words</a:t>
            </a:r>
          </a:p>
        </p:txBody>
      </p:sp>
      <p:sp>
        <p:nvSpPr>
          <p:cNvPr id="17" name="Google Shape;713;p34">
            <a:extLst>
              <a:ext uri="{FF2B5EF4-FFF2-40B4-BE49-F238E27FC236}">
                <a16:creationId xmlns:a16="http://schemas.microsoft.com/office/drawing/2014/main" id="{182C2B5E-9B87-3C43-AF2C-A4807E72C682}"/>
              </a:ext>
            </a:extLst>
          </p:cNvPr>
          <p:cNvSpPr txBox="1">
            <a:spLocks/>
          </p:cNvSpPr>
          <p:nvPr/>
        </p:nvSpPr>
        <p:spPr>
          <a:xfrm>
            <a:off x="1038115" y="1093240"/>
            <a:ext cx="6674388" cy="44771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1800" dirty="0">
                <a:solidFill>
                  <a:schemeClr val="bg1"/>
                </a:solidFill>
              </a:rPr>
              <a:t>Based on 10,000 posts with comments &amp; upvotes &gt;= 10 </a:t>
            </a:r>
          </a:p>
        </p:txBody>
      </p:sp>
    </p:spTree>
    <p:extLst>
      <p:ext uri="{BB962C8B-B14F-4D97-AF65-F5344CB8AC3E}">
        <p14:creationId xmlns:p14="http://schemas.microsoft.com/office/powerpoint/2010/main" val="2076061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rot="10800000" flipV="1">
            <a:off x="565794" y="51749"/>
            <a:ext cx="8234652" cy="81579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 are the most frequently appearing words? </a:t>
            </a:r>
            <a:endParaRPr dirty="0"/>
          </a:p>
        </p:txBody>
      </p:sp>
      <p:sp>
        <p:nvSpPr>
          <p:cNvPr id="14" name="Google Shape;713;p34">
            <a:extLst>
              <a:ext uri="{FF2B5EF4-FFF2-40B4-BE49-F238E27FC236}">
                <a16:creationId xmlns:a16="http://schemas.microsoft.com/office/drawing/2014/main" id="{9570A8B5-33A5-E54D-B8F8-6971A4206F47}"/>
              </a:ext>
            </a:extLst>
          </p:cNvPr>
          <p:cNvSpPr txBox="1">
            <a:spLocks/>
          </p:cNvSpPr>
          <p:nvPr/>
        </p:nvSpPr>
        <p:spPr>
          <a:xfrm>
            <a:off x="2020378" y="1112796"/>
            <a:ext cx="7236511" cy="390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1800" dirty="0"/>
              <a:t>r/</a:t>
            </a:r>
            <a:r>
              <a:rPr lang="en-US" sz="1800" dirty="0">
                <a:solidFill>
                  <a:schemeClr val="bg2">
                    <a:lumMod val="10000"/>
                    <a:lumOff val="90000"/>
                  </a:schemeClr>
                </a:solidFill>
              </a:rPr>
              <a:t>Uplifting News                                 </a:t>
            </a:r>
            <a:r>
              <a:rPr lang="en-US" sz="1800" dirty="0"/>
              <a:t>r/</a:t>
            </a:r>
            <a:r>
              <a:rPr lang="en-US" sz="1800" dirty="0">
                <a:solidFill>
                  <a:schemeClr val="accent1">
                    <a:lumMod val="20000"/>
                    <a:lumOff val="80000"/>
                  </a:schemeClr>
                </a:solidFill>
              </a:rPr>
              <a:t>Not the Onion  </a:t>
            </a:r>
          </a:p>
        </p:txBody>
      </p:sp>
      <p:pic>
        <p:nvPicPr>
          <p:cNvPr id="6146" name="Picture 2">
            <a:extLst>
              <a:ext uri="{FF2B5EF4-FFF2-40B4-BE49-F238E27FC236}">
                <a16:creationId xmlns:a16="http://schemas.microsoft.com/office/drawing/2014/main" id="{B5D66CDB-D599-FA4B-AF60-93CA89DE79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1596" y="1546170"/>
            <a:ext cx="2954925" cy="237744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5D6851DE-D0C1-9449-9458-0D27A73C00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20" y="1547074"/>
            <a:ext cx="3009963" cy="2377440"/>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3;p34">
            <a:extLst>
              <a:ext uri="{FF2B5EF4-FFF2-40B4-BE49-F238E27FC236}">
                <a16:creationId xmlns:a16="http://schemas.microsoft.com/office/drawing/2014/main" id="{97F457B9-3D25-D54A-BDEA-69679B297A8D}"/>
              </a:ext>
            </a:extLst>
          </p:cNvPr>
          <p:cNvSpPr txBox="1">
            <a:spLocks/>
          </p:cNvSpPr>
          <p:nvPr/>
        </p:nvSpPr>
        <p:spPr>
          <a:xfrm>
            <a:off x="8023494" y="4644034"/>
            <a:ext cx="2466789" cy="44771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1600" dirty="0">
                <a:solidFill>
                  <a:schemeClr val="bg1"/>
                </a:solidFill>
              </a:rPr>
              <a:t>Sex</a:t>
            </a:r>
          </a:p>
          <a:p>
            <a:r>
              <a:rPr lang="en-US" sz="1600" dirty="0">
                <a:solidFill>
                  <a:schemeClr val="bg1"/>
                </a:solidFill>
              </a:rPr>
              <a:t>Arrested</a:t>
            </a:r>
          </a:p>
          <a:p>
            <a:r>
              <a:rPr lang="en-US" sz="1600" dirty="0">
                <a:solidFill>
                  <a:schemeClr val="bg1"/>
                </a:solidFill>
              </a:rPr>
              <a:t>Gun</a:t>
            </a:r>
          </a:p>
          <a:p>
            <a:r>
              <a:rPr lang="en-US" sz="1600" dirty="0">
                <a:solidFill>
                  <a:schemeClr val="bg1"/>
                </a:solidFill>
              </a:rPr>
              <a:t>Stop</a:t>
            </a:r>
          </a:p>
          <a:p>
            <a:r>
              <a:rPr lang="en-US" sz="1600" dirty="0">
                <a:solidFill>
                  <a:schemeClr val="accent1">
                    <a:lumMod val="40000"/>
                    <a:lumOff val="60000"/>
                  </a:schemeClr>
                </a:solidFill>
              </a:rPr>
              <a:t>Black</a:t>
            </a:r>
          </a:p>
          <a:p>
            <a:r>
              <a:rPr lang="en-US" sz="1600" dirty="0">
                <a:solidFill>
                  <a:schemeClr val="accent1">
                    <a:lumMod val="40000"/>
                    <a:lumOff val="60000"/>
                  </a:schemeClr>
                </a:solidFill>
              </a:rPr>
              <a:t>White</a:t>
            </a:r>
          </a:p>
          <a:p>
            <a:r>
              <a:rPr lang="en-US" sz="1600" dirty="0">
                <a:solidFill>
                  <a:schemeClr val="bg1"/>
                </a:solidFill>
              </a:rPr>
              <a:t>Claim</a:t>
            </a:r>
          </a:p>
          <a:p>
            <a:r>
              <a:rPr lang="en-US" sz="1600" dirty="0">
                <a:solidFill>
                  <a:schemeClr val="bg1"/>
                </a:solidFill>
              </a:rPr>
              <a:t>Want </a:t>
            </a:r>
          </a:p>
          <a:p>
            <a:r>
              <a:rPr lang="en-US" sz="1600" dirty="0">
                <a:solidFill>
                  <a:schemeClr val="bg1"/>
                </a:solidFill>
              </a:rPr>
              <a:t>Cop</a:t>
            </a:r>
          </a:p>
          <a:p>
            <a:r>
              <a:rPr lang="en-US" sz="1600" dirty="0">
                <a:solidFill>
                  <a:schemeClr val="bg1"/>
                </a:solidFill>
              </a:rPr>
              <a:t>Court</a:t>
            </a:r>
          </a:p>
          <a:p>
            <a:r>
              <a:rPr lang="en-US" sz="1600" dirty="0">
                <a:solidFill>
                  <a:schemeClr val="bg1"/>
                </a:solidFill>
              </a:rPr>
              <a:t>Drug</a:t>
            </a:r>
          </a:p>
          <a:p>
            <a:r>
              <a:rPr lang="en-US" sz="1600" dirty="0">
                <a:solidFill>
                  <a:schemeClr val="bg1"/>
                </a:solidFill>
              </a:rPr>
              <a:t>Accused</a:t>
            </a:r>
          </a:p>
          <a:p>
            <a:r>
              <a:rPr lang="en-US" sz="1600" dirty="0">
                <a:solidFill>
                  <a:schemeClr val="accent1">
                    <a:lumMod val="40000"/>
                    <a:lumOff val="60000"/>
                  </a:schemeClr>
                </a:solidFill>
              </a:rPr>
              <a:t>Texas</a:t>
            </a:r>
          </a:p>
          <a:p>
            <a:r>
              <a:rPr lang="en-US" sz="1600" dirty="0">
                <a:solidFill>
                  <a:schemeClr val="accent1">
                    <a:lumMod val="40000"/>
                    <a:lumOff val="60000"/>
                  </a:schemeClr>
                </a:solidFill>
              </a:rPr>
              <a:t>Florida</a:t>
            </a:r>
          </a:p>
          <a:p>
            <a:r>
              <a:rPr lang="en-US" sz="1600" dirty="0">
                <a:solidFill>
                  <a:schemeClr val="bg1"/>
                </a:solidFill>
              </a:rPr>
              <a:t>Study</a:t>
            </a:r>
          </a:p>
          <a:p>
            <a:r>
              <a:rPr lang="en-US" sz="1600" dirty="0">
                <a:solidFill>
                  <a:schemeClr val="bg1"/>
                </a:solidFill>
              </a:rPr>
              <a:t>Shooting </a:t>
            </a:r>
          </a:p>
          <a:p>
            <a:r>
              <a:rPr lang="en-US" sz="1600" dirty="0">
                <a:solidFill>
                  <a:schemeClr val="bg1"/>
                </a:solidFill>
              </a:rPr>
              <a:t>Death</a:t>
            </a:r>
          </a:p>
          <a:p>
            <a:r>
              <a:rPr lang="en-US" sz="1600" dirty="0">
                <a:solidFill>
                  <a:schemeClr val="bg1"/>
                </a:solidFill>
              </a:rPr>
              <a:t>Game</a:t>
            </a:r>
          </a:p>
        </p:txBody>
      </p:sp>
      <p:sp>
        <p:nvSpPr>
          <p:cNvPr id="13" name="Google Shape;713;p34">
            <a:extLst>
              <a:ext uri="{FF2B5EF4-FFF2-40B4-BE49-F238E27FC236}">
                <a16:creationId xmlns:a16="http://schemas.microsoft.com/office/drawing/2014/main" id="{B700CE9C-F1D1-9B44-ADA9-FC27E7733424}"/>
              </a:ext>
            </a:extLst>
          </p:cNvPr>
          <p:cNvSpPr txBox="1">
            <a:spLocks/>
          </p:cNvSpPr>
          <p:nvPr/>
        </p:nvSpPr>
        <p:spPr>
          <a:xfrm>
            <a:off x="297980" y="4445814"/>
            <a:ext cx="2466789" cy="44771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1600" dirty="0">
                <a:solidFill>
                  <a:schemeClr val="bg1"/>
                </a:solidFill>
              </a:rPr>
              <a:t>Save</a:t>
            </a:r>
          </a:p>
          <a:p>
            <a:r>
              <a:rPr lang="en-US" sz="1600" dirty="0">
                <a:solidFill>
                  <a:schemeClr val="bg1"/>
                </a:solidFill>
              </a:rPr>
              <a:t>Homeless</a:t>
            </a:r>
          </a:p>
          <a:p>
            <a:r>
              <a:rPr lang="en-US" sz="1600" dirty="0">
                <a:solidFill>
                  <a:schemeClr val="bg2">
                    <a:lumMod val="10000"/>
                    <a:lumOff val="90000"/>
                  </a:schemeClr>
                </a:solidFill>
              </a:rPr>
              <a:t>Cancer</a:t>
            </a:r>
          </a:p>
          <a:p>
            <a:r>
              <a:rPr lang="en-US" sz="1600" dirty="0">
                <a:solidFill>
                  <a:schemeClr val="bg1"/>
                </a:solidFill>
              </a:rPr>
              <a:t>Donate</a:t>
            </a:r>
          </a:p>
          <a:p>
            <a:r>
              <a:rPr lang="en-US" sz="1600" dirty="0">
                <a:solidFill>
                  <a:schemeClr val="bg1"/>
                </a:solidFill>
              </a:rPr>
              <a:t>Food</a:t>
            </a:r>
          </a:p>
          <a:p>
            <a:r>
              <a:rPr lang="en-US" sz="1600" dirty="0">
                <a:solidFill>
                  <a:schemeClr val="bg1"/>
                </a:solidFill>
              </a:rPr>
              <a:t>Animal</a:t>
            </a:r>
          </a:p>
          <a:p>
            <a:r>
              <a:rPr lang="en-US" sz="1600" dirty="0">
                <a:solidFill>
                  <a:schemeClr val="bg2">
                    <a:lumMod val="10000"/>
                    <a:lumOff val="90000"/>
                  </a:schemeClr>
                </a:solidFill>
              </a:rPr>
              <a:t>Lost</a:t>
            </a:r>
          </a:p>
          <a:p>
            <a:r>
              <a:rPr lang="en-US" sz="1600" dirty="0">
                <a:solidFill>
                  <a:schemeClr val="bg2">
                    <a:lumMod val="10000"/>
                    <a:lumOff val="90000"/>
                  </a:schemeClr>
                </a:solidFill>
              </a:rPr>
              <a:t>Plastic</a:t>
            </a:r>
          </a:p>
          <a:p>
            <a:r>
              <a:rPr lang="en-US" sz="1600" dirty="0">
                <a:solidFill>
                  <a:schemeClr val="bg1"/>
                </a:solidFill>
              </a:rPr>
              <a:t>Cat</a:t>
            </a:r>
          </a:p>
          <a:p>
            <a:r>
              <a:rPr lang="en-US" sz="1600" dirty="0">
                <a:solidFill>
                  <a:schemeClr val="bg1"/>
                </a:solidFill>
              </a:rPr>
              <a:t>Rescue</a:t>
            </a:r>
          </a:p>
          <a:p>
            <a:r>
              <a:rPr lang="en-US" sz="1600" dirty="0">
                <a:solidFill>
                  <a:schemeClr val="bg1"/>
                </a:solidFill>
              </a:rPr>
              <a:t>Hospital</a:t>
            </a:r>
          </a:p>
          <a:p>
            <a:r>
              <a:rPr lang="en-US" sz="1600" dirty="0">
                <a:solidFill>
                  <a:schemeClr val="bg1"/>
                </a:solidFill>
              </a:rPr>
              <a:t>College</a:t>
            </a:r>
          </a:p>
          <a:p>
            <a:r>
              <a:rPr lang="en-US" sz="1600" dirty="0">
                <a:solidFill>
                  <a:schemeClr val="bg1"/>
                </a:solidFill>
              </a:rPr>
              <a:t>Money</a:t>
            </a:r>
          </a:p>
          <a:p>
            <a:r>
              <a:rPr lang="en-US" sz="1600" dirty="0">
                <a:solidFill>
                  <a:schemeClr val="bg2">
                    <a:lumMod val="10000"/>
                    <a:lumOff val="90000"/>
                  </a:schemeClr>
                </a:solidFill>
              </a:rPr>
              <a:t>Victim</a:t>
            </a:r>
          </a:p>
          <a:p>
            <a:r>
              <a:rPr lang="en-US" sz="1600" dirty="0">
                <a:solidFill>
                  <a:schemeClr val="bg1"/>
                </a:solidFill>
              </a:rPr>
              <a:t>Raise </a:t>
            </a:r>
          </a:p>
          <a:p>
            <a:r>
              <a:rPr lang="en-US" sz="1600" dirty="0">
                <a:solidFill>
                  <a:schemeClr val="bg1"/>
                </a:solidFill>
              </a:rPr>
              <a:t>Buy</a:t>
            </a:r>
          </a:p>
        </p:txBody>
      </p:sp>
    </p:spTree>
    <p:extLst>
      <p:ext uri="{BB962C8B-B14F-4D97-AF65-F5344CB8AC3E}">
        <p14:creationId xmlns:p14="http://schemas.microsoft.com/office/powerpoint/2010/main" val="301689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rot="10800000" flipV="1">
            <a:off x="565794" y="51749"/>
            <a:ext cx="8234652" cy="81579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Highest scoring posts</a:t>
            </a:r>
            <a:endParaRPr dirty="0"/>
          </a:p>
        </p:txBody>
      </p:sp>
      <p:sp>
        <p:nvSpPr>
          <p:cNvPr id="14" name="Google Shape;713;p34">
            <a:extLst>
              <a:ext uri="{FF2B5EF4-FFF2-40B4-BE49-F238E27FC236}">
                <a16:creationId xmlns:a16="http://schemas.microsoft.com/office/drawing/2014/main" id="{9570A8B5-33A5-E54D-B8F8-6971A4206F47}"/>
              </a:ext>
            </a:extLst>
          </p:cNvPr>
          <p:cNvSpPr txBox="1">
            <a:spLocks/>
          </p:cNvSpPr>
          <p:nvPr/>
        </p:nvSpPr>
        <p:spPr>
          <a:xfrm>
            <a:off x="1709933" y="1308096"/>
            <a:ext cx="7236511" cy="390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1800" dirty="0"/>
              <a:t>r/</a:t>
            </a:r>
            <a:r>
              <a:rPr lang="en-US" sz="1800" dirty="0">
                <a:solidFill>
                  <a:schemeClr val="bg2">
                    <a:lumMod val="10000"/>
                    <a:lumOff val="90000"/>
                  </a:schemeClr>
                </a:solidFill>
              </a:rPr>
              <a:t>Uplifting News</a:t>
            </a:r>
            <a:endParaRPr lang="en-US" sz="1800" dirty="0">
              <a:solidFill>
                <a:schemeClr val="accent1">
                  <a:lumMod val="20000"/>
                  <a:lumOff val="80000"/>
                </a:schemeClr>
              </a:solidFill>
            </a:endParaRPr>
          </a:p>
        </p:txBody>
      </p:sp>
      <p:graphicFrame>
        <p:nvGraphicFramePr>
          <p:cNvPr id="8" name="Table 7">
            <a:extLst>
              <a:ext uri="{FF2B5EF4-FFF2-40B4-BE49-F238E27FC236}">
                <a16:creationId xmlns:a16="http://schemas.microsoft.com/office/drawing/2014/main" id="{49F620F5-1159-6A40-AF48-2B034015ABFB}"/>
              </a:ext>
            </a:extLst>
          </p:cNvPr>
          <p:cNvGraphicFramePr>
            <a:graphicFrameLocks noGrp="1"/>
          </p:cNvGraphicFramePr>
          <p:nvPr>
            <p:extLst>
              <p:ext uri="{D42A27DB-BD31-4B8C-83A1-F6EECF244321}">
                <p14:modId xmlns:p14="http://schemas.microsoft.com/office/powerpoint/2010/main" val="1728888759"/>
              </p:ext>
            </p:extLst>
          </p:nvPr>
        </p:nvGraphicFramePr>
        <p:xfrm>
          <a:off x="1053419" y="3705556"/>
          <a:ext cx="6811382" cy="923969"/>
        </p:xfrm>
        <a:graphic>
          <a:graphicData uri="http://schemas.openxmlformats.org/drawingml/2006/table">
            <a:tbl>
              <a:tblPr/>
              <a:tblGrid>
                <a:gridCol w="128167">
                  <a:extLst>
                    <a:ext uri="{9D8B030D-6E8A-4147-A177-3AD203B41FA5}">
                      <a16:colId xmlns:a16="http://schemas.microsoft.com/office/drawing/2014/main" val="4232733693"/>
                    </a:ext>
                  </a:extLst>
                </a:gridCol>
                <a:gridCol w="6555048">
                  <a:extLst>
                    <a:ext uri="{9D8B030D-6E8A-4147-A177-3AD203B41FA5}">
                      <a16:colId xmlns:a16="http://schemas.microsoft.com/office/drawing/2014/main" val="1850379881"/>
                    </a:ext>
                  </a:extLst>
                </a:gridCol>
                <a:gridCol w="128167">
                  <a:extLst>
                    <a:ext uri="{9D8B030D-6E8A-4147-A177-3AD203B41FA5}">
                      <a16:colId xmlns:a16="http://schemas.microsoft.com/office/drawing/2014/main" val="2147208648"/>
                    </a:ext>
                  </a:extLst>
                </a:gridCol>
              </a:tblGrid>
              <a:tr h="133028">
                <a:tc>
                  <a:txBody>
                    <a:bodyPr/>
                    <a:lstStyle/>
                    <a:p>
                      <a:pPr algn="r" fontAlgn="ctr"/>
                      <a:endParaRPr lang="en-US" sz="1000" b="1">
                        <a:effectLst/>
                      </a:endParaRPr>
                    </a:p>
                  </a:txBody>
                  <a:tcPr marL="25369" marR="25369" marT="12684" marB="12684" anchor="ctr">
                    <a:lnL>
                      <a:noFill/>
                    </a:lnL>
                    <a:lnR>
                      <a:noFill/>
                    </a:lnR>
                    <a:lnT>
                      <a:noFill/>
                    </a:lnT>
                    <a:lnB>
                      <a:noFill/>
                    </a:lnB>
                    <a:solidFill>
                      <a:srgbClr val="FCFCFC"/>
                    </a:solidFill>
                  </a:tcPr>
                </a:tc>
                <a:tc>
                  <a:txBody>
                    <a:bodyPr/>
                    <a:lstStyle/>
                    <a:p>
                      <a:pPr algn="r" fontAlgn="ctr"/>
                      <a:r>
                        <a:rPr lang="en-US" sz="1000" b="1" dirty="0">
                          <a:effectLst/>
                        </a:rPr>
                        <a:t>title</a:t>
                      </a:r>
                    </a:p>
                  </a:txBody>
                  <a:tcPr marL="25369" marR="25369" marT="12684" marB="12684" anchor="ctr">
                    <a:lnL>
                      <a:noFill/>
                    </a:lnL>
                    <a:lnR>
                      <a:noFill/>
                    </a:lnR>
                    <a:lnT>
                      <a:noFill/>
                    </a:lnT>
                    <a:lnB>
                      <a:noFill/>
                    </a:lnB>
                    <a:solidFill>
                      <a:srgbClr val="FCFCFC"/>
                    </a:solidFill>
                  </a:tcPr>
                </a:tc>
                <a:tc>
                  <a:txBody>
                    <a:bodyPr/>
                    <a:lstStyle/>
                    <a:p>
                      <a:pPr algn="r" fontAlgn="ctr"/>
                      <a:endParaRPr lang="en-US" sz="1000" b="1" dirty="0">
                        <a:effectLst/>
                      </a:endParaRPr>
                    </a:p>
                  </a:txBody>
                  <a:tcPr marL="25369" marR="25369" marT="12684" marB="12684" anchor="ctr">
                    <a:lnL>
                      <a:noFill/>
                    </a:lnL>
                    <a:lnR>
                      <a:noFill/>
                    </a:lnR>
                    <a:lnT>
                      <a:noFill/>
                    </a:lnT>
                    <a:lnB>
                      <a:noFill/>
                    </a:lnB>
                    <a:solidFill>
                      <a:srgbClr val="FCFCFC"/>
                    </a:solidFill>
                  </a:tcPr>
                </a:tc>
                <a:extLst>
                  <a:ext uri="{0D108BD9-81ED-4DB2-BD59-A6C34878D82A}">
                    <a16:rowId xmlns:a16="http://schemas.microsoft.com/office/drawing/2014/main" val="3982669865"/>
                  </a:ext>
                </a:extLst>
              </a:tr>
              <a:tr h="181236">
                <a:tc>
                  <a:txBody>
                    <a:bodyPr/>
                    <a:lstStyle/>
                    <a:p>
                      <a:pPr algn="r" fontAlgn="ctr"/>
                      <a:endParaRPr lang="en-US" sz="1000" dirty="0">
                        <a:effectLst/>
                      </a:endParaRPr>
                    </a:p>
                  </a:txBody>
                  <a:tcPr marL="25369" marR="25369" marT="12684" marB="12684" anchor="ctr">
                    <a:lnL>
                      <a:noFill/>
                    </a:lnL>
                    <a:lnR>
                      <a:noFill/>
                    </a:lnR>
                    <a:lnT>
                      <a:noFill/>
                    </a:lnT>
                    <a:lnB>
                      <a:noFill/>
                    </a:lnB>
                    <a:solidFill>
                      <a:srgbClr val="FCFCFC"/>
                    </a:solidFill>
                  </a:tcPr>
                </a:tc>
                <a:tc>
                  <a:txBody>
                    <a:bodyPr/>
                    <a:lstStyle/>
                    <a:p>
                      <a:pPr algn="r" fontAlgn="ctr"/>
                      <a:r>
                        <a:rPr lang="en-US" sz="1000" dirty="0">
                          <a:effectLst/>
                        </a:rPr>
                        <a:t>Nat Geo hires Jeff Goldblum to walk around, being professionally </a:t>
                      </a:r>
                      <a:r>
                        <a:rPr lang="en-US" sz="1000" b="1" dirty="0">
                          <a:effectLst/>
                          <a:highlight>
                            <a:srgbClr val="FFFF00"/>
                          </a:highlight>
                        </a:rPr>
                        <a:t>fascinated</a:t>
                      </a:r>
                      <a:r>
                        <a:rPr lang="en-US" sz="1000" dirty="0">
                          <a:effectLst/>
                        </a:rPr>
                        <a:t> by things</a:t>
                      </a:r>
                    </a:p>
                  </a:txBody>
                  <a:tcPr marL="25369" marR="25369" marT="12684" marB="12684" anchor="ctr">
                    <a:lnL>
                      <a:noFill/>
                    </a:lnL>
                    <a:lnR>
                      <a:noFill/>
                    </a:lnR>
                    <a:lnT>
                      <a:noFill/>
                    </a:lnT>
                    <a:lnB>
                      <a:noFill/>
                    </a:lnB>
                    <a:solidFill>
                      <a:srgbClr val="FCFCFC"/>
                    </a:solidFill>
                  </a:tcPr>
                </a:tc>
                <a:tc>
                  <a:txBody>
                    <a:bodyPr/>
                    <a:lstStyle/>
                    <a:p>
                      <a:pPr algn="r" fontAlgn="ctr"/>
                      <a:endParaRPr lang="en-US" sz="1000" dirty="0">
                        <a:effectLst/>
                      </a:endParaRPr>
                    </a:p>
                  </a:txBody>
                  <a:tcPr marL="25369" marR="25369" marT="12684" marB="12684" anchor="ctr">
                    <a:lnL>
                      <a:noFill/>
                    </a:lnL>
                    <a:lnR>
                      <a:noFill/>
                    </a:lnR>
                    <a:lnT>
                      <a:noFill/>
                    </a:lnT>
                    <a:lnB>
                      <a:noFill/>
                    </a:lnB>
                    <a:solidFill>
                      <a:srgbClr val="FCFCFC"/>
                    </a:solidFill>
                  </a:tcPr>
                </a:tc>
                <a:extLst>
                  <a:ext uri="{0D108BD9-81ED-4DB2-BD59-A6C34878D82A}">
                    <a16:rowId xmlns:a16="http://schemas.microsoft.com/office/drawing/2014/main" val="91588460"/>
                  </a:ext>
                </a:extLst>
              </a:tr>
              <a:tr h="153044">
                <a:tc>
                  <a:txBody>
                    <a:bodyPr/>
                    <a:lstStyle/>
                    <a:p>
                      <a:pPr algn="r" fontAlgn="ctr"/>
                      <a:endParaRPr lang="en-US" sz="1000" dirty="0">
                        <a:effectLst/>
                      </a:endParaRPr>
                    </a:p>
                  </a:txBody>
                  <a:tcPr marL="25369" marR="25369" marT="12684" marB="12684" anchor="ctr">
                    <a:lnL>
                      <a:noFill/>
                    </a:lnL>
                    <a:lnR>
                      <a:noFill/>
                    </a:lnR>
                    <a:lnT>
                      <a:noFill/>
                    </a:lnT>
                    <a:lnB>
                      <a:noFill/>
                    </a:lnB>
                    <a:solidFill>
                      <a:srgbClr val="F5F5F5"/>
                    </a:solidFill>
                  </a:tcPr>
                </a:tc>
                <a:tc>
                  <a:txBody>
                    <a:bodyPr/>
                    <a:lstStyle/>
                    <a:p>
                      <a:pPr algn="r" fontAlgn="ctr"/>
                      <a:r>
                        <a:rPr lang="en-US" sz="1000" dirty="0">
                          <a:effectLst/>
                        </a:rPr>
                        <a:t>Man </a:t>
                      </a:r>
                      <a:r>
                        <a:rPr lang="en-US" sz="1000" b="1" dirty="0">
                          <a:effectLst/>
                          <a:highlight>
                            <a:srgbClr val="FFFF00"/>
                          </a:highlight>
                        </a:rPr>
                        <a:t>rescued</a:t>
                      </a:r>
                      <a:r>
                        <a:rPr lang="en-US" sz="1000" dirty="0">
                          <a:effectLst/>
                        </a:rPr>
                        <a:t> from Taliban didn't believe Donald Trump was President</a:t>
                      </a:r>
                    </a:p>
                  </a:txBody>
                  <a:tcPr marL="25369" marR="25369" marT="12684" marB="12684" anchor="ctr">
                    <a:lnL>
                      <a:noFill/>
                    </a:lnL>
                    <a:lnR>
                      <a:noFill/>
                    </a:lnR>
                    <a:lnT>
                      <a:noFill/>
                    </a:lnT>
                    <a:lnB>
                      <a:noFill/>
                    </a:lnB>
                    <a:solidFill>
                      <a:srgbClr val="F5F5F5"/>
                    </a:solidFill>
                  </a:tcPr>
                </a:tc>
                <a:tc>
                  <a:txBody>
                    <a:bodyPr/>
                    <a:lstStyle/>
                    <a:p>
                      <a:pPr algn="r" fontAlgn="ctr"/>
                      <a:endParaRPr lang="en-US" sz="1000" dirty="0">
                        <a:effectLst/>
                      </a:endParaRPr>
                    </a:p>
                  </a:txBody>
                  <a:tcPr marL="25369" marR="25369" marT="12684" marB="12684" anchor="ctr">
                    <a:lnL>
                      <a:noFill/>
                    </a:lnL>
                    <a:lnR>
                      <a:noFill/>
                    </a:lnR>
                    <a:lnT>
                      <a:noFill/>
                    </a:lnT>
                    <a:lnB>
                      <a:noFill/>
                    </a:lnB>
                    <a:solidFill>
                      <a:srgbClr val="F5F5F5"/>
                    </a:solidFill>
                  </a:tcPr>
                </a:tc>
                <a:extLst>
                  <a:ext uri="{0D108BD9-81ED-4DB2-BD59-A6C34878D82A}">
                    <a16:rowId xmlns:a16="http://schemas.microsoft.com/office/drawing/2014/main" val="1724477122"/>
                  </a:ext>
                </a:extLst>
              </a:tr>
              <a:tr h="133028">
                <a:tc>
                  <a:txBody>
                    <a:bodyPr/>
                    <a:lstStyle/>
                    <a:p>
                      <a:pPr algn="r" fontAlgn="ctr"/>
                      <a:endParaRPr lang="en-US" sz="1000" dirty="0">
                        <a:effectLst/>
                      </a:endParaRPr>
                    </a:p>
                  </a:txBody>
                  <a:tcPr marL="25369" marR="25369" marT="12684" marB="12684" anchor="ctr">
                    <a:lnL>
                      <a:noFill/>
                    </a:lnL>
                    <a:lnR>
                      <a:noFill/>
                    </a:lnR>
                    <a:lnT>
                      <a:noFill/>
                    </a:lnT>
                    <a:lnB>
                      <a:noFill/>
                    </a:lnB>
                    <a:solidFill>
                      <a:srgbClr val="FCFCFC"/>
                    </a:solidFill>
                  </a:tcPr>
                </a:tc>
                <a:tc>
                  <a:txBody>
                    <a:bodyPr/>
                    <a:lstStyle/>
                    <a:p>
                      <a:pPr algn="r" fontAlgn="ctr"/>
                      <a:r>
                        <a:rPr lang="en-US" sz="1000" dirty="0">
                          <a:effectLst/>
                        </a:rPr>
                        <a:t>Trump </a:t>
                      </a:r>
                      <a:r>
                        <a:rPr lang="en-US" sz="1000" b="1" dirty="0">
                          <a:effectLst/>
                          <a:highlight>
                            <a:srgbClr val="FFFF00"/>
                          </a:highlight>
                        </a:rPr>
                        <a:t>dedicates</a:t>
                      </a:r>
                      <a:r>
                        <a:rPr lang="en-US" sz="1000" dirty="0">
                          <a:effectLst/>
                        </a:rPr>
                        <a:t> golf trophy to hurricane </a:t>
                      </a:r>
                      <a:r>
                        <a:rPr lang="en-US" sz="1000" b="1" dirty="0">
                          <a:effectLst/>
                          <a:highlight>
                            <a:srgbClr val="FFFF00"/>
                          </a:highlight>
                        </a:rPr>
                        <a:t>victims</a:t>
                      </a:r>
                    </a:p>
                  </a:txBody>
                  <a:tcPr marL="25369" marR="25369" marT="12684" marB="12684" anchor="ctr">
                    <a:lnL>
                      <a:noFill/>
                    </a:lnL>
                    <a:lnR>
                      <a:noFill/>
                    </a:lnR>
                    <a:lnT>
                      <a:noFill/>
                    </a:lnT>
                    <a:lnB>
                      <a:noFill/>
                    </a:lnB>
                    <a:solidFill>
                      <a:srgbClr val="FCFCFC"/>
                    </a:solidFill>
                  </a:tcPr>
                </a:tc>
                <a:tc>
                  <a:txBody>
                    <a:bodyPr/>
                    <a:lstStyle/>
                    <a:p>
                      <a:pPr algn="r" fontAlgn="ctr"/>
                      <a:endParaRPr lang="en-US" sz="1000" dirty="0">
                        <a:effectLst/>
                      </a:endParaRPr>
                    </a:p>
                  </a:txBody>
                  <a:tcPr marL="25369" marR="25369" marT="12684" marB="12684" anchor="ctr">
                    <a:lnL>
                      <a:noFill/>
                    </a:lnL>
                    <a:lnR>
                      <a:noFill/>
                    </a:lnR>
                    <a:lnT>
                      <a:noFill/>
                    </a:lnT>
                    <a:lnB>
                      <a:noFill/>
                    </a:lnB>
                    <a:solidFill>
                      <a:srgbClr val="FCFCFC"/>
                    </a:solidFill>
                  </a:tcPr>
                </a:tc>
                <a:extLst>
                  <a:ext uri="{0D108BD9-81ED-4DB2-BD59-A6C34878D82A}">
                    <a16:rowId xmlns:a16="http://schemas.microsoft.com/office/drawing/2014/main" val="2883237592"/>
                  </a:ext>
                </a:extLst>
              </a:tr>
              <a:tr h="209429">
                <a:tc>
                  <a:txBody>
                    <a:bodyPr/>
                    <a:lstStyle/>
                    <a:p>
                      <a:pPr algn="r" fontAlgn="ctr"/>
                      <a:endParaRPr lang="en-US" sz="1000" dirty="0">
                        <a:effectLst/>
                      </a:endParaRPr>
                    </a:p>
                  </a:txBody>
                  <a:tcPr marL="25369" marR="25369" marT="12684" marB="12684" anchor="ctr">
                    <a:lnL>
                      <a:noFill/>
                    </a:lnL>
                    <a:lnR>
                      <a:noFill/>
                    </a:lnR>
                    <a:lnT>
                      <a:noFill/>
                    </a:lnT>
                    <a:lnB>
                      <a:noFill/>
                    </a:lnB>
                    <a:solidFill>
                      <a:srgbClr val="FCFCFC"/>
                    </a:solidFill>
                  </a:tcPr>
                </a:tc>
                <a:tc>
                  <a:txBody>
                    <a:bodyPr/>
                    <a:lstStyle/>
                    <a:p>
                      <a:pPr algn="r" fontAlgn="ctr"/>
                      <a:r>
                        <a:rPr lang="en-US" sz="1000" dirty="0">
                          <a:effectLst/>
                        </a:rPr>
                        <a:t>'They’re going to get over it': Missouri Gov. insists kids must go back to </a:t>
                      </a:r>
                      <a:r>
                        <a:rPr lang="en-US" sz="1000" b="1" dirty="0">
                          <a:effectLst/>
                          <a:highlight>
                            <a:srgbClr val="FFFF00"/>
                          </a:highlight>
                        </a:rPr>
                        <a:t>school</a:t>
                      </a:r>
                      <a:r>
                        <a:rPr lang="en-US" sz="1000" dirty="0">
                          <a:effectLst/>
                        </a:rPr>
                        <a:t> even though 'they will' get COVID-19</a:t>
                      </a:r>
                    </a:p>
                  </a:txBody>
                  <a:tcPr marL="25369" marR="25369" marT="12684" marB="12684" anchor="ctr">
                    <a:lnL>
                      <a:noFill/>
                    </a:lnL>
                    <a:lnR>
                      <a:noFill/>
                    </a:lnR>
                    <a:lnT>
                      <a:noFill/>
                    </a:lnT>
                    <a:lnB>
                      <a:noFill/>
                    </a:lnB>
                    <a:solidFill>
                      <a:srgbClr val="FCFCFC"/>
                    </a:solidFill>
                  </a:tcPr>
                </a:tc>
                <a:tc>
                  <a:txBody>
                    <a:bodyPr/>
                    <a:lstStyle/>
                    <a:p>
                      <a:pPr algn="r" fontAlgn="ctr"/>
                      <a:endParaRPr lang="en-US" sz="1000" dirty="0">
                        <a:effectLst/>
                      </a:endParaRPr>
                    </a:p>
                  </a:txBody>
                  <a:tcPr marL="25369" marR="25369" marT="12684" marB="12684" anchor="ctr">
                    <a:lnL>
                      <a:noFill/>
                    </a:lnL>
                    <a:lnR>
                      <a:noFill/>
                    </a:lnR>
                    <a:lnT>
                      <a:noFill/>
                    </a:lnT>
                    <a:lnB>
                      <a:noFill/>
                    </a:lnB>
                    <a:solidFill>
                      <a:srgbClr val="FCFCFC"/>
                    </a:solidFill>
                  </a:tcPr>
                </a:tc>
                <a:extLst>
                  <a:ext uri="{0D108BD9-81ED-4DB2-BD59-A6C34878D82A}">
                    <a16:rowId xmlns:a16="http://schemas.microsoft.com/office/drawing/2014/main" val="2658573254"/>
                  </a:ext>
                </a:extLst>
              </a:tr>
            </a:tbl>
          </a:graphicData>
        </a:graphic>
      </p:graphicFrame>
      <p:graphicFrame>
        <p:nvGraphicFramePr>
          <p:cNvPr id="9" name="Table 8">
            <a:extLst>
              <a:ext uri="{FF2B5EF4-FFF2-40B4-BE49-F238E27FC236}">
                <a16:creationId xmlns:a16="http://schemas.microsoft.com/office/drawing/2014/main" id="{DF6E79D6-8584-CE49-8CE3-AC59ABE933EC}"/>
              </a:ext>
            </a:extLst>
          </p:cNvPr>
          <p:cNvGraphicFramePr>
            <a:graphicFrameLocks noGrp="1"/>
          </p:cNvGraphicFramePr>
          <p:nvPr>
            <p:extLst>
              <p:ext uri="{D42A27DB-BD31-4B8C-83A1-F6EECF244321}">
                <p14:modId xmlns:p14="http://schemas.microsoft.com/office/powerpoint/2010/main" val="4068353724"/>
              </p:ext>
            </p:extLst>
          </p:nvPr>
        </p:nvGraphicFramePr>
        <p:xfrm>
          <a:off x="1053418" y="1791832"/>
          <a:ext cx="6811383" cy="1277874"/>
        </p:xfrm>
        <a:graphic>
          <a:graphicData uri="http://schemas.openxmlformats.org/drawingml/2006/table">
            <a:tbl>
              <a:tblPr/>
              <a:tblGrid>
                <a:gridCol w="6811383">
                  <a:extLst>
                    <a:ext uri="{9D8B030D-6E8A-4147-A177-3AD203B41FA5}">
                      <a16:colId xmlns:a16="http://schemas.microsoft.com/office/drawing/2014/main" val="2998224861"/>
                    </a:ext>
                  </a:extLst>
                </a:gridCol>
              </a:tblGrid>
              <a:tr h="133432">
                <a:tc>
                  <a:txBody>
                    <a:bodyPr/>
                    <a:lstStyle/>
                    <a:p>
                      <a:pPr algn="r" fontAlgn="ctr"/>
                      <a:r>
                        <a:rPr lang="en-US" sz="1000" b="1">
                          <a:effectLst/>
                        </a:rPr>
                        <a:t>title</a:t>
                      </a:r>
                    </a:p>
                  </a:txBody>
                  <a:tcPr marL="15458" marR="15458" marT="7729" marB="7729" anchor="ctr">
                    <a:lnL>
                      <a:noFill/>
                    </a:lnL>
                    <a:lnR>
                      <a:noFill/>
                    </a:lnR>
                    <a:lnT>
                      <a:noFill/>
                    </a:lnT>
                    <a:lnB>
                      <a:noFill/>
                    </a:lnB>
                    <a:solidFill>
                      <a:srgbClr val="FCFCFC"/>
                    </a:solidFill>
                  </a:tcPr>
                </a:tc>
                <a:extLst>
                  <a:ext uri="{0D108BD9-81ED-4DB2-BD59-A6C34878D82A}">
                    <a16:rowId xmlns:a16="http://schemas.microsoft.com/office/drawing/2014/main" val="2091062775"/>
                  </a:ext>
                </a:extLst>
              </a:tr>
              <a:tr h="184320">
                <a:tc>
                  <a:txBody>
                    <a:bodyPr/>
                    <a:lstStyle/>
                    <a:p>
                      <a:pPr algn="r" fontAlgn="ctr"/>
                      <a:r>
                        <a:rPr lang="en-US" sz="1000" dirty="0">
                          <a:effectLst/>
                        </a:rPr>
                        <a:t>Over a Million People Sign Petition Calling For KKK to Be Declared a </a:t>
                      </a:r>
                      <a:r>
                        <a:rPr lang="en-US" sz="1000" b="1" dirty="0">
                          <a:effectLst/>
                          <a:highlight>
                            <a:srgbClr val="FFFF00"/>
                          </a:highlight>
                        </a:rPr>
                        <a:t>Terrorist</a:t>
                      </a:r>
                      <a:r>
                        <a:rPr lang="en-US" sz="1000" dirty="0">
                          <a:effectLst/>
                        </a:rPr>
                        <a:t> Group</a:t>
                      </a:r>
                    </a:p>
                  </a:txBody>
                  <a:tcPr marL="15458" marR="15458" marT="7729" marB="7729" anchor="ctr">
                    <a:lnL>
                      <a:noFill/>
                    </a:lnL>
                    <a:lnR>
                      <a:noFill/>
                    </a:lnR>
                    <a:lnT>
                      <a:noFill/>
                    </a:lnT>
                    <a:lnB>
                      <a:noFill/>
                    </a:lnB>
                    <a:solidFill>
                      <a:srgbClr val="FCFCFC"/>
                    </a:solidFill>
                  </a:tcPr>
                </a:tc>
                <a:extLst>
                  <a:ext uri="{0D108BD9-81ED-4DB2-BD59-A6C34878D82A}">
                    <a16:rowId xmlns:a16="http://schemas.microsoft.com/office/drawing/2014/main" val="2039990054"/>
                  </a:ext>
                </a:extLst>
              </a:tr>
              <a:tr h="184320">
                <a:tc>
                  <a:txBody>
                    <a:bodyPr/>
                    <a:lstStyle/>
                    <a:p>
                      <a:pPr algn="r" fontAlgn="ctr"/>
                      <a:r>
                        <a:rPr lang="en-US" sz="1000" dirty="0">
                          <a:effectLst/>
                        </a:rPr>
                        <a:t>when China </a:t>
                      </a:r>
                      <a:r>
                        <a:rPr lang="en-US" sz="1000" b="1" dirty="0">
                          <a:effectLst/>
                          <a:highlight>
                            <a:srgbClr val="FFFF00"/>
                          </a:highlight>
                        </a:rPr>
                        <a:t>demands</a:t>
                      </a:r>
                      <a:r>
                        <a:rPr lang="en-US" sz="1000" dirty="0">
                          <a:effectLst/>
                        </a:rPr>
                        <a:t> names of airline's employees who </a:t>
                      </a:r>
                      <a:r>
                        <a:rPr lang="en-US" sz="1000" b="1" dirty="0">
                          <a:effectLst/>
                          <a:highlight>
                            <a:srgbClr val="FFFF00"/>
                          </a:highlight>
                        </a:rPr>
                        <a:t>protested</a:t>
                      </a:r>
                      <a:r>
                        <a:rPr lang="en-US" sz="1000" dirty="0">
                          <a:effectLst/>
                        </a:rPr>
                        <a:t>, CEO lists only himself</a:t>
                      </a:r>
                    </a:p>
                  </a:txBody>
                  <a:tcPr marL="15458" marR="15458" marT="7729" marB="7729" anchor="ctr">
                    <a:lnL>
                      <a:noFill/>
                    </a:lnL>
                    <a:lnR>
                      <a:noFill/>
                    </a:lnR>
                    <a:lnT>
                      <a:noFill/>
                    </a:lnT>
                    <a:lnB>
                      <a:noFill/>
                    </a:lnB>
                    <a:solidFill>
                      <a:srgbClr val="FCFCFC"/>
                    </a:solidFill>
                  </a:tcPr>
                </a:tc>
                <a:extLst>
                  <a:ext uri="{0D108BD9-81ED-4DB2-BD59-A6C34878D82A}">
                    <a16:rowId xmlns:a16="http://schemas.microsoft.com/office/drawing/2014/main" val="355542548"/>
                  </a:ext>
                </a:extLst>
              </a:tr>
              <a:tr h="385024">
                <a:tc>
                  <a:txBody>
                    <a:bodyPr/>
                    <a:lstStyle/>
                    <a:p>
                      <a:pPr algn="r" fontAlgn="ctr"/>
                      <a:r>
                        <a:rPr lang="en-US" sz="1000" dirty="0">
                          <a:effectLst/>
                        </a:rPr>
                        <a:t>Chattanooga's Police Chief has updated his department's Code of Conduct, saying they have a duty to stop others in the department from committing </a:t>
                      </a:r>
                      <a:r>
                        <a:rPr lang="en-US" sz="1000" b="1" dirty="0">
                          <a:effectLst/>
                          <a:highlight>
                            <a:srgbClr val="FFFF00"/>
                          </a:highlight>
                        </a:rPr>
                        <a:t>illegal</a:t>
                      </a:r>
                      <a:r>
                        <a:rPr lang="en-US" sz="1000" dirty="0">
                          <a:effectLst/>
                        </a:rPr>
                        <a:t> activities including acts of </a:t>
                      </a:r>
                      <a:r>
                        <a:rPr lang="en-US" sz="1000" b="1" dirty="0">
                          <a:effectLst/>
                          <a:highlight>
                            <a:srgbClr val="FFFF00"/>
                          </a:highlight>
                        </a:rPr>
                        <a:t>brutality</a:t>
                      </a:r>
                      <a:r>
                        <a:rPr lang="en-US" sz="1000" dirty="0">
                          <a:effectLst/>
                        </a:rPr>
                        <a:t> and </a:t>
                      </a:r>
                      <a:r>
                        <a:rPr lang="en-US" sz="1000" b="1" dirty="0">
                          <a:effectLst/>
                          <a:highlight>
                            <a:srgbClr val="FFFF00"/>
                          </a:highlight>
                        </a:rPr>
                        <a:t>abuse</a:t>
                      </a:r>
                      <a:r>
                        <a:rPr lang="en-US" sz="1000" dirty="0">
                          <a:effectLst/>
                        </a:rPr>
                        <a:t> of authority.</a:t>
                      </a:r>
                    </a:p>
                  </a:txBody>
                  <a:tcPr marL="15458" marR="15458" marT="7729" marB="7729" anchor="ctr">
                    <a:lnL>
                      <a:noFill/>
                    </a:lnL>
                    <a:lnR>
                      <a:noFill/>
                    </a:lnR>
                    <a:lnT>
                      <a:noFill/>
                    </a:lnT>
                    <a:lnB>
                      <a:noFill/>
                    </a:lnB>
                    <a:solidFill>
                      <a:srgbClr val="F5F5F5"/>
                    </a:solidFill>
                  </a:tcPr>
                </a:tc>
                <a:extLst>
                  <a:ext uri="{0D108BD9-81ED-4DB2-BD59-A6C34878D82A}">
                    <a16:rowId xmlns:a16="http://schemas.microsoft.com/office/drawing/2014/main" val="4267698435"/>
                  </a:ext>
                </a:extLst>
              </a:tr>
              <a:tr h="356352">
                <a:tc>
                  <a:txBody>
                    <a:bodyPr/>
                    <a:lstStyle/>
                    <a:p>
                      <a:pPr algn="r" fontAlgn="ctr"/>
                      <a:r>
                        <a:rPr lang="en-US" sz="1000" dirty="0">
                          <a:effectLst/>
                        </a:rPr>
                        <a:t>Saudi Arabian heir to the crown has </a:t>
                      </a:r>
                      <a:r>
                        <a:rPr lang="en-US" sz="1000" b="1" dirty="0">
                          <a:effectLst/>
                          <a:highlight>
                            <a:srgbClr val="FFFF00"/>
                          </a:highlight>
                        </a:rPr>
                        <a:t>declared war </a:t>
                      </a:r>
                      <a:r>
                        <a:rPr lang="en-US" sz="1000" dirty="0">
                          <a:effectLst/>
                        </a:rPr>
                        <a:t>on radical clerics, he also said "We are returning to what we were before, a country of moderate Islam that is open to all religions and to the world."</a:t>
                      </a:r>
                    </a:p>
                  </a:txBody>
                  <a:tcPr marL="15458" marR="15458" marT="7729" marB="7729" anchor="ctr">
                    <a:lnL>
                      <a:noFill/>
                    </a:lnL>
                    <a:lnR>
                      <a:noFill/>
                    </a:lnR>
                    <a:lnT>
                      <a:noFill/>
                    </a:lnT>
                    <a:lnB>
                      <a:noFill/>
                    </a:lnB>
                    <a:solidFill>
                      <a:srgbClr val="FCFCFC"/>
                    </a:solidFill>
                  </a:tcPr>
                </a:tc>
                <a:extLst>
                  <a:ext uri="{0D108BD9-81ED-4DB2-BD59-A6C34878D82A}">
                    <a16:rowId xmlns:a16="http://schemas.microsoft.com/office/drawing/2014/main" val="1426506491"/>
                  </a:ext>
                </a:extLst>
              </a:tr>
            </a:tbl>
          </a:graphicData>
        </a:graphic>
      </p:graphicFrame>
      <p:sp>
        <p:nvSpPr>
          <p:cNvPr id="10" name="Google Shape;713;p34">
            <a:extLst>
              <a:ext uri="{FF2B5EF4-FFF2-40B4-BE49-F238E27FC236}">
                <a16:creationId xmlns:a16="http://schemas.microsoft.com/office/drawing/2014/main" id="{C636CDBB-0497-D24C-8FED-DC9D80064D3F}"/>
              </a:ext>
            </a:extLst>
          </p:cNvPr>
          <p:cNvSpPr txBox="1">
            <a:spLocks/>
          </p:cNvSpPr>
          <p:nvPr/>
        </p:nvSpPr>
        <p:spPr>
          <a:xfrm>
            <a:off x="1709933" y="3304508"/>
            <a:ext cx="7236511" cy="390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1800" dirty="0"/>
              <a:t>r/</a:t>
            </a:r>
            <a:r>
              <a:rPr lang="en-US" sz="1800" dirty="0">
                <a:solidFill>
                  <a:schemeClr val="accent1">
                    <a:lumMod val="20000"/>
                    <a:lumOff val="80000"/>
                  </a:schemeClr>
                </a:solidFill>
              </a:rPr>
              <a:t>Not the Onion  </a:t>
            </a:r>
          </a:p>
        </p:txBody>
      </p:sp>
    </p:spTree>
    <p:extLst>
      <p:ext uri="{BB962C8B-B14F-4D97-AF65-F5344CB8AC3E}">
        <p14:creationId xmlns:p14="http://schemas.microsoft.com/office/powerpoint/2010/main" val="766591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712"/>
        <p:cNvGrpSpPr/>
        <p:nvPr/>
      </p:nvGrpSpPr>
      <p:grpSpPr>
        <a:xfrm>
          <a:off x="0" y="0"/>
          <a:ext cx="0" cy="0"/>
          <a:chOff x="0" y="0"/>
          <a:chExt cx="0" cy="0"/>
        </a:xfrm>
      </p:grpSpPr>
      <p:sp>
        <p:nvSpPr>
          <p:cNvPr id="20" name="Google Shape;1017;p35">
            <a:extLst>
              <a:ext uri="{FF2B5EF4-FFF2-40B4-BE49-F238E27FC236}">
                <a16:creationId xmlns:a16="http://schemas.microsoft.com/office/drawing/2014/main" id="{07D81C97-EE7D-ED4F-87ED-F1284938367C}"/>
              </a:ext>
            </a:extLst>
          </p:cNvPr>
          <p:cNvSpPr txBox="1"/>
          <p:nvPr/>
        </p:nvSpPr>
        <p:spPr>
          <a:xfrm>
            <a:off x="3187269" y="3548783"/>
            <a:ext cx="1189851"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chemeClr val="bg1"/>
                </a:solidFill>
                <a:latin typeface="Maven Pro"/>
                <a:ea typeface="Maven Pro"/>
                <a:cs typeface="Maven Pro"/>
                <a:sym typeface="Maven Pro"/>
              </a:rPr>
              <a:t>Neutral</a:t>
            </a:r>
            <a:r>
              <a:rPr lang="en-US" sz="2000" b="1" dirty="0">
                <a:solidFill>
                  <a:schemeClr val="tx2"/>
                </a:solidFill>
                <a:latin typeface="Maven Pro"/>
                <a:ea typeface="Maven Pro"/>
                <a:cs typeface="Maven Pro"/>
                <a:sym typeface="Maven Pro"/>
              </a:rPr>
              <a:t> </a:t>
            </a:r>
            <a:endParaRPr sz="2000" b="1" dirty="0">
              <a:solidFill>
                <a:schemeClr val="tx2"/>
              </a:solidFill>
              <a:latin typeface="Maven Pro"/>
              <a:ea typeface="Maven Pro"/>
              <a:cs typeface="Maven Pro"/>
              <a:sym typeface="Maven Pro"/>
            </a:endParaRPr>
          </a:p>
        </p:txBody>
      </p:sp>
      <p:sp>
        <p:nvSpPr>
          <p:cNvPr id="17" name="Google Shape;1017;p35">
            <a:extLst>
              <a:ext uri="{FF2B5EF4-FFF2-40B4-BE49-F238E27FC236}">
                <a16:creationId xmlns:a16="http://schemas.microsoft.com/office/drawing/2014/main" id="{5A7166AD-7B6B-7B45-98A3-FAC862B96D20}"/>
              </a:ext>
            </a:extLst>
          </p:cNvPr>
          <p:cNvSpPr txBox="1"/>
          <p:nvPr/>
        </p:nvSpPr>
        <p:spPr>
          <a:xfrm>
            <a:off x="7197789" y="3548783"/>
            <a:ext cx="4604744"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chemeClr val="tx2"/>
                </a:solidFill>
                <a:latin typeface="Maven Pro"/>
                <a:ea typeface="Maven Pro"/>
                <a:cs typeface="Maven Pro"/>
                <a:sym typeface="Maven Pro"/>
              </a:rPr>
              <a:t>Compound</a:t>
            </a:r>
            <a:endParaRPr sz="2000" b="1" dirty="0">
              <a:solidFill>
                <a:schemeClr val="tx2"/>
              </a:solidFill>
              <a:latin typeface="Maven Pro"/>
              <a:ea typeface="Maven Pro"/>
              <a:cs typeface="Maven Pro"/>
              <a:sym typeface="Maven Pro"/>
            </a:endParaRPr>
          </a:p>
        </p:txBody>
      </p:sp>
      <p:pic>
        <p:nvPicPr>
          <p:cNvPr id="7172" name="Picture 4">
            <a:extLst>
              <a:ext uri="{FF2B5EF4-FFF2-40B4-BE49-F238E27FC236}">
                <a16:creationId xmlns:a16="http://schemas.microsoft.com/office/drawing/2014/main" id="{44837F44-3144-0A4D-8461-3BF1E3CB63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212" y="1638178"/>
            <a:ext cx="8383576" cy="1733479"/>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713;p34">
            <a:extLst>
              <a:ext uri="{FF2B5EF4-FFF2-40B4-BE49-F238E27FC236}">
                <a16:creationId xmlns:a16="http://schemas.microsoft.com/office/drawing/2014/main" id="{FD341DBC-0939-234E-BD8A-9CA0B238B9CD}"/>
              </a:ext>
            </a:extLst>
          </p:cNvPr>
          <p:cNvSpPr txBox="1">
            <a:spLocks/>
          </p:cNvSpPr>
          <p:nvPr/>
        </p:nvSpPr>
        <p:spPr>
          <a:xfrm rot="10800000" flipV="1">
            <a:off x="529136" y="225004"/>
            <a:ext cx="8234652" cy="81579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dirty="0"/>
              <a:t>How are the sentiments of the titles? </a:t>
            </a:r>
          </a:p>
        </p:txBody>
      </p:sp>
      <p:sp>
        <p:nvSpPr>
          <p:cNvPr id="10" name="Google Shape;1017;p35">
            <a:extLst>
              <a:ext uri="{FF2B5EF4-FFF2-40B4-BE49-F238E27FC236}">
                <a16:creationId xmlns:a16="http://schemas.microsoft.com/office/drawing/2014/main" id="{58633103-941C-C042-8410-5AE8A21A5EFF}"/>
              </a:ext>
            </a:extLst>
          </p:cNvPr>
          <p:cNvSpPr txBox="1"/>
          <p:nvPr/>
        </p:nvSpPr>
        <p:spPr>
          <a:xfrm>
            <a:off x="778933" y="3551068"/>
            <a:ext cx="1708483"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chemeClr val="accent6">
                    <a:lumMod val="50000"/>
                  </a:schemeClr>
                </a:solidFill>
                <a:latin typeface="Maven Pro"/>
                <a:ea typeface="Maven Pro"/>
                <a:cs typeface="Maven Pro"/>
                <a:sym typeface="Maven Pro"/>
              </a:rPr>
              <a:t>Negative</a:t>
            </a:r>
            <a:endParaRPr sz="2000" b="1" dirty="0">
              <a:solidFill>
                <a:schemeClr val="accent6">
                  <a:lumMod val="50000"/>
                </a:schemeClr>
              </a:solidFill>
              <a:latin typeface="Maven Pro"/>
              <a:ea typeface="Maven Pro"/>
              <a:cs typeface="Maven Pro"/>
              <a:sym typeface="Maven Pro"/>
            </a:endParaRPr>
          </a:p>
        </p:txBody>
      </p:sp>
      <p:sp>
        <p:nvSpPr>
          <p:cNvPr id="11" name="Google Shape;1017;p35">
            <a:extLst>
              <a:ext uri="{FF2B5EF4-FFF2-40B4-BE49-F238E27FC236}">
                <a16:creationId xmlns:a16="http://schemas.microsoft.com/office/drawing/2014/main" id="{11FF578F-BF5A-914A-9DA1-81C5938FF729}"/>
              </a:ext>
            </a:extLst>
          </p:cNvPr>
          <p:cNvSpPr txBox="1"/>
          <p:nvPr/>
        </p:nvSpPr>
        <p:spPr>
          <a:xfrm>
            <a:off x="5194954" y="3548783"/>
            <a:ext cx="3471333"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chemeClr val="tx1">
                    <a:lumMod val="40000"/>
                    <a:lumOff val="60000"/>
                  </a:schemeClr>
                </a:solidFill>
                <a:latin typeface="Maven Pro"/>
                <a:ea typeface="Maven Pro"/>
                <a:cs typeface="Maven Pro"/>
                <a:sym typeface="Maven Pro"/>
              </a:rPr>
              <a:t>Positive</a:t>
            </a:r>
            <a:r>
              <a:rPr lang="en-US" sz="2000" b="1" dirty="0">
                <a:solidFill>
                  <a:srgbClr val="00B050"/>
                </a:solidFill>
                <a:latin typeface="Maven Pro"/>
                <a:ea typeface="Maven Pro"/>
                <a:cs typeface="Maven Pro"/>
                <a:sym typeface="Maven Pro"/>
              </a:rPr>
              <a:t> </a:t>
            </a:r>
            <a:endParaRPr sz="2000" b="1" dirty="0">
              <a:solidFill>
                <a:srgbClr val="00B050"/>
              </a:solidFill>
              <a:latin typeface="Maven Pro"/>
              <a:ea typeface="Maven Pro"/>
              <a:cs typeface="Maven Pro"/>
              <a:sym typeface="Maven Pro"/>
            </a:endParaRPr>
          </a:p>
        </p:txBody>
      </p:sp>
    </p:spTree>
    <p:extLst>
      <p:ext uri="{BB962C8B-B14F-4D97-AF65-F5344CB8AC3E}">
        <p14:creationId xmlns:p14="http://schemas.microsoft.com/office/powerpoint/2010/main" val="2362577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{D97AAC16-B418-9145-A983-C8B3CBBC457D}tf10001073</Template>
  <TotalTime>8806</TotalTime>
  <Words>1403</Words>
  <Application>Microsoft Macintosh PowerPoint</Application>
  <PresentationFormat>On-screen Show (16:9)</PresentationFormat>
  <Paragraphs>151</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Advent Pro SemiBold</vt:lpstr>
      <vt:lpstr>Maven Pro</vt:lpstr>
      <vt:lpstr>Arial</vt:lpstr>
      <vt:lpstr>Wingdings</vt:lpstr>
      <vt:lpstr>Fira Sans Condensed Medium</vt:lpstr>
      <vt:lpstr>Share Tech</vt:lpstr>
      <vt:lpstr>Fira Sans Extra Condensed Medium</vt:lpstr>
      <vt:lpstr>Data Science Consulting by Slidesgo</vt:lpstr>
      <vt:lpstr>Project 3: Subreddit NLP  Uplifting or Absurd:  The Art of High Click-Through Rate Titles </vt:lpstr>
      <vt:lpstr>PowerPoint Presentation</vt:lpstr>
      <vt:lpstr>Background</vt:lpstr>
      <vt:lpstr>Problem Statement</vt:lpstr>
      <vt:lpstr>r/Uplifting News vs r/Not the Onion  </vt:lpstr>
      <vt:lpstr>Is there an ideal length for title? </vt:lpstr>
      <vt:lpstr>What are the most frequently appearing words? </vt:lpstr>
      <vt:lpstr>Highest scoring posts</vt:lpstr>
      <vt:lpstr>PowerPoint Presentation</vt:lpstr>
      <vt:lpstr>Preprocessing tokenizer = RegexpTokenizer lemmatizer = WordNetLemmatizer</vt:lpstr>
      <vt:lpstr>Best prediction  – Logistic Regression (overfit)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Standardized Test Analysis</dc:title>
  <cp:lastModifiedBy>Yoo Min Oh</cp:lastModifiedBy>
  <cp:revision>88</cp:revision>
  <dcterms:modified xsi:type="dcterms:W3CDTF">2021-01-09T01:28:52Z</dcterms:modified>
</cp:coreProperties>
</file>