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2" r:id="rId26"/>
    <p:sldId id="284" r:id="rId27"/>
    <p:sldId id="283"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5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Sheet1!$A$2</c:f>
              <c:strCache>
                <c:ptCount val="1"/>
                <c:pt idx="0">
                  <c:v>DQN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Sheet1!$B$2:$I$2</c:f>
              <c:numCache>
                <c:formatCode>General</c:formatCode>
                <c:ptCount val="8"/>
                <c:pt idx="0">
                  <c:v>318.60000000000002</c:v>
                </c:pt>
                <c:pt idx="1">
                  <c:v>230.4</c:v>
                </c:pt>
                <c:pt idx="2">
                  <c:v>286.45999999999998</c:v>
                </c:pt>
                <c:pt idx="3">
                  <c:v>268.51</c:v>
                </c:pt>
                <c:pt idx="4">
                  <c:v>309.39999999999998</c:v>
                </c:pt>
                <c:pt idx="5">
                  <c:v>301.95999999999998</c:v>
                </c:pt>
                <c:pt idx="6">
                  <c:v>256.29000000000002</c:v>
                </c:pt>
                <c:pt idx="7">
                  <c:v>417.24</c:v>
                </c:pt>
              </c:numCache>
            </c:numRef>
          </c:yVal>
          <c:smooth val="0"/>
          <c:extLst>
            <c:ext xmlns:c16="http://schemas.microsoft.com/office/drawing/2014/chart" uri="{C3380CC4-5D6E-409C-BE32-E72D297353CC}">
              <c16:uniqueId val="{00000000-B29C-433D-BCE9-060C2B528D97}"/>
            </c:ext>
          </c:extLst>
        </c:ser>
        <c:ser>
          <c:idx val="1"/>
          <c:order val="1"/>
          <c:tx>
            <c:strRef>
              <c:f>Sheet1!$A$3</c:f>
              <c:strCache>
                <c:ptCount val="1"/>
                <c:pt idx="0">
                  <c:v>DDQN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Sheet1!$B$3:$I$3</c:f>
              <c:numCache>
                <c:formatCode>General</c:formatCode>
                <c:ptCount val="8"/>
                <c:pt idx="0">
                  <c:v>75.459999999999994</c:v>
                </c:pt>
                <c:pt idx="1">
                  <c:v>72.17</c:v>
                </c:pt>
                <c:pt idx="2">
                  <c:v>69.66</c:v>
                </c:pt>
                <c:pt idx="3">
                  <c:v>76.69</c:v>
                </c:pt>
                <c:pt idx="4">
                  <c:v>96.49</c:v>
                </c:pt>
                <c:pt idx="5">
                  <c:v>88.57</c:v>
                </c:pt>
                <c:pt idx="6">
                  <c:v>94.41</c:v>
                </c:pt>
                <c:pt idx="7">
                  <c:v>338.79</c:v>
                </c:pt>
              </c:numCache>
            </c:numRef>
          </c:yVal>
          <c:smooth val="0"/>
          <c:extLst>
            <c:ext xmlns:c16="http://schemas.microsoft.com/office/drawing/2014/chart" uri="{C3380CC4-5D6E-409C-BE32-E72D297353CC}">
              <c16:uniqueId val="{00000001-B29C-433D-BCE9-060C2B528D97}"/>
            </c:ext>
          </c:extLst>
        </c:ser>
        <c:ser>
          <c:idx val="2"/>
          <c:order val="2"/>
          <c:tx>
            <c:strRef>
              <c:f>Sheet1!$A$4</c:f>
              <c:strCache>
                <c:ptCount val="1"/>
                <c:pt idx="0">
                  <c:v>DuelingDDQN</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Sheet1!$B$4:$I$4</c:f>
              <c:numCache>
                <c:formatCode>General</c:formatCode>
                <c:ptCount val="8"/>
                <c:pt idx="0">
                  <c:v>79.55</c:v>
                </c:pt>
                <c:pt idx="1">
                  <c:v>75.61</c:v>
                </c:pt>
                <c:pt idx="2">
                  <c:v>86.48</c:v>
                </c:pt>
                <c:pt idx="3">
                  <c:v>93.46</c:v>
                </c:pt>
                <c:pt idx="4">
                  <c:v>96.82</c:v>
                </c:pt>
                <c:pt idx="5">
                  <c:v>90.16</c:v>
                </c:pt>
                <c:pt idx="6">
                  <c:v>105.42</c:v>
                </c:pt>
                <c:pt idx="7">
                  <c:v>407.79</c:v>
                </c:pt>
              </c:numCache>
            </c:numRef>
          </c:yVal>
          <c:smooth val="0"/>
          <c:extLst>
            <c:ext xmlns:c16="http://schemas.microsoft.com/office/drawing/2014/chart" uri="{C3380CC4-5D6E-409C-BE32-E72D297353CC}">
              <c16:uniqueId val="{00000002-B29C-433D-BCE9-060C2B528D97}"/>
            </c:ext>
          </c:extLst>
        </c:ser>
        <c:ser>
          <c:idx val="3"/>
          <c:order val="3"/>
          <c:tx>
            <c:strRef>
              <c:f>Sheet1!$A$5</c:f>
              <c:strCache>
                <c:ptCount val="1"/>
                <c:pt idx="0">
                  <c:v>PrioritizedDDQN</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Sheet1!$B$5:$I$5</c:f>
              <c:numCache>
                <c:formatCode>General</c:formatCode>
                <c:ptCount val="8"/>
                <c:pt idx="0">
                  <c:v>90.19</c:v>
                </c:pt>
                <c:pt idx="1">
                  <c:v>88.33</c:v>
                </c:pt>
                <c:pt idx="2">
                  <c:v>88.13</c:v>
                </c:pt>
                <c:pt idx="3">
                  <c:v>89.53</c:v>
                </c:pt>
                <c:pt idx="4">
                  <c:v>98.69</c:v>
                </c:pt>
                <c:pt idx="5">
                  <c:v>96.32</c:v>
                </c:pt>
                <c:pt idx="6">
                  <c:v>117.95</c:v>
                </c:pt>
                <c:pt idx="7">
                  <c:v>405.63</c:v>
                </c:pt>
              </c:numCache>
            </c:numRef>
          </c:yVal>
          <c:smooth val="0"/>
          <c:extLst>
            <c:ext xmlns:c16="http://schemas.microsoft.com/office/drawing/2014/chart" uri="{C3380CC4-5D6E-409C-BE32-E72D297353CC}">
              <c16:uniqueId val="{00000003-B29C-433D-BCE9-060C2B528D97}"/>
            </c:ext>
          </c:extLst>
        </c:ser>
        <c:ser>
          <c:idx val="4"/>
          <c:order val="4"/>
          <c:tx>
            <c:strRef>
              <c:f>Sheet1!$A$6</c:f>
              <c:strCache>
                <c:ptCount val="1"/>
                <c:pt idx="0">
                  <c:v>NoisyDDQN</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Sheet1!$B$6:$I$6</c:f>
              <c:numCache>
                <c:formatCode>General</c:formatCode>
                <c:ptCount val="8"/>
                <c:pt idx="0">
                  <c:v>89.26</c:v>
                </c:pt>
                <c:pt idx="1">
                  <c:v>104.16</c:v>
                </c:pt>
                <c:pt idx="2">
                  <c:v>85.08</c:v>
                </c:pt>
                <c:pt idx="3">
                  <c:v>97.49</c:v>
                </c:pt>
                <c:pt idx="4">
                  <c:v>103.2</c:v>
                </c:pt>
                <c:pt idx="5">
                  <c:v>113.93</c:v>
                </c:pt>
                <c:pt idx="6">
                  <c:v>154.41</c:v>
                </c:pt>
                <c:pt idx="7">
                  <c:v>442.58</c:v>
                </c:pt>
              </c:numCache>
            </c:numRef>
          </c:yVal>
          <c:smooth val="0"/>
          <c:extLst>
            <c:ext xmlns:c16="http://schemas.microsoft.com/office/drawing/2014/chart" uri="{C3380CC4-5D6E-409C-BE32-E72D297353CC}">
              <c16:uniqueId val="{00000004-B29C-433D-BCE9-060C2B528D97}"/>
            </c:ext>
          </c:extLst>
        </c:ser>
        <c:ser>
          <c:idx val="5"/>
          <c:order val="5"/>
          <c:tx>
            <c:strRef>
              <c:f>Sheet1!$A$7</c:f>
              <c:strCache>
                <c:ptCount val="1"/>
                <c:pt idx="0">
                  <c:v>5つを全部のせ</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Sheet1!$B$1:$I$1</c:f>
              <c:numCache>
                <c:formatCode>General</c:formatCode>
                <c:ptCount val="8"/>
                <c:pt idx="0">
                  <c:v>0</c:v>
                </c:pt>
                <c:pt idx="1">
                  <c:v>2</c:v>
                </c:pt>
                <c:pt idx="2">
                  <c:v>3</c:v>
                </c:pt>
                <c:pt idx="3">
                  <c:v>4</c:v>
                </c:pt>
                <c:pt idx="4">
                  <c:v>5</c:v>
                </c:pt>
                <c:pt idx="5">
                  <c:v>6</c:v>
                </c:pt>
                <c:pt idx="6">
                  <c:v>10</c:v>
                </c:pt>
                <c:pt idx="7">
                  <c:v>15</c:v>
                </c:pt>
              </c:numCache>
            </c:numRef>
          </c:xVal>
          <c:yVal>
            <c:numRef>
              <c:f>Sheet1!$B$7:$I$7</c:f>
              <c:numCache>
                <c:formatCode>General</c:formatCode>
                <c:ptCount val="8"/>
                <c:pt idx="0">
                  <c:v>104.1</c:v>
                </c:pt>
                <c:pt idx="1">
                  <c:v>105.26</c:v>
                </c:pt>
                <c:pt idx="2">
                  <c:v>101.49</c:v>
                </c:pt>
                <c:pt idx="3">
                  <c:v>107.89</c:v>
                </c:pt>
                <c:pt idx="4">
                  <c:v>119.27</c:v>
                </c:pt>
                <c:pt idx="5">
                  <c:v>114.15</c:v>
                </c:pt>
                <c:pt idx="6">
                  <c:v>149.69</c:v>
                </c:pt>
                <c:pt idx="7">
                  <c:v>355.81</c:v>
                </c:pt>
              </c:numCache>
            </c:numRef>
          </c:yVal>
          <c:smooth val="0"/>
          <c:extLst>
            <c:ext xmlns:c16="http://schemas.microsoft.com/office/drawing/2014/chart" uri="{C3380CC4-5D6E-409C-BE32-E72D297353CC}">
              <c16:uniqueId val="{00000005-B29C-433D-BCE9-060C2B528D97}"/>
            </c:ext>
          </c:extLst>
        </c:ser>
        <c:dLbls>
          <c:showLegendKey val="0"/>
          <c:showVal val="0"/>
          <c:showCatName val="0"/>
          <c:showSerName val="0"/>
          <c:showPercent val="0"/>
          <c:showBubbleSize val="0"/>
        </c:dLbls>
        <c:axId val="613971960"/>
        <c:axId val="613973240"/>
      </c:scatterChart>
      <c:valAx>
        <c:axId val="6139719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力の摂動の量</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3973240"/>
        <c:crosses val="autoZero"/>
        <c:crossBetween val="midCat"/>
      </c:valAx>
      <c:valAx>
        <c:axId val="613973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dirty="0"/>
                  <a:t>エポック数</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3971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AFE2-BF18-4B5E-AD57-3DDD96A835EA}"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BBAFA-D819-4D9C-924D-8FD880D291C5}" type="slidenum">
              <a:rPr kumimoji="1" lang="ja-JP" altLang="en-US" smtClean="0"/>
              <a:t>‹#›</a:t>
            </a:fld>
            <a:endParaRPr kumimoji="1" lang="ja-JP" altLang="en-US"/>
          </a:p>
        </p:txBody>
      </p:sp>
    </p:spTree>
    <p:extLst>
      <p:ext uri="{BB962C8B-B14F-4D97-AF65-F5344CB8AC3E}">
        <p14:creationId xmlns:p14="http://schemas.microsoft.com/office/powerpoint/2010/main" val="10699241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画像は</a:t>
            </a:r>
            <a:r>
              <a:rPr kumimoji="1" lang="en-US" altLang="ja-JP" dirty="0"/>
              <a:t>DQN</a:t>
            </a:r>
            <a:r>
              <a:rPr kumimoji="1" lang="ja-JP" altLang="en-US" dirty="0"/>
              <a:t>が</a:t>
            </a:r>
            <a:r>
              <a:rPr kumimoji="1" lang="en-US" altLang="ja-JP" dirty="0"/>
              <a:t>Atari</a:t>
            </a:r>
            <a:r>
              <a:rPr kumimoji="1" lang="ja-JP" altLang="en-US" dirty="0"/>
              <a:t>のゲームであるブロック崩しをプレイしている動画です。この画像のようにエージェントが球をしっかりと跳ね返していることが分かると思います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4</a:t>
            </a:fld>
            <a:endParaRPr kumimoji="1" lang="ja-JP" altLang="en-US"/>
          </a:p>
        </p:txBody>
      </p:sp>
    </p:spTree>
    <p:extLst>
      <p:ext uri="{BB962C8B-B14F-4D97-AF65-F5344CB8AC3E}">
        <p14:creationId xmlns:p14="http://schemas.microsoft.com/office/powerpoint/2010/main" val="333603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横軸の値は摂動の正規分布の標準偏差となっていて、大きいほど外乱が大きくなっていることを表しています。縦軸は学習終了時のエポック数であり小さいほど学習が早く完了しているのでアルゴリズムの性能が良いことを表し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18</a:t>
            </a:fld>
            <a:endParaRPr kumimoji="1" lang="ja-JP" altLang="en-US"/>
          </a:p>
        </p:txBody>
      </p:sp>
    </p:spTree>
    <p:extLst>
      <p:ext uri="{BB962C8B-B14F-4D97-AF65-F5344CB8AC3E}">
        <p14:creationId xmlns:p14="http://schemas.microsoft.com/office/powerpoint/2010/main" val="77751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横軸はエポックであり縦軸は平均ステップ数を表します。ステップ数が上昇するスピードが速いほど早く学習していることを表しています。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19</a:t>
            </a:fld>
            <a:endParaRPr kumimoji="1" lang="ja-JP" altLang="en-US"/>
          </a:p>
        </p:txBody>
      </p:sp>
    </p:spTree>
    <p:extLst>
      <p:ext uri="{BB962C8B-B14F-4D97-AF65-F5344CB8AC3E}">
        <p14:creationId xmlns:p14="http://schemas.microsoft.com/office/powerpoint/2010/main" val="2736290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具体的には</a:t>
            </a:r>
            <a:r>
              <a:rPr kumimoji="1" lang="en-US" altLang="ja-JP" dirty="0"/>
              <a:t>Rainbow</a:t>
            </a:r>
            <a:r>
              <a:rPr kumimoji="1" lang="ja-JP" altLang="en-US" dirty="0"/>
              <a:t>のアルゴリズムはハイパーパラメータに対して非常に敏感なので、パラメータの調整が上手くいってなかったなどの要因が考えられます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23</a:t>
            </a:fld>
            <a:endParaRPr kumimoji="1" lang="ja-JP" altLang="en-US"/>
          </a:p>
        </p:txBody>
      </p:sp>
    </p:spTree>
    <p:extLst>
      <p:ext uri="{BB962C8B-B14F-4D97-AF65-F5344CB8AC3E}">
        <p14:creationId xmlns:p14="http://schemas.microsoft.com/office/powerpoint/2010/main" val="238595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DQN</a:t>
            </a:r>
            <a:r>
              <a:rPr kumimoji="1" lang="ja-JP" altLang="en-US" dirty="0"/>
              <a:t>の工夫として主に</a:t>
            </a:r>
            <a:r>
              <a:rPr kumimoji="1" lang="en-US" altLang="ja-JP" dirty="0"/>
              <a:t>4</a:t>
            </a:r>
            <a:r>
              <a:rPr kumimoji="1" lang="ja-JP" altLang="en-US" dirty="0"/>
              <a:t>つあり</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26</a:t>
            </a:fld>
            <a:endParaRPr kumimoji="1" lang="ja-JP" altLang="en-US"/>
          </a:p>
        </p:txBody>
      </p:sp>
    </p:spTree>
    <p:extLst>
      <p:ext uri="{BB962C8B-B14F-4D97-AF65-F5344CB8AC3E}">
        <p14:creationId xmlns:p14="http://schemas.microsoft.com/office/powerpoint/2010/main" val="253534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Reward Clipping</a:t>
            </a:r>
            <a:r>
              <a:rPr lang="ja-JP" altLang="en-US" sz="1200" dirty="0"/>
              <a:t>は報酬を</a:t>
            </a:r>
            <a:r>
              <a:rPr lang="en-US" altLang="ja-JP" sz="1200" dirty="0"/>
              <a:t>-1, 0, 1</a:t>
            </a:r>
            <a:r>
              <a:rPr lang="ja-JP" altLang="en-US" sz="1200" dirty="0"/>
              <a:t>のいずれかにすることですべてのゲームで同じハイパーパラメータで実装できるようにしています。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27</a:t>
            </a:fld>
            <a:endParaRPr kumimoji="1" lang="ja-JP" altLang="en-US"/>
          </a:p>
        </p:txBody>
      </p:sp>
    </p:spTree>
    <p:extLst>
      <p:ext uri="{BB962C8B-B14F-4D97-AF65-F5344CB8AC3E}">
        <p14:creationId xmlns:p14="http://schemas.microsoft.com/office/powerpoint/2010/main" val="370312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横軸はエポックであり縦軸は平均ステップ数を表します。ステップ数が上昇するスピードが速いほど早く学習していることを表しています。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28</a:t>
            </a:fld>
            <a:endParaRPr kumimoji="1" lang="ja-JP" altLang="en-US"/>
          </a:p>
        </p:txBody>
      </p:sp>
    </p:spTree>
    <p:extLst>
      <p:ext uri="{BB962C8B-B14F-4D97-AF65-F5344CB8AC3E}">
        <p14:creationId xmlns:p14="http://schemas.microsoft.com/office/powerpoint/2010/main" val="16888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これらの強化学習の様々なアルゴリズムについて、もっと複雑なゲームをプレイするなどのタスクはたくさん行われてきましたが、単純な環境に外乱を加えてその結果を各アルゴリズムで比較検討する研究はあまり行われてきませんでした。そこで今回の実験では様々なアルゴリズムについて外乱を加えた環境で比較検討をするための実験しました</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5</a:t>
            </a:fld>
            <a:endParaRPr kumimoji="1" lang="ja-JP" altLang="en-US"/>
          </a:p>
        </p:txBody>
      </p:sp>
    </p:spTree>
    <p:extLst>
      <p:ext uri="{BB962C8B-B14F-4D97-AF65-F5344CB8AC3E}">
        <p14:creationId xmlns:p14="http://schemas.microsoft.com/office/powerpoint/2010/main" val="29562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以下の式で表される</a:t>
            </a:r>
            <a:r>
              <a:rPr kumimoji="1" lang="en-US" altLang="ja-JP" sz="1200" dirty="0"/>
              <a:t>TD</a:t>
            </a:r>
            <a:r>
              <a:rPr kumimoji="1" lang="ja-JP" altLang="en-US" sz="1200" dirty="0"/>
              <a:t>誤差を</a:t>
            </a:r>
            <a:r>
              <a:rPr lang="en-US" altLang="ja-JP" sz="1200" dirty="0"/>
              <a:t>0</a:t>
            </a:r>
            <a:r>
              <a:rPr lang="ja-JP" altLang="en-US" sz="1200" dirty="0"/>
              <a:t>に近づけるように</a:t>
            </a:r>
            <a:r>
              <a:rPr lang="en-US" altLang="ja-JP" sz="1200" dirty="0"/>
              <a:t>Q</a:t>
            </a:r>
            <a:r>
              <a:rPr lang="ja-JP" altLang="en-US" sz="1200" dirty="0"/>
              <a:t>値を更新していくことで状態に対するエージェントの行動を正しく決定できるようになる手法です。</a:t>
            </a:r>
            <a:r>
              <a:rPr lang="en-US" altLang="ja-JP" sz="1200" dirty="0"/>
              <a:t>(</a:t>
            </a:r>
            <a:r>
              <a:rPr lang="ja-JP" altLang="en-US" sz="1200" dirty="0"/>
              <a:t>式の</a:t>
            </a:r>
            <a:r>
              <a:rPr lang="en-US" altLang="ja-JP" sz="1200" dirty="0"/>
              <a:t>R(t+1)</a:t>
            </a:r>
            <a:r>
              <a:rPr lang="ja-JP" altLang="en-US" sz="1200" dirty="0"/>
              <a:t>は報酬と呼ばれエージェントが正しい行動を行ったという結果が観測された際にエージェントに与えられるもので教師あり学習における教師データのようなものです。</a:t>
            </a:r>
            <a:r>
              <a:rPr lang="en-US" altLang="ja-JP" sz="1200"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7</a:t>
            </a:fld>
            <a:endParaRPr kumimoji="1" lang="ja-JP" altLang="en-US"/>
          </a:p>
        </p:txBody>
      </p:sp>
    </p:spTree>
    <p:extLst>
      <p:ext uri="{BB962C8B-B14F-4D97-AF65-F5344CB8AC3E}">
        <p14:creationId xmlns:p14="http://schemas.microsoft.com/office/powerpoint/2010/main" val="1815013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ゲームを攻略するタスクの一部で人間のスコアを超えて注目を集めました。以降様々な</a:t>
            </a:r>
            <a:r>
              <a:rPr kumimoji="1" lang="en-US" altLang="ja-JP" dirty="0"/>
              <a:t>DQN</a:t>
            </a:r>
            <a:r>
              <a:rPr kumimoji="1" lang="ja-JP" altLang="en-US" dirty="0"/>
              <a:t>の改良アルゴリズムが提案されるなど強化学習の分野に大きな発展をもたらしたアルゴリズムとなります。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8</a:t>
            </a:fld>
            <a:endParaRPr kumimoji="1" lang="ja-JP" altLang="en-US"/>
          </a:p>
        </p:txBody>
      </p:sp>
    </p:spTree>
    <p:extLst>
      <p:ext uri="{BB962C8B-B14F-4D97-AF65-F5344CB8AC3E}">
        <p14:creationId xmlns:p14="http://schemas.microsoft.com/office/powerpoint/2010/main" val="124144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状態に対する行動の</a:t>
            </a:r>
            <a:r>
              <a:rPr kumimoji="1" lang="en-US" altLang="ja-JP" dirty="0"/>
              <a:t>Q</a:t>
            </a:r>
            <a:r>
              <a:rPr kumimoji="1" lang="ja-JP" altLang="en-US" dirty="0"/>
              <a:t>値をニューラルネットワークを用いることによって未知の状態が現れたとしても周りの状態から補完が出来るようになり、学習が安定しメモリ消費が少なくなります。このようにして</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9</a:t>
            </a:fld>
            <a:endParaRPr kumimoji="1" lang="ja-JP" altLang="en-US"/>
          </a:p>
        </p:txBody>
      </p:sp>
    </p:spTree>
    <p:extLst>
      <p:ext uri="{BB962C8B-B14F-4D97-AF65-F5344CB8AC3E}">
        <p14:creationId xmlns:p14="http://schemas.microsoft.com/office/powerpoint/2010/main" val="459207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右の図は</a:t>
            </a:r>
            <a:r>
              <a:rPr kumimoji="1" lang="en-US" altLang="ja-JP" dirty="0"/>
              <a:t>57</a:t>
            </a:r>
            <a:r>
              <a:rPr kumimoji="1" lang="ja-JP" altLang="en-US" dirty="0"/>
              <a:t>の</a:t>
            </a:r>
            <a:r>
              <a:rPr kumimoji="1" lang="en-US" altLang="ja-JP" dirty="0"/>
              <a:t>Atari</a:t>
            </a:r>
            <a:r>
              <a:rPr kumimoji="1" lang="ja-JP" altLang="en-US" dirty="0"/>
              <a:t>ゲームのフレーム数に対するスコアを表した図になります。</a:t>
            </a:r>
            <a:r>
              <a:rPr kumimoji="1" lang="en-US" altLang="ja-JP" dirty="0"/>
              <a:t>Rainbow</a:t>
            </a:r>
            <a:r>
              <a:rPr kumimoji="1" lang="ja-JP" altLang="en-US" dirty="0"/>
              <a:t>が突出したスコアを記録していることが分かります。</a:t>
            </a:r>
            <a:r>
              <a:rPr kumimoji="1" lang="en-US" altLang="ja-JP" dirty="0"/>
              <a:t>Rainbow</a:t>
            </a:r>
            <a:r>
              <a:rPr kumimoji="1" lang="ja-JP" altLang="en-US" dirty="0"/>
              <a:t>に含まれるアルゴリズムとしては右の図の</a:t>
            </a:r>
            <a:r>
              <a:rPr kumimoji="1" lang="en-US" altLang="ja-JP" dirty="0"/>
              <a:t>…</a:t>
            </a:r>
            <a:r>
              <a:rPr kumimoji="1" lang="ja-JP" altLang="en-US" dirty="0"/>
              <a:t>この</a:t>
            </a:r>
            <a:r>
              <a:rPr kumimoji="1" lang="en-US" altLang="ja-JP" dirty="0"/>
              <a:t>7</a:t>
            </a:r>
            <a:r>
              <a:rPr kumimoji="1" lang="ja-JP" altLang="en-US" dirty="0"/>
              <a:t>つのアルゴリズムを組み合わせて</a:t>
            </a:r>
            <a:r>
              <a:rPr kumimoji="1" lang="en-US" altLang="ja-JP" dirty="0"/>
              <a:t>Rainbow</a:t>
            </a:r>
            <a:r>
              <a:rPr kumimoji="1" lang="ja-JP" altLang="en-US" dirty="0"/>
              <a:t>のアルゴリズムとしています。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10</a:t>
            </a:fld>
            <a:endParaRPr kumimoji="1" lang="ja-JP" altLang="en-US"/>
          </a:p>
        </p:txBody>
      </p:sp>
    </p:spTree>
    <p:extLst>
      <p:ext uri="{BB962C8B-B14F-4D97-AF65-F5344CB8AC3E}">
        <p14:creationId xmlns:p14="http://schemas.microsoft.com/office/powerpoint/2010/main" val="415169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右の動画は実際に</a:t>
            </a:r>
            <a:r>
              <a:rPr kumimoji="1" lang="en-US" altLang="ja-JP" dirty="0"/>
              <a:t>200</a:t>
            </a:r>
            <a:r>
              <a:rPr kumimoji="1" lang="ja-JP" altLang="en-US" dirty="0"/>
              <a:t>ステップ立ち続けるようにエージェントに学習させて</a:t>
            </a:r>
            <a:r>
              <a:rPr kumimoji="1" lang="en-US" altLang="ja-JP" dirty="0" err="1"/>
              <a:t>CartPole</a:t>
            </a:r>
            <a:r>
              <a:rPr kumimoji="1" lang="ja-JP" altLang="en-US" dirty="0"/>
              <a:t>を左右に動かしている動画となります</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11</a:t>
            </a:fld>
            <a:endParaRPr kumimoji="1" lang="ja-JP" altLang="en-US"/>
          </a:p>
        </p:txBody>
      </p:sp>
    </p:spTree>
    <p:extLst>
      <p:ext uri="{BB962C8B-B14F-4D97-AF65-F5344CB8AC3E}">
        <p14:creationId xmlns:p14="http://schemas.microsoft.com/office/powerpoint/2010/main" val="87365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下の式を見てもらって、この</a:t>
            </a:r>
            <a:r>
              <a:rPr kumimoji="1" lang="en-US" altLang="ja-JP" dirty="0"/>
              <a:t>10</a:t>
            </a:r>
            <a:r>
              <a:rPr kumimoji="1" lang="ja-JP" altLang="en-US" dirty="0"/>
              <a:t>という値はもともとの</a:t>
            </a:r>
            <a:r>
              <a:rPr kumimoji="1" lang="en-US" altLang="ja-JP" dirty="0" err="1"/>
              <a:t>CartPole</a:t>
            </a:r>
            <a:r>
              <a:rPr kumimoji="1" lang="ja-JP" altLang="en-US" dirty="0"/>
              <a:t>環境で設定されている力の値ですがそこに</a:t>
            </a:r>
            <a:r>
              <a:rPr kumimoji="1" lang="en-US" altLang="ja-JP" dirty="0"/>
              <a:t>ε</a:t>
            </a:r>
            <a:r>
              <a:rPr kumimoji="1" lang="ja-JP" altLang="en-US" dirty="0"/>
              <a:t>で表される正規分布に従う摂動を与えることによって外乱がある環境を実現しました。</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13</a:t>
            </a:fld>
            <a:endParaRPr kumimoji="1" lang="ja-JP" altLang="en-US"/>
          </a:p>
        </p:txBody>
      </p:sp>
    </p:spTree>
    <p:extLst>
      <p:ext uri="{BB962C8B-B14F-4D97-AF65-F5344CB8AC3E}">
        <p14:creationId xmlns:p14="http://schemas.microsoft.com/office/powerpoint/2010/main" val="1522604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そしてこの外乱がある環境で</a:t>
            </a:r>
          </a:p>
        </p:txBody>
      </p:sp>
      <p:sp>
        <p:nvSpPr>
          <p:cNvPr id="4" name="スライド番号プレースホルダー 3"/>
          <p:cNvSpPr>
            <a:spLocks noGrp="1"/>
          </p:cNvSpPr>
          <p:nvPr>
            <p:ph type="sldNum" sz="quarter" idx="5"/>
          </p:nvPr>
        </p:nvSpPr>
        <p:spPr/>
        <p:txBody>
          <a:bodyPr/>
          <a:lstStyle/>
          <a:p>
            <a:fld id="{11ABBAFA-D819-4D9C-924D-8FD880D291C5}" type="slidenum">
              <a:rPr kumimoji="1" lang="ja-JP" altLang="en-US" smtClean="0"/>
              <a:t>14</a:t>
            </a:fld>
            <a:endParaRPr kumimoji="1" lang="ja-JP" altLang="en-US"/>
          </a:p>
        </p:txBody>
      </p:sp>
    </p:spTree>
    <p:extLst>
      <p:ext uri="{BB962C8B-B14F-4D97-AF65-F5344CB8AC3E}">
        <p14:creationId xmlns:p14="http://schemas.microsoft.com/office/powerpoint/2010/main" val="203433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E73D9A2-4176-4DCF-B24A-C24B790BD444}"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3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7E4040F-5762-4B87-879E-A2D7B1F164D0}"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59484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E4129A-AE53-424C-99B7-CF78CADDC1DF}"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13909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70462C-785F-4517-A85A-83464EA7B81F}"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3C0A87FC-0F25-4910-B7CF-4039C6E3CCE3}" type="slidenum">
              <a:rPr kumimoji="1" lang="ja-JP" altLang="en-US" smtClean="0"/>
              <a:pPr/>
              <a:t>‹#›</a:t>
            </a:fld>
            <a:endParaRPr kumimoji="1" lang="ja-JP" altLang="en-US" dirty="0"/>
          </a:p>
        </p:txBody>
      </p:sp>
    </p:spTree>
    <p:extLst>
      <p:ext uri="{BB962C8B-B14F-4D97-AF65-F5344CB8AC3E}">
        <p14:creationId xmlns:p14="http://schemas.microsoft.com/office/powerpoint/2010/main" val="208580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2371034-DDD1-4FD0-AEAF-5BAD506F96C9}"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58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E8C7ED-3D9D-4A57-B1CB-BE4DEE1C4883}"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248093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4B2E32E-33F4-4760-902F-38F55CDAFACE}"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407485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580C362-6CD6-469B-BBA9-4D9C1E44ABF5}" type="datetime1">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342149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662D23-8194-41DC-965F-4BAB90590F25}"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46245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3B08C86-FA2F-4244-8257-23375F569615}" type="datetime1">
              <a:rPr kumimoji="1" lang="ja-JP" altLang="en-US" smtClean="0"/>
              <a:t>2022/1/21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199551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FC9A83-86AE-4644-917D-B64C42C2D80F}"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0A87FC-0F25-4910-B7CF-4039C6E3CCE3}" type="slidenum">
              <a:rPr kumimoji="1" lang="ja-JP" altLang="en-US" smtClean="0"/>
              <a:t>‹#›</a:t>
            </a:fld>
            <a:endParaRPr kumimoji="1" lang="ja-JP" altLang="en-US"/>
          </a:p>
        </p:txBody>
      </p:sp>
    </p:spTree>
    <p:extLst>
      <p:ext uri="{BB962C8B-B14F-4D97-AF65-F5344CB8AC3E}">
        <p14:creationId xmlns:p14="http://schemas.microsoft.com/office/powerpoint/2010/main" val="217360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09CCF87-B6A0-4998-8256-B476131E9BD4}" type="datetime1">
              <a:rPr kumimoji="1" lang="ja-JP" altLang="en-US" smtClean="0"/>
              <a:t>2022/1/21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C0A87FC-0F25-4910-B7CF-4039C6E3CCE3}"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2647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stevenschmatz.gitbooks.io/deep-reinforcement-learning/content/deep-q-network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83903-21DB-497E-BFDD-18CC87179CDF}"/>
              </a:ext>
            </a:extLst>
          </p:cNvPr>
          <p:cNvSpPr>
            <a:spLocks noGrp="1"/>
          </p:cNvSpPr>
          <p:nvPr>
            <p:ph type="ctrTitle"/>
          </p:nvPr>
        </p:nvSpPr>
        <p:spPr/>
        <p:txBody>
          <a:bodyPr>
            <a:normAutofit/>
          </a:bodyPr>
          <a:lstStyle/>
          <a:p>
            <a:r>
              <a:rPr kumimoji="1" lang="ja-JP" altLang="en-US" sz="6600" dirty="0"/>
              <a:t>深層強化学習</a:t>
            </a:r>
            <a:br>
              <a:rPr kumimoji="1" lang="en-US" altLang="ja-JP" sz="6600" dirty="0"/>
            </a:br>
            <a:r>
              <a:rPr kumimoji="1" lang="ja-JP" altLang="en-US" sz="6600" dirty="0"/>
              <a:t>アルゴリズムの</a:t>
            </a:r>
            <a:br>
              <a:rPr kumimoji="1" lang="en-US" altLang="ja-JP" sz="6600" dirty="0"/>
            </a:br>
            <a:r>
              <a:rPr kumimoji="1" lang="ja-JP" altLang="en-US" sz="6600" dirty="0"/>
              <a:t>特徴解析</a:t>
            </a:r>
          </a:p>
        </p:txBody>
      </p:sp>
      <p:sp>
        <p:nvSpPr>
          <p:cNvPr id="3" name="字幕 2">
            <a:extLst>
              <a:ext uri="{FF2B5EF4-FFF2-40B4-BE49-F238E27FC236}">
                <a16:creationId xmlns:a16="http://schemas.microsoft.com/office/drawing/2014/main" id="{C050149D-41FE-46ED-8D51-E0B0A5AD4760}"/>
              </a:ext>
            </a:extLst>
          </p:cNvPr>
          <p:cNvSpPr>
            <a:spLocks noGrp="1"/>
          </p:cNvSpPr>
          <p:nvPr>
            <p:ph type="subTitle" idx="1"/>
          </p:nvPr>
        </p:nvSpPr>
        <p:spPr/>
        <p:txBody>
          <a:bodyPr>
            <a:normAutofit/>
          </a:bodyPr>
          <a:lstStyle/>
          <a:p>
            <a:pPr algn="r"/>
            <a:r>
              <a:rPr kumimoji="1" lang="ja-JP" altLang="en-US" sz="2800" dirty="0"/>
              <a:t>ソフトウェアシステム研究グループ</a:t>
            </a:r>
            <a:endParaRPr kumimoji="1" lang="en-US" altLang="ja-JP" sz="2800" dirty="0"/>
          </a:p>
          <a:p>
            <a:pPr algn="r"/>
            <a:r>
              <a:rPr lang="en-US" altLang="ja-JP" sz="2800" dirty="0"/>
              <a:t>B3 </a:t>
            </a:r>
            <a:r>
              <a:rPr lang="ja-JP" altLang="en-US" sz="2800" dirty="0"/>
              <a:t>岡田 篤人</a:t>
            </a:r>
            <a:endParaRPr kumimoji="1" lang="ja-JP" altLang="en-US" sz="2800" dirty="0"/>
          </a:p>
        </p:txBody>
      </p:sp>
      <p:sp>
        <p:nvSpPr>
          <p:cNvPr id="4" name="スライド番号プレースホルダー 3">
            <a:extLst>
              <a:ext uri="{FF2B5EF4-FFF2-40B4-BE49-F238E27FC236}">
                <a16:creationId xmlns:a16="http://schemas.microsoft.com/office/drawing/2014/main" id="{4F162C84-B11B-401A-9B82-148721AFA647}"/>
              </a:ext>
            </a:extLst>
          </p:cNvPr>
          <p:cNvSpPr>
            <a:spLocks noGrp="1"/>
          </p:cNvSpPr>
          <p:nvPr>
            <p:ph type="sldNum" sz="quarter" idx="12"/>
          </p:nvPr>
        </p:nvSpPr>
        <p:spPr/>
        <p:txBody>
          <a:bodyPr/>
          <a:lstStyle/>
          <a:p>
            <a:fld id="{3C0A87FC-0F25-4910-B7CF-4039C6E3CCE3}" type="slidenum">
              <a:rPr kumimoji="1" lang="ja-JP" altLang="en-US" sz="2800" smtClean="0"/>
              <a:t>1</a:t>
            </a:fld>
            <a:endParaRPr kumimoji="1" lang="ja-JP" altLang="en-US" sz="2800" dirty="0"/>
          </a:p>
        </p:txBody>
      </p:sp>
    </p:spTree>
    <p:extLst>
      <p:ext uri="{BB962C8B-B14F-4D97-AF65-F5344CB8AC3E}">
        <p14:creationId xmlns:p14="http://schemas.microsoft.com/office/powerpoint/2010/main" val="54092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a:xfrm>
            <a:off x="822961" y="2241551"/>
            <a:ext cx="4056467" cy="3017520"/>
          </a:xfrm>
        </p:spPr>
        <p:txBody>
          <a:bodyPr>
            <a:normAutofit/>
          </a:bodyPr>
          <a:lstStyle/>
          <a:p>
            <a:r>
              <a:rPr lang="en-US" altLang="ja-JP" sz="3200" dirty="0"/>
              <a:t>Rainbow</a:t>
            </a:r>
          </a:p>
          <a:p>
            <a:pPr>
              <a:buFont typeface="Wingdings" panose="05000000000000000000" pitchFamily="2" charset="2"/>
              <a:buChar char="l"/>
            </a:pPr>
            <a:r>
              <a:rPr lang="ja-JP" altLang="en-US" sz="2800" dirty="0"/>
              <a:t>７つの</a:t>
            </a:r>
            <a:r>
              <a:rPr lang="en-US" altLang="ja-JP" sz="2800" dirty="0"/>
              <a:t>DQN</a:t>
            </a:r>
            <a:r>
              <a:rPr lang="ja-JP" altLang="en-US" sz="2800" dirty="0"/>
              <a:t>の改良　　　　アルゴリズムを　　　　　「全部のせ」した手法</a:t>
            </a:r>
            <a:endParaRPr lang="en-US" altLang="ja-JP" sz="2800" dirty="0"/>
          </a:p>
        </p:txBody>
      </p:sp>
      <p:pic>
        <p:nvPicPr>
          <p:cNvPr id="5" name="図 4">
            <a:extLst>
              <a:ext uri="{FF2B5EF4-FFF2-40B4-BE49-F238E27FC236}">
                <a16:creationId xmlns:a16="http://schemas.microsoft.com/office/drawing/2014/main" id="{CECF296B-51C6-4E4F-9D03-EE7084064BC9}"/>
              </a:ext>
            </a:extLst>
          </p:cNvPr>
          <p:cNvPicPr>
            <a:picLocks noChangeAspect="1"/>
          </p:cNvPicPr>
          <p:nvPr/>
        </p:nvPicPr>
        <p:blipFill>
          <a:blip r:embed="rId3"/>
          <a:stretch>
            <a:fillRect/>
          </a:stretch>
        </p:blipFill>
        <p:spPr>
          <a:xfrm>
            <a:off x="4906228" y="2241551"/>
            <a:ext cx="3460532" cy="3124868"/>
          </a:xfrm>
          <a:prstGeom prst="rect">
            <a:avLst/>
          </a:prstGeom>
        </p:spPr>
      </p:pic>
      <p:sp>
        <p:nvSpPr>
          <p:cNvPr id="11" name="テキスト ボックス 10">
            <a:extLst>
              <a:ext uri="{FF2B5EF4-FFF2-40B4-BE49-F238E27FC236}">
                <a16:creationId xmlns:a16="http://schemas.microsoft.com/office/drawing/2014/main" id="{F2618684-B5FA-43D2-B059-8AE18EF1483C}"/>
              </a:ext>
            </a:extLst>
          </p:cNvPr>
          <p:cNvSpPr txBox="1"/>
          <p:nvPr/>
        </p:nvSpPr>
        <p:spPr>
          <a:xfrm>
            <a:off x="822960" y="5124534"/>
            <a:ext cx="4572000" cy="577081"/>
          </a:xfrm>
          <a:prstGeom prst="rect">
            <a:avLst/>
          </a:prstGeom>
          <a:noFill/>
        </p:spPr>
        <p:txBody>
          <a:bodyPr wrap="square">
            <a:spAutoFit/>
          </a:bodyPr>
          <a:lstStyle/>
          <a:p>
            <a:r>
              <a:rPr lang="en-US" altLang="ja-JP" sz="1050" dirty="0">
                <a:solidFill>
                  <a:srgbClr val="222222"/>
                </a:solidFill>
                <a:latin typeface="Arial" panose="020B0604020202020204" pitchFamily="34" charset="0"/>
              </a:rPr>
              <a:t>Hessel, Matteo, et al. "Rainbow: Combining improvements in deep reinforcement learning." </a:t>
            </a:r>
            <a:r>
              <a:rPr lang="en-US" altLang="ja-JP" sz="1050" i="1" dirty="0">
                <a:solidFill>
                  <a:srgbClr val="222222"/>
                </a:solidFill>
                <a:latin typeface="Arial" panose="020B0604020202020204" pitchFamily="34" charset="0"/>
              </a:rPr>
              <a:t>Thirty-second AAAI conference on artificial intelligence</a:t>
            </a:r>
            <a:r>
              <a:rPr lang="en-US" altLang="ja-JP" sz="1050" dirty="0">
                <a:solidFill>
                  <a:srgbClr val="222222"/>
                </a:solidFill>
                <a:latin typeface="Arial" panose="020B0604020202020204" pitchFamily="34" charset="0"/>
              </a:rPr>
              <a:t>. 2018,Figure1</a:t>
            </a:r>
            <a:endParaRPr lang="ja-JP" altLang="en-US" sz="1050" dirty="0"/>
          </a:p>
        </p:txBody>
      </p:sp>
      <p:sp>
        <p:nvSpPr>
          <p:cNvPr id="4" name="スライド番号プレースホルダー 3">
            <a:extLst>
              <a:ext uri="{FF2B5EF4-FFF2-40B4-BE49-F238E27FC236}">
                <a16:creationId xmlns:a16="http://schemas.microsoft.com/office/drawing/2014/main" id="{90A2FF0E-BD7D-4963-8139-3F3BFD85001B}"/>
              </a:ext>
            </a:extLst>
          </p:cNvPr>
          <p:cNvSpPr>
            <a:spLocks noGrp="1"/>
          </p:cNvSpPr>
          <p:nvPr>
            <p:ph type="sldNum" sz="quarter" idx="12"/>
          </p:nvPr>
        </p:nvSpPr>
        <p:spPr/>
        <p:txBody>
          <a:bodyPr/>
          <a:lstStyle/>
          <a:p>
            <a:fld id="{3C0A87FC-0F25-4910-B7CF-4039C6E3CCE3}" type="slidenum">
              <a:rPr kumimoji="1" lang="ja-JP" altLang="en-US" smtClean="0"/>
              <a:t>10</a:t>
            </a:fld>
            <a:endParaRPr kumimoji="1" lang="ja-JP" altLang="en-US"/>
          </a:p>
        </p:txBody>
      </p:sp>
    </p:spTree>
    <p:extLst>
      <p:ext uri="{BB962C8B-B14F-4D97-AF65-F5344CB8AC3E}">
        <p14:creationId xmlns:p14="http://schemas.microsoft.com/office/powerpoint/2010/main" val="403623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a:xfrm>
            <a:off x="822960" y="2241551"/>
            <a:ext cx="4087999" cy="3017520"/>
          </a:xfrm>
        </p:spPr>
        <p:txBody>
          <a:bodyPr>
            <a:normAutofit/>
          </a:bodyPr>
          <a:lstStyle/>
          <a:p>
            <a:r>
              <a:rPr lang="en-US" altLang="ja-JP" sz="3200" dirty="0" err="1"/>
              <a:t>CartPole</a:t>
            </a:r>
            <a:endParaRPr lang="en-US" altLang="ja-JP" sz="3200" dirty="0"/>
          </a:p>
          <a:p>
            <a:pPr>
              <a:buFont typeface="Wingdings" panose="05000000000000000000" pitchFamily="2" charset="2"/>
              <a:buChar char="l"/>
            </a:pPr>
            <a:r>
              <a:rPr lang="en-US" altLang="ja-JP" sz="2800" dirty="0" err="1"/>
              <a:t>OpenAI</a:t>
            </a:r>
            <a:r>
              <a:rPr lang="en-US" altLang="ja-JP" sz="2800" dirty="0"/>
              <a:t> Gym</a:t>
            </a:r>
            <a:r>
              <a:rPr lang="ja-JP" altLang="en-US" sz="2800" dirty="0"/>
              <a:t>が提供する強化学習アルゴリズムの実行環境の</a:t>
            </a:r>
            <a:r>
              <a:rPr lang="en-US" altLang="ja-JP" sz="2800" dirty="0"/>
              <a:t>1</a:t>
            </a:r>
            <a:r>
              <a:rPr lang="ja-JP" altLang="en-US" sz="2800" dirty="0"/>
              <a:t>つ</a:t>
            </a:r>
            <a:endParaRPr lang="en-US" altLang="ja-JP" sz="2800" dirty="0"/>
          </a:p>
          <a:p>
            <a:pPr>
              <a:buFont typeface="Wingdings" panose="05000000000000000000" pitchFamily="2" charset="2"/>
              <a:buChar char="l"/>
            </a:pPr>
            <a:r>
              <a:rPr lang="ja-JP" altLang="en-US" sz="2800" dirty="0"/>
              <a:t>倒立振子を倒さないように左右に動かすタスク</a:t>
            </a:r>
            <a:endParaRPr lang="en-US" altLang="ja-JP" sz="2800" dirty="0"/>
          </a:p>
          <a:p>
            <a:pPr marL="0" indent="0">
              <a:buNone/>
            </a:pPr>
            <a:endParaRPr lang="en-US" altLang="ja-JP" sz="2100" dirty="0"/>
          </a:p>
          <a:p>
            <a:pPr marL="0" indent="0">
              <a:buNone/>
            </a:pPr>
            <a:endParaRPr lang="en-US" altLang="ja-JP" sz="2100" dirty="0"/>
          </a:p>
        </p:txBody>
      </p:sp>
      <p:pic>
        <p:nvPicPr>
          <p:cNvPr id="4" name="movie_cartpole">
            <a:hlinkClick r:id="" action="ppaction://media"/>
            <a:extLst>
              <a:ext uri="{FF2B5EF4-FFF2-40B4-BE49-F238E27FC236}">
                <a16:creationId xmlns:a16="http://schemas.microsoft.com/office/drawing/2014/main" id="{D62FD2BE-1532-494A-ACFE-D9F11DFBD98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64673" y="2607311"/>
            <a:ext cx="3429000" cy="2286000"/>
          </a:xfrm>
          <a:prstGeom prst="rect">
            <a:avLst/>
          </a:prstGeom>
        </p:spPr>
      </p:pic>
      <p:sp>
        <p:nvSpPr>
          <p:cNvPr id="5" name="スライド番号プレースホルダー 4">
            <a:extLst>
              <a:ext uri="{FF2B5EF4-FFF2-40B4-BE49-F238E27FC236}">
                <a16:creationId xmlns:a16="http://schemas.microsoft.com/office/drawing/2014/main" id="{B103E69E-A061-4F63-BF25-D289FB48B0DC}"/>
              </a:ext>
            </a:extLst>
          </p:cNvPr>
          <p:cNvSpPr>
            <a:spLocks noGrp="1"/>
          </p:cNvSpPr>
          <p:nvPr>
            <p:ph type="sldNum" sz="quarter" idx="12"/>
          </p:nvPr>
        </p:nvSpPr>
        <p:spPr/>
        <p:txBody>
          <a:bodyPr/>
          <a:lstStyle/>
          <a:p>
            <a:fld id="{3C0A87FC-0F25-4910-B7CF-4039C6E3CCE3}" type="slidenum">
              <a:rPr kumimoji="1" lang="ja-JP" altLang="en-US" smtClean="0"/>
              <a:t>11</a:t>
            </a:fld>
            <a:endParaRPr kumimoji="1" lang="ja-JP" altLang="en-US"/>
          </a:p>
        </p:txBody>
      </p:sp>
    </p:spTree>
    <p:extLst>
      <p:ext uri="{BB962C8B-B14F-4D97-AF65-F5344CB8AC3E}">
        <p14:creationId xmlns:p14="http://schemas.microsoft.com/office/powerpoint/2010/main" val="256717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700" dirty="0">
                <a:solidFill>
                  <a:schemeClr val="bg1">
                    <a:lumMod val="75000"/>
                  </a:schemeClr>
                </a:solidFill>
              </a:rPr>
              <a:t>はじめに</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要素技術</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tx1"/>
                </a:solidFill>
              </a:rPr>
              <a:t>実験</a:t>
            </a:r>
            <a:endParaRPr lang="en-US" altLang="ja-JP" sz="2700" dirty="0">
              <a:solidFill>
                <a:schemeClr val="tx1"/>
              </a:solidFill>
            </a:endParaRPr>
          </a:p>
          <a:p>
            <a:pPr marL="342900" indent="-342900">
              <a:buFont typeface="+mj-lt"/>
              <a:buAutoNum type="arabicPeriod"/>
            </a:pPr>
            <a:r>
              <a:rPr lang="ja-JP" altLang="en-US" sz="2700" dirty="0">
                <a:solidFill>
                  <a:schemeClr val="bg1">
                    <a:lumMod val="75000"/>
                  </a:schemeClr>
                </a:solidFill>
              </a:rPr>
              <a:t>結果</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まとめと今後の課題</a:t>
            </a:r>
            <a:endParaRPr lang="en-US" altLang="ja-JP" sz="2700" dirty="0">
              <a:solidFill>
                <a:schemeClr val="bg1">
                  <a:lumMod val="75000"/>
                </a:schemeClr>
              </a:solidFill>
            </a:endParaRPr>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1C20B1FC-7651-4CB7-BBC9-0CF7465D21B6}"/>
              </a:ext>
            </a:extLst>
          </p:cNvPr>
          <p:cNvSpPr>
            <a:spLocks noGrp="1"/>
          </p:cNvSpPr>
          <p:nvPr>
            <p:ph type="sldNum" sz="quarter" idx="12"/>
          </p:nvPr>
        </p:nvSpPr>
        <p:spPr/>
        <p:txBody>
          <a:bodyPr/>
          <a:lstStyle/>
          <a:p>
            <a:fld id="{3C0A87FC-0F25-4910-B7CF-4039C6E3CCE3}" type="slidenum">
              <a:rPr kumimoji="1" lang="ja-JP" altLang="en-US" smtClean="0"/>
              <a:t>12</a:t>
            </a:fld>
            <a:endParaRPr kumimoji="1" lang="ja-JP" altLang="en-US"/>
          </a:p>
        </p:txBody>
      </p:sp>
    </p:spTree>
    <p:extLst>
      <p:ext uri="{BB962C8B-B14F-4D97-AF65-F5344CB8AC3E}">
        <p14:creationId xmlns:p14="http://schemas.microsoft.com/office/powerpoint/2010/main" val="389258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実験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fontScale="62500" lnSpcReduction="20000"/>
              </a:bodyPr>
              <a:lstStyle/>
              <a:p>
                <a:pPr>
                  <a:lnSpc>
                    <a:spcPct val="120000"/>
                  </a:lnSpc>
                  <a:buFont typeface="Wingdings" panose="05000000000000000000" pitchFamily="2" charset="2"/>
                  <a:buChar char="l"/>
                </a:pPr>
                <a:r>
                  <a:rPr lang="ja-JP" altLang="en-US" sz="4000" dirty="0"/>
                  <a:t>外乱を与える→台車を動かす際の力にランダムな摂動を加える</a:t>
                </a:r>
                <a:endParaRPr lang="en-US" altLang="ja-JP" sz="4000" dirty="0"/>
              </a:p>
              <a:p>
                <a:pPr>
                  <a:lnSpc>
                    <a:spcPct val="120000"/>
                  </a:lnSpc>
                  <a:buFont typeface="Wingdings" panose="05000000000000000000" pitchFamily="2" charset="2"/>
                  <a:buChar char="l"/>
                </a:pPr>
                <a:r>
                  <a:rPr lang="ja-JP" altLang="en-US" sz="4000" dirty="0"/>
                  <a:t>力の値に対して正規分布に従うランダムな値を加える</a:t>
                </a:r>
                <a:endParaRPr lang="en-US" altLang="ja-JP" sz="4000" dirty="0"/>
              </a:p>
              <a:p>
                <a:pPr>
                  <a:lnSpc>
                    <a:spcPct val="120000"/>
                  </a:lnSpc>
                  <a:buFont typeface="Wingdings" panose="05000000000000000000" pitchFamily="2" charset="2"/>
                  <a:buChar char="l"/>
                </a:pPr>
                <a:r>
                  <a:rPr lang="ja-JP" altLang="en-US" sz="4000" dirty="0"/>
                  <a:t>正規分布の標準偏差の値を変えることによって外乱の大きさを調整</a:t>
                </a:r>
                <a:endParaRPr lang="en-US" altLang="ja-JP" sz="4000" dirty="0"/>
              </a:p>
              <a:p>
                <a:pPr marL="0" indent="0">
                  <a:buNone/>
                </a:pPr>
                <a:endParaRPr lang="en-US" altLang="ja-JP" sz="2700" i="1" dirty="0">
                  <a:latin typeface="Cambria Math" panose="02040503050406030204" pitchFamily="18" charset="0"/>
                </a:endParaRPr>
              </a:p>
              <a:p>
                <a:pPr marL="0" indent="0">
                  <a:buNone/>
                </a:pPr>
                <a:endParaRPr lang="en-US" altLang="ja-JP" sz="27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4000" i="1">
                          <a:latin typeface="Cambria Math" panose="02040503050406030204" pitchFamily="18" charset="0"/>
                        </a:rPr>
                        <m:t>𝐹</m:t>
                      </m:r>
                      <m:r>
                        <a:rPr lang="en-US" altLang="ja-JP" sz="4000" i="1">
                          <a:latin typeface="Cambria Math" panose="02040503050406030204" pitchFamily="18" charset="0"/>
                        </a:rPr>
                        <m:t>=10+</m:t>
                      </m:r>
                      <m:r>
                        <a:rPr lang="ja-JP" altLang="en-US" sz="4000" i="1">
                          <a:latin typeface="Cambria Math" panose="02040503050406030204" pitchFamily="18" charset="0"/>
                        </a:rPr>
                        <m:t>𝜀</m:t>
                      </m:r>
                    </m:oMath>
                  </m:oMathPara>
                </a14:m>
                <a:endParaRPr lang="en-US" altLang="ja-JP" sz="4000" dirty="0"/>
              </a:p>
              <a:p>
                <a:pPr marL="0" indent="0">
                  <a:buNone/>
                </a:pPr>
                <a14:m>
                  <m:oMathPara xmlns:m="http://schemas.openxmlformats.org/officeDocument/2006/math">
                    <m:oMathParaPr>
                      <m:jc m:val="centerGroup"/>
                    </m:oMathParaPr>
                    <m:oMath xmlns:m="http://schemas.openxmlformats.org/officeDocument/2006/math">
                      <m:r>
                        <a:rPr lang="ja-JP" altLang="en-US" sz="4000" i="1">
                          <a:latin typeface="Cambria Math" panose="02040503050406030204" pitchFamily="18" charset="0"/>
                        </a:rPr>
                        <m:t>𝜀</m:t>
                      </m:r>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𝑁</m:t>
                      </m:r>
                      <m:r>
                        <a:rPr lang="en-US" altLang="ja-JP" sz="4000" i="1">
                          <a:latin typeface="Cambria Math" panose="02040503050406030204" pitchFamily="18" charset="0"/>
                          <a:ea typeface="Cambria Math" panose="02040503050406030204" pitchFamily="18" charset="0"/>
                        </a:rPr>
                        <m:t>(0, </m:t>
                      </m:r>
                      <m:sSup>
                        <m:sSupPr>
                          <m:ctrlPr>
                            <a:rPr lang="en-US" altLang="ja-JP" sz="4000" i="1">
                              <a:latin typeface="Cambria Math" panose="02040503050406030204" pitchFamily="18" charset="0"/>
                              <a:ea typeface="Cambria Math" panose="02040503050406030204" pitchFamily="18" charset="0"/>
                            </a:rPr>
                          </m:ctrlPr>
                        </m:sSupPr>
                        <m:e>
                          <m:r>
                            <a:rPr lang="ja-JP" altLang="en-US" sz="4000" i="1">
                              <a:latin typeface="Cambria Math" panose="02040503050406030204" pitchFamily="18" charset="0"/>
                              <a:ea typeface="Cambria Math" panose="02040503050406030204" pitchFamily="18" charset="0"/>
                            </a:rPr>
                            <m:t>𝜎</m:t>
                          </m:r>
                        </m:e>
                        <m:sup>
                          <m:r>
                            <a:rPr lang="en-US" altLang="ja-JP" sz="4000" i="1">
                              <a:latin typeface="Cambria Math" panose="02040503050406030204" pitchFamily="18" charset="0"/>
                              <a:ea typeface="Cambria Math" panose="02040503050406030204" pitchFamily="18" charset="0"/>
                            </a:rPr>
                            <m:t>2</m:t>
                          </m:r>
                        </m:sup>
                      </m:sSup>
                      <m:r>
                        <a:rPr lang="en-US" altLang="ja-JP" sz="4000" i="1">
                          <a:latin typeface="Cambria Math" panose="02040503050406030204" pitchFamily="18" charset="0"/>
                          <a:ea typeface="Cambria Math" panose="02040503050406030204" pitchFamily="18" charset="0"/>
                        </a:rPr>
                        <m:t>)</m:t>
                      </m:r>
                    </m:oMath>
                  </m:oMathPara>
                </a14:m>
                <a:endParaRPr lang="en-US" altLang="ja-JP" sz="4000" dirty="0"/>
              </a:p>
            </p:txBody>
          </p:sp>
        </mc:Choice>
        <mc:Fallback>
          <p:sp>
            <p:nvSpPr>
              <p:cNvPr id="3" name="コンテンツ プレースホルダー 2">
                <a:extLst>
                  <a:ext uri="{FF2B5EF4-FFF2-40B4-BE49-F238E27FC236}">
                    <a16:creationId xmlns:a16="http://schemas.microsoft.com/office/drawing/2014/main" id="{23B966FD-A8BA-4D1B-BC98-A362F504AEE2}"/>
                  </a:ext>
                </a:extLst>
              </p:cNvPr>
              <p:cNvSpPr>
                <a:spLocks noGrp="1" noRot="1" noChangeAspect="1" noMove="1" noResize="1" noEditPoints="1" noAdjustHandles="1" noChangeArrowheads="1" noChangeShapeType="1" noTextEdit="1"/>
              </p:cNvSpPr>
              <p:nvPr>
                <p:ph idx="1"/>
              </p:nvPr>
            </p:nvSpPr>
            <p:spPr>
              <a:blipFill>
                <a:blip r:embed="rId3"/>
                <a:stretch>
                  <a:fillRect l="-2342" t="-1970" r="-1212"/>
                </a:stretch>
              </a:blipFill>
            </p:spPr>
            <p:txBody>
              <a:bodyPr/>
              <a:lstStyle/>
              <a:p>
                <a:r>
                  <a:rPr lang="ja-JP" altLang="en-US">
                    <a:noFill/>
                  </a:rPr>
                  <a:t> </a:t>
                </a:r>
              </a:p>
            </p:txBody>
          </p:sp>
        </mc:Fallback>
      </mc:AlternateContent>
      <p:sp>
        <p:nvSpPr>
          <p:cNvPr id="4" name="吹き出し: 角を丸めた四角形 3">
            <a:extLst>
              <a:ext uri="{FF2B5EF4-FFF2-40B4-BE49-F238E27FC236}">
                <a16:creationId xmlns:a16="http://schemas.microsoft.com/office/drawing/2014/main" id="{3B207FCF-86B6-4A51-BCFA-18DA9B36F939}"/>
              </a:ext>
            </a:extLst>
          </p:cNvPr>
          <p:cNvSpPr/>
          <p:nvPr/>
        </p:nvSpPr>
        <p:spPr>
          <a:xfrm>
            <a:off x="5927885" y="4327051"/>
            <a:ext cx="2073116" cy="1254600"/>
          </a:xfrm>
          <a:prstGeom prst="wedgeRoundRectCallout">
            <a:avLst>
              <a:gd name="adj1" fmla="val -72826"/>
              <a:gd name="adj2" fmla="val 107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通常の</a:t>
            </a:r>
            <a:r>
              <a:rPr kumimoji="1" lang="en-US" altLang="ja-JP" sz="2000" dirty="0" err="1"/>
              <a:t>CartPole</a:t>
            </a:r>
            <a:r>
              <a:rPr kumimoji="1" lang="ja-JP" altLang="en-US" sz="2000" dirty="0"/>
              <a:t>環境で設定されている力の値</a:t>
            </a:r>
          </a:p>
        </p:txBody>
      </p:sp>
      <p:sp>
        <p:nvSpPr>
          <p:cNvPr id="5" name="スライド番号プレースホルダー 4">
            <a:extLst>
              <a:ext uri="{FF2B5EF4-FFF2-40B4-BE49-F238E27FC236}">
                <a16:creationId xmlns:a16="http://schemas.microsoft.com/office/drawing/2014/main" id="{17E12EB5-81F9-40FF-B63B-1848A9646B62}"/>
              </a:ext>
            </a:extLst>
          </p:cNvPr>
          <p:cNvSpPr>
            <a:spLocks noGrp="1"/>
          </p:cNvSpPr>
          <p:nvPr>
            <p:ph type="sldNum" sz="quarter" idx="12"/>
          </p:nvPr>
        </p:nvSpPr>
        <p:spPr/>
        <p:txBody>
          <a:bodyPr/>
          <a:lstStyle/>
          <a:p>
            <a:fld id="{3C0A87FC-0F25-4910-B7CF-4039C6E3CCE3}" type="slidenum">
              <a:rPr kumimoji="1" lang="ja-JP" altLang="en-US" smtClean="0"/>
              <a:t>13</a:t>
            </a:fld>
            <a:endParaRPr kumimoji="1" lang="ja-JP" altLang="en-US"/>
          </a:p>
        </p:txBody>
      </p:sp>
    </p:spTree>
    <p:extLst>
      <p:ext uri="{BB962C8B-B14F-4D97-AF65-F5344CB8AC3E}">
        <p14:creationId xmlns:p14="http://schemas.microsoft.com/office/powerpoint/2010/main" val="267520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pPr>
              <a:buFont typeface="Wingdings" panose="05000000000000000000" pitchFamily="2" charset="2"/>
              <a:buChar char="l"/>
            </a:pPr>
            <a:r>
              <a:rPr lang="en-US" altLang="ja-JP" sz="2800" dirty="0"/>
              <a:t>Rainbow</a:t>
            </a:r>
            <a:r>
              <a:rPr lang="ja-JP" altLang="en-US" sz="2800" dirty="0"/>
              <a:t>で用いられるアルゴリズムのうち</a:t>
            </a:r>
            <a:r>
              <a:rPr lang="en-US" altLang="ja-JP" sz="2800" dirty="0"/>
              <a:t>N-step learning</a:t>
            </a:r>
            <a:r>
              <a:rPr lang="ja-JP" altLang="en-US" sz="2800" dirty="0"/>
              <a:t>と</a:t>
            </a:r>
            <a:r>
              <a:rPr lang="en-US" altLang="ja-JP" sz="2800" dirty="0"/>
              <a:t>Distributional DQN</a:t>
            </a:r>
            <a:r>
              <a:rPr lang="ja-JP" altLang="en-US" sz="2800" dirty="0"/>
              <a:t>以外の</a:t>
            </a:r>
            <a:r>
              <a:rPr lang="en-US" altLang="ja-JP" sz="2800" dirty="0"/>
              <a:t>5</a:t>
            </a:r>
            <a:r>
              <a:rPr lang="ja-JP" altLang="en-US" sz="2800" dirty="0"/>
              <a:t>つに対して　比較実験した</a:t>
            </a:r>
            <a:endParaRPr lang="en-US" altLang="ja-JP" sz="2800" dirty="0"/>
          </a:p>
          <a:p>
            <a:pPr>
              <a:buFont typeface="Wingdings" panose="05000000000000000000" pitchFamily="2" charset="2"/>
              <a:buChar char="l"/>
            </a:pPr>
            <a:r>
              <a:rPr lang="ja-JP" altLang="en-US" sz="2800" dirty="0"/>
              <a:t>簡単のため入力は画像ではなくカートの位置</a:t>
            </a:r>
            <a:r>
              <a:rPr lang="en-US" altLang="ja-JP" sz="2800" dirty="0"/>
              <a:t>, </a:t>
            </a:r>
            <a:r>
              <a:rPr lang="ja-JP" altLang="en-US" sz="2800" dirty="0"/>
              <a:t>カートの速度</a:t>
            </a:r>
            <a:r>
              <a:rPr lang="en-US" altLang="ja-JP" sz="2800" dirty="0"/>
              <a:t>, </a:t>
            </a:r>
            <a:r>
              <a:rPr lang="ja-JP" altLang="en-US" sz="2800" dirty="0"/>
              <a:t>棒の角度</a:t>
            </a:r>
            <a:r>
              <a:rPr lang="en-US" altLang="ja-JP" sz="2800" dirty="0"/>
              <a:t>, </a:t>
            </a:r>
            <a:r>
              <a:rPr lang="ja-JP" altLang="en-US" sz="2800" dirty="0"/>
              <a:t>棒の角速度の</a:t>
            </a:r>
            <a:r>
              <a:rPr lang="en-US" altLang="ja-JP" sz="2800" dirty="0"/>
              <a:t>4</a:t>
            </a:r>
            <a:r>
              <a:rPr lang="ja-JP" altLang="en-US" sz="2800" dirty="0"/>
              <a:t>状態とした</a:t>
            </a:r>
            <a:endParaRPr lang="en-US" altLang="ja-JP" sz="2800" dirty="0"/>
          </a:p>
        </p:txBody>
      </p:sp>
      <p:sp>
        <p:nvSpPr>
          <p:cNvPr id="4" name="スライド番号プレースホルダー 3">
            <a:extLst>
              <a:ext uri="{FF2B5EF4-FFF2-40B4-BE49-F238E27FC236}">
                <a16:creationId xmlns:a16="http://schemas.microsoft.com/office/drawing/2014/main" id="{B5FF8A2D-FE53-4C40-9458-F7401A64C678}"/>
              </a:ext>
            </a:extLst>
          </p:cNvPr>
          <p:cNvSpPr>
            <a:spLocks noGrp="1"/>
          </p:cNvSpPr>
          <p:nvPr>
            <p:ph type="sldNum" sz="quarter" idx="12"/>
          </p:nvPr>
        </p:nvSpPr>
        <p:spPr/>
        <p:txBody>
          <a:bodyPr/>
          <a:lstStyle/>
          <a:p>
            <a:fld id="{3C0A87FC-0F25-4910-B7CF-4039C6E3CCE3}" type="slidenum">
              <a:rPr kumimoji="1" lang="ja-JP" altLang="en-US" smtClean="0"/>
              <a:t>14</a:t>
            </a:fld>
            <a:endParaRPr kumimoji="1" lang="ja-JP" altLang="en-US"/>
          </a:p>
        </p:txBody>
      </p:sp>
    </p:spTree>
    <p:extLst>
      <p:ext uri="{BB962C8B-B14F-4D97-AF65-F5344CB8AC3E}">
        <p14:creationId xmlns:p14="http://schemas.microsoft.com/office/powerpoint/2010/main" val="299844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実験条件</a:t>
            </a:r>
          </a:p>
        </p:txBody>
      </p:sp>
      <p:graphicFrame>
        <p:nvGraphicFramePr>
          <p:cNvPr id="4" name="表 4">
            <a:extLst>
              <a:ext uri="{FF2B5EF4-FFF2-40B4-BE49-F238E27FC236}">
                <a16:creationId xmlns:a16="http://schemas.microsoft.com/office/drawing/2014/main" id="{BB8B7918-FA95-479A-9946-92AC0274939D}"/>
              </a:ext>
            </a:extLst>
          </p:cNvPr>
          <p:cNvGraphicFramePr>
            <a:graphicFrameLocks noGrp="1"/>
          </p:cNvGraphicFramePr>
          <p:nvPr>
            <p:ph idx="1"/>
            <p:extLst>
              <p:ext uri="{D42A27DB-BD31-4B8C-83A1-F6EECF244321}">
                <p14:modId xmlns:p14="http://schemas.microsoft.com/office/powerpoint/2010/main" val="3814318580"/>
              </p:ext>
            </p:extLst>
          </p:nvPr>
        </p:nvGraphicFramePr>
        <p:xfrm>
          <a:off x="822722" y="2241947"/>
          <a:ext cx="7543800" cy="3360420"/>
        </p:xfrm>
        <a:graphic>
          <a:graphicData uri="http://schemas.openxmlformats.org/drawingml/2006/table">
            <a:tbl>
              <a:tblPr firstRow="1" bandRow="1">
                <a:tableStyleId>{69CF1AB2-1976-4502-BF36-3FF5EA218861}</a:tableStyleId>
              </a:tblPr>
              <a:tblGrid>
                <a:gridCol w="3771900">
                  <a:extLst>
                    <a:ext uri="{9D8B030D-6E8A-4147-A177-3AD203B41FA5}">
                      <a16:colId xmlns:a16="http://schemas.microsoft.com/office/drawing/2014/main" val="3412108078"/>
                    </a:ext>
                  </a:extLst>
                </a:gridCol>
                <a:gridCol w="3771900">
                  <a:extLst>
                    <a:ext uri="{9D8B030D-6E8A-4147-A177-3AD203B41FA5}">
                      <a16:colId xmlns:a16="http://schemas.microsoft.com/office/drawing/2014/main" val="1591675174"/>
                    </a:ext>
                  </a:extLst>
                </a:gridCol>
              </a:tblGrid>
              <a:tr h="278130">
                <a:tc>
                  <a:txBody>
                    <a:bodyPr/>
                    <a:lstStyle/>
                    <a:p>
                      <a:pPr algn="ctr"/>
                      <a:r>
                        <a:rPr kumimoji="1" lang="ja-JP" altLang="en-US" sz="2000" b="0" dirty="0"/>
                        <a:t>入力サイズ</a:t>
                      </a:r>
                    </a:p>
                  </a:txBody>
                  <a:tcPr marL="68580" marR="68580" marT="34290" marB="34290"/>
                </a:tc>
                <a:tc>
                  <a:txBody>
                    <a:bodyPr/>
                    <a:lstStyle/>
                    <a:p>
                      <a:pPr algn="ctr"/>
                      <a:r>
                        <a:rPr kumimoji="1" lang="en-US" altLang="ja-JP" sz="2000" b="0" dirty="0"/>
                        <a:t>4</a:t>
                      </a:r>
                      <a:endParaRPr kumimoji="1" lang="ja-JP" altLang="en-US" sz="2000" b="0" dirty="0"/>
                    </a:p>
                  </a:txBody>
                  <a:tcPr marL="68580" marR="68580" marT="34290" marB="34290"/>
                </a:tc>
                <a:extLst>
                  <a:ext uri="{0D108BD9-81ED-4DB2-BD59-A6C34878D82A}">
                    <a16:rowId xmlns:a16="http://schemas.microsoft.com/office/drawing/2014/main" val="2507533585"/>
                  </a:ext>
                </a:extLst>
              </a:tr>
              <a:tr h="278130">
                <a:tc>
                  <a:txBody>
                    <a:bodyPr/>
                    <a:lstStyle/>
                    <a:p>
                      <a:pPr algn="ctr"/>
                      <a:r>
                        <a:rPr kumimoji="1" lang="ja-JP" altLang="en-US" sz="2000" dirty="0"/>
                        <a:t>隠れ層サイズ</a:t>
                      </a:r>
                    </a:p>
                  </a:txBody>
                  <a:tcPr marL="68580" marR="68580" marT="34290" marB="34290"/>
                </a:tc>
                <a:tc>
                  <a:txBody>
                    <a:bodyPr/>
                    <a:lstStyle/>
                    <a:p>
                      <a:pPr algn="ctr"/>
                      <a:r>
                        <a:rPr kumimoji="1" lang="en-US" altLang="ja-JP" sz="2000" dirty="0"/>
                        <a:t>32</a:t>
                      </a:r>
                      <a:endParaRPr kumimoji="1" lang="ja-JP" altLang="en-US" sz="2000" dirty="0"/>
                    </a:p>
                  </a:txBody>
                  <a:tcPr marL="68580" marR="68580" marT="34290" marB="34290"/>
                </a:tc>
                <a:extLst>
                  <a:ext uri="{0D108BD9-81ED-4DB2-BD59-A6C34878D82A}">
                    <a16:rowId xmlns:a16="http://schemas.microsoft.com/office/drawing/2014/main" val="3373042972"/>
                  </a:ext>
                </a:extLst>
              </a:tr>
              <a:tr h="278130">
                <a:tc>
                  <a:txBody>
                    <a:bodyPr/>
                    <a:lstStyle/>
                    <a:p>
                      <a:pPr algn="ctr"/>
                      <a:r>
                        <a:rPr kumimoji="1" lang="ja-JP" altLang="en-US" sz="2000" dirty="0"/>
                        <a:t>出力サイズ</a:t>
                      </a:r>
                    </a:p>
                  </a:txBody>
                  <a:tcPr marL="68580" marR="68580" marT="34290" marB="34290"/>
                </a:tc>
                <a:tc>
                  <a:txBody>
                    <a:bodyPr/>
                    <a:lstStyle/>
                    <a:p>
                      <a:pPr algn="ctr"/>
                      <a:r>
                        <a:rPr kumimoji="1" lang="en-US" altLang="ja-JP" sz="2000" dirty="0"/>
                        <a:t>2</a:t>
                      </a:r>
                      <a:endParaRPr kumimoji="1" lang="ja-JP" altLang="en-US" sz="2000" dirty="0"/>
                    </a:p>
                  </a:txBody>
                  <a:tcPr marL="68580" marR="68580" marT="34290" marB="34290"/>
                </a:tc>
                <a:extLst>
                  <a:ext uri="{0D108BD9-81ED-4DB2-BD59-A6C34878D82A}">
                    <a16:rowId xmlns:a16="http://schemas.microsoft.com/office/drawing/2014/main" val="3033221034"/>
                  </a:ext>
                </a:extLst>
              </a:tr>
              <a:tr h="278130">
                <a:tc>
                  <a:txBody>
                    <a:bodyPr/>
                    <a:lstStyle/>
                    <a:p>
                      <a:pPr algn="ctr"/>
                      <a:r>
                        <a:rPr kumimoji="1" lang="ja-JP" altLang="en-US" sz="2000" dirty="0"/>
                        <a:t>バッチサイズ</a:t>
                      </a:r>
                    </a:p>
                  </a:txBody>
                  <a:tcPr marL="68580" marR="68580" marT="34290" marB="34290"/>
                </a:tc>
                <a:tc>
                  <a:txBody>
                    <a:bodyPr/>
                    <a:lstStyle/>
                    <a:p>
                      <a:pPr algn="ctr"/>
                      <a:r>
                        <a:rPr kumimoji="1" lang="en-US" altLang="ja-JP" sz="2000" dirty="0"/>
                        <a:t>32</a:t>
                      </a:r>
                      <a:endParaRPr kumimoji="1" lang="ja-JP" altLang="en-US" sz="2000" dirty="0"/>
                    </a:p>
                  </a:txBody>
                  <a:tcPr marL="68580" marR="68580" marT="34290" marB="34290"/>
                </a:tc>
                <a:extLst>
                  <a:ext uri="{0D108BD9-81ED-4DB2-BD59-A6C34878D82A}">
                    <a16:rowId xmlns:a16="http://schemas.microsoft.com/office/drawing/2014/main" val="1976073033"/>
                  </a:ext>
                </a:extLst>
              </a:tr>
              <a:tr h="278130">
                <a:tc>
                  <a:txBody>
                    <a:bodyPr/>
                    <a:lstStyle/>
                    <a:p>
                      <a:pPr algn="ctr"/>
                      <a:r>
                        <a:rPr kumimoji="1" lang="ja-JP" altLang="en-US" sz="2000" dirty="0"/>
                        <a:t>累積報酬の時間割引率</a:t>
                      </a:r>
                    </a:p>
                  </a:txBody>
                  <a:tcPr marL="68580" marR="68580" marT="34290" marB="34290"/>
                </a:tc>
                <a:tc>
                  <a:txBody>
                    <a:bodyPr/>
                    <a:lstStyle/>
                    <a:p>
                      <a:pPr algn="ctr"/>
                      <a:r>
                        <a:rPr kumimoji="1" lang="en-US" altLang="ja-JP" sz="2000" dirty="0"/>
                        <a:t>0.99</a:t>
                      </a:r>
                      <a:endParaRPr kumimoji="1" lang="ja-JP" altLang="en-US" sz="2000" dirty="0"/>
                    </a:p>
                  </a:txBody>
                  <a:tcPr marL="68580" marR="68580" marT="34290" marB="34290"/>
                </a:tc>
                <a:extLst>
                  <a:ext uri="{0D108BD9-81ED-4DB2-BD59-A6C34878D82A}">
                    <a16:rowId xmlns:a16="http://schemas.microsoft.com/office/drawing/2014/main" val="1970098967"/>
                  </a:ext>
                </a:extLst>
              </a:tr>
              <a:tr h="278130">
                <a:tc>
                  <a:txBody>
                    <a:bodyPr/>
                    <a:lstStyle/>
                    <a:p>
                      <a:pPr algn="ctr"/>
                      <a:r>
                        <a:rPr kumimoji="1" lang="ja-JP" altLang="en-US" sz="2000" dirty="0"/>
                        <a:t>最大ステップ数</a:t>
                      </a:r>
                    </a:p>
                  </a:txBody>
                  <a:tcPr marL="68580" marR="68580" marT="34290" marB="34290"/>
                </a:tc>
                <a:tc>
                  <a:txBody>
                    <a:bodyPr/>
                    <a:lstStyle/>
                    <a:p>
                      <a:pPr algn="ctr"/>
                      <a:r>
                        <a:rPr kumimoji="1" lang="en-US" altLang="ja-JP" sz="2000" dirty="0"/>
                        <a:t>200</a:t>
                      </a:r>
                      <a:endParaRPr kumimoji="1" lang="ja-JP" altLang="en-US" sz="2000" dirty="0"/>
                    </a:p>
                  </a:txBody>
                  <a:tcPr marL="68580" marR="68580" marT="34290" marB="34290"/>
                </a:tc>
                <a:extLst>
                  <a:ext uri="{0D108BD9-81ED-4DB2-BD59-A6C34878D82A}">
                    <a16:rowId xmlns:a16="http://schemas.microsoft.com/office/drawing/2014/main" val="295145550"/>
                  </a:ext>
                </a:extLst>
              </a:tr>
              <a:tr h="278130">
                <a:tc>
                  <a:txBody>
                    <a:bodyPr/>
                    <a:lstStyle/>
                    <a:p>
                      <a:pPr algn="ctr"/>
                      <a:r>
                        <a:rPr kumimoji="1" lang="ja-JP" altLang="en-US" sz="2000" dirty="0"/>
                        <a:t>最大エポック数</a:t>
                      </a:r>
                    </a:p>
                  </a:txBody>
                  <a:tcPr marL="68580" marR="68580" marT="34290" marB="34290"/>
                </a:tc>
                <a:tc>
                  <a:txBody>
                    <a:bodyPr/>
                    <a:lstStyle/>
                    <a:p>
                      <a:pPr algn="ctr"/>
                      <a:r>
                        <a:rPr kumimoji="1" lang="en-US" altLang="ja-JP" sz="2000" dirty="0"/>
                        <a:t>500</a:t>
                      </a:r>
                      <a:endParaRPr kumimoji="1" lang="ja-JP" altLang="en-US" sz="2000" dirty="0"/>
                    </a:p>
                  </a:txBody>
                  <a:tcPr marL="68580" marR="68580" marT="34290" marB="34290"/>
                </a:tc>
                <a:extLst>
                  <a:ext uri="{0D108BD9-81ED-4DB2-BD59-A6C34878D82A}">
                    <a16:rowId xmlns:a16="http://schemas.microsoft.com/office/drawing/2014/main" val="2985487533"/>
                  </a:ext>
                </a:extLst>
              </a:tr>
              <a:tr h="278130">
                <a:tc>
                  <a:txBody>
                    <a:bodyPr/>
                    <a:lstStyle/>
                    <a:p>
                      <a:pPr algn="ctr"/>
                      <a:r>
                        <a:rPr kumimoji="1" lang="ja-JP" altLang="en-US" sz="2000" dirty="0"/>
                        <a:t>最適化手法</a:t>
                      </a:r>
                    </a:p>
                  </a:txBody>
                  <a:tcPr marL="68580" marR="68580" marT="34290" marB="34290"/>
                </a:tc>
                <a:tc>
                  <a:txBody>
                    <a:bodyPr/>
                    <a:lstStyle/>
                    <a:p>
                      <a:pPr algn="ctr"/>
                      <a:r>
                        <a:rPr kumimoji="1" lang="en-US" altLang="ja-JP" sz="2000" dirty="0" err="1"/>
                        <a:t>Adadelta</a:t>
                      </a:r>
                      <a:r>
                        <a:rPr kumimoji="1" lang="ja-JP" altLang="en-US" sz="2000" dirty="0"/>
                        <a:t>または</a:t>
                      </a:r>
                      <a:r>
                        <a:rPr kumimoji="1" lang="en-US" altLang="ja-JP" sz="2000" dirty="0"/>
                        <a:t>Adam</a:t>
                      </a:r>
                      <a:endParaRPr kumimoji="1" lang="ja-JP" altLang="en-US" sz="2000" dirty="0"/>
                    </a:p>
                  </a:txBody>
                  <a:tcPr marL="68580" marR="68580" marT="34290" marB="34290"/>
                </a:tc>
                <a:extLst>
                  <a:ext uri="{0D108BD9-81ED-4DB2-BD59-A6C34878D82A}">
                    <a16:rowId xmlns:a16="http://schemas.microsoft.com/office/drawing/2014/main" val="2088547441"/>
                  </a:ext>
                </a:extLst>
              </a:tr>
              <a:tr h="278130">
                <a:tc>
                  <a:txBody>
                    <a:bodyPr/>
                    <a:lstStyle/>
                    <a:p>
                      <a:pPr algn="ctr"/>
                      <a:r>
                        <a:rPr kumimoji="1" lang="ja-JP" altLang="en-US" sz="2000" dirty="0"/>
                        <a:t>損失関数</a:t>
                      </a:r>
                    </a:p>
                  </a:txBody>
                  <a:tcPr marL="68580" marR="68580" marT="34290" marB="34290"/>
                </a:tc>
                <a:tc>
                  <a:txBody>
                    <a:bodyPr/>
                    <a:lstStyle/>
                    <a:p>
                      <a:pPr algn="ctr"/>
                      <a:r>
                        <a:rPr kumimoji="1" lang="en-US" altLang="ja-JP" sz="2000" dirty="0"/>
                        <a:t>Huber</a:t>
                      </a:r>
                      <a:endParaRPr kumimoji="1" lang="ja-JP" altLang="en-US" sz="2000" dirty="0"/>
                    </a:p>
                  </a:txBody>
                  <a:tcPr marL="68580" marR="68580" marT="34290" marB="34290"/>
                </a:tc>
                <a:extLst>
                  <a:ext uri="{0D108BD9-81ED-4DB2-BD59-A6C34878D82A}">
                    <a16:rowId xmlns:a16="http://schemas.microsoft.com/office/drawing/2014/main" val="2975628889"/>
                  </a:ext>
                </a:extLst>
              </a:tr>
            </a:tbl>
          </a:graphicData>
        </a:graphic>
      </p:graphicFrame>
      <p:sp>
        <p:nvSpPr>
          <p:cNvPr id="3" name="スライド番号プレースホルダー 2">
            <a:extLst>
              <a:ext uri="{FF2B5EF4-FFF2-40B4-BE49-F238E27FC236}">
                <a16:creationId xmlns:a16="http://schemas.microsoft.com/office/drawing/2014/main" id="{6F2D64F7-0AE0-4EE1-9330-0BE0CC34679C}"/>
              </a:ext>
            </a:extLst>
          </p:cNvPr>
          <p:cNvSpPr>
            <a:spLocks noGrp="1"/>
          </p:cNvSpPr>
          <p:nvPr>
            <p:ph type="sldNum" sz="quarter" idx="12"/>
          </p:nvPr>
        </p:nvSpPr>
        <p:spPr/>
        <p:txBody>
          <a:bodyPr/>
          <a:lstStyle/>
          <a:p>
            <a:fld id="{3C0A87FC-0F25-4910-B7CF-4039C6E3CCE3}" type="slidenum">
              <a:rPr kumimoji="1" lang="ja-JP" altLang="en-US" smtClean="0"/>
              <a:t>15</a:t>
            </a:fld>
            <a:endParaRPr kumimoji="1" lang="ja-JP" altLang="en-US"/>
          </a:p>
        </p:txBody>
      </p:sp>
    </p:spTree>
    <p:extLst>
      <p:ext uri="{BB962C8B-B14F-4D97-AF65-F5344CB8AC3E}">
        <p14:creationId xmlns:p14="http://schemas.microsoft.com/office/powerpoint/2010/main" val="323302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実験条件</a:t>
            </a:r>
          </a:p>
        </p:txBody>
      </p:sp>
      <p:sp>
        <p:nvSpPr>
          <p:cNvPr id="5" name="コンテンツ プレースホルダー 4">
            <a:extLst>
              <a:ext uri="{FF2B5EF4-FFF2-40B4-BE49-F238E27FC236}">
                <a16:creationId xmlns:a16="http://schemas.microsoft.com/office/drawing/2014/main" id="{43E92264-1418-4013-BB99-E37C84038EB3}"/>
              </a:ext>
            </a:extLst>
          </p:cNvPr>
          <p:cNvSpPr>
            <a:spLocks noGrp="1"/>
          </p:cNvSpPr>
          <p:nvPr>
            <p:ph idx="1"/>
          </p:nvPr>
        </p:nvSpPr>
        <p:spPr/>
        <p:txBody>
          <a:bodyPr/>
          <a:lstStyle/>
          <a:p>
            <a:pPr>
              <a:buFont typeface="Wingdings" panose="05000000000000000000" pitchFamily="2" charset="2"/>
              <a:buChar char="l"/>
            </a:pPr>
            <a:r>
              <a:rPr lang="en-US" altLang="ja-JP" sz="2800" dirty="0"/>
              <a:t>195</a:t>
            </a:r>
            <a:r>
              <a:rPr lang="ja-JP" altLang="en-US" sz="2800" dirty="0"/>
              <a:t>ステップ以上制御出来たらそのエポックは　成功として</a:t>
            </a:r>
            <a:r>
              <a:rPr lang="en-US" altLang="ja-JP" sz="2800" dirty="0"/>
              <a:t>, 10</a:t>
            </a:r>
            <a:r>
              <a:rPr lang="ja-JP" altLang="en-US" sz="2800" dirty="0"/>
              <a:t>エポック連続で成功させたら　　　　学習成功とする</a:t>
            </a:r>
            <a:endParaRPr lang="en-US" altLang="ja-JP" sz="2800" dirty="0"/>
          </a:p>
          <a:p>
            <a:pPr>
              <a:buFont typeface="Wingdings" panose="05000000000000000000" pitchFamily="2" charset="2"/>
              <a:buChar char="l"/>
            </a:pPr>
            <a:r>
              <a:rPr lang="ja-JP" altLang="en-US" sz="2800" dirty="0"/>
              <a:t>逆に最大エポック数</a:t>
            </a:r>
            <a:r>
              <a:rPr lang="en-US" altLang="ja-JP" sz="2800" dirty="0"/>
              <a:t>500</a:t>
            </a:r>
            <a:r>
              <a:rPr lang="ja-JP" altLang="en-US" sz="2800" dirty="0"/>
              <a:t>まで達しても</a:t>
            </a:r>
            <a:r>
              <a:rPr lang="en-US" altLang="ja-JP" sz="2800" dirty="0"/>
              <a:t>10</a:t>
            </a:r>
            <a:r>
              <a:rPr lang="ja-JP" altLang="en-US" sz="2800" dirty="0"/>
              <a:t>エポック連続で成功しなかったら学習失敗とする</a:t>
            </a:r>
            <a:endParaRPr lang="en-US" altLang="ja-JP" sz="2800" dirty="0"/>
          </a:p>
          <a:p>
            <a:pPr>
              <a:buFont typeface="Wingdings" panose="05000000000000000000" pitchFamily="2" charset="2"/>
              <a:buChar char="l"/>
            </a:pPr>
            <a:r>
              <a:rPr lang="ja-JP" altLang="en-US" sz="2800" dirty="0"/>
              <a:t>これらの試行を各アルゴリズムに対して</a:t>
            </a:r>
            <a:r>
              <a:rPr lang="en-US" altLang="ja-JP" sz="2800" dirty="0"/>
              <a:t>100</a:t>
            </a:r>
            <a:r>
              <a:rPr lang="ja-JP" altLang="en-US" sz="2800" dirty="0"/>
              <a:t>回行った</a:t>
            </a:r>
            <a:endParaRPr lang="en-US" altLang="ja-JP" sz="2800" dirty="0"/>
          </a:p>
          <a:p>
            <a:pPr>
              <a:buFont typeface="Wingdings" panose="05000000000000000000" pitchFamily="2" charset="2"/>
              <a:buChar char="l"/>
            </a:pPr>
            <a:endParaRPr lang="ja-JP" altLang="en-US" dirty="0"/>
          </a:p>
        </p:txBody>
      </p:sp>
      <p:sp>
        <p:nvSpPr>
          <p:cNvPr id="3" name="スライド番号プレースホルダー 2">
            <a:extLst>
              <a:ext uri="{FF2B5EF4-FFF2-40B4-BE49-F238E27FC236}">
                <a16:creationId xmlns:a16="http://schemas.microsoft.com/office/drawing/2014/main" id="{C1ACECD0-B8B0-45BF-A0D2-4AA532ED3779}"/>
              </a:ext>
            </a:extLst>
          </p:cNvPr>
          <p:cNvSpPr>
            <a:spLocks noGrp="1"/>
          </p:cNvSpPr>
          <p:nvPr>
            <p:ph type="sldNum" sz="quarter" idx="12"/>
          </p:nvPr>
        </p:nvSpPr>
        <p:spPr/>
        <p:txBody>
          <a:bodyPr/>
          <a:lstStyle/>
          <a:p>
            <a:fld id="{3C0A87FC-0F25-4910-B7CF-4039C6E3CCE3}" type="slidenum">
              <a:rPr kumimoji="1" lang="ja-JP" altLang="en-US" smtClean="0"/>
              <a:t>16</a:t>
            </a:fld>
            <a:endParaRPr kumimoji="1" lang="ja-JP" altLang="en-US"/>
          </a:p>
        </p:txBody>
      </p:sp>
    </p:spTree>
    <p:extLst>
      <p:ext uri="{BB962C8B-B14F-4D97-AF65-F5344CB8AC3E}">
        <p14:creationId xmlns:p14="http://schemas.microsoft.com/office/powerpoint/2010/main" val="389108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700" dirty="0">
                <a:solidFill>
                  <a:schemeClr val="bg1">
                    <a:lumMod val="75000"/>
                  </a:schemeClr>
                </a:solidFill>
              </a:rPr>
              <a:t>はじめに</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要素技術</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実験</a:t>
            </a:r>
            <a:endParaRPr lang="en-US" altLang="ja-JP" sz="2700" dirty="0">
              <a:solidFill>
                <a:schemeClr val="bg1">
                  <a:lumMod val="75000"/>
                </a:schemeClr>
              </a:solidFill>
            </a:endParaRPr>
          </a:p>
          <a:p>
            <a:pPr marL="342900" indent="-342900">
              <a:buFont typeface="+mj-lt"/>
              <a:buAutoNum type="arabicPeriod"/>
            </a:pPr>
            <a:r>
              <a:rPr lang="ja-JP" altLang="en-US" sz="2700" dirty="0">
                <a:solidFill>
                  <a:sysClr val="windowText" lastClr="000000"/>
                </a:solidFill>
              </a:rPr>
              <a:t>結果</a:t>
            </a:r>
            <a:endParaRPr lang="en-US" altLang="ja-JP" sz="2700" dirty="0">
              <a:solidFill>
                <a:sysClr val="windowText" lastClr="000000"/>
              </a:solidFill>
            </a:endParaRPr>
          </a:p>
          <a:p>
            <a:pPr marL="342900" indent="-342900">
              <a:buFont typeface="+mj-lt"/>
              <a:buAutoNum type="arabicPeriod"/>
            </a:pPr>
            <a:r>
              <a:rPr lang="ja-JP" altLang="en-US" sz="2700" dirty="0">
                <a:solidFill>
                  <a:schemeClr val="bg1">
                    <a:lumMod val="75000"/>
                  </a:schemeClr>
                </a:solidFill>
              </a:rPr>
              <a:t>まとめと今後の課題</a:t>
            </a:r>
            <a:endParaRPr lang="en-US" altLang="ja-JP" sz="2700" dirty="0">
              <a:solidFill>
                <a:schemeClr val="bg1">
                  <a:lumMod val="75000"/>
                </a:schemeClr>
              </a:solidFill>
            </a:endParaRPr>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251447EE-10AA-49E0-8E7D-E98E26EAE168}"/>
              </a:ext>
            </a:extLst>
          </p:cNvPr>
          <p:cNvSpPr>
            <a:spLocks noGrp="1"/>
          </p:cNvSpPr>
          <p:nvPr>
            <p:ph type="sldNum" sz="quarter" idx="12"/>
          </p:nvPr>
        </p:nvSpPr>
        <p:spPr/>
        <p:txBody>
          <a:bodyPr/>
          <a:lstStyle/>
          <a:p>
            <a:fld id="{3C0A87FC-0F25-4910-B7CF-4039C6E3CCE3}" type="slidenum">
              <a:rPr kumimoji="1" lang="ja-JP" altLang="en-US" smtClean="0"/>
              <a:t>17</a:t>
            </a:fld>
            <a:endParaRPr kumimoji="1" lang="ja-JP" altLang="en-US"/>
          </a:p>
        </p:txBody>
      </p:sp>
    </p:spTree>
    <p:extLst>
      <p:ext uri="{BB962C8B-B14F-4D97-AF65-F5344CB8AC3E}">
        <p14:creationId xmlns:p14="http://schemas.microsoft.com/office/powerpoint/2010/main" val="349059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結果</a:t>
            </a:r>
          </a:p>
        </p:txBody>
      </p:sp>
      <p:sp>
        <p:nvSpPr>
          <p:cNvPr id="16" name="テキスト ボックス 15">
            <a:extLst>
              <a:ext uri="{FF2B5EF4-FFF2-40B4-BE49-F238E27FC236}">
                <a16:creationId xmlns:a16="http://schemas.microsoft.com/office/drawing/2014/main" id="{F1856783-06E6-4416-9078-46EE0E197ADD}"/>
              </a:ext>
            </a:extLst>
          </p:cNvPr>
          <p:cNvSpPr txBox="1"/>
          <p:nvPr/>
        </p:nvSpPr>
        <p:spPr>
          <a:xfrm>
            <a:off x="1381125" y="1932936"/>
            <a:ext cx="6632725" cy="830997"/>
          </a:xfrm>
          <a:prstGeom prst="rect">
            <a:avLst/>
          </a:prstGeom>
          <a:noFill/>
        </p:spPr>
        <p:txBody>
          <a:bodyPr wrap="square" rtlCol="0">
            <a:spAutoFit/>
          </a:bodyPr>
          <a:lstStyle/>
          <a:p>
            <a:r>
              <a:rPr kumimoji="1" lang="ja-JP" altLang="en-US" sz="2400" dirty="0"/>
              <a:t>力の摂動を変えた時の学習終了時のエポック数の推移</a:t>
            </a:r>
          </a:p>
        </p:txBody>
      </p:sp>
      <p:sp>
        <p:nvSpPr>
          <p:cNvPr id="3" name="スライド番号プレースホルダー 2">
            <a:extLst>
              <a:ext uri="{FF2B5EF4-FFF2-40B4-BE49-F238E27FC236}">
                <a16:creationId xmlns:a16="http://schemas.microsoft.com/office/drawing/2014/main" id="{6D1B034D-6532-42FE-AA15-9266606A5BB2}"/>
              </a:ext>
            </a:extLst>
          </p:cNvPr>
          <p:cNvSpPr>
            <a:spLocks noGrp="1"/>
          </p:cNvSpPr>
          <p:nvPr>
            <p:ph type="sldNum" sz="quarter" idx="12"/>
          </p:nvPr>
        </p:nvSpPr>
        <p:spPr/>
        <p:txBody>
          <a:bodyPr/>
          <a:lstStyle/>
          <a:p>
            <a:fld id="{3C0A87FC-0F25-4910-B7CF-4039C6E3CCE3}" type="slidenum">
              <a:rPr kumimoji="1" lang="ja-JP" altLang="en-US" smtClean="0"/>
              <a:t>18</a:t>
            </a:fld>
            <a:endParaRPr kumimoji="1" lang="ja-JP" altLang="en-US"/>
          </a:p>
        </p:txBody>
      </p:sp>
      <p:graphicFrame>
        <p:nvGraphicFramePr>
          <p:cNvPr id="11" name="コンテンツ プレースホルダー 10">
            <a:extLst>
              <a:ext uri="{FF2B5EF4-FFF2-40B4-BE49-F238E27FC236}">
                <a16:creationId xmlns:a16="http://schemas.microsoft.com/office/drawing/2014/main" id="{AE834BF2-C28D-4D02-ACAA-1DCF9E1C2FE3}"/>
              </a:ext>
            </a:extLst>
          </p:cNvPr>
          <p:cNvGraphicFramePr>
            <a:graphicFrameLocks noGrp="1"/>
          </p:cNvGraphicFramePr>
          <p:nvPr>
            <p:ph idx="1"/>
            <p:extLst>
              <p:ext uri="{D42A27DB-BD31-4B8C-83A1-F6EECF244321}">
                <p14:modId xmlns:p14="http://schemas.microsoft.com/office/powerpoint/2010/main" val="2542025887"/>
              </p:ext>
            </p:extLst>
          </p:nvPr>
        </p:nvGraphicFramePr>
        <p:xfrm>
          <a:off x="1290691" y="2857499"/>
          <a:ext cx="6948434" cy="3228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276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結果</a:t>
            </a:r>
          </a:p>
        </p:txBody>
      </p:sp>
      <p:sp>
        <p:nvSpPr>
          <p:cNvPr id="11" name="テキスト ボックス 10">
            <a:extLst>
              <a:ext uri="{FF2B5EF4-FFF2-40B4-BE49-F238E27FC236}">
                <a16:creationId xmlns:a16="http://schemas.microsoft.com/office/drawing/2014/main" id="{7D6F3D54-CC7F-42DB-AF36-F9251647FEE0}"/>
              </a:ext>
            </a:extLst>
          </p:cNvPr>
          <p:cNvSpPr txBox="1"/>
          <p:nvPr/>
        </p:nvSpPr>
        <p:spPr>
          <a:xfrm>
            <a:off x="1424588" y="1864578"/>
            <a:ext cx="6492765" cy="830997"/>
          </a:xfrm>
          <a:prstGeom prst="rect">
            <a:avLst/>
          </a:prstGeom>
          <a:noFill/>
        </p:spPr>
        <p:txBody>
          <a:bodyPr wrap="square" rtlCol="0">
            <a:spAutoFit/>
          </a:bodyPr>
          <a:lstStyle/>
          <a:p>
            <a:r>
              <a:rPr kumimoji="1" lang="ja-JP" altLang="en-US" sz="2400" dirty="0"/>
              <a:t>通常の</a:t>
            </a:r>
            <a:r>
              <a:rPr kumimoji="1" lang="en-US" altLang="ja-JP" sz="2400" dirty="0" err="1"/>
              <a:t>CartPole</a:t>
            </a:r>
            <a:r>
              <a:rPr kumimoji="1" lang="ja-JP" altLang="en-US" sz="2400" dirty="0"/>
              <a:t>環境におけるエポック数に対する平均ステップ数の推移</a:t>
            </a:r>
          </a:p>
        </p:txBody>
      </p:sp>
      <p:sp>
        <p:nvSpPr>
          <p:cNvPr id="3" name="スライド番号プレースホルダー 2">
            <a:extLst>
              <a:ext uri="{FF2B5EF4-FFF2-40B4-BE49-F238E27FC236}">
                <a16:creationId xmlns:a16="http://schemas.microsoft.com/office/drawing/2014/main" id="{971E26C2-396C-4226-8683-0719FCB58795}"/>
              </a:ext>
            </a:extLst>
          </p:cNvPr>
          <p:cNvSpPr>
            <a:spLocks noGrp="1"/>
          </p:cNvSpPr>
          <p:nvPr>
            <p:ph type="sldNum" sz="quarter" idx="12"/>
          </p:nvPr>
        </p:nvSpPr>
        <p:spPr/>
        <p:txBody>
          <a:bodyPr/>
          <a:lstStyle/>
          <a:p>
            <a:fld id="{3C0A87FC-0F25-4910-B7CF-4039C6E3CCE3}" type="slidenum">
              <a:rPr kumimoji="1" lang="ja-JP" altLang="en-US" smtClean="0"/>
              <a:t>19</a:t>
            </a:fld>
            <a:endParaRPr kumimoji="1" lang="ja-JP" altLang="en-US"/>
          </a:p>
        </p:txBody>
      </p:sp>
      <p:pic>
        <p:nvPicPr>
          <p:cNvPr id="7" name="コンテンツ プレースホルダー 6">
            <a:extLst>
              <a:ext uri="{FF2B5EF4-FFF2-40B4-BE49-F238E27FC236}">
                <a16:creationId xmlns:a16="http://schemas.microsoft.com/office/drawing/2014/main" id="{D4B88040-616E-4E6F-B766-58AC93BDDE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3884" y="2695575"/>
            <a:ext cx="5176231" cy="3450821"/>
          </a:xfrm>
        </p:spPr>
      </p:pic>
    </p:spTree>
    <p:extLst>
      <p:ext uri="{BB962C8B-B14F-4D97-AF65-F5344CB8AC3E}">
        <p14:creationId xmlns:p14="http://schemas.microsoft.com/office/powerpoint/2010/main" val="127697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800" dirty="0"/>
              <a:t>はじめに</a:t>
            </a:r>
            <a:endParaRPr lang="en-US" altLang="ja-JP" sz="2800" dirty="0"/>
          </a:p>
          <a:p>
            <a:pPr marL="342900" indent="-342900">
              <a:buFont typeface="+mj-lt"/>
              <a:buAutoNum type="arabicPeriod"/>
            </a:pPr>
            <a:r>
              <a:rPr lang="ja-JP" altLang="en-US" sz="2800" dirty="0"/>
              <a:t>要素技術</a:t>
            </a:r>
            <a:endParaRPr lang="en-US" altLang="ja-JP" sz="2800" dirty="0"/>
          </a:p>
          <a:p>
            <a:pPr marL="342900" indent="-342900">
              <a:buFont typeface="+mj-lt"/>
              <a:buAutoNum type="arabicPeriod"/>
            </a:pPr>
            <a:r>
              <a:rPr lang="ja-JP" altLang="en-US" sz="2800" dirty="0"/>
              <a:t>実験</a:t>
            </a:r>
            <a:endParaRPr lang="en-US" altLang="ja-JP" sz="2800" dirty="0"/>
          </a:p>
          <a:p>
            <a:pPr marL="342900" indent="-342900">
              <a:buFont typeface="+mj-lt"/>
              <a:buAutoNum type="arabicPeriod"/>
            </a:pPr>
            <a:r>
              <a:rPr lang="ja-JP" altLang="en-US" sz="2800" dirty="0"/>
              <a:t>結果</a:t>
            </a:r>
            <a:endParaRPr lang="en-US" altLang="ja-JP" sz="2800" dirty="0"/>
          </a:p>
          <a:p>
            <a:pPr marL="342900" indent="-342900">
              <a:buFont typeface="+mj-lt"/>
              <a:buAutoNum type="arabicPeriod"/>
            </a:pPr>
            <a:r>
              <a:rPr lang="ja-JP" altLang="en-US" sz="2800" dirty="0"/>
              <a:t>まとめと今後の課題</a:t>
            </a:r>
            <a:endParaRPr lang="en-US" altLang="ja-JP" sz="2800" dirty="0"/>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A7ADEBAF-F0C8-4DAD-BB8A-3F6CB3845794}"/>
              </a:ext>
            </a:extLst>
          </p:cNvPr>
          <p:cNvSpPr>
            <a:spLocks noGrp="1"/>
          </p:cNvSpPr>
          <p:nvPr>
            <p:ph type="sldNum" sz="quarter" idx="12"/>
          </p:nvPr>
        </p:nvSpPr>
        <p:spPr/>
        <p:txBody>
          <a:bodyPr/>
          <a:lstStyle/>
          <a:p>
            <a:fld id="{3C0A87FC-0F25-4910-B7CF-4039C6E3CCE3}" type="slidenum">
              <a:rPr kumimoji="1" lang="ja-JP" altLang="en-US" sz="2800" smtClean="0"/>
              <a:t>2</a:t>
            </a:fld>
            <a:endParaRPr kumimoji="1" lang="ja-JP" altLang="en-US" sz="2800" dirty="0"/>
          </a:p>
        </p:txBody>
      </p:sp>
    </p:spTree>
    <p:extLst>
      <p:ext uri="{BB962C8B-B14F-4D97-AF65-F5344CB8AC3E}">
        <p14:creationId xmlns:p14="http://schemas.microsoft.com/office/powerpoint/2010/main" val="170838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結果</a:t>
            </a:r>
          </a:p>
        </p:txBody>
      </p:sp>
      <p:graphicFrame>
        <p:nvGraphicFramePr>
          <p:cNvPr id="9" name="表 9">
            <a:extLst>
              <a:ext uri="{FF2B5EF4-FFF2-40B4-BE49-F238E27FC236}">
                <a16:creationId xmlns:a16="http://schemas.microsoft.com/office/drawing/2014/main" id="{407E524E-918A-4DFE-9589-FC2827D8C955}"/>
              </a:ext>
            </a:extLst>
          </p:cNvPr>
          <p:cNvGraphicFramePr>
            <a:graphicFrameLocks noGrp="1"/>
          </p:cNvGraphicFramePr>
          <p:nvPr>
            <p:ph idx="1"/>
            <p:extLst>
              <p:ext uri="{D42A27DB-BD31-4B8C-83A1-F6EECF244321}">
                <p14:modId xmlns:p14="http://schemas.microsoft.com/office/powerpoint/2010/main" val="456730153"/>
              </p:ext>
            </p:extLst>
          </p:nvPr>
        </p:nvGraphicFramePr>
        <p:xfrm>
          <a:off x="922283" y="3109051"/>
          <a:ext cx="7543800" cy="291846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1851566953"/>
                    </a:ext>
                  </a:extLst>
                </a:gridCol>
                <a:gridCol w="3771900">
                  <a:extLst>
                    <a:ext uri="{9D8B030D-6E8A-4147-A177-3AD203B41FA5}">
                      <a16:colId xmlns:a16="http://schemas.microsoft.com/office/drawing/2014/main" val="35983568"/>
                    </a:ext>
                  </a:extLst>
                </a:gridCol>
              </a:tblGrid>
              <a:tr h="278130">
                <a:tc>
                  <a:txBody>
                    <a:bodyPr/>
                    <a:lstStyle/>
                    <a:p>
                      <a:r>
                        <a:rPr kumimoji="1" lang="ja-JP" altLang="en-US" sz="2000" dirty="0"/>
                        <a:t>アルゴリズム</a:t>
                      </a:r>
                    </a:p>
                  </a:txBody>
                  <a:tcPr marL="68580" marR="68580" marT="34290" marB="34290"/>
                </a:tc>
                <a:tc>
                  <a:txBody>
                    <a:bodyPr/>
                    <a:lstStyle/>
                    <a:p>
                      <a:r>
                        <a:rPr kumimoji="1" lang="ja-JP" altLang="en-US" sz="2000" dirty="0"/>
                        <a:t>失敗した数</a:t>
                      </a:r>
                    </a:p>
                  </a:txBody>
                  <a:tcPr marL="68580" marR="68580" marT="34290" marB="34290"/>
                </a:tc>
                <a:extLst>
                  <a:ext uri="{0D108BD9-81ED-4DB2-BD59-A6C34878D82A}">
                    <a16:rowId xmlns:a16="http://schemas.microsoft.com/office/drawing/2014/main" val="3277665022"/>
                  </a:ext>
                </a:extLst>
              </a:tr>
              <a:tr h="278130">
                <a:tc>
                  <a:txBody>
                    <a:bodyPr/>
                    <a:lstStyle/>
                    <a:p>
                      <a:r>
                        <a:rPr kumimoji="1" lang="en-US" altLang="ja-JP" sz="2000" dirty="0"/>
                        <a:t>DQN</a:t>
                      </a:r>
                      <a:endParaRPr kumimoji="1" lang="ja-JP" altLang="en-US" sz="2000" dirty="0"/>
                    </a:p>
                  </a:txBody>
                  <a:tcPr marL="68580" marR="68580" marT="34290" marB="34290"/>
                </a:tc>
                <a:tc>
                  <a:txBody>
                    <a:bodyPr/>
                    <a:lstStyle/>
                    <a:p>
                      <a:r>
                        <a:rPr kumimoji="1" lang="en-US" altLang="ja-JP" sz="2000" dirty="0"/>
                        <a:t>77</a:t>
                      </a:r>
                      <a:endParaRPr kumimoji="1" lang="ja-JP" altLang="en-US" sz="2000" dirty="0"/>
                    </a:p>
                  </a:txBody>
                  <a:tcPr marL="68580" marR="68580" marT="34290" marB="34290"/>
                </a:tc>
                <a:extLst>
                  <a:ext uri="{0D108BD9-81ED-4DB2-BD59-A6C34878D82A}">
                    <a16:rowId xmlns:a16="http://schemas.microsoft.com/office/drawing/2014/main" val="3798776024"/>
                  </a:ext>
                </a:extLst>
              </a:tr>
              <a:tr h="278130">
                <a:tc>
                  <a:txBody>
                    <a:bodyPr/>
                    <a:lstStyle/>
                    <a:p>
                      <a:r>
                        <a:rPr kumimoji="1" lang="en-US" altLang="ja-JP" sz="2000" dirty="0"/>
                        <a:t>DDQN</a:t>
                      </a:r>
                      <a:endParaRPr kumimoji="1" lang="ja-JP" altLang="en-US" sz="2000" dirty="0"/>
                    </a:p>
                  </a:txBody>
                  <a:tcPr marL="68580" marR="68580" marT="34290" marB="34290"/>
                </a:tc>
                <a:tc>
                  <a:txBody>
                    <a:bodyPr/>
                    <a:lstStyle/>
                    <a:p>
                      <a:r>
                        <a:rPr kumimoji="1" lang="en-US" altLang="ja-JP" sz="2000" dirty="0"/>
                        <a:t>46</a:t>
                      </a:r>
                      <a:endParaRPr kumimoji="1" lang="ja-JP" altLang="en-US" sz="2000" dirty="0"/>
                    </a:p>
                  </a:txBody>
                  <a:tcPr marL="68580" marR="68580" marT="34290" marB="34290"/>
                </a:tc>
                <a:extLst>
                  <a:ext uri="{0D108BD9-81ED-4DB2-BD59-A6C34878D82A}">
                    <a16:rowId xmlns:a16="http://schemas.microsoft.com/office/drawing/2014/main" val="999227224"/>
                  </a:ext>
                </a:extLst>
              </a:tr>
              <a:tr h="278130">
                <a:tc>
                  <a:txBody>
                    <a:bodyPr/>
                    <a:lstStyle/>
                    <a:p>
                      <a:r>
                        <a:rPr kumimoji="1" lang="en-US" altLang="ja-JP" sz="2000" dirty="0" err="1"/>
                        <a:t>DuelingNet</a:t>
                      </a:r>
                      <a:r>
                        <a:rPr kumimoji="1" lang="en-US" altLang="ja-JP" sz="2000" dirty="0"/>
                        <a:t> + DDQN</a:t>
                      </a:r>
                      <a:endParaRPr kumimoji="1" lang="ja-JP" altLang="en-US" sz="2000" dirty="0"/>
                    </a:p>
                  </a:txBody>
                  <a:tcPr marL="68580" marR="68580" marT="34290" marB="34290"/>
                </a:tc>
                <a:tc>
                  <a:txBody>
                    <a:bodyPr/>
                    <a:lstStyle/>
                    <a:p>
                      <a:r>
                        <a:rPr kumimoji="1" lang="en-US" altLang="ja-JP" sz="2000" dirty="0"/>
                        <a:t>57</a:t>
                      </a:r>
                      <a:endParaRPr kumimoji="1" lang="ja-JP" altLang="en-US" sz="2000" dirty="0"/>
                    </a:p>
                  </a:txBody>
                  <a:tcPr marL="68580" marR="68580" marT="34290" marB="34290"/>
                </a:tc>
                <a:extLst>
                  <a:ext uri="{0D108BD9-81ED-4DB2-BD59-A6C34878D82A}">
                    <a16:rowId xmlns:a16="http://schemas.microsoft.com/office/drawing/2014/main" val="280912284"/>
                  </a:ext>
                </a:extLst>
              </a:tr>
              <a:tr h="278130">
                <a:tc>
                  <a:txBody>
                    <a:bodyPr/>
                    <a:lstStyle/>
                    <a:p>
                      <a:r>
                        <a:rPr kumimoji="1" lang="en-US" altLang="ja-JP" sz="2000" dirty="0"/>
                        <a:t>Prioritized</a:t>
                      </a:r>
                      <a:r>
                        <a:rPr kumimoji="1" lang="ja-JP" altLang="en-US" sz="2000" dirty="0"/>
                        <a:t> </a:t>
                      </a:r>
                      <a:r>
                        <a:rPr kumimoji="1" lang="en-US" altLang="ja-JP" sz="2000" dirty="0"/>
                        <a:t>Experience</a:t>
                      </a:r>
                      <a:r>
                        <a:rPr kumimoji="1" lang="ja-JP" altLang="en-US" sz="2000" dirty="0"/>
                        <a:t> </a:t>
                      </a:r>
                      <a:r>
                        <a:rPr kumimoji="1" lang="en-US" altLang="ja-JP" sz="2000" dirty="0"/>
                        <a:t>Replay</a:t>
                      </a:r>
                      <a:r>
                        <a:rPr kumimoji="1" lang="ja-JP" altLang="en-US" sz="2000" dirty="0"/>
                        <a:t> </a:t>
                      </a:r>
                      <a:r>
                        <a:rPr kumimoji="1" lang="en-US" altLang="ja-JP" sz="2000" dirty="0"/>
                        <a:t>+</a:t>
                      </a:r>
                      <a:r>
                        <a:rPr kumimoji="1" lang="ja-JP" altLang="en-US" sz="2000" dirty="0"/>
                        <a:t> </a:t>
                      </a:r>
                      <a:r>
                        <a:rPr kumimoji="1" lang="en-US" altLang="ja-JP" sz="2000" dirty="0"/>
                        <a:t>DDQN</a:t>
                      </a:r>
                      <a:endParaRPr kumimoji="1" lang="ja-JP" altLang="en-US" sz="2000" dirty="0"/>
                    </a:p>
                  </a:txBody>
                  <a:tcPr marL="68580" marR="68580" marT="34290" marB="34290"/>
                </a:tc>
                <a:tc>
                  <a:txBody>
                    <a:bodyPr/>
                    <a:lstStyle/>
                    <a:p>
                      <a:r>
                        <a:rPr kumimoji="1" lang="en-US" altLang="ja-JP" sz="2000" dirty="0"/>
                        <a:t>65</a:t>
                      </a:r>
                      <a:endParaRPr kumimoji="1" lang="ja-JP" altLang="en-US" sz="2000" dirty="0"/>
                    </a:p>
                  </a:txBody>
                  <a:tcPr marL="68580" marR="68580" marT="34290" marB="34290"/>
                </a:tc>
                <a:extLst>
                  <a:ext uri="{0D108BD9-81ED-4DB2-BD59-A6C34878D82A}">
                    <a16:rowId xmlns:a16="http://schemas.microsoft.com/office/drawing/2014/main" val="2979236212"/>
                  </a:ext>
                </a:extLst>
              </a:tr>
              <a:tr h="278130">
                <a:tc>
                  <a:txBody>
                    <a:bodyPr/>
                    <a:lstStyle/>
                    <a:p>
                      <a:r>
                        <a:rPr kumimoji="1" lang="en-US" altLang="ja-JP" sz="2000" dirty="0" err="1"/>
                        <a:t>NoisyNet</a:t>
                      </a:r>
                      <a:r>
                        <a:rPr kumimoji="1" lang="en-US" altLang="ja-JP" sz="2000" dirty="0"/>
                        <a:t> + DDQN</a:t>
                      </a:r>
                      <a:endParaRPr kumimoji="1" lang="ja-JP" altLang="en-US" sz="2000" dirty="0"/>
                    </a:p>
                  </a:txBody>
                  <a:tcPr marL="68580" marR="68580" marT="34290" marB="34290"/>
                </a:tc>
                <a:tc>
                  <a:txBody>
                    <a:bodyPr/>
                    <a:lstStyle/>
                    <a:p>
                      <a:r>
                        <a:rPr kumimoji="1" lang="en-US" altLang="ja-JP" sz="2000" dirty="0"/>
                        <a:t>78</a:t>
                      </a:r>
                      <a:endParaRPr kumimoji="1" lang="ja-JP" altLang="en-US" sz="2000" dirty="0"/>
                    </a:p>
                  </a:txBody>
                  <a:tcPr marL="68580" marR="68580" marT="34290" marB="34290"/>
                </a:tc>
                <a:extLst>
                  <a:ext uri="{0D108BD9-81ED-4DB2-BD59-A6C34878D82A}">
                    <a16:rowId xmlns:a16="http://schemas.microsoft.com/office/drawing/2014/main" val="3298360842"/>
                  </a:ext>
                </a:extLst>
              </a:tr>
              <a:tr h="278130">
                <a:tc>
                  <a:txBody>
                    <a:bodyPr/>
                    <a:lstStyle/>
                    <a:p>
                      <a:r>
                        <a:rPr kumimoji="1" lang="en-US" altLang="ja-JP" sz="2000" dirty="0"/>
                        <a:t>5</a:t>
                      </a:r>
                      <a:r>
                        <a:rPr kumimoji="1" lang="ja-JP" altLang="en-US" sz="2000" dirty="0"/>
                        <a:t>つを全部のせ</a:t>
                      </a:r>
                    </a:p>
                  </a:txBody>
                  <a:tcPr marL="68580" marR="68580" marT="34290" marB="34290"/>
                </a:tc>
                <a:tc>
                  <a:txBody>
                    <a:bodyPr/>
                    <a:lstStyle/>
                    <a:p>
                      <a:r>
                        <a:rPr kumimoji="1" lang="en-US" altLang="ja-JP" sz="2000" dirty="0"/>
                        <a:t>28</a:t>
                      </a:r>
                      <a:endParaRPr kumimoji="1" lang="ja-JP" altLang="en-US" sz="2000" dirty="0"/>
                    </a:p>
                  </a:txBody>
                  <a:tcPr marL="68580" marR="68580" marT="34290" marB="34290"/>
                </a:tc>
                <a:extLst>
                  <a:ext uri="{0D108BD9-81ED-4DB2-BD59-A6C34878D82A}">
                    <a16:rowId xmlns:a16="http://schemas.microsoft.com/office/drawing/2014/main" val="3824012508"/>
                  </a:ext>
                </a:extLst>
              </a:tr>
            </a:tbl>
          </a:graphicData>
        </a:graphic>
      </p:graphicFrame>
      <p:sp>
        <p:nvSpPr>
          <p:cNvPr id="11" name="テキスト ボックス 10">
            <a:extLst>
              <a:ext uri="{FF2B5EF4-FFF2-40B4-BE49-F238E27FC236}">
                <a16:creationId xmlns:a16="http://schemas.microsoft.com/office/drawing/2014/main" id="{7D6F3D54-CC7F-42DB-AF36-F9251647FEE0}"/>
              </a:ext>
            </a:extLst>
          </p:cNvPr>
          <p:cNvSpPr txBox="1"/>
          <p:nvPr/>
        </p:nvSpPr>
        <p:spPr>
          <a:xfrm>
            <a:off x="1584434" y="2023775"/>
            <a:ext cx="6219497" cy="830997"/>
          </a:xfrm>
          <a:prstGeom prst="rect">
            <a:avLst/>
          </a:prstGeom>
          <a:noFill/>
        </p:spPr>
        <p:txBody>
          <a:bodyPr wrap="square" rtlCol="0">
            <a:spAutoFit/>
          </a:bodyPr>
          <a:lstStyle/>
          <a:p>
            <a:r>
              <a:rPr kumimoji="1" lang="ja-JP" altLang="en-US" sz="2400" dirty="0"/>
              <a:t>標準偏差が</a:t>
            </a:r>
            <a:r>
              <a:rPr kumimoji="1" lang="en-US" altLang="ja-JP" sz="2400" dirty="0"/>
              <a:t>15</a:t>
            </a:r>
            <a:r>
              <a:rPr kumimoji="1" lang="ja-JP" altLang="en-US" sz="2400" dirty="0"/>
              <a:t>の正規分布の値を摂動として加えた場合の学習失敗した数</a:t>
            </a:r>
            <a:r>
              <a:rPr kumimoji="1" lang="en-US" altLang="ja-JP" sz="2400" dirty="0"/>
              <a:t>(100</a:t>
            </a:r>
            <a:r>
              <a:rPr kumimoji="1" lang="ja-JP" altLang="en-US" sz="2400" dirty="0"/>
              <a:t>回中</a:t>
            </a:r>
            <a:r>
              <a:rPr kumimoji="1" lang="en-US" altLang="ja-JP" sz="2400" dirty="0"/>
              <a:t>)</a:t>
            </a:r>
            <a:endParaRPr kumimoji="1" lang="ja-JP" altLang="en-US" sz="2400" dirty="0"/>
          </a:p>
        </p:txBody>
      </p:sp>
      <p:sp>
        <p:nvSpPr>
          <p:cNvPr id="3" name="スライド番号プレースホルダー 2">
            <a:extLst>
              <a:ext uri="{FF2B5EF4-FFF2-40B4-BE49-F238E27FC236}">
                <a16:creationId xmlns:a16="http://schemas.microsoft.com/office/drawing/2014/main" id="{1FD11107-B981-47E5-B526-62416776A00D}"/>
              </a:ext>
            </a:extLst>
          </p:cNvPr>
          <p:cNvSpPr>
            <a:spLocks noGrp="1"/>
          </p:cNvSpPr>
          <p:nvPr>
            <p:ph type="sldNum" sz="quarter" idx="12"/>
          </p:nvPr>
        </p:nvSpPr>
        <p:spPr/>
        <p:txBody>
          <a:bodyPr/>
          <a:lstStyle/>
          <a:p>
            <a:fld id="{3C0A87FC-0F25-4910-B7CF-4039C6E3CCE3}" type="slidenum">
              <a:rPr kumimoji="1" lang="ja-JP" altLang="en-US" smtClean="0"/>
              <a:t>20</a:t>
            </a:fld>
            <a:endParaRPr kumimoji="1" lang="ja-JP" altLang="en-US"/>
          </a:p>
        </p:txBody>
      </p:sp>
    </p:spTree>
    <p:extLst>
      <p:ext uri="{BB962C8B-B14F-4D97-AF65-F5344CB8AC3E}">
        <p14:creationId xmlns:p14="http://schemas.microsoft.com/office/powerpoint/2010/main" val="88310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結果</a:t>
            </a:r>
          </a:p>
        </p:txBody>
      </p:sp>
      <p:sp>
        <p:nvSpPr>
          <p:cNvPr id="4" name="コンテンツ プレースホルダー 3">
            <a:extLst>
              <a:ext uri="{FF2B5EF4-FFF2-40B4-BE49-F238E27FC236}">
                <a16:creationId xmlns:a16="http://schemas.microsoft.com/office/drawing/2014/main" id="{96CD5F0D-3B2C-47B8-B40D-ACEDCFD4D921}"/>
              </a:ext>
            </a:extLst>
          </p:cNvPr>
          <p:cNvSpPr>
            <a:spLocks noGrp="1"/>
          </p:cNvSpPr>
          <p:nvPr>
            <p:ph idx="1"/>
          </p:nvPr>
        </p:nvSpPr>
        <p:spPr>
          <a:xfrm>
            <a:off x="822960" y="2354975"/>
            <a:ext cx="7543800" cy="2904096"/>
          </a:xfrm>
        </p:spPr>
        <p:txBody>
          <a:bodyPr/>
          <a:lstStyle/>
          <a:p>
            <a:pPr>
              <a:buFont typeface="Wingdings" panose="05000000000000000000" pitchFamily="2" charset="2"/>
              <a:buChar char="l"/>
            </a:pPr>
            <a:r>
              <a:rPr lang="en-US" altLang="ja-JP" sz="2800" dirty="0"/>
              <a:t>DQN</a:t>
            </a:r>
            <a:r>
              <a:rPr lang="ja-JP" altLang="en-US" sz="2800" dirty="0"/>
              <a:t>は他のアルゴリズムと比べて正しく学習　　されていない</a:t>
            </a:r>
            <a:endParaRPr lang="en-US" altLang="ja-JP" sz="2800" dirty="0"/>
          </a:p>
          <a:p>
            <a:pPr>
              <a:buFont typeface="Wingdings" panose="05000000000000000000" pitchFamily="2" charset="2"/>
              <a:buChar char="l"/>
            </a:pPr>
            <a:r>
              <a:rPr lang="en-US" altLang="ja-JP" sz="2800" dirty="0"/>
              <a:t>DDQN</a:t>
            </a:r>
            <a:r>
              <a:rPr lang="ja-JP" altLang="en-US" sz="2800" dirty="0"/>
              <a:t>単体の方が学習速度が速いが</a:t>
            </a:r>
            <a:r>
              <a:rPr lang="en-US" altLang="ja-JP" sz="2800" dirty="0"/>
              <a:t>, 5</a:t>
            </a:r>
            <a:r>
              <a:rPr lang="ja-JP" altLang="en-US" sz="2800" dirty="0"/>
              <a:t>つを全部のせしたアルゴリズムの方が外乱を大きくしたときの学習の安定性が大きい</a:t>
            </a:r>
            <a:endParaRPr lang="en-US" altLang="ja-JP" sz="2800" dirty="0"/>
          </a:p>
          <a:p>
            <a:pPr marL="0" indent="0">
              <a:buNone/>
            </a:pPr>
            <a:endParaRPr lang="ja-JP" altLang="en-US" dirty="0"/>
          </a:p>
        </p:txBody>
      </p:sp>
      <p:sp>
        <p:nvSpPr>
          <p:cNvPr id="3" name="スライド番号プレースホルダー 2">
            <a:extLst>
              <a:ext uri="{FF2B5EF4-FFF2-40B4-BE49-F238E27FC236}">
                <a16:creationId xmlns:a16="http://schemas.microsoft.com/office/drawing/2014/main" id="{041FAC39-8CFF-4501-ACDA-D575F3CF9AF8}"/>
              </a:ext>
            </a:extLst>
          </p:cNvPr>
          <p:cNvSpPr>
            <a:spLocks noGrp="1"/>
          </p:cNvSpPr>
          <p:nvPr>
            <p:ph type="sldNum" sz="quarter" idx="12"/>
          </p:nvPr>
        </p:nvSpPr>
        <p:spPr/>
        <p:txBody>
          <a:bodyPr/>
          <a:lstStyle/>
          <a:p>
            <a:fld id="{3C0A87FC-0F25-4910-B7CF-4039C6E3CCE3}" type="slidenum">
              <a:rPr kumimoji="1" lang="ja-JP" altLang="en-US" smtClean="0"/>
              <a:t>21</a:t>
            </a:fld>
            <a:endParaRPr kumimoji="1" lang="ja-JP" altLang="en-US"/>
          </a:p>
        </p:txBody>
      </p:sp>
    </p:spTree>
    <p:extLst>
      <p:ext uri="{BB962C8B-B14F-4D97-AF65-F5344CB8AC3E}">
        <p14:creationId xmlns:p14="http://schemas.microsoft.com/office/powerpoint/2010/main" val="4043603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700" dirty="0">
                <a:solidFill>
                  <a:schemeClr val="bg1">
                    <a:lumMod val="75000"/>
                  </a:schemeClr>
                </a:solidFill>
              </a:rPr>
              <a:t>はじめに</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要素技術</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実験</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bg1">
                    <a:lumMod val="75000"/>
                  </a:schemeClr>
                </a:solidFill>
              </a:rPr>
              <a:t>結果</a:t>
            </a:r>
            <a:endParaRPr lang="en-US" altLang="ja-JP" sz="2700" dirty="0">
              <a:solidFill>
                <a:schemeClr val="bg1">
                  <a:lumMod val="75000"/>
                </a:schemeClr>
              </a:solidFill>
            </a:endParaRPr>
          </a:p>
          <a:p>
            <a:pPr marL="342900" indent="-342900">
              <a:buFont typeface="+mj-lt"/>
              <a:buAutoNum type="arabicPeriod"/>
            </a:pPr>
            <a:r>
              <a:rPr lang="ja-JP" altLang="en-US" sz="2700" dirty="0">
                <a:solidFill>
                  <a:schemeClr val="tx1"/>
                </a:solidFill>
              </a:rPr>
              <a:t>まとめと今後の課題</a:t>
            </a:r>
            <a:endParaRPr lang="en-US" altLang="ja-JP" sz="2700" dirty="0">
              <a:solidFill>
                <a:schemeClr val="tx1"/>
              </a:solidFill>
            </a:endParaRPr>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66D86E3F-822A-4510-91A7-73CE2E2B31B3}"/>
              </a:ext>
            </a:extLst>
          </p:cNvPr>
          <p:cNvSpPr>
            <a:spLocks noGrp="1"/>
          </p:cNvSpPr>
          <p:nvPr>
            <p:ph type="sldNum" sz="quarter" idx="12"/>
          </p:nvPr>
        </p:nvSpPr>
        <p:spPr/>
        <p:txBody>
          <a:bodyPr/>
          <a:lstStyle/>
          <a:p>
            <a:fld id="{3C0A87FC-0F25-4910-B7CF-4039C6E3CCE3}" type="slidenum">
              <a:rPr kumimoji="1" lang="ja-JP" altLang="en-US" smtClean="0"/>
              <a:t>22</a:t>
            </a:fld>
            <a:endParaRPr kumimoji="1" lang="ja-JP" altLang="en-US"/>
          </a:p>
        </p:txBody>
      </p:sp>
    </p:spTree>
    <p:extLst>
      <p:ext uri="{BB962C8B-B14F-4D97-AF65-F5344CB8AC3E}">
        <p14:creationId xmlns:p14="http://schemas.microsoft.com/office/powerpoint/2010/main" val="3713323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lang="ja-JP" altLang="en-US" dirty="0"/>
              <a:t>まとめ</a:t>
            </a:r>
            <a:endParaRPr kumimoji="1" lang="ja-JP" altLang="en-US" dirty="0"/>
          </a:p>
        </p:txBody>
      </p:sp>
      <p:sp>
        <p:nvSpPr>
          <p:cNvPr id="4" name="コンテンツ プレースホルダー 3">
            <a:extLst>
              <a:ext uri="{FF2B5EF4-FFF2-40B4-BE49-F238E27FC236}">
                <a16:creationId xmlns:a16="http://schemas.microsoft.com/office/drawing/2014/main" id="{96CD5F0D-3B2C-47B8-B40D-ACEDCFD4D921}"/>
              </a:ext>
            </a:extLst>
          </p:cNvPr>
          <p:cNvSpPr>
            <a:spLocks noGrp="1"/>
          </p:cNvSpPr>
          <p:nvPr>
            <p:ph idx="1"/>
          </p:nvPr>
        </p:nvSpPr>
        <p:spPr>
          <a:xfrm>
            <a:off x="822960" y="2354975"/>
            <a:ext cx="7543800" cy="3140950"/>
          </a:xfrm>
        </p:spPr>
        <p:txBody>
          <a:bodyPr>
            <a:noAutofit/>
          </a:bodyPr>
          <a:lstStyle/>
          <a:p>
            <a:pPr>
              <a:buFont typeface="Wingdings" panose="05000000000000000000" pitchFamily="2" charset="2"/>
              <a:buChar char="l"/>
            </a:pPr>
            <a:r>
              <a:rPr lang="ja-JP" altLang="en-US" sz="2800" dirty="0"/>
              <a:t>改良アルゴリズムは学習が安定する傾向にある</a:t>
            </a:r>
            <a:endParaRPr lang="en-US" altLang="ja-JP" sz="2800" dirty="0"/>
          </a:p>
          <a:p>
            <a:pPr>
              <a:buFont typeface="Wingdings" panose="05000000000000000000" pitchFamily="2" charset="2"/>
              <a:buChar char="l"/>
            </a:pPr>
            <a:r>
              <a:rPr lang="ja-JP" altLang="en-US" sz="2800" dirty="0"/>
              <a:t>標準偏差が</a:t>
            </a:r>
            <a:r>
              <a:rPr lang="en-US" altLang="ja-JP" sz="2800" dirty="0"/>
              <a:t>10</a:t>
            </a:r>
            <a:r>
              <a:rPr lang="ja-JP" altLang="en-US" sz="2800" dirty="0"/>
              <a:t>から</a:t>
            </a:r>
            <a:r>
              <a:rPr lang="en-US" altLang="ja-JP" sz="2800" dirty="0"/>
              <a:t>15</a:t>
            </a:r>
            <a:r>
              <a:rPr lang="ja-JP" altLang="en-US" sz="2800" dirty="0"/>
              <a:t>あたりで学習自体が難しくなっている</a:t>
            </a:r>
          </a:p>
        </p:txBody>
      </p:sp>
      <p:sp>
        <p:nvSpPr>
          <p:cNvPr id="3" name="スライド番号プレースホルダー 2">
            <a:extLst>
              <a:ext uri="{FF2B5EF4-FFF2-40B4-BE49-F238E27FC236}">
                <a16:creationId xmlns:a16="http://schemas.microsoft.com/office/drawing/2014/main" id="{554F81E9-A6DC-415C-B04C-0C537E5F8B2A}"/>
              </a:ext>
            </a:extLst>
          </p:cNvPr>
          <p:cNvSpPr>
            <a:spLocks noGrp="1"/>
          </p:cNvSpPr>
          <p:nvPr>
            <p:ph type="sldNum" sz="quarter" idx="12"/>
          </p:nvPr>
        </p:nvSpPr>
        <p:spPr/>
        <p:txBody>
          <a:bodyPr/>
          <a:lstStyle/>
          <a:p>
            <a:fld id="{3C0A87FC-0F25-4910-B7CF-4039C6E3CCE3}" type="slidenum">
              <a:rPr kumimoji="1" lang="ja-JP" altLang="en-US" smtClean="0"/>
              <a:t>23</a:t>
            </a:fld>
            <a:endParaRPr kumimoji="1" lang="ja-JP" altLang="en-US"/>
          </a:p>
        </p:txBody>
      </p:sp>
    </p:spTree>
    <p:extLst>
      <p:ext uri="{BB962C8B-B14F-4D97-AF65-F5344CB8AC3E}">
        <p14:creationId xmlns:p14="http://schemas.microsoft.com/office/powerpoint/2010/main" val="3324306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今後の課題</a:t>
            </a:r>
          </a:p>
        </p:txBody>
      </p:sp>
      <p:sp>
        <p:nvSpPr>
          <p:cNvPr id="4" name="コンテンツ プレースホルダー 3">
            <a:extLst>
              <a:ext uri="{FF2B5EF4-FFF2-40B4-BE49-F238E27FC236}">
                <a16:creationId xmlns:a16="http://schemas.microsoft.com/office/drawing/2014/main" id="{96CD5F0D-3B2C-47B8-B40D-ACEDCFD4D921}"/>
              </a:ext>
            </a:extLst>
          </p:cNvPr>
          <p:cNvSpPr>
            <a:spLocks noGrp="1"/>
          </p:cNvSpPr>
          <p:nvPr>
            <p:ph idx="1"/>
          </p:nvPr>
        </p:nvSpPr>
        <p:spPr>
          <a:xfrm>
            <a:off x="822960" y="2354975"/>
            <a:ext cx="7543800" cy="2904096"/>
          </a:xfrm>
        </p:spPr>
        <p:txBody>
          <a:bodyPr>
            <a:normAutofit/>
          </a:bodyPr>
          <a:lstStyle/>
          <a:p>
            <a:pPr>
              <a:buFont typeface="Wingdings" panose="05000000000000000000" pitchFamily="2" charset="2"/>
              <a:buChar char="l"/>
            </a:pPr>
            <a:r>
              <a:rPr lang="ja-JP" altLang="en-US" sz="2800" dirty="0"/>
              <a:t>今回実装できなかった</a:t>
            </a:r>
            <a:r>
              <a:rPr lang="en-US" altLang="ja-JP" sz="2800" dirty="0"/>
              <a:t>Rainbow</a:t>
            </a:r>
            <a:r>
              <a:rPr lang="ja-JP" altLang="en-US" sz="2800" dirty="0"/>
              <a:t>に含まれる         アルゴリズム</a:t>
            </a:r>
            <a:r>
              <a:rPr lang="en-US" altLang="ja-JP" sz="2800" dirty="0"/>
              <a:t>(N-step learning, Distributional DQN)</a:t>
            </a:r>
            <a:r>
              <a:rPr lang="ja-JP" altLang="en-US" sz="2800" dirty="0"/>
              <a:t>を実装してそれらについての比較実験をする</a:t>
            </a:r>
            <a:endParaRPr lang="en-US" altLang="ja-JP" sz="2800" dirty="0"/>
          </a:p>
          <a:p>
            <a:pPr>
              <a:buFont typeface="Wingdings" panose="05000000000000000000" pitchFamily="2" charset="2"/>
              <a:buChar char="l"/>
            </a:pPr>
            <a:r>
              <a:rPr lang="en-US" altLang="ja-JP" sz="2800" dirty="0" err="1"/>
              <a:t>CartPole</a:t>
            </a:r>
            <a:r>
              <a:rPr lang="ja-JP" altLang="en-US" sz="2800" dirty="0"/>
              <a:t>環境以外でのアルゴリズムの比較検討</a:t>
            </a:r>
          </a:p>
        </p:txBody>
      </p:sp>
      <p:sp>
        <p:nvSpPr>
          <p:cNvPr id="3" name="スライド番号プレースホルダー 2">
            <a:extLst>
              <a:ext uri="{FF2B5EF4-FFF2-40B4-BE49-F238E27FC236}">
                <a16:creationId xmlns:a16="http://schemas.microsoft.com/office/drawing/2014/main" id="{215AD165-2074-4664-AD48-0541E6D2A932}"/>
              </a:ext>
            </a:extLst>
          </p:cNvPr>
          <p:cNvSpPr>
            <a:spLocks noGrp="1"/>
          </p:cNvSpPr>
          <p:nvPr>
            <p:ph type="sldNum" sz="quarter" idx="12"/>
          </p:nvPr>
        </p:nvSpPr>
        <p:spPr/>
        <p:txBody>
          <a:bodyPr/>
          <a:lstStyle/>
          <a:p>
            <a:fld id="{3C0A87FC-0F25-4910-B7CF-4039C6E3CCE3}" type="slidenum">
              <a:rPr kumimoji="1" lang="ja-JP" altLang="en-US" smtClean="0"/>
              <a:t>24</a:t>
            </a:fld>
            <a:endParaRPr kumimoji="1" lang="ja-JP" altLang="en-US"/>
          </a:p>
        </p:txBody>
      </p:sp>
    </p:spTree>
    <p:extLst>
      <p:ext uri="{BB962C8B-B14F-4D97-AF65-F5344CB8AC3E}">
        <p14:creationId xmlns:p14="http://schemas.microsoft.com/office/powerpoint/2010/main" val="2500498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14333-F58A-4381-AFE7-A6A3B9CD4A6D}"/>
              </a:ext>
            </a:extLst>
          </p:cNvPr>
          <p:cNvSpPr>
            <a:spLocks noGrp="1"/>
          </p:cNvSpPr>
          <p:nvPr>
            <p:ph type="ctrTitle"/>
          </p:nvPr>
        </p:nvSpPr>
        <p:spPr/>
        <p:txBody>
          <a:bodyPr/>
          <a:lstStyle/>
          <a:p>
            <a:r>
              <a:rPr kumimoji="1" lang="ja-JP" altLang="en-US" dirty="0"/>
              <a:t>ご清聴ありがとうございました</a:t>
            </a:r>
          </a:p>
        </p:txBody>
      </p:sp>
      <p:sp>
        <p:nvSpPr>
          <p:cNvPr id="3" name="字幕 2">
            <a:extLst>
              <a:ext uri="{FF2B5EF4-FFF2-40B4-BE49-F238E27FC236}">
                <a16:creationId xmlns:a16="http://schemas.microsoft.com/office/drawing/2014/main" id="{485067EC-DFAF-469B-B89B-022155607478}"/>
              </a:ext>
            </a:extLst>
          </p:cNvPr>
          <p:cNvSpPr>
            <a:spLocks noGrp="1"/>
          </p:cNvSpPr>
          <p:nvPr>
            <p:ph type="subTitle"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C5ADEF-1A22-4D07-A3C4-20177B097E34}"/>
              </a:ext>
            </a:extLst>
          </p:cNvPr>
          <p:cNvSpPr>
            <a:spLocks noGrp="1"/>
          </p:cNvSpPr>
          <p:nvPr>
            <p:ph type="sldNum" sz="quarter" idx="12"/>
          </p:nvPr>
        </p:nvSpPr>
        <p:spPr/>
        <p:txBody>
          <a:bodyPr/>
          <a:lstStyle/>
          <a:p>
            <a:fld id="{3C0A87FC-0F25-4910-B7CF-4039C6E3CCE3}" type="slidenum">
              <a:rPr kumimoji="1" lang="ja-JP" altLang="en-US" smtClean="0"/>
              <a:t>25</a:t>
            </a:fld>
            <a:endParaRPr kumimoji="1" lang="ja-JP" altLang="en-US"/>
          </a:p>
        </p:txBody>
      </p:sp>
    </p:spTree>
    <p:extLst>
      <p:ext uri="{BB962C8B-B14F-4D97-AF65-F5344CB8AC3E}">
        <p14:creationId xmlns:p14="http://schemas.microsoft.com/office/powerpoint/2010/main" val="291260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r>
              <a:rPr lang="en-US" altLang="ja-JP" sz="3200" dirty="0"/>
              <a:t>DQN</a:t>
            </a:r>
            <a:r>
              <a:rPr lang="ja-JP" altLang="en-US" sz="3200" dirty="0"/>
              <a:t>の工夫</a:t>
            </a:r>
            <a:endParaRPr lang="en-US" altLang="ja-JP" sz="3200" dirty="0"/>
          </a:p>
          <a:p>
            <a:pPr marL="557213" indent="-557213">
              <a:buFont typeface="+mj-lt"/>
              <a:buAutoNum type="arabicPeriod"/>
            </a:pPr>
            <a:r>
              <a:rPr lang="en-US" altLang="ja-JP" sz="2800" dirty="0"/>
              <a:t>Experiment Replay :</a:t>
            </a:r>
            <a:r>
              <a:rPr lang="ja-JP" altLang="en-US" sz="2800" dirty="0"/>
              <a:t> 状態や行動をメモリからランダムに取り出すことによって相関が高い内容を連続して学習することを防ぐ</a:t>
            </a:r>
            <a:endParaRPr lang="en-US" altLang="ja-JP" sz="2800" dirty="0"/>
          </a:p>
          <a:p>
            <a:pPr marL="557213" indent="-557213">
              <a:buFont typeface="+mj-lt"/>
              <a:buAutoNum type="arabicPeriod"/>
            </a:pPr>
            <a:endParaRPr lang="en-US" altLang="ja-JP" sz="2800" dirty="0"/>
          </a:p>
          <a:p>
            <a:pPr marL="557213" indent="-557213">
              <a:buFont typeface="+mj-lt"/>
              <a:buAutoNum type="arabicPeriod"/>
            </a:pPr>
            <a:r>
              <a:rPr lang="en-US" altLang="ja-JP" sz="2800" dirty="0"/>
              <a:t>Fixed Target Q-network : </a:t>
            </a:r>
            <a:r>
              <a:rPr lang="ja-JP" altLang="en-US" sz="2800" dirty="0"/>
              <a:t>行動を決定するネットワークと行動価値を更新するためのネットワークを分ける</a:t>
            </a:r>
            <a:endParaRPr lang="en-US" altLang="ja-JP" sz="2800" dirty="0"/>
          </a:p>
        </p:txBody>
      </p:sp>
      <p:sp>
        <p:nvSpPr>
          <p:cNvPr id="4" name="スライド番号プレースホルダー 3">
            <a:extLst>
              <a:ext uri="{FF2B5EF4-FFF2-40B4-BE49-F238E27FC236}">
                <a16:creationId xmlns:a16="http://schemas.microsoft.com/office/drawing/2014/main" id="{4E9C8F8E-6B26-4453-9D16-EF3D03CB9742}"/>
              </a:ext>
            </a:extLst>
          </p:cNvPr>
          <p:cNvSpPr>
            <a:spLocks noGrp="1"/>
          </p:cNvSpPr>
          <p:nvPr>
            <p:ph type="sldNum" sz="quarter" idx="12"/>
          </p:nvPr>
        </p:nvSpPr>
        <p:spPr/>
        <p:txBody>
          <a:bodyPr/>
          <a:lstStyle/>
          <a:p>
            <a:fld id="{3C0A87FC-0F25-4910-B7CF-4039C6E3CCE3}" type="slidenum">
              <a:rPr kumimoji="1" lang="ja-JP" altLang="en-US" smtClean="0"/>
              <a:t>26</a:t>
            </a:fld>
            <a:endParaRPr kumimoji="1" lang="ja-JP" altLang="en-US"/>
          </a:p>
        </p:txBody>
      </p:sp>
    </p:spTree>
    <p:extLst>
      <p:ext uri="{BB962C8B-B14F-4D97-AF65-F5344CB8AC3E}">
        <p14:creationId xmlns:p14="http://schemas.microsoft.com/office/powerpoint/2010/main" val="27163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r>
              <a:rPr lang="en-US" altLang="ja-JP" sz="3200" dirty="0"/>
              <a:t>DQN</a:t>
            </a:r>
            <a:r>
              <a:rPr lang="ja-JP" altLang="en-US" sz="3200" dirty="0"/>
              <a:t>の工夫</a:t>
            </a:r>
            <a:endParaRPr lang="en-US" altLang="ja-JP" sz="3200" dirty="0"/>
          </a:p>
          <a:p>
            <a:pPr marL="557213" indent="-557213">
              <a:buFont typeface="+mj-lt"/>
              <a:buAutoNum type="arabicPeriod" startAt="3"/>
            </a:pPr>
            <a:r>
              <a:rPr lang="en-US" altLang="ja-JP" sz="2800" dirty="0"/>
              <a:t>Reward Clipping : </a:t>
            </a:r>
            <a:r>
              <a:rPr lang="ja-JP" altLang="en-US" sz="2800" dirty="0"/>
              <a:t>報酬を</a:t>
            </a:r>
            <a:r>
              <a:rPr lang="en-US" altLang="ja-JP" sz="2800" dirty="0"/>
              <a:t>-1, 0, 1</a:t>
            </a:r>
            <a:r>
              <a:rPr lang="ja-JP" altLang="en-US" sz="2800" dirty="0"/>
              <a:t>のいずれかにする</a:t>
            </a:r>
            <a:endParaRPr lang="en-US" altLang="ja-JP" sz="2800" dirty="0"/>
          </a:p>
          <a:p>
            <a:pPr marL="557213" indent="-557213">
              <a:buFont typeface="+mj-lt"/>
              <a:buAutoNum type="arabicPeriod" startAt="3"/>
            </a:pPr>
            <a:endParaRPr lang="en-US" altLang="ja-JP" sz="2800" dirty="0"/>
          </a:p>
          <a:p>
            <a:pPr marL="557213" indent="-557213">
              <a:buFont typeface="+mj-lt"/>
              <a:buAutoNum type="arabicPeriod" startAt="3"/>
            </a:pPr>
            <a:r>
              <a:rPr lang="en-US" altLang="ja-JP" sz="2800" dirty="0"/>
              <a:t>Huber loss : </a:t>
            </a:r>
            <a:r>
              <a:rPr lang="ja-JP" altLang="en-US" sz="2800" dirty="0"/>
              <a:t>学習の際の誤差関数に</a:t>
            </a:r>
            <a:r>
              <a:rPr lang="en-US" altLang="ja-JP" sz="2800" dirty="0"/>
              <a:t>Huber</a:t>
            </a:r>
            <a:r>
              <a:rPr lang="ja-JP" altLang="en-US" sz="2800" dirty="0"/>
              <a:t>関数を用いる</a:t>
            </a:r>
            <a:endParaRPr lang="en-US" altLang="ja-JP" sz="2800" dirty="0"/>
          </a:p>
        </p:txBody>
      </p:sp>
      <p:sp>
        <p:nvSpPr>
          <p:cNvPr id="4" name="スライド番号プレースホルダー 3">
            <a:extLst>
              <a:ext uri="{FF2B5EF4-FFF2-40B4-BE49-F238E27FC236}">
                <a16:creationId xmlns:a16="http://schemas.microsoft.com/office/drawing/2014/main" id="{2A014AE3-87DC-489C-A29C-7E31BF822B76}"/>
              </a:ext>
            </a:extLst>
          </p:cNvPr>
          <p:cNvSpPr>
            <a:spLocks noGrp="1"/>
          </p:cNvSpPr>
          <p:nvPr>
            <p:ph type="sldNum" sz="quarter" idx="12"/>
          </p:nvPr>
        </p:nvSpPr>
        <p:spPr/>
        <p:txBody>
          <a:bodyPr/>
          <a:lstStyle/>
          <a:p>
            <a:fld id="{3C0A87FC-0F25-4910-B7CF-4039C6E3CCE3}" type="slidenum">
              <a:rPr kumimoji="1" lang="ja-JP" altLang="en-US" smtClean="0"/>
              <a:t>27</a:t>
            </a:fld>
            <a:endParaRPr kumimoji="1" lang="ja-JP" altLang="en-US"/>
          </a:p>
        </p:txBody>
      </p:sp>
    </p:spTree>
    <p:extLst>
      <p:ext uri="{BB962C8B-B14F-4D97-AF65-F5344CB8AC3E}">
        <p14:creationId xmlns:p14="http://schemas.microsoft.com/office/powerpoint/2010/main" val="227867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結果</a:t>
            </a:r>
          </a:p>
        </p:txBody>
      </p:sp>
      <p:sp>
        <p:nvSpPr>
          <p:cNvPr id="11" name="テキスト ボックス 10">
            <a:extLst>
              <a:ext uri="{FF2B5EF4-FFF2-40B4-BE49-F238E27FC236}">
                <a16:creationId xmlns:a16="http://schemas.microsoft.com/office/drawing/2014/main" id="{7D6F3D54-CC7F-42DB-AF36-F9251647FEE0}"/>
              </a:ext>
            </a:extLst>
          </p:cNvPr>
          <p:cNvSpPr txBox="1"/>
          <p:nvPr/>
        </p:nvSpPr>
        <p:spPr>
          <a:xfrm>
            <a:off x="1424588" y="1864578"/>
            <a:ext cx="6492765" cy="830997"/>
          </a:xfrm>
          <a:prstGeom prst="rect">
            <a:avLst/>
          </a:prstGeom>
          <a:noFill/>
        </p:spPr>
        <p:txBody>
          <a:bodyPr wrap="square" rtlCol="0">
            <a:spAutoFit/>
          </a:bodyPr>
          <a:lstStyle/>
          <a:p>
            <a:r>
              <a:rPr kumimoji="1" lang="ja-JP" altLang="en-US" sz="2400" dirty="0"/>
              <a:t>通常の</a:t>
            </a:r>
            <a:r>
              <a:rPr kumimoji="1" lang="en-US" altLang="ja-JP" sz="2400" dirty="0" err="1"/>
              <a:t>CartPole</a:t>
            </a:r>
            <a:r>
              <a:rPr kumimoji="1" lang="ja-JP" altLang="en-US" sz="2400" dirty="0"/>
              <a:t>環境におけるエポック数に対する平均ステップ数の推移</a:t>
            </a:r>
          </a:p>
        </p:txBody>
      </p:sp>
      <p:sp>
        <p:nvSpPr>
          <p:cNvPr id="3" name="スライド番号プレースホルダー 2">
            <a:extLst>
              <a:ext uri="{FF2B5EF4-FFF2-40B4-BE49-F238E27FC236}">
                <a16:creationId xmlns:a16="http://schemas.microsoft.com/office/drawing/2014/main" id="{971E26C2-396C-4226-8683-0719FCB58795}"/>
              </a:ext>
            </a:extLst>
          </p:cNvPr>
          <p:cNvSpPr>
            <a:spLocks noGrp="1"/>
          </p:cNvSpPr>
          <p:nvPr>
            <p:ph type="sldNum" sz="quarter" idx="12"/>
          </p:nvPr>
        </p:nvSpPr>
        <p:spPr/>
        <p:txBody>
          <a:bodyPr/>
          <a:lstStyle/>
          <a:p>
            <a:fld id="{3C0A87FC-0F25-4910-B7CF-4039C6E3CCE3}" type="slidenum">
              <a:rPr kumimoji="1" lang="ja-JP" altLang="en-US" smtClean="0"/>
              <a:t>28</a:t>
            </a:fld>
            <a:endParaRPr kumimoji="1" lang="ja-JP" altLang="en-US"/>
          </a:p>
        </p:txBody>
      </p:sp>
      <p:pic>
        <p:nvPicPr>
          <p:cNvPr id="7" name="コンテンツ プレースホルダー 6">
            <a:extLst>
              <a:ext uri="{FF2B5EF4-FFF2-40B4-BE49-F238E27FC236}">
                <a16:creationId xmlns:a16="http://schemas.microsoft.com/office/drawing/2014/main" id="{E1A734CA-7AEA-4A6B-AB77-0988463A04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050" y="2695575"/>
            <a:ext cx="5254625" cy="3503083"/>
          </a:xfrm>
        </p:spPr>
      </p:pic>
    </p:spTree>
    <p:extLst>
      <p:ext uri="{BB962C8B-B14F-4D97-AF65-F5344CB8AC3E}">
        <p14:creationId xmlns:p14="http://schemas.microsoft.com/office/powerpoint/2010/main" val="222700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800" dirty="0"/>
              <a:t>はじめに</a:t>
            </a:r>
            <a:endParaRPr lang="en-US" altLang="ja-JP" sz="2800" dirty="0"/>
          </a:p>
          <a:p>
            <a:pPr marL="342900" indent="-342900">
              <a:buFont typeface="+mj-lt"/>
              <a:buAutoNum type="arabicPeriod"/>
            </a:pPr>
            <a:r>
              <a:rPr lang="ja-JP" altLang="en-US" sz="2800" dirty="0">
                <a:solidFill>
                  <a:schemeClr val="bg1">
                    <a:lumMod val="75000"/>
                  </a:schemeClr>
                </a:solidFill>
              </a:rPr>
              <a:t>要素技術</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bg1">
                    <a:lumMod val="75000"/>
                  </a:schemeClr>
                </a:solidFill>
              </a:rPr>
              <a:t>実験</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bg1">
                    <a:lumMod val="75000"/>
                  </a:schemeClr>
                </a:solidFill>
              </a:rPr>
              <a:t>結果</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bg1">
                    <a:lumMod val="75000"/>
                  </a:schemeClr>
                </a:solidFill>
              </a:rPr>
              <a:t>まとめと今後の課題</a:t>
            </a:r>
            <a:endParaRPr lang="en-US" altLang="ja-JP" sz="2800" dirty="0">
              <a:solidFill>
                <a:schemeClr val="bg1">
                  <a:lumMod val="75000"/>
                </a:schemeClr>
              </a:solidFill>
            </a:endParaRPr>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7CE91D0A-B1F6-4CD6-9BD9-CFAC8E56F5F2}"/>
              </a:ext>
            </a:extLst>
          </p:cNvPr>
          <p:cNvSpPr>
            <a:spLocks noGrp="1"/>
          </p:cNvSpPr>
          <p:nvPr>
            <p:ph type="sldNum" sz="quarter" idx="12"/>
          </p:nvPr>
        </p:nvSpPr>
        <p:spPr/>
        <p:txBody>
          <a:bodyPr/>
          <a:lstStyle/>
          <a:p>
            <a:fld id="{3C0A87FC-0F25-4910-B7CF-4039C6E3CCE3}"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373214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DC9C0-0C20-4146-B68B-2F4F01CDE590}"/>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731AD1DF-AA64-424A-AB2E-37E9421F83E5}"/>
              </a:ext>
            </a:extLst>
          </p:cNvPr>
          <p:cNvSpPr>
            <a:spLocks noGrp="1"/>
          </p:cNvSpPr>
          <p:nvPr>
            <p:ph idx="1"/>
          </p:nvPr>
        </p:nvSpPr>
        <p:spPr/>
        <p:txBody>
          <a:bodyPr>
            <a:normAutofit/>
          </a:bodyPr>
          <a:lstStyle/>
          <a:p>
            <a:r>
              <a:rPr lang="ja-JP" altLang="en-US" sz="2800" dirty="0"/>
              <a:t>近年ゲームをプレイしたり知的システムを構築するタスクで強化学習が注目されている</a:t>
            </a:r>
            <a:endParaRPr lang="en-US" altLang="ja-JP" sz="2800" dirty="0"/>
          </a:p>
          <a:p>
            <a:endParaRPr lang="en-US" altLang="ja-JP" sz="2800" dirty="0"/>
          </a:p>
          <a:p>
            <a:r>
              <a:rPr lang="ja-JP" altLang="en-US" sz="2800" dirty="0"/>
              <a:t>深層学習に強化学習を組み合わせたアルゴリズムが発表されて以降</a:t>
            </a:r>
            <a:r>
              <a:rPr lang="en-US" altLang="ja-JP" sz="2800" dirty="0"/>
              <a:t>, </a:t>
            </a:r>
            <a:r>
              <a:rPr lang="ja-JP" altLang="en-US" sz="2800" dirty="0"/>
              <a:t>急速に発展している</a:t>
            </a:r>
          </a:p>
        </p:txBody>
      </p:sp>
      <p:sp>
        <p:nvSpPr>
          <p:cNvPr id="4" name="スライド番号プレースホルダー 3">
            <a:extLst>
              <a:ext uri="{FF2B5EF4-FFF2-40B4-BE49-F238E27FC236}">
                <a16:creationId xmlns:a16="http://schemas.microsoft.com/office/drawing/2014/main" id="{281E89C0-4834-409C-9157-001F90031185}"/>
              </a:ext>
            </a:extLst>
          </p:cNvPr>
          <p:cNvSpPr>
            <a:spLocks noGrp="1"/>
          </p:cNvSpPr>
          <p:nvPr>
            <p:ph type="sldNum" sz="quarter" idx="12"/>
          </p:nvPr>
        </p:nvSpPr>
        <p:spPr/>
        <p:txBody>
          <a:bodyPr/>
          <a:lstStyle/>
          <a:p>
            <a:fld id="{3C0A87FC-0F25-4910-B7CF-4039C6E3CCE3}"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24893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DC9C0-0C20-4146-B68B-2F4F01CDE590}"/>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731AD1DF-AA64-424A-AB2E-37E9421F83E5}"/>
              </a:ext>
            </a:extLst>
          </p:cNvPr>
          <p:cNvSpPr>
            <a:spLocks noGrp="1"/>
          </p:cNvSpPr>
          <p:nvPr>
            <p:ph idx="1"/>
          </p:nvPr>
        </p:nvSpPr>
        <p:spPr/>
        <p:txBody>
          <a:bodyPr>
            <a:normAutofit/>
          </a:bodyPr>
          <a:lstStyle/>
          <a:p>
            <a:r>
              <a:rPr lang="ja-JP" altLang="en-US" sz="2800" dirty="0"/>
              <a:t>学習を行う環境に外乱を加えるとエージェントは どのような振る舞いを見せるのか？</a:t>
            </a:r>
            <a:endParaRPr lang="en-US" altLang="ja-JP" sz="2800" dirty="0"/>
          </a:p>
          <a:p>
            <a:endParaRPr lang="en-US" altLang="ja-JP" sz="2800" dirty="0"/>
          </a:p>
          <a:p>
            <a:r>
              <a:rPr lang="ja-JP" altLang="en-US" sz="2800" dirty="0"/>
              <a:t>→様々な深層強化学習アルゴリズムで比較検討するために実験した</a:t>
            </a:r>
          </a:p>
        </p:txBody>
      </p:sp>
      <p:sp>
        <p:nvSpPr>
          <p:cNvPr id="4" name="スライド番号プレースホルダー 3">
            <a:extLst>
              <a:ext uri="{FF2B5EF4-FFF2-40B4-BE49-F238E27FC236}">
                <a16:creationId xmlns:a16="http://schemas.microsoft.com/office/drawing/2014/main" id="{A629FA79-D2A4-4928-8009-612BBD51FDF0}"/>
              </a:ext>
            </a:extLst>
          </p:cNvPr>
          <p:cNvSpPr>
            <a:spLocks noGrp="1"/>
          </p:cNvSpPr>
          <p:nvPr>
            <p:ph type="sldNum" sz="quarter" idx="12"/>
          </p:nvPr>
        </p:nvSpPr>
        <p:spPr/>
        <p:txBody>
          <a:bodyPr/>
          <a:lstStyle/>
          <a:p>
            <a:fld id="{3C0A87FC-0F25-4910-B7CF-4039C6E3CCE3}" type="slidenum">
              <a:rPr kumimoji="1" lang="ja-JP" altLang="en-US" smtClean="0"/>
              <a:t>5</a:t>
            </a:fld>
            <a:endParaRPr kumimoji="1" lang="ja-JP" altLang="en-US"/>
          </a:p>
        </p:txBody>
      </p:sp>
    </p:spTree>
    <p:extLst>
      <p:ext uri="{BB962C8B-B14F-4D97-AF65-F5344CB8AC3E}">
        <p14:creationId xmlns:p14="http://schemas.microsoft.com/office/powerpoint/2010/main" val="250625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75163-DFD7-4B75-AC83-ACFA0FF987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34A34DF9-21D6-4CDC-887F-1B37256C84C8}"/>
              </a:ext>
            </a:extLst>
          </p:cNvPr>
          <p:cNvSpPr>
            <a:spLocks noGrp="1"/>
          </p:cNvSpPr>
          <p:nvPr>
            <p:ph idx="1"/>
          </p:nvPr>
        </p:nvSpPr>
        <p:spPr/>
        <p:txBody>
          <a:bodyPr/>
          <a:lstStyle/>
          <a:p>
            <a:pPr marL="342900" indent="-342900">
              <a:buFont typeface="+mj-lt"/>
              <a:buAutoNum type="arabicPeriod"/>
            </a:pPr>
            <a:r>
              <a:rPr lang="ja-JP" altLang="en-US" sz="2800" dirty="0">
                <a:solidFill>
                  <a:schemeClr val="bg1">
                    <a:lumMod val="75000"/>
                  </a:schemeClr>
                </a:solidFill>
              </a:rPr>
              <a:t>はじめに</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tx1"/>
                </a:solidFill>
              </a:rPr>
              <a:t>要素技術</a:t>
            </a:r>
            <a:endParaRPr lang="en-US" altLang="ja-JP" sz="2800" dirty="0">
              <a:solidFill>
                <a:schemeClr val="tx1"/>
              </a:solidFill>
            </a:endParaRPr>
          </a:p>
          <a:p>
            <a:pPr marL="342900" indent="-342900">
              <a:buFont typeface="+mj-lt"/>
              <a:buAutoNum type="arabicPeriod"/>
            </a:pPr>
            <a:r>
              <a:rPr lang="ja-JP" altLang="en-US" sz="2800" dirty="0">
                <a:solidFill>
                  <a:schemeClr val="bg1">
                    <a:lumMod val="75000"/>
                  </a:schemeClr>
                </a:solidFill>
              </a:rPr>
              <a:t>実験</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bg1">
                    <a:lumMod val="75000"/>
                  </a:schemeClr>
                </a:solidFill>
              </a:rPr>
              <a:t>結果</a:t>
            </a:r>
            <a:endParaRPr lang="en-US" altLang="ja-JP" sz="2800" dirty="0">
              <a:solidFill>
                <a:schemeClr val="bg1">
                  <a:lumMod val="75000"/>
                </a:schemeClr>
              </a:solidFill>
            </a:endParaRPr>
          </a:p>
          <a:p>
            <a:pPr marL="342900" indent="-342900">
              <a:buFont typeface="+mj-lt"/>
              <a:buAutoNum type="arabicPeriod"/>
            </a:pPr>
            <a:r>
              <a:rPr lang="ja-JP" altLang="en-US" sz="2800" dirty="0">
                <a:solidFill>
                  <a:schemeClr val="bg1">
                    <a:lumMod val="75000"/>
                  </a:schemeClr>
                </a:solidFill>
              </a:rPr>
              <a:t>まとめと今後の課題</a:t>
            </a:r>
            <a:endParaRPr lang="en-US" altLang="ja-JP" sz="2800" dirty="0">
              <a:solidFill>
                <a:schemeClr val="bg1">
                  <a:lumMod val="75000"/>
                </a:schemeClr>
              </a:solidFill>
            </a:endParaRPr>
          </a:p>
          <a:p>
            <a:pPr>
              <a:buFont typeface="Wingdings" panose="05000000000000000000" pitchFamily="2" charset="2"/>
              <a:buChar char="l"/>
            </a:pPr>
            <a:endParaRPr kumimoji="1" lang="ja-JP" altLang="en-US" dirty="0"/>
          </a:p>
        </p:txBody>
      </p:sp>
      <p:sp>
        <p:nvSpPr>
          <p:cNvPr id="4" name="スライド番号プレースホルダー 3">
            <a:extLst>
              <a:ext uri="{FF2B5EF4-FFF2-40B4-BE49-F238E27FC236}">
                <a16:creationId xmlns:a16="http://schemas.microsoft.com/office/drawing/2014/main" id="{723B0CBB-D228-415E-B03E-31BEAA3B83F6}"/>
              </a:ext>
            </a:extLst>
          </p:cNvPr>
          <p:cNvSpPr>
            <a:spLocks noGrp="1"/>
          </p:cNvSpPr>
          <p:nvPr>
            <p:ph type="sldNum" sz="quarter" idx="12"/>
          </p:nvPr>
        </p:nvSpPr>
        <p:spPr/>
        <p:txBody>
          <a:bodyPr/>
          <a:lstStyle/>
          <a:p>
            <a:fld id="{3C0A87FC-0F25-4910-B7CF-4039C6E3CCE3}" type="slidenum">
              <a:rPr kumimoji="1" lang="ja-JP" altLang="en-US" smtClean="0"/>
              <a:t>6</a:t>
            </a:fld>
            <a:endParaRPr kumimoji="1" lang="ja-JP" altLang="en-US"/>
          </a:p>
        </p:txBody>
      </p:sp>
    </p:spTree>
    <p:extLst>
      <p:ext uri="{BB962C8B-B14F-4D97-AF65-F5344CB8AC3E}">
        <p14:creationId xmlns:p14="http://schemas.microsoft.com/office/powerpoint/2010/main" val="146235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r>
                  <a:rPr lang="en-US" altLang="ja-JP" sz="3200" dirty="0"/>
                  <a:t>Q</a:t>
                </a:r>
                <a:r>
                  <a:rPr lang="ja-JP" altLang="en-US" sz="3200" dirty="0"/>
                  <a:t>学習</a:t>
                </a:r>
                <a:endParaRPr lang="en-US" altLang="ja-JP" sz="3200" dirty="0"/>
              </a:p>
              <a:p>
                <a:pPr>
                  <a:buFont typeface="Wingdings" panose="05000000000000000000" pitchFamily="2" charset="2"/>
                  <a:buChar char="l"/>
                </a:pPr>
                <a:r>
                  <a:rPr lang="ja-JP" altLang="en-US" sz="2800" dirty="0"/>
                  <a:t>価値ベースの強化学習アルゴリズム</a:t>
                </a:r>
                <a:endParaRPr lang="en-US" altLang="ja-JP" sz="2800" dirty="0"/>
              </a:p>
              <a:p>
                <a:pPr>
                  <a:buFont typeface="Wingdings" panose="05000000000000000000" pitchFamily="2" charset="2"/>
                  <a:buChar char="l"/>
                </a:pPr>
                <a:r>
                  <a:rPr lang="ja-JP" altLang="en-US" sz="2800" dirty="0"/>
                  <a:t>以下の</a:t>
                </a:r>
                <a:r>
                  <a:rPr lang="en-US" altLang="ja-JP" sz="2800" dirty="0"/>
                  <a:t>TD</a:t>
                </a:r>
                <a:r>
                  <a:rPr lang="ja-JP" altLang="en-US" sz="2800" dirty="0"/>
                  <a:t>誤差を</a:t>
                </a:r>
                <a:r>
                  <a:rPr lang="en-US" altLang="ja-JP" sz="2800" dirty="0"/>
                  <a:t>0</a:t>
                </a:r>
                <a:r>
                  <a:rPr lang="ja-JP" altLang="en-US" sz="2800" dirty="0"/>
                  <a:t>に近づけるように</a:t>
                </a:r>
                <a:r>
                  <a:rPr lang="en-US" altLang="ja-JP" sz="2800" dirty="0"/>
                  <a:t>Q</a:t>
                </a:r>
                <a:r>
                  <a:rPr lang="ja-JP" altLang="en-US" sz="2800" dirty="0"/>
                  <a:t>値を更新　していく</a:t>
                </a:r>
                <a:endParaRPr lang="en-US" altLang="ja-JP" sz="28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a:rPr lang="en-US" altLang="ja-JP" sz="2800" i="1">
                              <a:latin typeface="Cambria Math" panose="02040503050406030204" pitchFamily="18" charset="0"/>
                            </a:rPr>
                            <m:t>𝑡</m:t>
                          </m:r>
                          <m:r>
                            <a:rPr lang="en-US" altLang="ja-JP" sz="2800" i="1">
                              <a:latin typeface="Cambria Math" panose="02040503050406030204" pitchFamily="18" charset="0"/>
                            </a:rPr>
                            <m:t>+1</m:t>
                          </m:r>
                        </m:sub>
                      </m:sSub>
                      <m:r>
                        <a:rPr lang="en-US" altLang="ja-JP" sz="2800" i="1">
                          <a:latin typeface="Cambria Math" panose="02040503050406030204" pitchFamily="18" charset="0"/>
                        </a:rPr>
                        <m:t>+</m:t>
                      </m:r>
                      <m:r>
                        <a:rPr lang="ja-JP" altLang="en-US" sz="2800" i="1">
                          <a:latin typeface="Cambria Math" panose="02040503050406030204" pitchFamily="18" charset="0"/>
                        </a:rPr>
                        <m:t>𝛾</m:t>
                      </m:r>
                      <m:func>
                        <m:funcPr>
                          <m:ctrlPr>
                            <a:rPr lang="en-US" altLang="ja-JP" sz="2800" i="1">
                              <a:latin typeface="Cambria Math" panose="02040503050406030204" pitchFamily="18" charset="0"/>
                            </a:rPr>
                          </m:ctrlPr>
                        </m:funcPr>
                        <m:fName>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max</m:t>
                              </m:r>
                            </m:e>
                            <m:lim>
                              <m:r>
                                <a:rPr lang="en-US" altLang="ja-JP" sz="2800" i="1">
                                  <a:latin typeface="Cambria Math" panose="02040503050406030204" pitchFamily="18" charset="0"/>
                                </a:rPr>
                                <m:t>𝑎</m:t>
                              </m:r>
                            </m:lim>
                          </m:limLow>
                        </m:fName>
                        <m:e>
                          <m:r>
                            <a:rPr lang="en-US" altLang="ja-JP" sz="2800" i="1">
                              <a:latin typeface="Cambria Math" panose="02040503050406030204" pitchFamily="18" charset="0"/>
                            </a:rPr>
                            <m:t>𝑄</m:t>
                          </m:r>
                          <m:d>
                            <m:dPr>
                              <m:ctrlPr>
                                <a:rPr lang="en-US" altLang="ja-JP" sz="2800" i="1">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𝑆</m:t>
                                  </m:r>
                                </m:e>
                                <m:sub>
                                  <m:r>
                                    <a:rPr lang="en-US" altLang="ja-JP" sz="2800" i="1">
                                      <a:latin typeface="Cambria Math" panose="02040503050406030204" pitchFamily="18" charset="0"/>
                                    </a:rPr>
                                    <m:t>𝑡</m:t>
                                  </m:r>
                                  <m:r>
                                    <a:rPr lang="en-US" altLang="ja-JP" sz="2800" i="1">
                                      <a:latin typeface="Cambria Math" panose="02040503050406030204" pitchFamily="18" charset="0"/>
                                    </a:rPr>
                                    <m:t>+1</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r>
                                    <a:rPr lang="en-US" altLang="ja-JP" sz="2800" i="1">
                                      <a:latin typeface="Cambria Math" panose="02040503050406030204" pitchFamily="18" charset="0"/>
                                    </a:rPr>
                                    <m:t>+1</m:t>
                                  </m:r>
                                </m:sub>
                              </m:sSub>
                            </m:e>
                          </m:d>
                          <m:r>
                            <a:rPr lang="en-US" altLang="ja-JP" sz="2800" i="1">
                              <a:latin typeface="Cambria Math" panose="02040503050406030204" pitchFamily="18" charset="0"/>
                            </a:rPr>
                            <m:t>−</m:t>
                          </m:r>
                          <m:r>
                            <a:rPr lang="en-US" altLang="ja-JP" sz="2800" i="1">
                              <a:latin typeface="Cambria Math" panose="02040503050406030204" pitchFamily="18" charset="0"/>
                            </a:rPr>
                            <m:t>𝑄</m:t>
                          </m:r>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𝑆</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𝑎</m:t>
                              </m:r>
                            </m:e>
                            <m:sub>
                              <m:r>
                                <a:rPr lang="en-US" altLang="ja-JP" sz="2800" i="1">
                                  <a:latin typeface="Cambria Math" panose="02040503050406030204" pitchFamily="18" charset="0"/>
                                </a:rPr>
                                <m:t>𝑡</m:t>
                              </m:r>
                            </m:sub>
                          </m:sSub>
                          <m:r>
                            <a:rPr lang="en-US" altLang="ja-JP" sz="2800" i="1">
                              <a:latin typeface="Cambria Math" panose="02040503050406030204" pitchFamily="18" charset="0"/>
                            </a:rPr>
                            <m:t>)</m:t>
                          </m:r>
                        </m:e>
                      </m:func>
                    </m:oMath>
                  </m:oMathPara>
                </a14:m>
                <a:endParaRPr lang="en-US" altLang="ja-JP" sz="2800" dirty="0"/>
              </a:p>
              <a:p>
                <a:pPr marL="0" indent="0">
                  <a:buNone/>
                </a:pP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a:rPr lang="en-US" altLang="ja-JP" sz="2800" i="1">
                            <a:latin typeface="Cambria Math" panose="02040503050406030204" pitchFamily="18" charset="0"/>
                          </a:rPr>
                          <m:t>𝑡</m:t>
                        </m:r>
                        <m:r>
                          <a:rPr lang="en-US" altLang="ja-JP" sz="2800" i="1">
                            <a:latin typeface="Cambria Math" panose="02040503050406030204" pitchFamily="18" charset="0"/>
                          </a:rPr>
                          <m:t>+1</m:t>
                        </m:r>
                      </m:sub>
                    </m:sSub>
                    <m:r>
                      <a:rPr lang="en-US" altLang="ja-JP" sz="2800">
                        <a:latin typeface="Cambria Math" panose="02040503050406030204" pitchFamily="18" charset="0"/>
                      </a:rPr>
                      <m:t> </m:t>
                    </m:r>
                  </m:oMath>
                </a14:m>
                <a:r>
                  <a:rPr lang="en-US" altLang="ja-JP" sz="2800" dirty="0"/>
                  <a:t>: </a:t>
                </a:r>
                <a:r>
                  <a:rPr lang="ja-JP" altLang="en-US" sz="2800" dirty="0"/>
                  <a:t>報酬　　</a:t>
                </a:r>
                <a14:m>
                  <m:oMath xmlns:m="http://schemas.openxmlformats.org/officeDocument/2006/math">
                    <m:r>
                      <a:rPr lang="ja-JP" altLang="en-US" sz="2800" i="1">
                        <a:latin typeface="Cambria Math" panose="02040503050406030204" pitchFamily="18" charset="0"/>
                      </a:rPr>
                      <m:t>𝛾</m:t>
                    </m:r>
                  </m:oMath>
                </a14:m>
                <a:r>
                  <a:rPr lang="en-US" altLang="ja-JP" sz="2800" dirty="0"/>
                  <a:t> : </a:t>
                </a:r>
                <a:r>
                  <a:rPr lang="ja-JP" altLang="en-US" sz="2800" dirty="0"/>
                  <a:t>時間割引率　　</a:t>
                </a:r>
                <a:r>
                  <a:rPr lang="en-US" altLang="ja-JP" sz="2800" dirty="0"/>
                  <a:t> </a:t>
                </a:r>
                <a14:m>
                  <m:oMath xmlns:m="http://schemas.openxmlformats.org/officeDocument/2006/math">
                    <m:r>
                      <a:rPr lang="en-US" altLang="ja-JP" sz="2800" i="1">
                        <a:latin typeface="Cambria Math" panose="02040503050406030204" pitchFamily="18" charset="0"/>
                      </a:rPr>
                      <m:t>𝑄</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𝑆</m:t>
                        </m:r>
                        <m:r>
                          <a:rPr lang="en-US" altLang="ja-JP" sz="2800" i="1">
                            <a:latin typeface="Cambria Math" panose="02040503050406030204" pitchFamily="18" charset="0"/>
                          </a:rPr>
                          <m:t>,</m:t>
                        </m:r>
                        <m:r>
                          <a:rPr lang="en-US" altLang="ja-JP" sz="2800" i="1">
                            <a:latin typeface="Cambria Math" panose="02040503050406030204" pitchFamily="18" charset="0"/>
                          </a:rPr>
                          <m:t>𝑎</m:t>
                        </m:r>
                        <m:r>
                          <a:rPr lang="en-US" altLang="ja-JP" sz="2800" i="1">
                            <a:latin typeface="Cambria Math" panose="02040503050406030204" pitchFamily="18" charset="0"/>
                          </a:rPr>
                          <m:t> </m:t>
                        </m:r>
                      </m:e>
                    </m:d>
                  </m:oMath>
                </a14:m>
                <a:r>
                  <a:rPr lang="ja-JP" altLang="en-US" sz="2800" dirty="0"/>
                  <a:t> </a:t>
                </a:r>
                <a:r>
                  <a:rPr lang="en-US" altLang="ja-JP" sz="2800" dirty="0"/>
                  <a:t>: Q</a:t>
                </a:r>
                <a:r>
                  <a:rPr lang="ja-JP" altLang="en-US" sz="2800" dirty="0"/>
                  <a:t>値</a:t>
                </a:r>
                <a:endParaRPr lang="en-US" altLang="ja-JP" sz="2800" dirty="0"/>
              </a:p>
              <a:p>
                <a:pPr marL="0" indent="0">
                  <a:buNone/>
                </a:pPr>
                <a:r>
                  <a:rPr lang="en-US" altLang="ja-JP" sz="2800" dirty="0"/>
                  <a:t>t : </a:t>
                </a:r>
                <a:r>
                  <a:rPr lang="ja-JP" altLang="en-US" sz="2800" dirty="0"/>
                  <a:t>時刻</a:t>
                </a:r>
              </a:p>
            </p:txBody>
          </p:sp>
        </mc:Choice>
        <mc:Fallback xmlns="">
          <p:sp>
            <p:nvSpPr>
              <p:cNvPr id="3" name="コンテンツ プレースホルダー 2">
                <a:extLst>
                  <a:ext uri="{FF2B5EF4-FFF2-40B4-BE49-F238E27FC236}">
                    <a16:creationId xmlns:a16="http://schemas.microsoft.com/office/drawing/2014/main" id="{23B966FD-A8BA-4D1B-BC98-A362F504AEE2}"/>
                  </a:ext>
                </a:extLst>
              </p:cNvPr>
              <p:cNvSpPr>
                <a:spLocks noGrp="1" noRot="1" noChangeAspect="1" noMove="1" noResize="1" noEditPoints="1" noAdjustHandles="1" noChangeArrowheads="1" noChangeShapeType="1" noTextEdit="1"/>
              </p:cNvSpPr>
              <p:nvPr>
                <p:ph idx="1"/>
              </p:nvPr>
            </p:nvSpPr>
            <p:spPr>
              <a:blipFill>
                <a:blip r:embed="rId3"/>
                <a:stretch>
                  <a:fillRect l="-2827" t="-393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11013F9-DBA0-4E76-8DD7-FC4AC841A312}"/>
              </a:ext>
            </a:extLst>
          </p:cNvPr>
          <p:cNvSpPr txBox="1"/>
          <p:nvPr/>
        </p:nvSpPr>
        <p:spPr>
          <a:xfrm>
            <a:off x="4229100" y="3086100"/>
            <a:ext cx="65" cy="207749"/>
          </a:xfrm>
          <a:prstGeom prst="rect">
            <a:avLst/>
          </a:prstGeom>
          <a:noFill/>
        </p:spPr>
        <p:txBody>
          <a:bodyPr wrap="none" lIns="0" tIns="0" rIns="0" bIns="0" rtlCol="0">
            <a:spAutoFit/>
          </a:bodyPr>
          <a:lstStyle/>
          <a:p>
            <a:endParaRPr kumimoji="1" lang="ja-JP" altLang="en-US" sz="1350" dirty="0"/>
          </a:p>
        </p:txBody>
      </p:sp>
      <p:sp>
        <p:nvSpPr>
          <p:cNvPr id="5" name="スライド番号プレースホルダー 4">
            <a:extLst>
              <a:ext uri="{FF2B5EF4-FFF2-40B4-BE49-F238E27FC236}">
                <a16:creationId xmlns:a16="http://schemas.microsoft.com/office/drawing/2014/main" id="{84B66693-8C3D-4302-A217-6158B90E5101}"/>
              </a:ext>
            </a:extLst>
          </p:cNvPr>
          <p:cNvSpPr>
            <a:spLocks noGrp="1"/>
          </p:cNvSpPr>
          <p:nvPr>
            <p:ph type="sldNum" sz="quarter" idx="12"/>
          </p:nvPr>
        </p:nvSpPr>
        <p:spPr/>
        <p:txBody>
          <a:bodyPr/>
          <a:lstStyle/>
          <a:p>
            <a:fld id="{3C0A87FC-0F25-4910-B7CF-4039C6E3CCE3}" type="slidenum">
              <a:rPr kumimoji="1" lang="ja-JP" altLang="en-US" smtClean="0"/>
              <a:t>7</a:t>
            </a:fld>
            <a:endParaRPr kumimoji="1" lang="ja-JP" altLang="en-US"/>
          </a:p>
        </p:txBody>
      </p:sp>
    </p:spTree>
    <p:extLst>
      <p:ext uri="{BB962C8B-B14F-4D97-AF65-F5344CB8AC3E}">
        <p14:creationId xmlns:p14="http://schemas.microsoft.com/office/powerpoint/2010/main" val="374219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r>
              <a:rPr lang="en-US" altLang="ja-JP" sz="3200" dirty="0"/>
              <a:t>Deep Q-Network(DQN)</a:t>
            </a:r>
          </a:p>
          <a:p>
            <a:pPr>
              <a:buFont typeface="Wingdings" panose="05000000000000000000" pitchFamily="2" charset="2"/>
              <a:buChar char="l"/>
            </a:pPr>
            <a:r>
              <a:rPr lang="en-US" altLang="ja-JP" sz="2800" dirty="0"/>
              <a:t>Q</a:t>
            </a:r>
            <a:r>
              <a:rPr lang="ja-JP" altLang="en-US" sz="2800" dirty="0"/>
              <a:t>値の予測や更新にニューラルネットワークを　用いたアルゴリズム</a:t>
            </a:r>
            <a:endParaRPr lang="en-US" altLang="ja-JP" sz="2800" dirty="0"/>
          </a:p>
          <a:p>
            <a:pPr>
              <a:buFont typeface="Wingdings" panose="05000000000000000000" pitchFamily="2" charset="2"/>
              <a:buChar char="l"/>
            </a:pPr>
            <a:r>
              <a:rPr lang="ja-JP" altLang="en-US" sz="2800" dirty="0"/>
              <a:t>ゲームを攻略するタスクの一部で人間のスコアを超える</a:t>
            </a:r>
            <a:endParaRPr lang="en-US" altLang="ja-JP" sz="2800" dirty="0"/>
          </a:p>
        </p:txBody>
      </p:sp>
      <p:sp>
        <p:nvSpPr>
          <p:cNvPr id="4" name="スライド番号プレースホルダー 3">
            <a:extLst>
              <a:ext uri="{FF2B5EF4-FFF2-40B4-BE49-F238E27FC236}">
                <a16:creationId xmlns:a16="http://schemas.microsoft.com/office/drawing/2014/main" id="{A45C1C02-F72A-428C-BD56-8A8ED57D389A}"/>
              </a:ext>
            </a:extLst>
          </p:cNvPr>
          <p:cNvSpPr>
            <a:spLocks noGrp="1"/>
          </p:cNvSpPr>
          <p:nvPr>
            <p:ph type="sldNum" sz="quarter" idx="12"/>
          </p:nvPr>
        </p:nvSpPr>
        <p:spPr/>
        <p:txBody>
          <a:bodyPr/>
          <a:lstStyle/>
          <a:p>
            <a:fld id="{3C0A87FC-0F25-4910-B7CF-4039C6E3CCE3}" type="slidenum">
              <a:rPr kumimoji="1" lang="ja-JP" altLang="en-US" smtClean="0"/>
              <a:t>8</a:t>
            </a:fld>
            <a:endParaRPr kumimoji="1" lang="ja-JP" altLang="en-US"/>
          </a:p>
        </p:txBody>
      </p:sp>
      <p:pic>
        <p:nvPicPr>
          <p:cNvPr id="7" name="Picture 2">
            <a:extLst>
              <a:ext uri="{FF2B5EF4-FFF2-40B4-BE49-F238E27FC236}">
                <a16:creationId xmlns:a16="http://schemas.microsoft.com/office/drawing/2014/main" id="{33DC6E62-CCAA-47D7-98D2-8C0F1F1DC25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281715" y="4107040"/>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92A676DB-AEFE-418D-9357-2520ED52AC69}"/>
              </a:ext>
            </a:extLst>
          </p:cNvPr>
          <p:cNvSpPr txBox="1"/>
          <p:nvPr/>
        </p:nvSpPr>
        <p:spPr>
          <a:xfrm>
            <a:off x="5433536" y="5541193"/>
            <a:ext cx="3208776" cy="415498"/>
          </a:xfrm>
          <a:prstGeom prst="rect">
            <a:avLst/>
          </a:prstGeom>
          <a:noFill/>
        </p:spPr>
        <p:txBody>
          <a:bodyPr wrap="square">
            <a:spAutoFit/>
          </a:bodyPr>
          <a:lstStyle/>
          <a:p>
            <a:r>
              <a:rPr lang="en-US" altLang="ja-JP" sz="1050" dirty="0">
                <a:hlinkClick r:id="rId4"/>
              </a:rPr>
              <a:t>Deep Q Networks (DQN) · Deep Reinforcement Learning (gitbooks.io)</a:t>
            </a:r>
            <a:endParaRPr lang="ja-JP" altLang="en-US" sz="1050" dirty="0"/>
          </a:p>
        </p:txBody>
      </p:sp>
    </p:spTree>
    <p:extLst>
      <p:ext uri="{BB962C8B-B14F-4D97-AF65-F5344CB8AC3E}">
        <p14:creationId xmlns:p14="http://schemas.microsoft.com/office/powerpoint/2010/main" val="264721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65237-B731-42BE-AC36-38B22FE01C34}"/>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23B966FD-A8BA-4D1B-BC98-A362F504AEE2}"/>
              </a:ext>
            </a:extLst>
          </p:cNvPr>
          <p:cNvSpPr>
            <a:spLocks noGrp="1"/>
          </p:cNvSpPr>
          <p:nvPr>
            <p:ph idx="1"/>
          </p:nvPr>
        </p:nvSpPr>
        <p:spPr/>
        <p:txBody>
          <a:bodyPr>
            <a:normAutofit/>
          </a:bodyPr>
          <a:lstStyle/>
          <a:p>
            <a:r>
              <a:rPr lang="en-US" altLang="ja-JP" sz="3200" dirty="0"/>
              <a:t>DQN</a:t>
            </a:r>
            <a:r>
              <a:rPr lang="ja-JP" altLang="en-US" sz="3200" dirty="0"/>
              <a:t>の利点</a:t>
            </a:r>
            <a:endParaRPr lang="en-US" altLang="ja-JP" sz="3200" dirty="0"/>
          </a:p>
          <a:p>
            <a:pPr>
              <a:buFont typeface="Wingdings" panose="05000000000000000000" pitchFamily="2" charset="2"/>
              <a:buChar char="l"/>
            </a:pPr>
            <a:r>
              <a:rPr lang="ja-JP" altLang="en-US" sz="2800" dirty="0"/>
              <a:t>学習が安定するために様々な工夫</a:t>
            </a:r>
            <a:endParaRPr lang="en-US" altLang="ja-JP" sz="2800" dirty="0"/>
          </a:p>
          <a:p>
            <a:pPr>
              <a:buFont typeface="Wingdings" panose="05000000000000000000" pitchFamily="2" charset="2"/>
              <a:buChar char="l"/>
            </a:pPr>
            <a:r>
              <a:rPr lang="ja-JP" altLang="en-US" sz="2800" dirty="0"/>
              <a:t>状態が連続値を取っても</a:t>
            </a:r>
            <a:r>
              <a:rPr lang="en-US" altLang="ja-JP" sz="2800" dirty="0"/>
              <a:t>, </a:t>
            </a:r>
            <a:r>
              <a:rPr lang="ja-JP" altLang="en-US" sz="2800" dirty="0"/>
              <a:t>学習が安定してメモリ消費も少ない</a:t>
            </a:r>
            <a:endParaRPr lang="en-US" altLang="ja-JP" sz="2800" dirty="0"/>
          </a:p>
          <a:p>
            <a:pPr marL="0" indent="0">
              <a:buNone/>
            </a:pPr>
            <a:r>
              <a:rPr lang="ja-JP" altLang="en-US" sz="2800" dirty="0"/>
              <a:t>→</a:t>
            </a:r>
            <a:r>
              <a:rPr lang="en-US" altLang="ja-JP" sz="2800" dirty="0"/>
              <a:t>Q</a:t>
            </a:r>
            <a:r>
              <a:rPr lang="ja-JP" altLang="en-US" sz="2800" dirty="0"/>
              <a:t>学習の問題点を改善</a:t>
            </a:r>
            <a:endParaRPr lang="en-US" altLang="ja-JP" sz="2800" dirty="0"/>
          </a:p>
        </p:txBody>
      </p:sp>
      <p:sp>
        <p:nvSpPr>
          <p:cNvPr id="4" name="スライド番号プレースホルダー 3">
            <a:extLst>
              <a:ext uri="{FF2B5EF4-FFF2-40B4-BE49-F238E27FC236}">
                <a16:creationId xmlns:a16="http://schemas.microsoft.com/office/drawing/2014/main" id="{2A050196-44A7-4961-8EBC-07D6C6CB5CC0}"/>
              </a:ext>
            </a:extLst>
          </p:cNvPr>
          <p:cNvSpPr>
            <a:spLocks noGrp="1"/>
          </p:cNvSpPr>
          <p:nvPr>
            <p:ph type="sldNum" sz="quarter" idx="12"/>
          </p:nvPr>
        </p:nvSpPr>
        <p:spPr/>
        <p:txBody>
          <a:bodyPr/>
          <a:lstStyle/>
          <a:p>
            <a:fld id="{3C0A87FC-0F25-4910-B7CF-4039C6E3CCE3}" type="slidenum">
              <a:rPr kumimoji="1" lang="ja-JP" altLang="en-US" smtClean="0"/>
              <a:t>9</a:t>
            </a:fld>
            <a:endParaRPr kumimoji="1" lang="ja-JP" altLang="en-US"/>
          </a:p>
        </p:txBody>
      </p:sp>
    </p:spTree>
    <p:extLst>
      <p:ext uri="{BB962C8B-B14F-4D97-AF65-F5344CB8AC3E}">
        <p14:creationId xmlns:p14="http://schemas.microsoft.com/office/powerpoint/2010/main" val="115665797"/>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0</TotalTime>
  <Words>1529</Words>
  <Application>Microsoft Office PowerPoint</Application>
  <PresentationFormat>画面に合わせる (4:3)</PresentationFormat>
  <Paragraphs>209</Paragraphs>
  <Slides>28</Slides>
  <Notes>15</Notes>
  <HiddenSlides>0</HiddenSlides>
  <MMClips>1</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游ゴシック</vt:lpstr>
      <vt:lpstr>Arial</vt:lpstr>
      <vt:lpstr>Calibri</vt:lpstr>
      <vt:lpstr>Calibri Light</vt:lpstr>
      <vt:lpstr>Cambria Math</vt:lpstr>
      <vt:lpstr>Wingdings</vt:lpstr>
      <vt:lpstr>レトロスペクト</vt:lpstr>
      <vt:lpstr>深層強化学習 アルゴリズムの 特徴解析</vt:lpstr>
      <vt:lpstr>発表の流れ</vt:lpstr>
      <vt:lpstr>発表の流れ</vt:lpstr>
      <vt:lpstr>はじめに</vt:lpstr>
      <vt:lpstr>はじめに</vt:lpstr>
      <vt:lpstr>発表の流れ</vt:lpstr>
      <vt:lpstr>要素技術</vt:lpstr>
      <vt:lpstr>要素技術</vt:lpstr>
      <vt:lpstr>要素技術</vt:lpstr>
      <vt:lpstr>要素技術</vt:lpstr>
      <vt:lpstr>要素技術</vt:lpstr>
      <vt:lpstr>発表の流れ</vt:lpstr>
      <vt:lpstr>実験</vt:lpstr>
      <vt:lpstr>実験</vt:lpstr>
      <vt:lpstr>実験条件</vt:lpstr>
      <vt:lpstr>実験条件</vt:lpstr>
      <vt:lpstr>発表の流れ</vt:lpstr>
      <vt:lpstr>結果</vt:lpstr>
      <vt:lpstr>結果</vt:lpstr>
      <vt:lpstr>結果</vt:lpstr>
      <vt:lpstr>結果</vt:lpstr>
      <vt:lpstr>発表の流れ</vt:lpstr>
      <vt:lpstr>まとめ</vt:lpstr>
      <vt:lpstr>今後の課題</vt:lpstr>
      <vt:lpstr>ご清聴ありがとうございました</vt:lpstr>
      <vt:lpstr>要素技術</vt:lpstr>
      <vt:lpstr>要素技術</vt:lpstr>
      <vt:lpstr>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深層強化学習アルゴリズムの特徴解析</dc:title>
  <dc:creator>a.tsuto706@gmail.com</dc:creator>
  <cp:lastModifiedBy>a.tsuto706@gmail.com</cp:lastModifiedBy>
  <cp:revision>37</cp:revision>
  <dcterms:created xsi:type="dcterms:W3CDTF">2022-01-13T10:52:10Z</dcterms:created>
  <dcterms:modified xsi:type="dcterms:W3CDTF">2022-01-21T04:09:11Z</dcterms:modified>
</cp:coreProperties>
</file>