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1"/>
  </p:sldMasterIdLst>
  <p:notesMasterIdLst>
    <p:notesMasterId r:id="rId45"/>
  </p:notesMasterIdLst>
  <p:sldIdLst>
    <p:sldId id="256" r:id="rId2"/>
    <p:sldId id="258" r:id="rId3"/>
    <p:sldId id="287" r:id="rId4"/>
    <p:sldId id="260" r:id="rId5"/>
    <p:sldId id="259" r:id="rId6"/>
    <p:sldId id="276" r:id="rId7"/>
    <p:sldId id="279" r:id="rId8"/>
    <p:sldId id="274" r:id="rId9"/>
    <p:sldId id="277" r:id="rId10"/>
    <p:sldId id="278" r:id="rId11"/>
    <p:sldId id="292" r:id="rId12"/>
    <p:sldId id="289" r:id="rId13"/>
    <p:sldId id="293" r:id="rId14"/>
    <p:sldId id="323" r:id="rId15"/>
    <p:sldId id="263" r:id="rId16"/>
    <p:sldId id="308" r:id="rId17"/>
    <p:sldId id="264" r:id="rId18"/>
    <p:sldId id="265" r:id="rId19"/>
    <p:sldId id="311" r:id="rId20"/>
    <p:sldId id="290" r:id="rId21"/>
    <p:sldId id="324" r:id="rId22"/>
    <p:sldId id="267" r:id="rId23"/>
    <p:sldId id="318" r:id="rId24"/>
    <p:sldId id="272" r:id="rId25"/>
    <p:sldId id="325" r:id="rId26"/>
    <p:sldId id="319" r:id="rId27"/>
    <p:sldId id="266" r:id="rId28"/>
    <p:sldId id="312" r:id="rId29"/>
    <p:sldId id="313" r:id="rId30"/>
    <p:sldId id="316" r:id="rId31"/>
    <p:sldId id="327" r:id="rId32"/>
    <p:sldId id="328" r:id="rId33"/>
    <p:sldId id="317" r:id="rId34"/>
    <p:sldId id="298" r:id="rId35"/>
    <p:sldId id="304" r:id="rId36"/>
    <p:sldId id="305" r:id="rId37"/>
    <p:sldId id="306" r:id="rId38"/>
    <p:sldId id="282" r:id="rId39"/>
    <p:sldId id="322" r:id="rId40"/>
    <p:sldId id="291" r:id="rId41"/>
    <p:sldId id="273" r:id="rId42"/>
    <p:sldId id="326"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631"/>
    <a:srgbClr val="B84F08"/>
    <a:srgbClr val="E52B46"/>
    <a:srgbClr val="AC183F"/>
    <a:srgbClr val="E12B5B"/>
    <a:srgbClr val="F61636"/>
    <a:srgbClr val="3558B9"/>
    <a:srgbClr val="911B37"/>
    <a:srgbClr val="73BF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77764" autoAdjust="0"/>
  </p:normalViewPr>
  <p:slideViewPr>
    <p:cSldViewPr snapToGrid="0">
      <p:cViewPr varScale="1">
        <p:scale>
          <a:sx n="66" d="100"/>
          <a:sy n="66" d="100"/>
        </p:scale>
        <p:origin x="13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F6A33-34EB-4EFC-8EB6-4434B63DC33B}" type="doc">
      <dgm:prSet loTypeId="urn:microsoft.com/office/officeart/2005/8/layout/vList3" loCatId="list" qsTypeId="urn:microsoft.com/office/officeart/2005/8/quickstyle/simple2" qsCatId="simple" csTypeId="urn:microsoft.com/office/officeart/2005/8/colors/colorful1" csCatId="colorful" phldr="1"/>
      <dgm:spPr/>
    </dgm:pt>
    <dgm:pt modelId="{6F4EA23F-5F42-4091-869E-E77231C4E142}">
      <dgm:prSet phldrT="[Texte]"/>
      <dgm:spPr/>
      <dgm:t>
        <a:bodyPr/>
        <a:lstStyle/>
        <a:p>
          <a:pPr>
            <a:buFont typeface="+mj-lt"/>
            <a:buAutoNum type="arabicPeriod"/>
          </a:pPr>
          <a:r>
            <a:rPr lang="fr-FR" dirty="0"/>
            <a:t>Contexte et idée d’application </a:t>
          </a:r>
        </a:p>
      </dgm:t>
    </dgm:pt>
    <dgm:pt modelId="{BBF99974-C814-4FF3-BAD5-1BE4179E4223}" type="parTrans" cxnId="{EF4753BD-2149-46E0-AF4D-DC038636E7C2}">
      <dgm:prSet/>
      <dgm:spPr/>
      <dgm:t>
        <a:bodyPr/>
        <a:lstStyle/>
        <a:p>
          <a:endParaRPr lang="fr-FR"/>
        </a:p>
      </dgm:t>
    </dgm:pt>
    <dgm:pt modelId="{81BFC502-0FBD-4306-BCDC-BB1A4D9FACFC}" type="sibTrans" cxnId="{EF4753BD-2149-46E0-AF4D-DC038636E7C2}">
      <dgm:prSet/>
      <dgm:spPr/>
      <dgm:t>
        <a:bodyPr/>
        <a:lstStyle/>
        <a:p>
          <a:endParaRPr lang="fr-FR"/>
        </a:p>
      </dgm:t>
    </dgm:pt>
    <dgm:pt modelId="{2A129B1D-D500-4FDA-B755-9D4A531B13D5}">
      <dgm:prSet/>
      <dgm:spPr/>
      <dgm:t>
        <a:bodyPr/>
        <a:lstStyle/>
        <a:p>
          <a:r>
            <a:rPr lang="fr-FR" dirty="0"/>
            <a:t>Nettoyage des données </a:t>
          </a:r>
        </a:p>
      </dgm:t>
    </dgm:pt>
    <dgm:pt modelId="{CE4A1EDF-0AFE-48A4-B967-C5FA916555D2}" type="parTrans" cxnId="{672D406F-AB03-45DF-8D73-9CA1DD1D46CB}">
      <dgm:prSet/>
      <dgm:spPr/>
      <dgm:t>
        <a:bodyPr/>
        <a:lstStyle/>
        <a:p>
          <a:endParaRPr lang="fr-FR"/>
        </a:p>
      </dgm:t>
    </dgm:pt>
    <dgm:pt modelId="{40A8DE7E-27A6-4987-8DF4-687CB4A28896}" type="sibTrans" cxnId="{672D406F-AB03-45DF-8D73-9CA1DD1D46CB}">
      <dgm:prSet/>
      <dgm:spPr/>
      <dgm:t>
        <a:bodyPr/>
        <a:lstStyle/>
        <a:p>
          <a:endParaRPr lang="fr-FR"/>
        </a:p>
      </dgm:t>
    </dgm:pt>
    <dgm:pt modelId="{62CB5FB6-2AF1-4691-907F-FE2E7BFEAACD}">
      <dgm:prSet/>
      <dgm:spPr/>
      <dgm:t>
        <a:bodyPr/>
        <a:lstStyle/>
        <a:p>
          <a:r>
            <a:rPr lang="fr-FR"/>
            <a:t>Analyse exploratoire</a:t>
          </a:r>
          <a:endParaRPr lang="fr-FR" dirty="0"/>
        </a:p>
      </dgm:t>
    </dgm:pt>
    <dgm:pt modelId="{5F49F2DE-8761-4BDD-9C39-9A1C34CCF4C8}" type="parTrans" cxnId="{B9637293-9B3C-4F50-B8AE-0CDA2BF479FB}">
      <dgm:prSet/>
      <dgm:spPr/>
      <dgm:t>
        <a:bodyPr/>
        <a:lstStyle/>
        <a:p>
          <a:endParaRPr lang="fr-FR"/>
        </a:p>
      </dgm:t>
    </dgm:pt>
    <dgm:pt modelId="{8269E701-A5F7-491E-9EBB-472BF4034FE0}" type="sibTrans" cxnId="{B9637293-9B3C-4F50-B8AE-0CDA2BF479FB}">
      <dgm:prSet/>
      <dgm:spPr/>
      <dgm:t>
        <a:bodyPr/>
        <a:lstStyle/>
        <a:p>
          <a:endParaRPr lang="fr-FR"/>
        </a:p>
      </dgm:t>
    </dgm:pt>
    <dgm:pt modelId="{40B1CD7D-058D-4169-A250-4DAEEF0CA38B}">
      <dgm:prSet/>
      <dgm:spPr/>
      <dgm:t>
        <a:bodyPr/>
        <a:lstStyle/>
        <a:p>
          <a:r>
            <a:rPr lang="fr-FR" dirty="0"/>
            <a:t>Conclusions </a:t>
          </a:r>
        </a:p>
      </dgm:t>
    </dgm:pt>
    <dgm:pt modelId="{80CE0B8B-E17D-4FC9-A617-DABB6FB28054}" type="parTrans" cxnId="{FE275233-FAE3-46AE-A818-EE309FA78254}">
      <dgm:prSet/>
      <dgm:spPr/>
      <dgm:t>
        <a:bodyPr/>
        <a:lstStyle/>
        <a:p>
          <a:endParaRPr lang="fr-FR"/>
        </a:p>
      </dgm:t>
    </dgm:pt>
    <dgm:pt modelId="{F5D1E460-07BD-4B32-8E22-648C22BBDE0A}" type="sibTrans" cxnId="{FE275233-FAE3-46AE-A818-EE309FA78254}">
      <dgm:prSet/>
      <dgm:spPr/>
      <dgm:t>
        <a:bodyPr/>
        <a:lstStyle/>
        <a:p>
          <a:endParaRPr lang="fr-FR"/>
        </a:p>
      </dgm:t>
    </dgm:pt>
    <dgm:pt modelId="{6015CF55-8BC7-4F45-BE2D-3DD613327C87}" type="pres">
      <dgm:prSet presAssocID="{5C7F6A33-34EB-4EFC-8EB6-4434B63DC33B}" presName="linearFlow" presStyleCnt="0">
        <dgm:presLayoutVars>
          <dgm:dir/>
          <dgm:resizeHandles val="exact"/>
        </dgm:presLayoutVars>
      </dgm:prSet>
      <dgm:spPr/>
    </dgm:pt>
    <dgm:pt modelId="{E3C568B8-1C9F-42B4-A2D9-2B2605EA4B97}" type="pres">
      <dgm:prSet presAssocID="{6F4EA23F-5F42-4091-869E-E77231C4E142}" presName="composite" presStyleCnt="0"/>
      <dgm:spPr/>
    </dgm:pt>
    <dgm:pt modelId="{331E0C28-2D24-4B03-8C17-27E4DE7762F2}" type="pres">
      <dgm:prSet presAssocID="{6F4EA23F-5F42-4091-869E-E77231C4E142}" presName="imgShp" presStyleLbl="fgImgPlace1" presStyleIdx="0" presStyleCnt="4"/>
      <dgm:spPr/>
    </dgm:pt>
    <dgm:pt modelId="{6AC0C59A-36FC-41C6-8B6F-E6E685BB32AF}" type="pres">
      <dgm:prSet presAssocID="{6F4EA23F-5F42-4091-869E-E77231C4E142}" presName="txShp" presStyleLbl="node1" presStyleIdx="0" presStyleCnt="4">
        <dgm:presLayoutVars>
          <dgm:bulletEnabled val="1"/>
        </dgm:presLayoutVars>
      </dgm:prSet>
      <dgm:spPr/>
    </dgm:pt>
    <dgm:pt modelId="{C8D5222A-C2FE-4854-9036-185ACF03432C}" type="pres">
      <dgm:prSet presAssocID="{81BFC502-0FBD-4306-BCDC-BB1A4D9FACFC}" presName="spacing" presStyleCnt="0"/>
      <dgm:spPr/>
    </dgm:pt>
    <dgm:pt modelId="{8FE322C9-A445-4F2B-8BDA-B1ECFADE78F3}" type="pres">
      <dgm:prSet presAssocID="{2A129B1D-D500-4FDA-B755-9D4A531B13D5}" presName="composite" presStyleCnt="0"/>
      <dgm:spPr/>
    </dgm:pt>
    <dgm:pt modelId="{9E8AF393-0BD8-4E06-B40E-B165E1DD34D6}" type="pres">
      <dgm:prSet presAssocID="{2A129B1D-D500-4FDA-B755-9D4A531B13D5}" presName="imgShp" presStyleLbl="fgImgPlace1" presStyleIdx="1" presStyleCnt="4"/>
      <dgm:spPr/>
    </dgm:pt>
    <dgm:pt modelId="{D7867A81-953F-4BD2-A21E-639722F46B56}" type="pres">
      <dgm:prSet presAssocID="{2A129B1D-D500-4FDA-B755-9D4A531B13D5}" presName="txShp" presStyleLbl="node1" presStyleIdx="1" presStyleCnt="4">
        <dgm:presLayoutVars>
          <dgm:bulletEnabled val="1"/>
        </dgm:presLayoutVars>
      </dgm:prSet>
      <dgm:spPr/>
    </dgm:pt>
    <dgm:pt modelId="{ADB69A34-BDD1-4BBD-9266-15F78DFAFD57}" type="pres">
      <dgm:prSet presAssocID="{40A8DE7E-27A6-4987-8DF4-687CB4A28896}" presName="spacing" presStyleCnt="0"/>
      <dgm:spPr/>
    </dgm:pt>
    <dgm:pt modelId="{211A67BE-0737-4E4A-A034-032E173DDD17}" type="pres">
      <dgm:prSet presAssocID="{62CB5FB6-2AF1-4691-907F-FE2E7BFEAACD}" presName="composite" presStyleCnt="0"/>
      <dgm:spPr/>
    </dgm:pt>
    <dgm:pt modelId="{6954D99A-F293-4F55-8808-2ACC7E863687}" type="pres">
      <dgm:prSet presAssocID="{62CB5FB6-2AF1-4691-907F-FE2E7BFEAACD}" presName="imgShp" presStyleLbl="fgImgPlace1" presStyleIdx="2" presStyleCnt="4"/>
      <dgm:spPr/>
    </dgm:pt>
    <dgm:pt modelId="{EB89EA6A-9E02-4E50-9D74-8DBD4AD4813B}" type="pres">
      <dgm:prSet presAssocID="{62CB5FB6-2AF1-4691-907F-FE2E7BFEAACD}" presName="txShp" presStyleLbl="node1" presStyleIdx="2" presStyleCnt="4">
        <dgm:presLayoutVars>
          <dgm:bulletEnabled val="1"/>
        </dgm:presLayoutVars>
      </dgm:prSet>
      <dgm:spPr/>
    </dgm:pt>
    <dgm:pt modelId="{AE15FDDB-EA3C-45E5-B4B4-78521B5DB7CD}" type="pres">
      <dgm:prSet presAssocID="{8269E701-A5F7-491E-9EBB-472BF4034FE0}" presName="spacing" presStyleCnt="0"/>
      <dgm:spPr/>
    </dgm:pt>
    <dgm:pt modelId="{CFC16936-2914-4E6F-9389-C4A6F1408F5E}" type="pres">
      <dgm:prSet presAssocID="{40B1CD7D-058D-4169-A250-4DAEEF0CA38B}" presName="composite" presStyleCnt="0"/>
      <dgm:spPr/>
    </dgm:pt>
    <dgm:pt modelId="{EE931332-B3A7-4437-B90B-6DE51294D66E}" type="pres">
      <dgm:prSet presAssocID="{40B1CD7D-058D-4169-A250-4DAEEF0CA38B}" presName="imgShp" presStyleLbl="fgImgPlace1" presStyleIdx="3" presStyleCnt="4"/>
      <dgm:spPr/>
    </dgm:pt>
    <dgm:pt modelId="{B1317732-58BF-4722-ACAE-1AF1345C5C5D}" type="pres">
      <dgm:prSet presAssocID="{40B1CD7D-058D-4169-A250-4DAEEF0CA38B}" presName="txShp" presStyleLbl="node1" presStyleIdx="3" presStyleCnt="4">
        <dgm:presLayoutVars>
          <dgm:bulletEnabled val="1"/>
        </dgm:presLayoutVars>
      </dgm:prSet>
      <dgm:spPr/>
    </dgm:pt>
  </dgm:ptLst>
  <dgm:cxnLst>
    <dgm:cxn modelId="{EAA8EF20-7A2B-45A9-A87F-AF6DBF32E5B2}" type="presOf" srcId="{62CB5FB6-2AF1-4691-907F-FE2E7BFEAACD}" destId="{EB89EA6A-9E02-4E50-9D74-8DBD4AD4813B}" srcOrd="0" destOrd="0" presId="urn:microsoft.com/office/officeart/2005/8/layout/vList3"/>
    <dgm:cxn modelId="{E5EE6427-AABD-4A81-A1B4-22D80FE23E4A}" type="presOf" srcId="{5C7F6A33-34EB-4EFC-8EB6-4434B63DC33B}" destId="{6015CF55-8BC7-4F45-BE2D-3DD613327C87}" srcOrd="0" destOrd="0" presId="urn:microsoft.com/office/officeart/2005/8/layout/vList3"/>
    <dgm:cxn modelId="{FE275233-FAE3-46AE-A818-EE309FA78254}" srcId="{5C7F6A33-34EB-4EFC-8EB6-4434B63DC33B}" destId="{40B1CD7D-058D-4169-A250-4DAEEF0CA38B}" srcOrd="3" destOrd="0" parTransId="{80CE0B8B-E17D-4FC9-A617-DABB6FB28054}" sibTransId="{F5D1E460-07BD-4B32-8E22-648C22BBDE0A}"/>
    <dgm:cxn modelId="{86F5C435-E603-49A2-82FC-CCF81B604447}" type="presOf" srcId="{2A129B1D-D500-4FDA-B755-9D4A531B13D5}" destId="{D7867A81-953F-4BD2-A21E-639722F46B56}" srcOrd="0" destOrd="0" presId="urn:microsoft.com/office/officeart/2005/8/layout/vList3"/>
    <dgm:cxn modelId="{F3F64D43-375C-40B3-9920-091990B97F80}" type="presOf" srcId="{40B1CD7D-058D-4169-A250-4DAEEF0CA38B}" destId="{B1317732-58BF-4722-ACAE-1AF1345C5C5D}" srcOrd="0" destOrd="0" presId="urn:microsoft.com/office/officeart/2005/8/layout/vList3"/>
    <dgm:cxn modelId="{672D406F-AB03-45DF-8D73-9CA1DD1D46CB}" srcId="{5C7F6A33-34EB-4EFC-8EB6-4434B63DC33B}" destId="{2A129B1D-D500-4FDA-B755-9D4A531B13D5}" srcOrd="1" destOrd="0" parTransId="{CE4A1EDF-0AFE-48A4-B967-C5FA916555D2}" sibTransId="{40A8DE7E-27A6-4987-8DF4-687CB4A28896}"/>
    <dgm:cxn modelId="{68FCE088-674F-49B3-9931-2CBD9F160980}" type="presOf" srcId="{6F4EA23F-5F42-4091-869E-E77231C4E142}" destId="{6AC0C59A-36FC-41C6-8B6F-E6E685BB32AF}" srcOrd="0" destOrd="0" presId="urn:microsoft.com/office/officeart/2005/8/layout/vList3"/>
    <dgm:cxn modelId="{B9637293-9B3C-4F50-B8AE-0CDA2BF479FB}" srcId="{5C7F6A33-34EB-4EFC-8EB6-4434B63DC33B}" destId="{62CB5FB6-2AF1-4691-907F-FE2E7BFEAACD}" srcOrd="2" destOrd="0" parTransId="{5F49F2DE-8761-4BDD-9C39-9A1C34CCF4C8}" sibTransId="{8269E701-A5F7-491E-9EBB-472BF4034FE0}"/>
    <dgm:cxn modelId="{EF4753BD-2149-46E0-AF4D-DC038636E7C2}" srcId="{5C7F6A33-34EB-4EFC-8EB6-4434B63DC33B}" destId="{6F4EA23F-5F42-4091-869E-E77231C4E142}" srcOrd="0" destOrd="0" parTransId="{BBF99974-C814-4FF3-BAD5-1BE4179E4223}" sibTransId="{81BFC502-0FBD-4306-BCDC-BB1A4D9FACFC}"/>
    <dgm:cxn modelId="{FF725B43-4EAF-47B7-A41B-70DFD866EBC8}" type="presParOf" srcId="{6015CF55-8BC7-4F45-BE2D-3DD613327C87}" destId="{E3C568B8-1C9F-42B4-A2D9-2B2605EA4B97}" srcOrd="0" destOrd="0" presId="urn:microsoft.com/office/officeart/2005/8/layout/vList3"/>
    <dgm:cxn modelId="{D7B183FE-2C48-4F8D-8C2F-265B4980AD7D}" type="presParOf" srcId="{E3C568B8-1C9F-42B4-A2D9-2B2605EA4B97}" destId="{331E0C28-2D24-4B03-8C17-27E4DE7762F2}" srcOrd="0" destOrd="0" presId="urn:microsoft.com/office/officeart/2005/8/layout/vList3"/>
    <dgm:cxn modelId="{2225FB6C-AD1A-469E-9995-39EA59FAA95F}" type="presParOf" srcId="{E3C568B8-1C9F-42B4-A2D9-2B2605EA4B97}" destId="{6AC0C59A-36FC-41C6-8B6F-E6E685BB32AF}" srcOrd="1" destOrd="0" presId="urn:microsoft.com/office/officeart/2005/8/layout/vList3"/>
    <dgm:cxn modelId="{939F99BF-074A-4150-A1B4-2A2DDD1B79D9}" type="presParOf" srcId="{6015CF55-8BC7-4F45-BE2D-3DD613327C87}" destId="{C8D5222A-C2FE-4854-9036-185ACF03432C}" srcOrd="1" destOrd="0" presId="urn:microsoft.com/office/officeart/2005/8/layout/vList3"/>
    <dgm:cxn modelId="{22A9AD32-4C95-4DB9-A6D7-807ADF8066EC}" type="presParOf" srcId="{6015CF55-8BC7-4F45-BE2D-3DD613327C87}" destId="{8FE322C9-A445-4F2B-8BDA-B1ECFADE78F3}" srcOrd="2" destOrd="0" presId="urn:microsoft.com/office/officeart/2005/8/layout/vList3"/>
    <dgm:cxn modelId="{47FDFC85-2503-4652-887F-1F35787AC2C6}" type="presParOf" srcId="{8FE322C9-A445-4F2B-8BDA-B1ECFADE78F3}" destId="{9E8AF393-0BD8-4E06-B40E-B165E1DD34D6}" srcOrd="0" destOrd="0" presId="urn:microsoft.com/office/officeart/2005/8/layout/vList3"/>
    <dgm:cxn modelId="{3DBB4FAE-C98F-423D-B64C-37D3B670C606}" type="presParOf" srcId="{8FE322C9-A445-4F2B-8BDA-B1ECFADE78F3}" destId="{D7867A81-953F-4BD2-A21E-639722F46B56}" srcOrd="1" destOrd="0" presId="urn:microsoft.com/office/officeart/2005/8/layout/vList3"/>
    <dgm:cxn modelId="{648F49D0-1C0B-47C5-B0B4-512C4A9E428B}" type="presParOf" srcId="{6015CF55-8BC7-4F45-BE2D-3DD613327C87}" destId="{ADB69A34-BDD1-4BBD-9266-15F78DFAFD57}" srcOrd="3" destOrd="0" presId="urn:microsoft.com/office/officeart/2005/8/layout/vList3"/>
    <dgm:cxn modelId="{F07A948C-FF5C-4D9C-A22F-449D31908226}" type="presParOf" srcId="{6015CF55-8BC7-4F45-BE2D-3DD613327C87}" destId="{211A67BE-0737-4E4A-A034-032E173DDD17}" srcOrd="4" destOrd="0" presId="urn:microsoft.com/office/officeart/2005/8/layout/vList3"/>
    <dgm:cxn modelId="{498DE856-F53D-4ACE-A758-312DCCDC4E4A}" type="presParOf" srcId="{211A67BE-0737-4E4A-A034-032E173DDD17}" destId="{6954D99A-F293-4F55-8808-2ACC7E863687}" srcOrd="0" destOrd="0" presId="urn:microsoft.com/office/officeart/2005/8/layout/vList3"/>
    <dgm:cxn modelId="{561ACCE1-DAC9-42F3-97DE-06A346A33D91}" type="presParOf" srcId="{211A67BE-0737-4E4A-A034-032E173DDD17}" destId="{EB89EA6A-9E02-4E50-9D74-8DBD4AD4813B}" srcOrd="1" destOrd="0" presId="urn:microsoft.com/office/officeart/2005/8/layout/vList3"/>
    <dgm:cxn modelId="{9721080A-3F76-4FCC-B7E1-C5DC6402C006}" type="presParOf" srcId="{6015CF55-8BC7-4F45-BE2D-3DD613327C87}" destId="{AE15FDDB-EA3C-45E5-B4B4-78521B5DB7CD}" srcOrd="5" destOrd="0" presId="urn:microsoft.com/office/officeart/2005/8/layout/vList3"/>
    <dgm:cxn modelId="{62AF6A69-1F48-4303-BB1A-5BE1E68F2CC4}" type="presParOf" srcId="{6015CF55-8BC7-4F45-BE2D-3DD613327C87}" destId="{CFC16936-2914-4E6F-9389-C4A6F1408F5E}" srcOrd="6" destOrd="0" presId="urn:microsoft.com/office/officeart/2005/8/layout/vList3"/>
    <dgm:cxn modelId="{27D4928A-7555-4CAB-AD47-5AB104082FB3}" type="presParOf" srcId="{CFC16936-2914-4E6F-9389-C4A6F1408F5E}" destId="{EE931332-B3A7-4437-B90B-6DE51294D66E}" srcOrd="0" destOrd="0" presId="urn:microsoft.com/office/officeart/2005/8/layout/vList3"/>
    <dgm:cxn modelId="{52A33AE4-3920-46EC-BCCF-E721D0F5DD9E}" type="presParOf" srcId="{CFC16936-2914-4E6F-9389-C4A6F1408F5E}" destId="{B1317732-58BF-4722-ACAE-1AF1345C5C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62FBFD-F879-4CD2-BBDF-FBD4A0B36039}" type="doc">
      <dgm:prSet loTypeId="urn:microsoft.com/office/officeart/2005/8/layout/hList2" loCatId="list" qsTypeId="urn:microsoft.com/office/officeart/2005/8/quickstyle/simple1" qsCatId="simple" csTypeId="urn:microsoft.com/office/officeart/2005/8/colors/accent1_2" csCatId="accent1" phldr="0"/>
      <dgm:spPr/>
      <dgm:t>
        <a:bodyPr/>
        <a:lstStyle/>
        <a:p>
          <a:endParaRPr lang="fr-FR"/>
        </a:p>
      </dgm:t>
    </dgm:pt>
    <dgm:pt modelId="{9B4E06D4-59A9-4690-A789-F60219670947}">
      <dgm:prSet phldrT="[Texte]" phldr="1"/>
      <dgm:spPr/>
      <dgm:t>
        <a:bodyPr/>
        <a:lstStyle/>
        <a:p>
          <a:endParaRPr lang="fr-FR"/>
        </a:p>
      </dgm:t>
    </dgm:pt>
    <dgm:pt modelId="{A819AA46-3E81-4CCE-9F78-2F1C0F25D10F}" type="parTrans" cxnId="{EDDDED1F-043E-423B-BBAB-155BBC036DF6}">
      <dgm:prSet/>
      <dgm:spPr/>
      <dgm:t>
        <a:bodyPr/>
        <a:lstStyle/>
        <a:p>
          <a:endParaRPr lang="fr-FR"/>
        </a:p>
      </dgm:t>
    </dgm:pt>
    <dgm:pt modelId="{E165ED8E-F414-4174-A718-23EA456948A9}" type="sibTrans" cxnId="{EDDDED1F-043E-423B-BBAB-155BBC036DF6}">
      <dgm:prSet/>
      <dgm:spPr/>
      <dgm:t>
        <a:bodyPr/>
        <a:lstStyle/>
        <a:p>
          <a:endParaRPr lang="fr-FR"/>
        </a:p>
      </dgm:t>
    </dgm:pt>
    <dgm:pt modelId="{3D07B54E-EE5E-49B3-996C-8C1460F97B6F}">
      <dgm:prSet phldrT="[Texte]" phldr="1"/>
      <dgm:spPr/>
      <dgm:t>
        <a:bodyPr/>
        <a:lstStyle/>
        <a:p>
          <a:endParaRPr lang="fr-FR"/>
        </a:p>
      </dgm:t>
    </dgm:pt>
    <dgm:pt modelId="{B17AB976-5A09-409D-96E8-6E6E236D6A79}" type="parTrans" cxnId="{8ED92845-948C-4F42-8C24-D8FDFEA42077}">
      <dgm:prSet/>
      <dgm:spPr/>
      <dgm:t>
        <a:bodyPr/>
        <a:lstStyle/>
        <a:p>
          <a:endParaRPr lang="fr-FR"/>
        </a:p>
      </dgm:t>
    </dgm:pt>
    <dgm:pt modelId="{41920D2E-FB97-46FD-9FD4-D498E3A239BF}" type="sibTrans" cxnId="{8ED92845-948C-4F42-8C24-D8FDFEA42077}">
      <dgm:prSet/>
      <dgm:spPr/>
      <dgm:t>
        <a:bodyPr/>
        <a:lstStyle/>
        <a:p>
          <a:endParaRPr lang="fr-FR"/>
        </a:p>
      </dgm:t>
    </dgm:pt>
    <dgm:pt modelId="{43FDE185-DF23-40DB-85E3-1A62DDE27037}">
      <dgm:prSet phldrT="[Texte]" phldr="1"/>
      <dgm:spPr/>
      <dgm:t>
        <a:bodyPr/>
        <a:lstStyle/>
        <a:p>
          <a:endParaRPr lang="fr-FR"/>
        </a:p>
      </dgm:t>
    </dgm:pt>
    <dgm:pt modelId="{870FD2AD-8E92-4565-8B4C-8DF0F062B0CA}" type="parTrans" cxnId="{D3FDF7D1-F0FB-46DB-B2A5-F0F6E7474915}">
      <dgm:prSet/>
      <dgm:spPr/>
      <dgm:t>
        <a:bodyPr/>
        <a:lstStyle/>
        <a:p>
          <a:endParaRPr lang="fr-FR"/>
        </a:p>
      </dgm:t>
    </dgm:pt>
    <dgm:pt modelId="{977F35A2-37FA-4704-A87C-AB8A37E4F55E}" type="sibTrans" cxnId="{D3FDF7D1-F0FB-46DB-B2A5-F0F6E7474915}">
      <dgm:prSet/>
      <dgm:spPr/>
      <dgm:t>
        <a:bodyPr/>
        <a:lstStyle/>
        <a:p>
          <a:endParaRPr lang="fr-FR"/>
        </a:p>
      </dgm:t>
    </dgm:pt>
    <dgm:pt modelId="{E33C6EA1-6BD1-41FA-A78B-B49C32419684}">
      <dgm:prSet phldrT="[Texte]" phldr="1"/>
      <dgm:spPr/>
      <dgm:t>
        <a:bodyPr/>
        <a:lstStyle/>
        <a:p>
          <a:endParaRPr lang="fr-FR"/>
        </a:p>
      </dgm:t>
    </dgm:pt>
    <dgm:pt modelId="{199B14B0-D359-4B63-A088-99DB1B896F99}" type="parTrans" cxnId="{538EA92E-7AD7-4823-ACFA-B4BF7271917E}">
      <dgm:prSet/>
      <dgm:spPr/>
      <dgm:t>
        <a:bodyPr/>
        <a:lstStyle/>
        <a:p>
          <a:endParaRPr lang="fr-FR"/>
        </a:p>
      </dgm:t>
    </dgm:pt>
    <dgm:pt modelId="{65A85020-EC63-4DD8-8D39-DB71F2A3457A}" type="sibTrans" cxnId="{538EA92E-7AD7-4823-ACFA-B4BF7271917E}">
      <dgm:prSet/>
      <dgm:spPr/>
      <dgm:t>
        <a:bodyPr/>
        <a:lstStyle/>
        <a:p>
          <a:endParaRPr lang="fr-FR"/>
        </a:p>
      </dgm:t>
    </dgm:pt>
    <dgm:pt modelId="{E4898D39-B47F-432B-8F92-F56B1BB4E540}">
      <dgm:prSet phldrT="[Texte]" phldr="1"/>
      <dgm:spPr/>
      <dgm:t>
        <a:bodyPr/>
        <a:lstStyle/>
        <a:p>
          <a:endParaRPr lang="fr-FR"/>
        </a:p>
      </dgm:t>
    </dgm:pt>
    <dgm:pt modelId="{CE108A56-F2E4-4489-885F-9150A44CCF3C}" type="parTrans" cxnId="{FC445235-D41A-46C3-9847-A37D5E88FD3D}">
      <dgm:prSet/>
      <dgm:spPr/>
      <dgm:t>
        <a:bodyPr/>
        <a:lstStyle/>
        <a:p>
          <a:endParaRPr lang="fr-FR"/>
        </a:p>
      </dgm:t>
    </dgm:pt>
    <dgm:pt modelId="{BCDAFD57-4F52-4C59-9805-FCD6F18EB9DC}" type="sibTrans" cxnId="{FC445235-D41A-46C3-9847-A37D5E88FD3D}">
      <dgm:prSet/>
      <dgm:spPr/>
      <dgm:t>
        <a:bodyPr/>
        <a:lstStyle/>
        <a:p>
          <a:endParaRPr lang="fr-FR"/>
        </a:p>
      </dgm:t>
    </dgm:pt>
    <dgm:pt modelId="{C99037CB-A5E9-4B4D-9C6C-6E89F150951F}">
      <dgm:prSet phldrT="[Texte]" phldr="1"/>
      <dgm:spPr/>
      <dgm:t>
        <a:bodyPr/>
        <a:lstStyle/>
        <a:p>
          <a:endParaRPr lang="fr-FR"/>
        </a:p>
      </dgm:t>
    </dgm:pt>
    <dgm:pt modelId="{64CCCEC5-31EE-48BA-A11B-7FF656071888}" type="parTrans" cxnId="{8922C2AE-5DFF-470E-B1E4-8591E541FE85}">
      <dgm:prSet/>
      <dgm:spPr/>
      <dgm:t>
        <a:bodyPr/>
        <a:lstStyle/>
        <a:p>
          <a:endParaRPr lang="fr-FR"/>
        </a:p>
      </dgm:t>
    </dgm:pt>
    <dgm:pt modelId="{782AD341-CD8B-4F53-A296-D5B1288ACBCC}" type="sibTrans" cxnId="{8922C2AE-5DFF-470E-B1E4-8591E541FE85}">
      <dgm:prSet/>
      <dgm:spPr/>
      <dgm:t>
        <a:bodyPr/>
        <a:lstStyle/>
        <a:p>
          <a:endParaRPr lang="fr-FR"/>
        </a:p>
      </dgm:t>
    </dgm:pt>
    <dgm:pt modelId="{11B0BF98-BE7D-4D24-84B4-37C93C4452DB}">
      <dgm:prSet phldrT="[Texte]" phldr="1"/>
      <dgm:spPr/>
      <dgm:t>
        <a:bodyPr/>
        <a:lstStyle/>
        <a:p>
          <a:endParaRPr lang="fr-FR"/>
        </a:p>
      </dgm:t>
    </dgm:pt>
    <dgm:pt modelId="{8055D7A5-6E01-4397-95D7-35D8A3668EBA}" type="parTrans" cxnId="{85A01C57-FB2C-4335-93CB-E7B8C314DF33}">
      <dgm:prSet/>
      <dgm:spPr/>
      <dgm:t>
        <a:bodyPr/>
        <a:lstStyle/>
        <a:p>
          <a:endParaRPr lang="fr-FR"/>
        </a:p>
      </dgm:t>
    </dgm:pt>
    <dgm:pt modelId="{68978384-D0A9-4645-8383-4BCD339264FF}" type="sibTrans" cxnId="{85A01C57-FB2C-4335-93CB-E7B8C314DF33}">
      <dgm:prSet/>
      <dgm:spPr/>
      <dgm:t>
        <a:bodyPr/>
        <a:lstStyle/>
        <a:p>
          <a:endParaRPr lang="fr-FR"/>
        </a:p>
      </dgm:t>
    </dgm:pt>
    <dgm:pt modelId="{2940548B-9E6F-4B9E-A73F-FEF08D67B532}">
      <dgm:prSet phldrT="[Texte]" phldr="1"/>
      <dgm:spPr/>
      <dgm:t>
        <a:bodyPr/>
        <a:lstStyle/>
        <a:p>
          <a:endParaRPr lang="fr-FR"/>
        </a:p>
      </dgm:t>
    </dgm:pt>
    <dgm:pt modelId="{E89D3F2E-4C07-4556-895F-0A2BA8B65E22}" type="parTrans" cxnId="{1BDB8525-0631-4BBA-B72D-2E11EF5A374B}">
      <dgm:prSet/>
      <dgm:spPr/>
      <dgm:t>
        <a:bodyPr/>
        <a:lstStyle/>
        <a:p>
          <a:endParaRPr lang="fr-FR"/>
        </a:p>
      </dgm:t>
    </dgm:pt>
    <dgm:pt modelId="{1A342238-0160-4387-A67E-4D892C898361}" type="sibTrans" cxnId="{1BDB8525-0631-4BBA-B72D-2E11EF5A374B}">
      <dgm:prSet/>
      <dgm:spPr/>
      <dgm:t>
        <a:bodyPr/>
        <a:lstStyle/>
        <a:p>
          <a:endParaRPr lang="fr-FR"/>
        </a:p>
      </dgm:t>
    </dgm:pt>
    <dgm:pt modelId="{BCA312DE-C5A0-45DB-9B30-FE677C30196D}">
      <dgm:prSet phldrT="[Texte]" phldr="1"/>
      <dgm:spPr/>
      <dgm:t>
        <a:bodyPr/>
        <a:lstStyle/>
        <a:p>
          <a:endParaRPr lang="fr-FR"/>
        </a:p>
      </dgm:t>
    </dgm:pt>
    <dgm:pt modelId="{635BC0DA-BD49-4C0F-A16C-81B88591961B}" type="parTrans" cxnId="{7C684AD8-FF19-45AE-8B3A-58FF53DF3A9B}">
      <dgm:prSet/>
      <dgm:spPr/>
      <dgm:t>
        <a:bodyPr/>
        <a:lstStyle/>
        <a:p>
          <a:endParaRPr lang="fr-FR"/>
        </a:p>
      </dgm:t>
    </dgm:pt>
    <dgm:pt modelId="{E991BAF8-7800-4BEE-9EC9-765F355107C4}" type="sibTrans" cxnId="{7C684AD8-FF19-45AE-8B3A-58FF53DF3A9B}">
      <dgm:prSet/>
      <dgm:spPr/>
      <dgm:t>
        <a:bodyPr/>
        <a:lstStyle/>
        <a:p>
          <a:endParaRPr lang="fr-FR"/>
        </a:p>
      </dgm:t>
    </dgm:pt>
    <dgm:pt modelId="{51C108C9-59A8-42A4-9A85-C60E2E20FA67}" type="pres">
      <dgm:prSet presAssocID="{E462FBFD-F879-4CD2-BBDF-FBD4A0B36039}" presName="linearFlow" presStyleCnt="0">
        <dgm:presLayoutVars>
          <dgm:dir/>
          <dgm:animLvl val="lvl"/>
          <dgm:resizeHandles/>
        </dgm:presLayoutVars>
      </dgm:prSet>
      <dgm:spPr/>
    </dgm:pt>
    <dgm:pt modelId="{0571E7E7-E045-4F6C-AB05-2CE8E916882A}" type="pres">
      <dgm:prSet presAssocID="{9B4E06D4-59A9-4690-A789-F60219670947}" presName="compositeNode" presStyleCnt="0">
        <dgm:presLayoutVars>
          <dgm:bulletEnabled val="1"/>
        </dgm:presLayoutVars>
      </dgm:prSet>
      <dgm:spPr/>
    </dgm:pt>
    <dgm:pt modelId="{B5A06181-C4AA-4E65-92EE-D70C6E10150C}" type="pres">
      <dgm:prSet presAssocID="{9B4E06D4-59A9-4690-A789-F60219670947}" presName="image" presStyleLbl="fgImgPlace1" presStyleIdx="0" presStyleCnt="3"/>
      <dgm:spPr/>
    </dgm:pt>
    <dgm:pt modelId="{90394827-46EF-449B-821C-025B5AC30E47}" type="pres">
      <dgm:prSet presAssocID="{9B4E06D4-59A9-4690-A789-F60219670947}" presName="childNode" presStyleLbl="node1" presStyleIdx="0" presStyleCnt="3">
        <dgm:presLayoutVars>
          <dgm:bulletEnabled val="1"/>
        </dgm:presLayoutVars>
      </dgm:prSet>
      <dgm:spPr/>
    </dgm:pt>
    <dgm:pt modelId="{494FA81B-5344-4567-997A-3D14DAD1BC06}" type="pres">
      <dgm:prSet presAssocID="{9B4E06D4-59A9-4690-A789-F60219670947}" presName="parentNode" presStyleLbl="revTx" presStyleIdx="0" presStyleCnt="3">
        <dgm:presLayoutVars>
          <dgm:chMax val="0"/>
          <dgm:bulletEnabled val="1"/>
        </dgm:presLayoutVars>
      </dgm:prSet>
      <dgm:spPr/>
    </dgm:pt>
    <dgm:pt modelId="{2ADCD38A-6F63-4A10-8185-99F00C2A95D6}" type="pres">
      <dgm:prSet presAssocID="{E165ED8E-F414-4174-A718-23EA456948A9}" presName="sibTrans" presStyleCnt="0"/>
      <dgm:spPr/>
    </dgm:pt>
    <dgm:pt modelId="{EA9127C5-E5C7-4A4A-91B6-D56110ACD5AB}" type="pres">
      <dgm:prSet presAssocID="{E33C6EA1-6BD1-41FA-A78B-B49C32419684}" presName="compositeNode" presStyleCnt="0">
        <dgm:presLayoutVars>
          <dgm:bulletEnabled val="1"/>
        </dgm:presLayoutVars>
      </dgm:prSet>
      <dgm:spPr/>
    </dgm:pt>
    <dgm:pt modelId="{F934EE11-9077-4668-ABE9-6402EA23C0E3}" type="pres">
      <dgm:prSet presAssocID="{E33C6EA1-6BD1-41FA-A78B-B49C32419684}" presName="image" presStyleLbl="fgImgPlace1" presStyleIdx="1" presStyleCnt="3"/>
      <dgm:spPr/>
    </dgm:pt>
    <dgm:pt modelId="{8DF9B5DC-16B2-4A61-AF7C-8AC1DAA4A079}" type="pres">
      <dgm:prSet presAssocID="{E33C6EA1-6BD1-41FA-A78B-B49C32419684}" presName="childNode" presStyleLbl="node1" presStyleIdx="1" presStyleCnt="3">
        <dgm:presLayoutVars>
          <dgm:bulletEnabled val="1"/>
        </dgm:presLayoutVars>
      </dgm:prSet>
      <dgm:spPr/>
    </dgm:pt>
    <dgm:pt modelId="{2698419D-BB00-48F7-8559-EB5E55BAF422}" type="pres">
      <dgm:prSet presAssocID="{E33C6EA1-6BD1-41FA-A78B-B49C32419684}" presName="parentNode" presStyleLbl="revTx" presStyleIdx="1" presStyleCnt="3">
        <dgm:presLayoutVars>
          <dgm:chMax val="0"/>
          <dgm:bulletEnabled val="1"/>
        </dgm:presLayoutVars>
      </dgm:prSet>
      <dgm:spPr/>
    </dgm:pt>
    <dgm:pt modelId="{3C35A080-F947-46EE-ADDF-B3B6906BCD1A}" type="pres">
      <dgm:prSet presAssocID="{65A85020-EC63-4DD8-8D39-DB71F2A3457A}" presName="sibTrans" presStyleCnt="0"/>
      <dgm:spPr/>
    </dgm:pt>
    <dgm:pt modelId="{D993F67E-7EBA-4C4F-8C52-FE097BFEF07B}" type="pres">
      <dgm:prSet presAssocID="{11B0BF98-BE7D-4D24-84B4-37C93C4452DB}" presName="compositeNode" presStyleCnt="0">
        <dgm:presLayoutVars>
          <dgm:bulletEnabled val="1"/>
        </dgm:presLayoutVars>
      </dgm:prSet>
      <dgm:spPr/>
    </dgm:pt>
    <dgm:pt modelId="{A8CFC1CB-820D-4F0D-B227-012C7C8662E4}" type="pres">
      <dgm:prSet presAssocID="{11B0BF98-BE7D-4D24-84B4-37C93C4452DB}" presName="image" presStyleLbl="fgImgPlace1" presStyleIdx="2" presStyleCnt="3"/>
      <dgm:spPr/>
    </dgm:pt>
    <dgm:pt modelId="{04B79446-927C-489A-A1D4-561C45B7AB6F}" type="pres">
      <dgm:prSet presAssocID="{11B0BF98-BE7D-4D24-84B4-37C93C4452DB}" presName="childNode" presStyleLbl="node1" presStyleIdx="2" presStyleCnt="3">
        <dgm:presLayoutVars>
          <dgm:bulletEnabled val="1"/>
        </dgm:presLayoutVars>
      </dgm:prSet>
      <dgm:spPr/>
    </dgm:pt>
    <dgm:pt modelId="{459A1034-3D92-4C60-A20F-0B39BEA30517}" type="pres">
      <dgm:prSet presAssocID="{11B0BF98-BE7D-4D24-84B4-37C93C4452DB}" presName="parentNode" presStyleLbl="revTx" presStyleIdx="2" presStyleCnt="3">
        <dgm:presLayoutVars>
          <dgm:chMax val="0"/>
          <dgm:bulletEnabled val="1"/>
        </dgm:presLayoutVars>
      </dgm:prSet>
      <dgm:spPr/>
    </dgm:pt>
  </dgm:ptLst>
  <dgm:cxnLst>
    <dgm:cxn modelId="{2DDFB510-5A55-42F2-B033-CFAB606BBDD5}" type="presOf" srcId="{2940548B-9E6F-4B9E-A73F-FEF08D67B532}" destId="{04B79446-927C-489A-A1D4-561C45B7AB6F}" srcOrd="0" destOrd="0" presId="urn:microsoft.com/office/officeart/2005/8/layout/hList2"/>
    <dgm:cxn modelId="{EDDDED1F-043E-423B-BBAB-155BBC036DF6}" srcId="{E462FBFD-F879-4CD2-BBDF-FBD4A0B36039}" destId="{9B4E06D4-59A9-4690-A789-F60219670947}" srcOrd="0" destOrd="0" parTransId="{A819AA46-3E81-4CCE-9F78-2F1C0F25D10F}" sibTransId="{E165ED8E-F414-4174-A718-23EA456948A9}"/>
    <dgm:cxn modelId="{1BDB8525-0631-4BBA-B72D-2E11EF5A374B}" srcId="{11B0BF98-BE7D-4D24-84B4-37C93C4452DB}" destId="{2940548B-9E6F-4B9E-A73F-FEF08D67B532}" srcOrd="0" destOrd="0" parTransId="{E89D3F2E-4C07-4556-895F-0A2BA8B65E22}" sibTransId="{1A342238-0160-4387-A67E-4D892C898361}"/>
    <dgm:cxn modelId="{538EA92E-7AD7-4823-ACFA-B4BF7271917E}" srcId="{E462FBFD-F879-4CD2-BBDF-FBD4A0B36039}" destId="{E33C6EA1-6BD1-41FA-A78B-B49C32419684}" srcOrd="1" destOrd="0" parTransId="{199B14B0-D359-4B63-A088-99DB1B896F99}" sibTransId="{65A85020-EC63-4DD8-8D39-DB71F2A3457A}"/>
    <dgm:cxn modelId="{FC445235-D41A-46C3-9847-A37D5E88FD3D}" srcId="{E33C6EA1-6BD1-41FA-A78B-B49C32419684}" destId="{E4898D39-B47F-432B-8F92-F56B1BB4E540}" srcOrd="0" destOrd="0" parTransId="{CE108A56-F2E4-4489-885F-9150A44CCF3C}" sibTransId="{BCDAFD57-4F52-4C59-9805-FCD6F18EB9DC}"/>
    <dgm:cxn modelId="{7AADF236-5AEA-411C-8FA2-F57D3CF55063}" type="presOf" srcId="{43FDE185-DF23-40DB-85E3-1A62DDE27037}" destId="{90394827-46EF-449B-821C-025B5AC30E47}" srcOrd="0" destOrd="1" presId="urn:microsoft.com/office/officeart/2005/8/layout/hList2"/>
    <dgm:cxn modelId="{8ED92845-948C-4F42-8C24-D8FDFEA42077}" srcId="{9B4E06D4-59A9-4690-A789-F60219670947}" destId="{3D07B54E-EE5E-49B3-996C-8C1460F97B6F}" srcOrd="0" destOrd="0" parTransId="{B17AB976-5A09-409D-96E8-6E6E236D6A79}" sibTransId="{41920D2E-FB97-46FD-9FD4-D498E3A239BF}"/>
    <dgm:cxn modelId="{C94FA74A-46EC-4C08-9BB6-27D90A169F8E}" type="presOf" srcId="{C99037CB-A5E9-4B4D-9C6C-6E89F150951F}" destId="{8DF9B5DC-16B2-4A61-AF7C-8AC1DAA4A079}" srcOrd="0" destOrd="1" presId="urn:microsoft.com/office/officeart/2005/8/layout/hList2"/>
    <dgm:cxn modelId="{85A01C57-FB2C-4335-93CB-E7B8C314DF33}" srcId="{E462FBFD-F879-4CD2-BBDF-FBD4A0B36039}" destId="{11B0BF98-BE7D-4D24-84B4-37C93C4452DB}" srcOrd="2" destOrd="0" parTransId="{8055D7A5-6E01-4397-95D7-35D8A3668EBA}" sibTransId="{68978384-D0A9-4645-8383-4BCD339264FF}"/>
    <dgm:cxn modelId="{4EC39990-2952-4FA8-B05B-972ED3F0187E}" type="presOf" srcId="{BCA312DE-C5A0-45DB-9B30-FE677C30196D}" destId="{04B79446-927C-489A-A1D4-561C45B7AB6F}" srcOrd="0" destOrd="1" presId="urn:microsoft.com/office/officeart/2005/8/layout/hList2"/>
    <dgm:cxn modelId="{74B5A193-98D9-4988-B846-8D87203B5134}" type="presOf" srcId="{E462FBFD-F879-4CD2-BBDF-FBD4A0B36039}" destId="{51C108C9-59A8-42A4-9A85-C60E2E20FA67}" srcOrd="0" destOrd="0" presId="urn:microsoft.com/office/officeart/2005/8/layout/hList2"/>
    <dgm:cxn modelId="{2F8ED6A2-A68C-4265-BAC7-E835E159356C}" type="presOf" srcId="{11B0BF98-BE7D-4D24-84B4-37C93C4452DB}" destId="{459A1034-3D92-4C60-A20F-0B39BEA30517}" srcOrd="0" destOrd="0" presId="urn:microsoft.com/office/officeart/2005/8/layout/hList2"/>
    <dgm:cxn modelId="{0844F3A5-F3B4-4A55-9DC7-CDA4A6367466}" type="presOf" srcId="{E4898D39-B47F-432B-8F92-F56B1BB4E540}" destId="{8DF9B5DC-16B2-4A61-AF7C-8AC1DAA4A079}" srcOrd="0" destOrd="0" presId="urn:microsoft.com/office/officeart/2005/8/layout/hList2"/>
    <dgm:cxn modelId="{0C44F3A7-C032-4E23-B99D-68DC8BB37B33}" type="presOf" srcId="{E33C6EA1-6BD1-41FA-A78B-B49C32419684}" destId="{2698419D-BB00-48F7-8559-EB5E55BAF422}" srcOrd="0" destOrd="0" presId="urn:microsoft.com/office/officeart/2005/8/layout/hList2"/>
    <dgm:cxn modelId="{8922C2AE-5DFF-470E-B1E4-8591E541FE85}" srcId="{E33C6EA1-6BD1-41FA-A78B-B49C32419684}" destId="{C99037CB-A5E9-4B4D-9C6C-6E89F150951F}" srcOrd="1" destOrd="0" parTransId="{64CCCEC5-31EE-48BA-A11B-7FF656071888}" sibTransId="{782AD341-CD8B-4F53-A296-D5B1288ACBCC}"/>
    <dgm:cxn modelId="{D3FDF7D1-F0FB-46DB-B2A5-F0F6E7474915}" srcId="{9B4E06D4-59A9-4690-A789-F60219670947}" destId="{43FDE185-DF23-40DB-85E3-1A62DDE27037}" srcOrd="1" destOrd="0" parTransId="{870FD2AD-8E92-4565-8B4C-8DF0F062B0CA}" sibTransId="{977F35A2-37FA-4704-A87C-AB8A37E4F55E}"/>
    <dgm:cxn modelId="{7C684AD8-FF19-45AE-8B3A-58FF53DF3A9B}" srcId="{11B0BF98-BE7D-4D24-84B4-37C93C4452DB}" destId="{BCA312DE-C5A0-45DB-9B30-FE677C30196D}" srcOrd="1" destOrd="0" parTransId="{635BC0DA-BD49-4C0F-A16C-81B88591961B}" sibTransId="{E991BAF8-7800-4BEE-9EC9-765F355107C4}"/>
    <dgm:cxn modelId="{E1FE71E8-27A0-45C3-81B2-D3707EE92584}" type="presOf" srcId="{9B4E06D4-59A9-4690-A789-F60219670947}" destId="{494FA81B-5344-4567-997A-3D14DAD1BC06}" srcOrd="0" destOrd="0" presId="urn:microsoft.com/office/officeart/2005/8/layout/hList2"/>
    <dgm:cxn modelId="{7B8E2EEC-1D91-4802-AC06-FC603B5F55C0}" type="presOf" srcId="{3D07B54E-EE5E-49B3-996C-8C1460F97B6F}" destId="{90394827-46EF-449B-821C-025B5AC30E47}" srcOrd="0" destOrd="0" presId="urn:microsoft.com/office/officeart/2005/8/layout/hList2"/>
    <dgm:cxn modelId="{387A73CA-E86E-4C55-8228-7C867980B737}" type="presParOf" srcId="{51C108C9-59A8-42A4-9A85-C60E2E20FA67}" destId="{0571E7E7-E045-4F6C-AB05-2CE8E916882A}" srcOrd="0" destOrd="0" presId="urn:microsoft.com/office/officeart/2005/8/layout/hList2"/>
    <dgm:cxn modelId="{657F1DD9-EFDE-467C-9578-0A7E1AD01EF7}" type="presParOf" srcId="{0571E7E7-E045-4F6C-AB05-2CE8E916882A}" destId="{B5A06181-C4AA-4E65-92EE-D70C6E10150C}" srcOrd="0" destOrd="0" presId="urn:microsoft.com/office/officeart/2005/8/layout/hList2"/>
    <dgm:cxn modelId="{6DBF0231-5F98-4B25-852C-3CFA727D89AF}" type="presParOf" srcId="{0571E7E7-E045-4F6C-AB05-2CE8E916882A}" destId="{90394827-46EF-449B-821C-025B5AC30E47}" srcOrd="1" destOrd="0" presId="urn:microsoft.com/office/officeart/2005/8/layout/hList2"/>
    <dgm:cxn modelId="{BE2CD443-54A3-4B44-9C59-459CEAE53B29}" type="presParOf" srcId="{0571E7E7-E045-4F6C-AB05-2CE8E916882A}" destId="{494FA81B-5344-4567-997A-3D14DAD1BC06}" srcOrd="2" destOrd="0" presId="urn:microsoft.com/office/officeart/2005/8/layout/hList2"/>
    <dgm:cxn modelId="{1893AB61-BD64-4BA8-9F2B-CBEC868241C6}" type="presParOf" srcId="{51C108C9-59A8-42A4-9A85-C60E2E20FA67}" destId="{2ADCD38A-6F63-4A10-8185-99F00C2A95D6}" srcOrd="1" destOrd="0" presId="urn:microsoft.com/office/officeart/2005/8/layout/hList2"/>
    <dgm:cxn modelId="{B92E8E07-0724-4D38-A680-75DE26C26EC8}" type="presParOf" srcId="{51C108C9-59A8-42A4-9A85-C60E2E20FA67}" destId="{EA9127C5-E5C7-4A4A-91B6-D56110ACD5AB}" srcOrd="2" destOrd="0" presId="urn:microsoft.com/office/officeart/2005/8/layout/hList2"/>
    <dgm:cxn modelId="{A93BD706-8997-4598-9FF4-EB9030C0A0DD}" type="presParOf" srcId="{EA9127C5-E5C7-4A4A-91B6-D56110ACD5AB}" destId="{F934EE11-9077-4668-ABE9-6402EA23C0E3}" srcOrd="0" destOrd="0" presId="urn:microsoft.com/office/officeart/2005/8/layout/hList2"/>
    <dgm:cxn modelId="{1FB35078-A9A9-4C1E-B70A-1A1C5C877351}" type="presParOf" srcId="{EA9127C5-E5C7-4A4A-91B6-D56110ACD5AB}" destId="{8DF9B5DC-16B2-4A61-AF7C-8AC1DAA4A079}" srcOrd="1" destOrd="0" presId="urn:microsoft.com/office/officeart/2005/8/layout/hList2"/>
    <dgm:cxn modelId="{779DC949-0898-4FC8-9011-056F03302CB2}" type="presParOf" srcId="{EA9127C5-E5C7-4A4A-91B6-D56110ACD5AB}" destId="{2698419D-BB00-48F7-8559-EB5E55BAF422}" srcOrd="2" destOrd="0" presId="urn:microsoft.com/office/officeart/2005/8/layout/hList2"/>
    <dgm:cxn modelId="{EBBF31F9-1570-4DED-8C30-662C4B90DF3E}" type="presParOf" srcId="{51C108C9-59A8-42A4-9A85-C60E2E20FA67}" destId="{3C35A080-F947-46EE-ADDF-B3B6906BCD1A}" srcOrd="3" destOrd="0" presId="urn:microsoft.com/office/officeart/2005/8/layout/hList2"/>
    <dgm:cxn modelId="{7B1480E3-0984-404D-A1BB-20A753D60F21}" type="presParOf" srcId="{51C108C9-59A8-42A4-9A85-C60E2E20FA67}" destId="{D993F67E-7EBA-4C4F-8C52-FE097BFEF07B}" srcOrd="4" destOrd="0" presId="urn:microsoft.com/office/officeart/2005/8/layout/hList2"/>
    <dgm:cxn modelId="{C267B369-90E5-4B64-8841-70689BE0FFD5}" type="presParOf" srcId="{D993F67E-7EBA-4C4F-8C52-FE097BFEF07B}" destId="{A8CFC1CB-820D-4F0D-B227-012C7C8662E4}" srcOrd="0" destOrd="0" presId="urn:microsoft.com/office/officeart/2005/8/layout/hList2"/>
    <dgm:cxn modelId="{5F82FC00-2044-4743-BEF5-A87014AAFC8E}" type="presParOf" srcId="{D993F67E-7EBA-4C4F-8C52-FE097BFEF07B}" destId="{04B79446-927C-489A-A1D4-561C45B7AB6F}" srcOrd="1" destOrd="0" presId="urn:microsoft.com/office/officeart/2005/8/layout/hList2"/>
    <dgm:cxn modelId="{49DE475A-02CB-4F16-B3EC-65FF6EC1FFDE}" type="presParOf" srcId="{D993F67E-7EBA-4C4F-8C52-FE097BFEF07B}" destId="{459A1034-3D92-4C60-A20F-0B39BEA30517}"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675131-3399-4217-B14D-FF5C1238FF2C}"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fr-FR"/>
        </a:p>
      </dgm:t>
    </dgm:pt>
    <dgm:pt modelId="{22061687-42FD-4E72-9753-425C59F917EF}">
      <dgm:prSet phldrT="[Texte]"/>
      <dgm:spPr/>
      <dgm:t>
        <a:bodyPr/>
        <a:lstStyle/>
        <a:p>
          <a:r>
            <a:rPr lang="fr-FR" dirty="0"/>
            <a:t>1) Découverte du dataset</a:t>
          </a:r>
        </a:p>
      </dgm:t>
    </dgm:pt>
    <dgm:pt modelId="{4508ABF1-E6C3-412A-A96E-D3E6E112E98F}" type="parTrans" cxnId="{BB2301ED-B099-42BA-B887-05D805CC15F6}">
      <dgm:prSet/>
      <dgm:spPr/>
      <dgm:t>
        <a:bodyPr/>
        <a:lstStyle/>
        <a:p>
          <a:endParaRPr lang="fr-FR"/>
        </a:p>
      </dgm:t>
    </dgm:pt>
    <dgm:pt modelId="{A137F5B7-A57D-4527-BDD1-81F3A93554CA}" type="sibTrans" cxnId="{BB2301ED-B099-42BA-B887-05D805CC15F6}">
      <dgm:prSet/>
      <dgm:spPr/>
      <dgm:t>
        <a:bodyPr/>
        <a:lstStyle/>
        <a:p>
          <a:endParaRPr lang="fr-FR"/>
        </a:p>
      </dgm:t>
    </dgm:pt>
    <dgm:pt modelId="{C20B9677-CA40-4C59-B2FB-707E2F0E0FC8}">
      <dgm:prSet phldrT="[Texte]"/>
      <dgm:spPr/>
      <dgm:t>
        <a:bodyPr/>
        <a:lstStyle/>
        <a:p>
          <a:r>
            <a:rPr lang="fr-FR" dirty="0"/>
            <a:t>Découvertes des variables</a:t>
          </a:r>
        </a:p>
      </dgm:t>
    </dgm:pt>
    <dgm:pt modelId="{63107B16-028F-4FAB-9937-5E487B7805E3}" type="parTrans" cxnId="{8E0C8D9B-362D-403C-BE13-091993FFC1D6}">
      <dgm:prSet/>
      <dgm:spPr/>
      <dgm:t>
        <a:bodyPr/>
        <a:lstStyle/>
        <a:p>
          <a:endParaRPr lang="fr-FR"/>
        </a:p>
      </dgm:t>
    </dgm:pt>
    <dgm:pt modelId="{C8F56031-C081-451D-BBDE-29A105FD97F8}" type="sibTrans" cxnId="{8E0C8D9B-362D-403C-BE13-091993FFC1D6}">
      <dgm:prSet/>
      <dgm:spPr/>
      <dgm:t>
        <a:bodyPr/>
        <a:lstStyle/>
        <a:p>
          <a:endParaRPr lang="fr-FR"/>
        </a:p>
      </dgm:t>
    </dgm:pt>
    <dgm:pt modelId="{A7963662-0D8B-496F-BEF5-27315BDFFFE3}">
      <dgm:prSet phldrT="[Texte]"/>
      <dgm:spPr/>
      <dgm:t>
        <a:bodyPr/>
        <a:lstStyle/>
        <a:p>
          <a:r>
            <a:rPr lang="fr-FR" dirty="0"/>
            <a:t>Corrections des types</a:t>
          </a:r>
        </a:p>
      </dgm:t>
    </dgm:pt>
    <dgm:pt modelId="{79CC19D6-4646-4AB2-AC48-53C270D52A85}" type="parTrans" cxnId="{028D1807-0771-4721-933C-75FAE6244F08}">
      <dgm:prSet/>
      <dgm:spPr/>
      <dgm:t>
        <a:bodyPr/>
        <a:lstStyle/>
        <a:p>
          <a:endParaRPr lang="fr-FR"/>
        </a:p>
      </dgm:t>
    </dgm:pt>
    <dgm:pt modelId="{1E278CAC-C8A5-49D9-A3BE-B71A1969EB59}" type="sibTrans" cxnId="{028D1807-0771-4721-933C-75FAE6244F08}">
      <dgm:prSet/>
      <dgm:spPr/>
      <dgm:t>
        <a:bodyPr/>
        <a:lstStyle/>
        <a:p>
          <a:endParaRPr lang="fr-FR"/>
        </a:p>
      </dgm:t>
    </dgm:pt>
    <dgm:pt modelId="{C75B9204-0E3D-4A40-99FE-D759428B5B07}">
      <dgm:prSet phldrT="[Texte]"/>
      <dgm:spPr/>
      <dgm:t>
        <a:bodyPr/>
        <a:lstStyle/>
        <a:p>
          <a:r>
            <a:rPr lang="fr-FR" dirty="0"/>
            <a:t>3) Imputation des données manquantes</a:t>
          </a:r>
        </a:p>
      </dgm:t>
    </dgm:pt>
    <dgm:pt modelId="{6B450E63-029F-410A-8ABC-86C565259CD8}" type="parTrans" cxnId="{D1CF7554-8509-4D88-A9BE-807BD025F0B0}">
      <dgm:prSet/>
      <dgm:spPr/>
      <dgm:t>
        <a:bodyPr/>
        <a:lstStyle/>
        <a:p>
          <a:endParaRPr lang="fr-FR"/>
        </a:p>
      </dgm:t>
    </dgm:pt>
    <dgm:pt modelId="{1618E379-99F8-442D-86E1-F6F8791B1563}" type="sibTrans" cxnId="{D1CF7554-8509-4D88-A9BE-807BD025F0B0}">
      <dgm:prSet/>
      <dgm:spPr/>
      <dgm:t>
        <a:bodyPr/>
        <a:lstStyle/>
        <a:p>
          <a:endParaRPr lang="fr-FR"/>
        </a:p>
      </dgm:t>
    </dgm:pt>
    <dgm:pt modelId="{F4A7714D-3DC6-4FC1-B64A-A941E208E452}">
      <dgm:prSet phldrT="[Texte]"/>
      <dgm:spPr/>
      <dgm:t>
        <a:bodyPr/>
        <a:lstStyle/>
        <a:p>
          <a:r>
            <a:rPr lang="fr-FR" dirty="0"/>
            <a:t>Choix de stratégies d’imputation KNN</a:t>
          </a:r>
        </a:p>
      </dgm:t>
    </dgm:pt>
    <dgm:pt modelId="{075CA0E7-3F88-4D06-B138-2AD6B0991D60}" type="parTrans" cxnId="{7D99F15F-BEF1-4666-BA72-BD8F49069D3E}">
      <dgm:prSet/>
      <dgm:spPr/>
      <dgm:t>
        <a:bodyPr/>
        <a:lstStyle/>
        <a:p>
          <a:endParaRPr lang="fr-FR"/>
        </a:p>
      </dgm:t>
    </dgm:pt>
    <dgm:pt modelId="{295CA53E-C446-4948-ABBE-89E891344E82}" type="sibTrans" cxnId="{7D99F15F-BEF1-4666-BA72-BD8F49069D3E}">
      <dgm:prSet/>
      <dgm:spPr/>
      <dgm:t>
        <a:bodyPr/>
        <a:lstStyle/>
        <a:p>
          <a:endParaRPr lang="fr-FR"/>
        </a:p>
      </dgm:t>
    </dgm:pt>
    <dgm:pt modelId="{E57C78F7-33BF-4396-89B7-FBF0332344A8}">
      <dgm:prSet phldrT="[Texte]"/>
      <dgm:spPr/>
      <dgm:t>
        <a:bodyPr/>
        <a:lstStyle/>
        <a:p>
          <a:r>
            <a:rPr lang="fr-FR" dirty="0"/>
            <a:t>2)Reduction du dataset</a:t>
          </a:r>
        </a:p>
      </dgm:t>
    </dgm:pt>
    <dgm:pt modelId="{DF7FBBE3-1269-40E9-98C1-1848F7A4EAAB}" type="parTrans" cxnId="{50284541-9178-415F-BEC5-B3CB9A940F3A}">
      <dgm:prSet/>
      <dgm:spPr/>
      <dgm:t>
        <a:bodyPr/>
        <a:lstStyle/>
        <a:p>
          <a:endParaRPr lang="fr-FR"/>
        </a:p>
      </dgm:t>
    </dgm:pt>
    <dgm:pt modelId="{339C075E-058A-4048-8ED9-E4F98794792E}" type="sibTrans" cxnId="{50284541-9178-415F-BEC5-B3CB9A940F3A}">
      <dgm:prSet/>
      <dgm:spPr/>
      <dgm:t>
        <a:bodyPr/>
        <a:lstStyle/>
        <a:p>
          <a:endParaRPr lang="fr-FR"/>
        </a:p>
      </dgm:t>
    </dgm:pt>
    <dgm:pt modelId="{B801B735-F3CC-4433-8CEB-181106D62C57}">
      <dgm:prSet phldrT="[Texte]"/>
      <dgm:spPr/>
      <dgm:t>
        <a:bodyPr/>
        <a:lstStyle/>
        <a:p>
          <a:r>
            <a:rPr lang="fr-FR" dirty="0"/>
            <a:t>Sélection des variables</a:t>
          </a:r>
        </a:p>
      </dgm:t>
    </dgm:pt>
    <dgm:pt modelId="{AEA5E9CB-782B-4558-8A70-229B76535931}" type="parTrans" cxnId="{1C4DA99F-B849-4372-8D1A-1A54B6E480A1}">
      <dgm:prSet/>
      <dgm:spPr/>
      <dgm:t>
        <a:bodyPr/>
        <a:lstStyle/>
        <a:p>
          <a:endParaRPr lang="fr-FR"/>
        </a:p>
      </dgm:t>
    </dgm:pt>
    <dgm:pt modelId="{E828B35C-EDC4-44B6-8B3D-3A120E88A59C}" type="sibTrans" cxnId="{1C4DA99F-B849-4372-8D1A-1A54B6E480A1}">
      <dgm:prSet/>
      <dgm:spPr/>
      <dgm:t>
        <a:bodyPr/>
        <a:lstStyle/>
        <a:p>
          <a:endParaRPr lang="fr-FR"/>
        </a:p>
      </dgm:t>
    </dgm:pt>
    <dgm:pt modelId="{D325ECE4-553A-4821-86A7-733B6C5D8088}">
      <dgm:prSet phldrT="[Texte]"/>
      <dgm:spPr/>
      <dgm:t>
        <a:bodyPr/>
        <a:lstStyle/>
        <a:p>
          <a:r>
            <a:rPr lang="fr-FR" dirty="0"/>
            <a:t>Filtrage des lignes </a:t>
          </a:r>
        </a:p>
      </dgm:t>
    </dgm:pt>
    <dgm:pt modelId="{179A9DA0-525B-4CF8-B1F1-D9116FA836E9}" type="parTrans" cxnId="{3FAAAD24-2946-4BD4-A95B-F86F25849BE0}">
      <dgm:prSet/>
      <dgm:spPr/>
      <dgm:t>
        <a:bodyPr/>
        <a:lstStyle/>
        <a:p>
          <a:endParaRPr lang="fr-FR"/>
        </a:p>
      </dgm:t>
    </dgm:pt>
    <dgm:pt modelId="{AA41D8DC-7596-44C5-BEF2-E88F27897D7A}" type="sibTrans" cxnId="{3FAAAD24-2946-4BD4-A95B-F86F25849BE0}">
      <dgm:prSet/>
      <dgm:spPr/>
      <dgm:t>
        <a:bodyPr/>
        <a:lstStyle/>
        <a:p>
          <a:endParaRPr lang="fr-FR"/>
        </a:p>
      </dgm:t>
    </dgm:pt>
    <dgm:pt modelId="{95A0B980-B044-4031-81F8-8A6F5B3BC5B8}">
      <dgm:prSet phldrT="[Texte]"/>
      <dgm:spPr/>
      <dgm:t>
        <a:bodyPr/>
        <a:lstStyle/>
        <a:p>
          <a:r>
            <a:rPr lang="fr-FR" dirty="0"/>
            <a:t>Imputation </a:t>
          </a:r>
          <a:r>
            <a:rPr lang="fr-FR"/>
            <a:t>et interprétation</a:t>
          </a:r>
          <a:endParaRPr lang="fr-FR" dirty="0"/>
        </a:p>
      </dgm:t>
    </dgm:pt>
    <dgm:pt modelId="{5AFDF971-A502-4182-AEF2-3A8C43BC4509}" type="parTrans" cxnId="{C214C79E-E55A-4C3C-9C9B-70B9CA10AA3D}">
      <dgm:prSet/>
      <dgm:spPr/>
      <dgm:t>
        <a:bodyPr/>
        <a:lstStyle/>
        <a:p>
          <a:endParaRPr lang="fr-FR"/>
        </a:p>
      </dgm:t>
    </dgm:pt>
    <dgm:pt modelId="{0FBB3FAD-8ECF-426A-96EF-1CD6CC584B54}" type="sibTrans" cxnId="{C214C79E-E55A-4C3C-9C9B-70B9CA10AA3D}">
      <dgm:prSet/>
      <dgm:spPr/>
      <dgm:t>
        <a:bodyPr/>
        <a:lstStyle/>
        <a:p>
          <a:endParaRPr lang="fr-FR"/>
        </a:p>
      </dgm:t>
    </dgm:pt>
    <dgm:pt modelId="{EE996382-A642-458E-8556-645408A68034}" type="pres">
      <dgm:prSet presAssocID="{57675131-3399-4217-B14D-FF5C1238FF2C}" presName="Name0" presStyleCnt="0">
        <dgm:presLayoutVars>
          <dgm:dir/>
          <dgm:animLvl val="lvl"/>
          <dgm:resizeHandles val="exact"/>
        </dgm:presLayoutVars>
      </dgm:prSet>
      <dgm:spPr/>
    </dgm:pt>
    <dgm:pt modelId="{799C7F31-7EF0-46F5-BC48-4FD13EEEDAD7}" type="pres">
      <dgm:prSet presAssocID="{22061687-42FD-4E72-9753-425C59F917EF}" presName="composite" presStyleCnt="0"/>
      <dgm:spPr/>
    </dgm:pt>
    <dgm:pt modelId="{AE4FF85F-7223-4E90-BD9E-5A19D28388A9}" type="pres">
      <dgm:prSet presAssocID="{22061687-42FD-4E72-9753-425C59F917EF}" presName="parTx" presStyleLbl="alignNode1" presStyleIdx="0" presStyleCnt="3">
        <dgm:presLayoutVars>
          <dgm:chMax val="0"/>
          <dgm:chPref val="0"/>
          <dgm:bulletEnabled val="1"/>
        </dgm:presLayoutVars>
      </dgm:prSet>
      <dgm:spPr/>
    </dgm:pt>
    <dgm:pt modelId="{0D9FD964-954E-4460-968B-9712A82FAD3A}" type="pres">
      <dgm:prSet presAssocID="{22061687-42FD-4E72-9753-425C59F917EF}" presName="desTx" presStyleLbl="alignAccFollowNode1" presStyleIdx="0" presStyleCnt="3">
        <dgm:presLayoutVars>
          <dgm:bulletEnabled val="1"/>
        </dgm:presLayoutVars>
      </dgm:prSet>
      <dgm:spPr/>
    </dgm:pt>
    <dgm:pt modelId="{B1D8DCE3-E5E0-4ECE-8E5C-2C00F4B325D6}" type="pres">
      <dgm:prSet presAssocID="{A137F5B7-A57D-4527-BDD1-81F3A93554CA}" presName="space" presStyleCnt="0"/>
      <dgm:spPr/>
    </dgm:pt>
    <dgm:pt modelId="{884698E1-F6B0-4CCD-96B1-9C17E76B9325}" type="pres">
      <dgm:prSet presAssocID="{E57C78F7-33BF-4396-89B7-FBF0332344A8}" presName="composite" presStyleCnt="0"/>
      <dgm:spPr/>
    </dgm:pt>
    <dgm:pt modelId="{154E49BD-4EDE-4108-A877-18C852447FB5}" type="pres">
      <dgm:prSet presAssocID="{E57C78F7-33BF-4396-89B7-FBF0332344A8}" presName="parTx" presStyleLbl="alignNode1" presStyleIdx="1" presStyleCnt="3">
        <dgm:presLayoutVars>
          <dgm:chMax val="0"/>
          <dgm:chPref val="0"/>
          <dgm:bulletEnabled val="1"/>
        </dgm:presLayoutVars>
      </dgm:prSet>
      <dgm:spPr/>
    </dgm:pt>
    <dgm:pt modelId="{2B6E8451-9F73-455B-AC60-F1EC3FD3FA4F}" type="pres">
      <dgm:prSet presAssocID="{E57C78F7-33BF-4396-89B7-FBF0332344A8}" presName="desTx" presStyleLbl="alignAccFollowNode1" presStyleIdx="1" presStyleCnt="3">
        <dgm:presLayoutVars>
          <dgm:bulletEnabled val="1"/>
        </dgm:presLayoutVars>
      </dgm:prSet>
      <dgm:spPr/>
    </dgm:pt>
    <dgm:pt modelId="{6A4ABF22-9367-409D-9E40-4B8585969E58}" type="pres">
      <dgm:prSet presAssocID="{339C075E-058A-4048-8ED9-E4F98794792E}" presName="space" presStyleCnt="0"/>
      <dgm:spPr/>
    </dgm:pt>
    <dgm:pt modelId="{2E4CAB8E-878A-4CD1-B151-19F08AF4891E}" type="pres">
      <dgm:prSet presAssocID="{C75B9204-0E3D-4A40-99FE-D759428B5B07}" presName="composite" presStyleCnt="0"/>
      <dgm:spPr/>
    </dgm:pt>
    <dgm:pt modelId="{B1F38A9C-AC34-474D-84A5-158A25955B3C}" type="pres">
      <dgm:prSet presAssocID="{C75B9204-0E3D-4A40-99FE-D759428B5B07}" presName="parTx" presStyleLbl="alignNode1" presStyleIdx="2" presStyleCnt="3">
        <dgm:presLayoutVars>
          <dgm:chMax val="0"/>
          <dgm:chPref val="0"/>
          <dgm:bulletEnabled val="1"/>
        </dgm:presLayoutVars>
      </dgm:prSet>
      <dgm:spPr/>
    </dgm:pt>
    <dgm:pt modelId="{73533C2F-FF4F-4F39-BC79-FA82735F0BD6}" type="pres">
      <dgm:prSet presAssocID="{C75B9204-0E3D-4A40-99FE-D759428B5B07}" presName="desTx" presStyleLbl="alignAccFollowNode1" presStyleIdx="2" presStyleCnt="3">
        <dgm:presLayoutVars>
          <dgm:bulletEnabled val="1"/>
        </dgm:presLayoutVars>
      </dgm:prSet>
      <dgm:spPr/>
    </dgm:pt>
  </dgm:ptLst>
  <dgm:cxnLst>
    <dgm:cxn modelId="{028D1807-0771-4721-933C-75FAE6244F08}" srcId="{22061687-42FD-4E72-9753-425C59F917EF}" destId="{A7963662-0D8B-496F-BEF5-27315BDFFFE3}" srcOrd="1" destOrd="0" parTransId="{79CC19D6-4646-4AB2-AC48-53C270D52A85}" sibTransId="{1E278CAC-C8A5-49D9-A3BE-B71A1969EB59}"/>
    <dgm:cxn modelId="{EC5FA515-5F2E-47F8-8666-14A6F43798CF}" type="presOf" srcId="{D325ECE4-553A-4821-86A7-733B6C5D8088}" destId="{2B6E8451-9F73-455B-AC60-F1EC3FD3FA4F}" srcOrd="0" destOrd="1" presId="urn:microsoft.com/office/officeart/2005/8/layout/hList1"/>
    <dgm:cxn modelId="{3FAAAD24-2946-4BD4-A95B-F86F25849BE0}" srcId="{E57C78F7-33BF-4396-89B7-FBF0332344A8}" destId="{D325ECE4-553A-4821-86A7-733B6C5D8088}" srcOrd="1" destOrd="0" parTransId="{179A9DA0-525B-4CF8-B1F1-D9116FA836E9}" sibTransId="{AA41D8DC-7596-44C5-BEF2-E88F27897D7A}"/>
    <dgm:cxn modelId="{4A358E5C-D5DA-4D30-90D8-3891B30DA64B}" type="presOf" srcId="{57675131-3399-4217-B14D-FF5C1238FF2C}" destId="{EE996382-A642-458E-8556-645408A68034}" srcOrd="0" destOrd="0" presId="urn:microsoft.com/office/officeart/2005/8/layout/hList1"/>
    <dgm:cxn modelId="{7D99F15F-BEF1-4666-BA72-BD8F49069D3E}" srcId="{C75B9204-0E3D-4A40-99FE-D759428B5B07}" destId="{F4A7714D-3DC6-4FC1-B64A-A941E208E452}" srcOrd="0" destOrd="0" parTransId="{075CA0E7-3F88-4D06-B138-2AD6B0991D60}" sibTransId="{295CA53E-C446-4948-ABBE-89E891344E82}"/>
    <dgm:cxn modelId="{50284541-9178-415F-BEC5-B3CB9A940F3A}" srcId="{57675131-3399-4217-B14D-FF5C1238FF2C}" destId="{E57C78F7-33BF-4396-89B7-FBF0332344A8}" srcOrd="1" destOrd="0" parTransId="{DF7FBBE3-1269-40E9-98C1-1848F7A4EAAB}" sibTransId="{339C075E-058A-4048-8ED9-E4F98794792E}"/>
    <dgm:cxn modelId="{EBF0E241-E0AF-490A-B251-FF3C938ED24B}" type="presOf" srcId="{E57C78F7-33BF-4396-89B7-FBF0332344A8}" destId="{154E49BD-4EDE-4108-A877-18C852447FB5}" srcOrd="0" destOrd="0" presId="urn:microsoft.com/office/officeart/2005/8/layout/hList1"/>
    <dgm:cxn modelId="{1817F850-09CC-47E9-BBBC-DA99DEAB8C30}" type="presOf" srcId="{A7963662-0D8B-496F-BEF5-27315BDFFFE3}" destId="{0D9FD964-954E-4460-968B-9712A82FAD3A}" srcOrd="0" destOrd="1" presId="urn:microsoft.com/office/officeart/2005/8/layout/hList1"/>
    <dgm:cxn modelId="{D1CF7554-8509-4D88-A9BE-807BD025F0B0}" srcId="{57675131-3399-4217-B14D-FF5C1238FF2C}" destId="{C75B9204-0E3D-4A40-99FE-D759428B5B07}" srcOrd="2" destOrd="0" parTransId="{6B450E63-029F-410A-8ABC-86C565259CD8}" sibTransId="{1618E379-99F8-442D-86E1-F6F8791B1563}"/>
    <dgm:cxn modelId="{C273287D-5833-46C5-8690-60E04BDE880B}" type="presOf" srcId="{B801B735-F3CC-4433-8CEB-181106D62C57}" destId="{2B6E8451-9F73-455B-AC60-F1EC3FD3FA4F}" srcOrd="0" destOrd="0" presId="urn:microsoft.com/office/officeart/2005/8/layout/hList1"/>
    <dgm:cxn modelId="{818A798D-1DE0-4703-89CE-1AA7588A8B94}" type="presOf" srcId="{95A0B980-B044-4031-81F8-8A6F5B3BC5B8}" destId="{73533C2F-FF4F-4F39-BC79-FA82735F0BD6}" srcOrd="0" destOrd="1" presId="urn:microsoft.com/office/officeart/2005/8/layout/hList1"/>
    <dgm:cxn modelId="{8E0C8D9B-362D-403C-BE13-091993FFC1D6}" srcId="{22061687-42FD-4E72-9753-425C59F917EF}" destId="{C20B9677-CA40-4C59-B2FB-707E2F0E0FC8}" srcOrd="0" destOrd="0" parTransId="{63107B16-028F-4FAB-9937-5E487B7805E3}" sibTransId="{C8F56031-C081-451D-BBDE-29A105FD97F8}"/>
    <dgm:cxn modelId="{C214C79E-E55A-4C3C-9C9B-70B9CA10AA3D}" srcId="{C75B9204-0E3D-4A40-99FE-D759428B5B07}" destId="{95A0B980-B044-4031-81F8-8A6F5B3BC5B8}" srcOrd="1" destOrd="0" parTransId="{5AFDF971-A502-4182-AEF2-3A8C43BC4509}" sibTransId="{0FBB3FAD-8ECF-426A-96EF-1CD6CC584B54}"/>
    <dgm:cxn modelId="{5057A19F-4264-46ED-AB42-50CA113F5E17}" type="presOf" srcId="{C75B9204-0E3D-4A40-99FE-D759428B5B07}" destId="{B1F38A9C-AC34-474D-84A5-158A25955B3C}" srcOrd="0" destOrd="0" presId="urn:microsoft.com/office/officeart/2005/8/layout/hList1"/>
    <dgm:cxn modelId="{1C4DA99F-B849-4372-8D1A-1A54B6E480A1}" srcId="{E57C78F7-33BF-4396-89B7-FBF0332344A8}" destId="{B801B735-F3CC-4433-8CEB-181106D62C57}" srcOrd="0" destOrd="0" parTransId="{AEA5E9CB-782B-4558-8A70-229B76535931}" sibTransId="{E828B35C-EDC4-44B6-8B3D-3A120E88A59C}"/>
    <dgm:cxn modelId="{C93EC0A9-63A7-43E9-A10D-EE9880D8860B}" type="presOf" srcId="{22061687-42FD-4E72-9753-425C59F917EF}" destId="{AE4FF85F-7223-4E90-BD9E-5A19D28388A9}" srcOrd="0" destOrd="0" presId="urn:microsoft.com/office/officeart/2005/8/layout/hList1"/>
    <dgm:cxn modelId="{A81F4EAC-92B5-4F95-96E1-AD70C01C5DC7}" type="presOf" srcId="{C20B9677-CA40-4C59-B2FB-707E2F0E0FC8}" destId="{0D9FD964-954E-4460-968B-9712A82FAD3A}" srcOrd="0" destOrd="0" presId="urn:microsoft.com/office/officeart/2005/8/layout/hList1"/>
    <dgm:cxn modelId="{45435BE2-DC64-43AB-9100-F258D5A1AE69}" type="presOf" srcId="{F4A7714D-3DC6-4FC1-B64A-A941E208E452}" destId="{73533C2F-FF4F-4F39-BC79-FA82735F0BD6}" srcOrd="0" destOrd="0" presId="urn:microsoft.com/office/officeart/2005/8/layout/hList1"/>
    <dgm:cxn modelId="{BB2301ED-B099-42BA-B887-05D805CC15F6}" srcId="{57675131-3399-4217-B14D-FF5C1238FF2C}" destId="{22061687-42FD-4E72-9753-425C59F917EF}" srcOrd="0" destOrd="0" parTransId="{4508ABF1-E6C3-412A-A96E-D3E6E112E98F}" sibTransId="{A137F5B7-A57D-4527-BDD1-81F3A93554CA}"/>
    <dgm:cxn modelId="{8301886D-C8F1-46DE-875A-3258A841300A}" type="presParOf" srcId="{EE996382-A642-458E-8556-645408A68034}" destId="{799C7F31-7EF0-46F5-BC48-4FD13EEEDAD7}" srcOrd="0" destOrd="0" presId="urn:microsoft.com/office/officeart/2005/8/layout/hList1"/>
    <dgm:cxn modelId="{7B6D7566-40FF-4E95-AC67-508505F475EA}" type="presParOf" srcId="{799C7F31-7EF0-46F5-BC48-4FD13EEEDAD7}" destId="{AE4FF85F-7223-4E90-BD9E-5A19D28388A9}" srcOrd="0" destOrd="0" presId="urn:microsoft.com/office/officeart/2005/8/layout/hList1"/>
    <dgm:cxn modelId="{5C80DB16-7933-4A41-B26C-7C6B6954660A}" type="presParOf" srcId="{799C7F31-7EF0-46F5-BC48-4FD13EEEDAD7}" destId="{0D9FD964-954E-4460-968B-9712A82FAD3A}" srcOrd="1" destOrd="0" presId="urn:microsoft.com/office/officeart/2005/8/layout/hList1"/>
    <dgm:cxn modelId="{DA75C245-A023-4119-85AA-F187DF400AD4}" type="presParOf" srcId="{EE996382-A642-458E-8556-645408A68034}" destId="{B1D8DCE3-E5E0-4ECE-8E5C-2C00F4B325D6}" srcOrd="1" destOrd="0" presId="urn:microsoft.com/office/officeart/2005/8/layout/hList1"/>
    <dgm:cxn modelId="{0FAF355D-FA3A-4F3D-98FE-22D0B09D4B87}" type="presParOf" srcId="{EE996382-A642-458E-8556-645408A68034}" destId="{884698E1-F6B0-4CCD-96B1-9C17E76B9325}" srcOrd="2" destOrd="0" presId="urn:microsoft.com/office/officeart/2005/8/layout/hList1"/>
    <dgm:cxn modelId="{4F45D79A-B4BB-4F8E-8FF7-FF7EE6D931E2}" type="presParOf" srcId="{884698E1-F6B0-4CCD-96B1-9C17E76B9325}" destId="{154E49BD-4EDE-4108-A877-18C852447FB5}" srcOrd="0" destOrd="0" presId="urn:microsoft.com/office/officeart/2005/8/layout/hList1"/>
    <dgm:cxn modelId="{83826779-8255-4D9D-9C94-E98FFB3ACD56}" type="presParOf" srcId="{884698E1-F6B0-4CCD-96B1-9C17E76B9325}" destId="{2B6E8451-9F73-455B-AC60-F1EC3FD3FA4F}" srcOrd="1" destOrd="0" presId="urn:microsoft.com/office/officeart/2005/8/layout/hList1"/>
    <dgm:cxn modelId="{7E9131D5-283C-4467-AEF6-4CA741AF73E9}" type="presParOf" srcId="{EE996382-A642-458E-8556-645408A68034}" destId="{6A4ABF22-9367-409D-9E40-4B8585969E58}" srcOrd="3" destOrd="0" presId="urn:microsoft.com/office/officeart/2005/8/layout/hList1"/>
    <dgm:cxn modelId="{67E5D45F-44C7-40E2-A5BF-66B30C1B5CD4}" type="presParOf" srcId="{EE996382-A642-458E-8556-645408A68034}" destId="{2E4CAB8E-878A-4CD1-B151-19F08AF4891E}" srcOrd="4" destOrd="0" presId="urn:microsoft.com/office/officeart/2005/8/layout/hList1"/>
    <dgm:cxn modelId="{1A67D510-1876-4998-9CA8-B5EFC05B0343}" type="presParOf" srcId="{2E4CAB8E-878A-4CD1-B151-19F08AF4891E}" destId="{B1F38A9C-AC34-474D-84A5-158A25955B3C}" srcOrd="0" destOrd="0" presId="urn:microsoft.com/office/officeart/2005/8/layout/hList1"/>
    <dgm:cxn modelId="{7F988E4C-A124-414F-8C66-657F22F9CD65}" type="presParOf" srcId="{2E4CAB8E-878A-4CD1-B151-19F08AF4891E}" destId="{73533C2F-FF4F-4F39-BC79-FA82735F0BD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675131-3399-4217-B14D-FF5C1238FF2C}"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fr-FR"/>
        </a:p>
      </dgm:t>
    </dgm:pt>
    <dgm:pt modelId="{0464537A-3696-4B9D-BA6E-93266F6F40E4}">
      <dgm:prSet phldrT="[Texte]"/>
      <dgm:spPr/>
      <dgm:t>
        <a:bodyPr/>
        <a:lstStyle/>
        <a:p>
          <a:r>
            <a:rPr lang="fr-FR" dirty="0"/>
            <a:t>Cercles de corrélation</a:t>
          </a:r>
        </a:p>
      </dgm:t>
    </dgm:pt>
    <dgm:pt modelId="{FCCE9582-7D15-4CAD-B92B-2434969C4888}" type="parTrans" cxnId="{238FF2F2-9399-4C75-AC4B-6092EDD6BB69}">
      <dgm:prSet/>
      <dgm:spPr/>
      <dgm:t>
        <a:bodyPr/>
        <a:lstStyle/>
        <a:p>
          <a:endParaRPr lang="fr-FR"/>
        </a:p>
      </dgm:t>
    </dgm:pt>
    <dgm:pt modelId="{89192385-6313-4E2A-85DC-ADFA69DED0D5}" type="sibTrans" cxnId="{238FF2F2-9399-4C75-AC4B-6092EDD6BB69}">
      <dgm:prSet/>
      <dgm:spPr/>
      <dgm:t>
        <a:bodyPr/>
        <a:lstStyle/>
        <a:p>
          <a:endParaRPr lang="fr-FR"/>
        </a:p>
      </dgm:t>
    </dgm:pt>
    <dgm:pt modelId="{72D78CDB-6553-4C83-8598-21DE79FB8325}">
      <dgm:prSet phldrT="[Texte]"/>
      <dgm:spPr/>
      <dgm:t>
        <a:bodyPr/>
        <a:lstStyle/>
        <a:p>
          <a:r>
            <a:rPr lang="fr-FR" dirty="0"/>
            <a:t>5) Analyse en composante principale</a:t>
          </a:r>
        </a:p>
      </dgm:t>
    </dgm:pt>
    <dgm:pt modelId="{81682EA4-BC8A-4B22-9959-C675CFA0B904}" type="parTrans" cxnId="{6CA905BB-FC34-41B7-8267-713D787D7F68}">
      <dgm:prSet/>
      <dgm:spPr/>
      <dgm:t>
        <a:bodyPr/>
        <a:lstStyle/>
        <a:p>
          <a:endParaRPr lang="fr-FR"/>
        </a:p>
      </dgm:t>
    </dgm:pt>
    <dgm:pt modelId="{3B1F08B1-2763-4CE5-A0CB-C4573E8B34CA}" type="sibTrans" cxnId="{6CA905BB-FC34-41B7-8267-713D787D7F68}">
      <dgm:prSet/>
      <dgm:spPr/>
      <dgm:t>
        <a:bodyPr/>
        <a:lstStyle/>
        <a:p>
          <a:endParaRPr lang="fr-FR"/>
        </a:p>
      </dgm:t>
    </dgm:pt>
    <dgm:pt modelId="{0FDE0BEE-9B1B-47FC-B3BA-71B7379FD2A7}">
      <dgm:prSet phldrT="[Texte]"/>
      <dgm:spPr/>
      <dgm:t>
        <a:bodyPr/>
        <a:lstStyle/>
        <a:p>
          <a:r>
            <a:rPr lang="fr-FR" dirty="0"/>
            <a:t>Nuages d’individus</a:t>
          </a:r>
        </a:p>
      </dgm:t>
    </dgm:pt>
    <dgm:pt modelId="{58503141-DCDF-4122-8A54-940EA5D33620}" type="parTrans" cxnId="{5218782B-DB0C-467F-B01C-66AEFD0370C5}">
      <dgm:prSet/>
      <dgm:spPr/>
      <dgm:t>
        <a:bodyPr/>
        <a:lstStyle/>
        <a:p>
          <a:endParaRPr lang="fr-FR"/>
        </a:p>
      </dgm:t>
    </dgm:pt>
    <dgm:pt modelId="{539E0313-9FE7-417D-85F1-3F758B224CE5}" type="sibTrans" cxnId="{5218782B-DB0C-467F-B01C-66AEFD0370C5}">
      <dgm:prSet/>
      <dgm:spPr/>
      <dgm:t>
        <a:bodyPr/>
        <a:lstStyle/>
        <a:p>
          <a:endParaRPr lang="fr-FR"/>
        </a:p>
      </dgm:t>
    </dgm:pt>
    <dgm:pt modelId="{5E925E51-6080-4F09-92F2-804B75EC81BC}">
      <dgm:prSet phldrT="[Texte]"/>
      <dgm:spPr/>
      <dgm:t>
        <a:bodyPr/>
        <a:lstStyle/>
        <a:p>
          <a:r>
            <a:rPr lang="fr-FR" dirty="0"/>
            <a:t>Histogrammes</a:t>
          </a:r>
        </a:p>
      </dgm:t>
    </dgm:pt>
    <dgm:pt modelId="{4E0AB407-E285-4925-827D-38F8BA769E45}" type="parTrans" cxnId="{4A9E1A73-D52E-443A-AD5C-463B5CBFB406}">
      <dgm:prSet/>
      <dgm:spPr/>
      <dgm:t>
        <a:bodyPr/>
        <a:lstStyle/>
        <a:p>
          <a:endParaRPr lang="fr-FR"/>
        </a:p>
      </dgm:t>
    </dgm:pt>
    <dgm:pt modelId="{2D7FE685-7D79-4105-ABC6-B21EB3E46C53}" type="sibTrans" cxnId="{4A9E1A73-D52E-443A-AD5C-463B5CBFB406}">
      <dgm:prSet/>
      <dgm:spPr/>
      <dgm:t>
        <a:bodyPr/>
        <a:lstStyle/>
        <a:p>
          <a:endParaRPr lang="fr-FR"/>
        </a:p>
      </dgm:t>
    </dgm:pt>
    <dgm:pt modelId="{2EB32D3E-0023-4FCE-86BB-1A9C6F72EB85}">
      <dgm:prSet phldrT="[Texte]"/>
      <dgm:spPr/>
      <dgm:t>
        <a:bodyPr/>
        <a:lstStyle/>
        <a:p>
          <a:r>
            <a:rPr lang="fr-FR" dirty="0"/>
            <a:t>4)Analyse univariée, bivariée et multivariée</a:t>
          </a:r>
        </a:p>
      </dgm:t>
    </dgm:pt>
    <dgm:pt modelId="{A9F98822-CF65-4929-9659-86F916608E22}" type="parTrans" cxnId="{4AF4C7CF-C96C-4536-B0EC-2AEE9F85BBF2}">
      <dgm:prSet/>
      <dgm:spPr/>
      <dgm:t>
        <a:bodyPr/>
        <a:lstStyle/>
        <a:p>
          <a:endParaRPr lang="fr-FR"/>
        </a:p>
      </dgm:t>
    </dgm:pt>
    <dgm:pt modelId="{F72B5CD7-D919-4A6B-8BDE-4655DA1CDF2C}" type="sibTrans" cxnId="{4AF4C7CF-C96C-4536-B0EC-2AEE9F85BBF2}">
      <dgm:prSet/>
      <dgm:spPr/>
      <dgm:t>
        <a:bodyPr/>
        <a:lstStyle/>
        <a:p>
          <a:endParaRPr lang="fr-FR"/>
        </a:p>
      </dgm:t>
    </dgm:pt>
    <dgm:pt modelId="{EC74ABBF-6D7C-4281-A216-EE1C56B693DE}">
      <dgm:prSet phldrT="[Texte]"/>
      <dgm:spPr/>
      <dgm:t>
        <a:bodyPr/>
        <a:lstStyle/>
        <a:p>
          <a:r>
            <a:rPr lang="fr-FR" dirty="0" err="1"/>
            <a:t>Boxplots</a:t>
          </a:r>
          <a:endParaRPr lang="fr-FR" dirty="0"/>
        </a:p>
      </dgm:t>
    </dgm:pt>
    <dgm:pt modelId="{3AF48DFD-2337-4D3E-B3A4-37F5A455C69C}" type="parTrans" cxnId="{742487DC-EDF8-4541-8C17-6180045F9AF2}">
      <dgm:prSet/>
      <dgm:spPr/>
      <dgm:t>
        <a:bodyPr/>
        <a:lstStyle/>
        <a:p>
          <a:endParaRPr lang="fr-FR"/>
        </a:p>
      </dgm:t>
    </dgm:pt>
    <dgm:pt modelId="{5991DD28-0B06-4674-8989-16DA7CD907F7}" type="sibTrans" cxnId="{742487DC-EDF8-4541-8C17-6180045F9AF2}">
      <dgm:prSet/>
      <dgm:spPr/>
      <dgm:t>
        <a:bodyPr/>
        <a:lstStyle/>
        <a:p>
          <a:endParaRPr lang="fr-FR"/>
        </a:p>
      </dgm:t>
    </dgm:pt>
    <dgm:pt modelId="{4B3C6FD3-319C-4B7A-93E1-4B9332AD5254}">
      <dgm:prSet phldrT="[Texte]"/>
      <dgm:spPr/>
      <dgm:t>
        <a:bodyPr/>
        <a:lstStyle/>
        <a:p>
          <a:r>
            <a:rPr lang="fr-FR" dirty="0"/>
            <a:t>Nuages de points</a:t>
          </a:r>
        </a:p>
      </dgm:t>
    </dgm:pt>
    <dgm:pt modelId="{9BA3A47D-8BD8-4894-AAFC-76BD6754478F}" type="parTrans" cxnId="{78249215-8E2C-4150-B9D9-90FAB68F1515}">
      <dgm:prSet/>
      <dgm:spPr/>
      <dgm:t>
        <a:bodyPr/>
        <a:lstStyle/>
        <a:p>
          <a:endParaRPr lang="fr-FR"/>
        </a:p>
      </dgm:t>
    </dgm:pt>
    <dgm:pt modelId="{A4FC4E6C-9929-4137-9121-68653F01D7BB}" type="sibTrans" cxnId="{78249215-8E2C-4150-B9D9-90FAB68F1515}">
      <dgm:prSet/>
      <dgm:spPr/>
      <dgm:t>
        <a:bodyPr/>
        <a:lstStyle/>
        <a:p>
          <a:endParaRPr lang="fr-FR"/>
        </a:p>
      </dgm:t>
    </dgm:pt>
    <dgm:pt modelId="{65B1F8FB-62D8-47B1-A579-D4B0D1388863}">
      <dgm:prSet phldrT="[Texte]"/>
      <dgm:spPr/>
      <dgm:t>
        <a:bodyPr/>
        <a:lstStyle/>
        <a:p>
          <a:r>
            <a:rPr lang="fr-FR" dirty="0"/>
            <a:t>Graphiques à bulles</a:t>
          </a:r>
        </a:p>
      </dgm:t>
    </dgm:pt>
    <dgm:pt modelId="{86E57D0D-78F7-4D04-B8D4-6A0B59293B9C}" type="parTrans" cxnId="{0BF8EF66-F8A1-440E-A208-51496C0FEB68}">
      <dgm:prSet/>
      <dgm:spPr/>
      <dgm:t>
        <a:bodyPr/>
        <a:lstStyle/>
        <a:p>
          <a:endParaRPr lang="fr-FR"/>
        </a:p>
      </dgm:t>
    </dgm:pt>
    <dgm:pt modelId="{39BF126A-D295-4B4C-B0C3-CE7CE85D5777}" type="sibTrans" cxnId="{0BF8EF66-F8A1-440E-A208-51496C0FEB68}">
      <dgm:prSet/>
      <dgm:spPr/>
      <dgm:t>
        <a:bodyPr/>
        <a:lstStyle/>
        <a:p>
          <a:endParaRPr lang="fr-FR"/>
        </a:p>
      </dgm:t>
    </dgm:pt>
    <dgm:pt modelId="{5C4C42BA-EF5F-4B85-92D3-9252A460FDB5}">
      <dgm:prSet phldrT="[Texte]"/>
      <dgm:spPr/>
      <dgm:t>
        <a:bodyPr/>
        <a:lstStyle/>
        <a:p>
          <a:r>
            <a:rPr lang="fr-FR" dirty="0"/>
            <a:t>6)Confirmation des résultats avec des tests statistiques</a:t>
          </a:r>
        </a:p>
      </dgm:t>
    </dgm:pt>
    <dgm:pt modelId="{4B686396-ED1C-4742-BB2D-C9E90599F523}" type="parTrans" cxnId="{06129905-0BBD-4247-A9A6-307D74CCCA99}">
      <dgm:prSet/>
      <dgm:spPr/>
      <dgm:t>
        <a:bodyPr/>
        <a:lstStyle/>
        <a:p>
          <a:endParaRPr lang="fr-FR"/>
        </a:p>
      </dgm:t>
    </dgm:pt>
    <dgm:pt modelId="{CFA7A2A0-FC69-47E2-9680-F50E791B2B84}" type="sibTrans" cxnId="{06129905-0BBD-4247-A9A6-307D74CCCA99}">
      <dgm:prSet/>
      <dgm:spPr/>
      <dgm:t>
        <a:bodyPr/>
        <a:lstStyle/>
        <a:p>
          <a:endParaRPr lang="fr-FR"/>
        </a:p>
      </dgm:t>
    </dgm:pt>
    <dgm:pt modelId="{2A7F8F35-36E9-4C40-A278-5E9F9830A307}">
      <dgm:prSet/>
      <dgm:spPr/>
      <dgm:t>
        <a:bodyPr/>
        <a:lstStyle/>
        <a:p>
          <a:r>
            <a:rPr lang="fr-FR" dirty="0"/>
            <a:t>Test de normalité</a:t>
          </a:r>
        </a:p>
      </dgm:t>
    </dgm:pt>
    <dgm:pt modelId="{DFA3C319-5A4E-4BD7-8840-ED96D54072F8}" type="parTrans" cxnId="{6C1A6F69-F42B-4A93-9897-C7A7FE797336}">
      <dgm:prSet/>
      <dgm:spPr/>
      <dgm:t>
        <a:bodyPr/>
        <a:lstStyle/>
        <a:p>
          <a:endParaRPr lang="fr-FR"/>
        </a:p>
      </dgm:t>
    </dgm:pt>
    <dgm:pt modelId="{2B23543A-2881-4868-9DE9-936C4A4E85E1}" type="sibTrans" cxnId="{6C1A6F69-F42B-4A93-9897-C7A7FE797336}">
      <dgm:prSet/>
      <dgm:spPr/>
      <dgm:t>
        <a:bodyPr/>
        <a:lstStyle/>
        <a:p>
          <a:endParaRPr lang="fr-FR"/>
        </a:p>
      </dgm:t>
    </dgm:pt>
    <dgm:pt modelId="{D0083511-28F7-4209-AC44-9DE38CE3938C}">
      <dgm:prSet/>
      <dgm:spPr/>
      <dgm:t>
        <a:bodyPr/>
        <a:lstStyle/>
        <a:p>
          <a:r>
            <a:rPr lang="fr-FR" dirty="0"/>
            <a:t>Test d’hypothèse</a:t>
          </a:r>
        </a:p>
      </dgm:t>
    </dgm:pt>
    <dgm:pt modelId="{7ACC899E-77E3-4D1D-8891-CB27936EBBB8}" type="parTrans" cxnId="{C40A839F-A06E-4857-9178-C6B33CDB57F2}">
      <dgm:prSet/>
      <dgm:spPr/>
      <dgm:t>
        <a:bodyPr/>
        <a:lstStyle/>
        <a:p>
          <a:endParaRPr lang="fr-FR"/>
        </a:p>
      </dgm:t>
    </dgm:pt>
    <dgm:pt modelId="{04D638B3-E0BC-4456-A2FC-07A6174F20B6}" type="sibTrans" cxnId="{C40A839F-A06E-4857-9178-C6B33CDB57F2}">
      <dgm:prSet/>
      <dgm:spPr/>
      <dgm:t>
        <a:bodyPr/>
        <a:lstStyle/>
        <a:p>
          <a:endParaRPr lang="fr-FR"/>
        </a:p>
      </dgm:t>
    </dgm:pt>
    <dgm:pt modelId="{EE996382-A642-458E-8556-645408A68034}" type="pres">
      <dgm:prSet presAssocID="{57675131-3399-4217-B14D-FF5C1238FF2C}" presName="Name0" presStyleCnt="0">
        <dgm:presLayoutVars>
          <dgm:dir/>
          <dgm:animLvl val="lvl"/>
          <dgm:resizeHandles val="exact"/>
        </dgm:presLayoutVars>
      </dgm:prSet>
      <dgm:spPr/>
    </dgm:pt>
    <dgm:pt modelId="{E1FA88CE-AECD-45A2-A704-A08864669D62}" type="pres">
      <dgm:prSet presAssocID="{2EB32D3E-0023-4FCE-86BB-1A9C6F72EB85}" presName="composite" presStyleCnt="0"/>
      <dgm:spPr/>
    </dgm:pt>
    <dgm:pt modelId="{2B741AF6-3014-468D-B88A-B953B087C0DC}" type="pres">
      <dgm:prSet presAssocID="{2EB32D3E-0023-4FCE-86BB-1A9C6F72EB85}" presName="parTx" presStyleLbl="alignNode1" presStyleIdx="0" presStyleCnt="3">
        <dgm:presLayoutVars>
          <dgm:chMax val="0"/>
          <dgm:chPref val="0"/>
          <dgm:bulletEnabled val="1"/>
        </dgm:presLayoutVars>
      </dgm:prSet>
      <dgm:spPr/>
    </dgm:pt>
    <dgm:pt modelId="{2B80EBD9-62C9-46A1-8FBD-3483D5A7A957}" type="pres">
      <dgm:prSet presAssocID="{2EB32D3E-0023-4FCE-86BB-1A9C6F72EB85}" presName="desTx" presStyleLbl="alignAccFollowNode1" presStyleIdx="0" presStyleCnt="3">
        <dgm:presLayoutVars>
          <dgm:bulletEnabled val="1"/>
        </dgm:presLayoutVars>
      </dgm:prSet>
      <dgm:spPr/>
    </dgm:pt>
    <dgm:pt modelId="{1116079F-F1EC-41D6-BE48-2807C3163896}" type="pres">
      <dgm:prSet presAssocID="{F72B5CD7-D919-4A6B-8BDE-4655DA1CDF2C}" presName="space" presStyleCnt="0"/>
      <dgm:spPr/>
    </dgm:pt>
    <dgm:pt modelId="{76700351-657E-402B-B104-101B0C9E36AC}" type="pres">
      <dgm:prSet presAssocID="{72D78CDB-6553-4C83-8598-21DE79FB8325}" presName="composite" presStyleCnt="0"/>
      <dgm:spPr/>
    </dgm:pt>
    <dgm:pt modelId="{76E62F9D-DF95-4FBD-97FF-B630984F65F6}" type="pres">
      <dgm:prSet presAssocID="{72D78CDB-6553-4C83-8598-21DE79FB8325}" presName="parTx" presStyleLbl="alignNode1" presStyleIdx="1" presStyleCnt="3">
        <dgm:presLayoutVars>
          <dgm:chMax val="0"/>
          <dgm:chPref val="0"/>
          <dgm:bulletEnabled val="1"/>
        </dgm:presLayoutVars>
      </dgm:prSet>
      <dgm:spPr/>
    </dgm:pt>
    <dgm:pt modelId="{25BE6530-3C4E-4793-B40F-8840AA120488}" type="pres">
      <dgm:prSet presAssocID="{72D78CDB-6553-4C83-8598-21DE79FB8325}" presName="desTx" presStyleLbl="alignAccFollowNode1" presStyleIdx="1" presStyleCnt="3">
        <dgm:presLayoutVars>
          <dgm:bulletEnabled val="1"/>
        </dgm:presLayoutVars>
      </dgm:prSet>
      <dgm:spPr/>
    </dgm:pt>
    <dgm:pt modelId="{C26169DA-87F3-4575-91A6-646F76D99865}" type="pres">
      <dgm:prSet presAssocID="{3B1F08B1-2763-4CE5-A0CB-C4573E8B34CA}" presName="space" presStyleCnt="0"/>
      <dgm:spPr/>
    </dgm:pt>
    <dgm:pt modelId="{47204F86-3501-4A32-B163-F8BC89B82706}" type="pres">
      <dgm:prSet presAssocID="{5C4C42BA-EF5F-4B85-92D3-9252A460FDB5}" presName="composite" presStyleCnt="0"/>
      <dgm:spPr/>
    </dgm:pt>
    <dgm:pt modelId="{6C0ADA11-1AA2-4200-AC62-F73D6CE5AB2D}" type="pres">
      <dgm:prSet presAssocID="{5C4C42BA-EF5F-4B85-92D3-9252A460FDB5}" presName="parTx" presStyleLbl="alignNode1" presStyleIdx="2" presStyleCnt="3">
        <dgm:presLayoutVars>
          <dgm:chMax val="0"/>
          <dgm:chPref val="0"/>
          <dgm:bulletEnabled val="1"/>
        </dgm:presLayoutVars>
      </dgm:prSet>
      <dgm:spPr/>
    </dgm:pt>
    <dgm:pt modelId="{89FFB4E2-43F8-440F-8309-E8EF9E91A502}" type="pres">
      <dgm:prSet presAssocID="{5C4C42BA-EF5F-4B85-92D3-9252A460FDB5}" presName="desTx" presStyleLbl="alignAccFollowNode1" presStyleIdx="2" presStyleCnt="3">
        <dgm:presLayoutVars>
          <dgm:bulletEnabled val="1"/>
        </dgm:presLayoutVars>
      </dgm:prSet>
      <dgm:spPr/>
    </dgm:pt>
  </dgm:ptLst>
  <dgm:cxnLst>
    <dgm:cxn modelId="{06129905-0BBD-4247-A9A6-307D74CCCA99}" srcId="{57675131-3399-4217-B14D-FF5C1238FF2C}" destId="{5C4C42BA-EF5F-4B85-92D3-9252A460FDB5}" srcOrd="2" destOrd="0" parTransId="{4B686396-ED1C-4742-BB2D-C9E90599F523}" sibTransId="{CFA7A2A0-FC69-47E2-9680-F50E791B2B84}"/>
    <dgm:cxn modelId="{78249215-8E2C-4150-B9D9-90FAB68F1515}" srcId="{2EB32D3E-0023-4FCE-86BB-1A9C6F72EB85}" destId="{4B3C6FD3-319C-4B7A-93E1-4B9332AD5254}" srcOrd="2" destOrd="0" parTransId="{9BA3A47D-8BD8-4894-AAFC-76BD6754478F}" sibTransId="{A4FC4E6C-9929-4137-9121-68653F01D7BB}"/>
    <dgm:cxn modelId="{0DF7A820-0A1E-49F7-A65B-A33D23DCA9D9}" type="presOf" srcId="{2EB32D3E-0023-4FCE-86BB-1A9C6F72EB85}" destId="{2B741AF6-3014-468D-B88A-B953B087C0DC}" srcOrd="0" destOrd="0" presId="urn:microsoft.com/office/officeart/2005/8/layout/hList1"/>
    <dgm:cxn modelId="{5EBAB325-46A5-4028-A337-45DFF889C2D7}" type="presOf" srcId="{0FDE0BEE-9B1B-47FC-B3BA-71B7379FD2A7}" destId="{25BE6530-3C4E-4793-B40F-8840AA120488}" srcOrd="0" destOrd="1" presId="urn:microsoft.com/office/officeart/2005/8/layout/hList1"/>
    <dgm:cxn modelId="{5218782B-DB0C-467F-B01C-66AEFD0370C5}" srcId="{72D78CDB-6553-4C83-8598-21DE79FB8325}" destId="{0FDE0BEE-9B1B-47FC-B3BA-71B7379FD2A7}" srcOrd="1" destOrd="0" parTransId="{58503141-DCDF-4122-8A54-940EA5D33620}" sibTransId="{539E0313-9FE7-417D-85F1-3F758B224CE5}"/>
    <dgm:cxn modelId="{4A358E5C-D5DA-4D30-90D8-3891B30DA64B}" type="presOf" srcId="{57675131-3399-4217-B14D-FF5C1238FF2C}" destId="{EE996382-A642-458E-8556-645408A68034}" srcOrd="0" destOrd="0" presId="urn:microsoft.com/office/officeart/2005/8/layout/hList1"/>
    <dgm:cxn modelId="{0BF8EF66-F8A1-440E-A208-51496C0FEB68}" srcId="{2EB32D3E-0023-4FCE-86BB-1A9C6F72EB85}" destId="{65B1F8FB-62D8-47B1-A579-D4B0D1388863}" srcOrd="3" destOrd="0" parTransId="{86E57D0D-78F7-4D04-B8D4-6A0B59293B9C}" sibTransId="{39BF126A-D295-4B4C-B0C3-CE7CE85D5777}"/>
    <dgm:cxn modelId="{25E5F448-5DA0-4DD1-AFDE-F521211F97AA}" type="presOf" srcId="{2A7F8F35-36E9-4C40-A278-5E9F9830A307}" destId="{89FFB4E2-43F8-440F-8309-E8EF9E91A502}" srcOrd="0" destOrd="0" presId="urn:microsoft.com/office/officeart/2005/8/layout/hList1"/>
    <dgm:cxn modelId="{6C1A6F69-F42B-4A93-9897-C7A7FE797336}" srcId="{5C4C42BA-EF5F-4B85-92D3-9252A460FDB5}" destId="{2A7F8F35-36E9-4C40-A278-5E9F9830A307}" srcOrd="0" destOrd="0" parTransId="{DFA3C319-5A4E-4BD7-8840-ED96D54072F8}" sibTransId="{2B23543A-2881-4868-9DE9-936C4A4E85E1}"/>
    <dgm:cxn modelId="{DBEB9249-1CFE-4B96-B5A9-4B7E67A84308}" type="presOf" srcId="{4B3C6FD3-319C-4B7A-93E1-4B9332AD5254}" destId="{2B80EBD9-62C9-46A1-8FBD-3483D5A7A957}" srcOrd="0" destOrd="2" presId="urn:microsoft.com/office/officeart/2005/8/layout/hList1"/>
    <dgm:cxn modelId="{72C1DF6E-2A16-4702-8822-DB0FEEE2ED9E}" type="presOf" srcId="{0464537A-3696-4B9D-BA6E-93266F6F40E4}" destId="{25BE6530-3C4E-4793-B40F-8840AA120488}" srcOrd="0" destOrd="0" presId="urn:microsoft.com/office/officeart/2005/8/layout/hList1"/>
    <dgm:cxn modelId="{4A9E1A73-D52E-443A-AD5C-463B5CBFB406}" srcId="{2EB32D3E-0023-4FCE-86BB-1A9C6F72EB85}" destId="{5E925E51-6080-4F09-92F2-804B75EC81BC}" srcOrd="0" destOrd="0" parTransId="{4E0AB407-E285-4925-827D-38F8BA769E45}" sibTransId="{2D7FE685-7D79-4105-ABC6-B21EB3E46C53}"/>
    <dgm:cxn modelId="{7C8FC87C-AAC9-4FF7-8A33-EE62B2F1E783}" type="presOf" srcId="{EC74ABBF-6D7C-4281-A216-EE1C56B693DE}" destId="{2B80EBD9-62C9-46A1-8FBD-3483D5A7A957}" srcOrd="0" destOrd="1" presId="urn:microsoft.com/office/officeart/2005/8/layout/hList1"/>
    <dgm:cxn modelId="{74AFA98F-E865-4737-9DA8-A5387AA9E038}" type="presOf" srcId="{5C4C42BA-EF5F-4B85-92D3-9252A460FDB5}" destId="{6C0ADA11-1AA2-4200-AC62-F73D6CE5AB2D}" srcOrd="0" destOrd="0" presId="urn:microsoft.com/office/officeart/2005/8/layout/hList1"/>
    <dgm:cxn modelId="{19119093-FCCA-489B-8761-7A43B33FD922}" type="presOf" srcId="{72D78CDB-6553-4C83-8598-21DE79FB8325}" destId="{76E62F9D-DF95-4FBD-97FF-B630984F65F6}" srcOrd="0" destOrd="0" presId="urn:microsoft.com/office/officeart/2005/8/layout/hList1"/>
    <dgm:cxn modelId="{C40A839F-A06E-4857-9178-C6B33CDB57F2}" srcId="{5C4C42BA-EF5F-4B85-92D3-9252A460FDB5}" destId="{D0083511-28F7-4209-AC44-9DE38CE3938C}" srcOrd="1" destOrd="0" parTransId="{7ACC899E-77E3-4D1D-8891-CB27936EBBB8}" sibTransId="{04D638B3-E0BC-4456-A2FC-07A6174F20B6}"/>
    <dgm:cxn modelId="{FD5C27AE-E3A7-44A9-ACA7-E673CC963974}" type="presOf" srcId="{5E925E51-6080-4F09-92F2-804B75EC81BC}" destId="{2B80EBD9-62C9-46A1-8FBD-3483D5A7A957}" srcOrd="0" destOrd="0" presId="urn:microsoft.com/office/officeart/2005/8/layout/hList1"/>
    <dgm:cxn modelId="{D0F088B6-40DB-44DA-ABFF-ED5DEB97BB3E}" type="presOf" srcId="{D0083511-28F7-4209-AC44-9DE38CE3938C}" destId="{89FFB4E2-43F8-440F-8309-E8EF9E91A502}" srcOrd="0" destOrd="1" presId="urn:microsoft.com/office/officeart/2005/8/layout/hList1"/>
    <dgm:cxn modelId="{6CA905BB-FC34-41B7-8267-713D787D7F68}" srcId="{57675131-3399-4217-B14D-FF5C1238FF2C}" destId="{72D78CDB-6553-4C83-8598-21DE79FB8325}" srcOrd="1" destOrd="0" parTransId="{81682EA4-BC8A-4B22-9959-C675CFA0B904}" sibTransId="{3B1F08B1-2763-4CE5-A0CB-C4573E8B34CA}"/>
    <dgm:cxn modelId="{4AF4C7CF-C96C-4536-B0EC-2AEE9F85BBF2}" srcId="{57675131-3399-4217-B14D-FF5C1238FF2C}" destId="{2EB32D3E-0023-4FCE-86BB-1A9C6F72EB85}" srcOrd="0" destOrd="0" parTransId="{A9F98822-CF65-4929-9659-86F916608E22}" sibTransId="{F72B5CD7-D919-4A6B-8BDE-4655DA1CDF2C}"/>
    <dgm:cxn modelId="{742487DC-EDF8-4541-8C17-6180045F9AF2}" srcId="{2EB32D3E-0023-4FCE-86BB-1A9C6F72EB85}" destId="{EC74ABBF-6D7C-4281-A216-EE1C56B693DE}" srcOrd="1" destOrd="0" parTransId="{3AF48DFD-2337-4D3E-B3A4-37F5A455C69C}" sibTransId="{5991DD28-0B06-4674-8989-16DA7CD907F7}"/>
    <dgm:cxn modelId="{48E104E8-96F3-4916-9E79-3F803EF7A7A0}" type="presOf" srcId="{65B1F8FB-62D8-47B1-A579-D4B0D1388863}" destId="{2B80EBD9-62C9-46A1-8FBD-3483D5A7A957}" srcOrd="0" destOrd="3" presId="urn:microsoft.com/office/officeart/2005/8/layout/hList1"/>
    <dgm:cxn modelId="{238FF2F2-9399-4C75-AC4B-6092EDD6BB69}" srcId="{72D78CDB-6553-4C83-8598-21DE79FB8325}" destId="{0464537A-3696-4B9D-BA6E-93266F6F40E4}" srcOrd="0" destOrd="0" parTransId="{FCCE9582-7D15-4CAD-B92B-2434969C4888}" sibTransId="{89192385-6313-4E2A-85DC-ADFA69DED0D5}"/>
    <dgm:cxn modelId="{AC7927F8-60EC-40EE-B530-85C96CC6B449}" type="presParOf" srcId="{EE996382-A642-458E-8556-645408A68034}" destId="{E1FA88CE-AECD-45A2-A704-A08864669D62}" srcOrd="0" destOrd="0" presId="urn:microsoft.com/office/officeart/2005/8/layout/hList1"/>
    <dgm:cxn modelId="{65C8F0EA-E3BD-4817-9D83-D6532F852B21}" type="presParOf" srcId="{E1FA88CE-AECD-45A2-A704-A08864669D62}" destId="{2B741AF6-3014-468D-B88A-B953B087C0DC}" srcOrd="0" destOrd="0" presId="urn:microsoft.com/office/officeart/2005/8/layout/hList1"/>
    <dgm:cxn modelId="{7C457798-9BD2-4D96-AD0D-A4C7188847B3}" type="presParOf" srcId="{E1FA88CE-AECD-45A2-A704-A08864669D62}" destId="{2B80EBD9-62C9-46A1-8FBD-3483D5A7A957}" srcOrd="1" destOrd="0" presId="urn:microsoft.com/office/officeart/2005/8/layout/hList1"/>
    <dgm:cxn modelId="{4215CA7C-931B-467D-8A15-B31D6FDBE0BD}" type="presParOf" srcId="{EE996382-A642-458E-8556-645408A68034}" destId="{1116079F-F1EC-41D6-BE48-2807C3163896}" srcOrd="1" destOrd="0" presId="urn:microsoft.com/office/officeart/2005/8/layout/hList1"/>
    <dgm:cxn modelId="{4699FD64-DF93-43B6-814F-18E65C6C9DD7}" type="presParOf" srcId="{EE996382-A642-458E-8556-645408A68034}" destId="{76700351-657E-402B-B104-101B0C9E36AC}" srcOrd="2" destOrd="0" presId="urn:microsoft.com/office/officeart/2005/8/layout/hList1"/>
    <dgm:cxn modelId="{1C278D39-BBB3-4E26-8A3F-2FF3FB87623D}" type="presParOf" srcId="{76700351-657E-402B-B104-101B0C9E36AC}" destId="{76E62F9D-DF95-4FBD-97FF-B630984F65F6}" srcOrd="0" destOrd="0" presId="urn:microsoft.com/office/officeart/2005/8/layout/hList1"/>
    <dgm:cxn modelId="{6251FAB2-7E96-406B-8E21-969D8E8948BC}" type="presParOf" srcId="{76700351-657E-402B-B104-101B0C9E36AC}" destId="{25BE6530-3C4E-4793-B40F-8840AA120488}" srcOrd="1" destOrd="0" presId="urn:microsoft.com/office/officeart/2005/8/layout/hList1"/>
    <dgm:cxn modelId="{F2D54D65-323C-4601-93F8-1CA8AC44AAB3}" type="presParOf" srcId="{EE996382-A642-458E-8556-645408A68034}" destId="{C26169DA-87F3-4575-91A6-646F76D99865}" srcOrd="3" destOrd="0" presId="urn:microsoft.com/office/officeart/2005/8/layout/hList1"/>
    <dgm:cxn modelId="{5E019091-D6A2-47E6-9F76-1A1D427EE73E}" type="presParOf" srcId="{EE996382-A642-458E-8556-645408A68034}" destId="{47204F86-3501-4A32-B163-F8BC89B82706}" srcOrd="4" destOrd="0" presId="urn:microsoft.com/office/officeart/2005/8/layout/hList1"/>
    <dgm:cxn modelId="{DFC8AE1F-DD76-4E75-96A0-EC3B75D2BD69}" type="presParOf" srcId="{47204F86-3501-4A32-B163-F8BC89B82706}" destId="{6C0ADA11-1AA2-4200-AC62-F73D6CE5AB2D}" srcOrd="0" destOrd="0" presId="urn:microsoft.com/office/officeart/2005/8/layout/hList1"/>
    <dgm:cxn modelId="{E31E5F9F-35FB-4677-BB51-7B72D0E85D9F}" type="presParOf" srcId="{47204F86-3501-4A32-B163-F8BC89B82706}" destId="{89FFB4E2-43F8-440F-8309-E8EF9E91A50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0C59A-36FC-41C6-8B6F-E6E685BB32AF}">
      <dsp:nvSpPr>
        <dsp:cNvPr id="0" name=""/>
        <dsp:cNvSpPr/>
      </dsp:nvSpPr>
      <dsp:spPr>
        <a:xfrm rot="10800000">
          <a:off x="2036946" y="500"/>
          <a:ext cx="7516320" cy="574953"/>
        </a:xfrm>
        <a:prstGeom prst="homePlat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3538" tIns="102870" rIns="192024" bIns="102870" numCol="1" spcCol="1270" anchor="ctr" anchorCtr="0">
          <a:noAutofit/>
        </a:bodyPr>
        <a:lstStyle/>
        <a:p>
          <a:pPr marL="0" lvl="0" indent="0" algn="ctr" defTabSz="1200150">
            <a:lnSpc>
              <a:spcPct val="90000"/>
            </a:lnSpc>
            <a:spcBef>
              <a:spcPct val="0"/>
            </a:spcBef>
            <a:spcAft>
              <a:spcPct val="35000"/>
            </a:spcAft>
            <a:buFont typeface="+mj-lt"/>
            <a:buNone/>
          </a:pPr>
          <a:r>
            <a:rPr lang="fr-FR" sz="2700" kern="1200" dirty="0"/>
            <a:t>Contexte et idée d’application </a:t>
          </a:r>
        </a:p>
      </dsp:txBody>
      <dsp:txXfrm rot="10800000">
        <a:off x="2180684" y="500"/>
        <a:ext cx="7372582" cy="574953"/>
      </dsp:txXfrm>
    </dsp:sp>
    <dsp:sp modelId="{331E0C28-2D24-4B03-8C17-27E4DE7762F2}">
      <dsp:nvSpPr>
        <dsp:cNvPr id="0" name=""/>
        <dsp:cNvSpPr/>
      </dsp:nvSpPr>
      <dsp:spPr>
        <a:xfrm>
          <a:off x="1749470" y="500"/>
          <a:ext cx="574953" cy="574953"/>
        </a:xfrm>
        <a:prstGeom prst="ellipse">
          <a:avLst/>
        </a:prstGeom>
        <a:solidFill>
          <a:schemeClr val="accent2">
            <a:tint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D7867A81-953F-4BD2-A21E-639722F46B56}">
      <dsp:nvSpPr>
        <dsp:cNvPr id="0" name=""/>
        <dsp:cNvSpPr/>
      </dsp:nvSpPr>
      <dsp:spPr>
        <a:xfrm rot="10800000">
          <a:off x="2036946" y="719191"/>
          <a:ext cx="7516320" cy="574953"/>
        </a:xfrm>
        <a:prstGeom prst="homePlate">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3538" tIns="102870" rIns="192024"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Nettoyage des données </a:t>
          </a:r>
        </a:p>
      </dsp:txBody>
      <dsp:txXfrm rot="10800000">
        <a:off x="2180684" y="719191"/>
        <a:ext cx="7372582" cy="574953"/>
      </dsp:txXfrm>
    </dsp:sp>
    <dsp:sp modelId="{9E8AF393-0BD8-4E06-B40E-B165E1DD34D6}">
      <dsp:nvSpPr>
        <dsp:cNvPr id="0" name=""/>
        <dsp:cNvSpPr/>
      </dsp:nvSpPr>
      <dsp:spPr>
        <a:xfrm>
          <a:off x="1749470" y="719191"/>
          <a:ext cx="574953" cy="574953"/>
        </a:xfrm>
        <a:prstGeom prst="ellipse">
          <a:avLst/>
        </a:prstGeom>
        <a:solidFill>
          <a:schemeClr val="accent3">
            <a:tint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EB89EA6A-9E02-4E50-9D74-8DBD4AD4813B}">
      <dsp:nvSpPr>
        <dsp:cNvPr id="0" name=""/>
        <dsp:cNvSpPr/>
      </dsp:nvSpPr>
      <dsp:spPr>
        <a:xfrm rot="10800000">
          <a:off x="2036946" y="1437883"/>
          <a:ext cx="7516320" cy="574953"/>
        </a:xfrm>
        <a:prstGeom prst="homePlate">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3538" tIns="102870" rIns="192024" bIns="102870" numCol="1" spcCol="1270" anchor="ctr" anchorCtr="0">
          <a:noAutofit/>
        </a:bodyPr>
        <a:lstStyle/>
        <a:p>
          <a:pPr marL="0" lvl="0" indent="0" algn="ctr" defTabSz="1200150">
            <a:lnSpc>
              <a:spcPct val="90000"/>
            </a:lnSpc>
            <a:spcBef>
              <a:spcPct val="0"/>
            </a:spcBef>
            <a:spcAft>
              <a:spcPct val="35000"/>
            </a:spcAft>
            <a:buNone/>
          </a:pPr>
          <a:r>
            <a:rPr lang="fr-FR" sz="2700" kern="1200"/>
            <a:t>Analyse exploratoire</a:t>
          </a:r>
          <a:endParaRPr lang="fr-FR" sz="2700" kern="1200" dirty="0"/>
        </a:p>
      </dsp:txBody>
      <dsp:txXfrm rot="10800000">
        <a:off x="2180684" y="1437883"/>
        <a:ext cx="7372582" cy="574953"/>
      </dsp:txXfrm>
    </dsp:sp>
    <dsp:sp modelId="{6954D99A-F293-4F55-8808-2ACC7E863687}">
      <dsp:nvSpPr>
        <dsp:cNvPr id="0" name=""/>
        <dsp:cNvSpPr/>
      </dsp:nvSpPr>
      <dsp:spPr>
        <a:xfrm>
          <a:off x="1749470" y="1437883"/>
          <a:ext cx="574953" cy="574953"/>
        </a:xfrm>
        <a:prstGeom prst="ellipse">
          <a:avLst/>
        </a:prstGeom>
        <a:solidFill>
          <a:schemeClr val="accent4">
            <a:tint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B1317732-58BF-4722-ACAE-1AF1345C5C5D}">
      <dsp:nvSpPr>
        <dsp:cNvPr id="0" name=""/>
        <dsp:cNvSpPr/>
      </dsp:nvSpPr>
      <dsp:spPr>
        <a:xfrm rot="10800000">
          <a:off x="2036946" y="2156574"/>
          <a:ext cx="7516320" cy="574953"/>
        </a:xfrm>
        <a:prstGeom prst="homePlate">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3538" tIns="102870" rIns="192024"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Conclusions </a:t>
          </a:r>
        </a:p>
      </dsp:txBody>
      <dsp:txXfrm rot="10800000">
        <a:off x="2180684" y="2156574"/>
        <a:ext cx="7372582" cy="574953"/>
      </dsp:txXfrm>
    </dsp:sp>
    <dsp:sp modelId="{EE931332-B3A7-4437-B90B-6DE51294D66E}">
      <dsp:nvSpPr>
        <dsp:cNvPr id="0" name=""/>
        <dsp:cNvSpPr/>
      </dsp:nvSpPr>
      <dsp:spPr>
        <a:xfrm>
          <a:off x="1749470" y="2156574"/>
          <a:ext cx="574953" cy="574953"/>
        </a:xfrm>
        <a:prstGeom prst="ellipse">
          <a:avLst/>
        </a:prstGeom>
        <a:solidFill>
          <a:schemeClr val="accent5">
            <a:tint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FA81B-5344-4567-997A-3D14DAD1BC06}">
      <dsp:nvSpPr>
        <dsp:cNvPr id="0" name=""/>
        <dsp:cNvSpPr/>
      </dsp:nvSpPr>
      <dsp:spPr>
        <a:xfrm rot="16200000">
          <a:off x="-465967" y="728120"/>
          <a:ext cx="1102348" cy="13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8438" bIns="0" numCol="1" spcCol="1270" anchor="t" anchorCtr="0">
          <a:noAutofit/>
        </a:bodyPr>
        <a:lstStyle/>
        <a:p>
          <a:pPr marL="0" lvl="0" indent="0" algn="r" defTabSz="444500">
            <a:lnSpc>
              <a:spcPct val="90000"/>
            </a:lnSpc>
            <a:spcBef>
              <a:spcPct val="0"/>
            </a:spcBef>
            <a:spcAft>
              <a:spcPct val="35000"/>
            </a:spcAft>
            <a:buNone/>
          </a:pPr>
          <a:endParaRPr lang="fr-FR" sz="1000" kern="1200"/>
        </a:p>
      </dsp:txBody>
      <dsp:txXfrm>
        <a:off x="-465967" y="728120"/>
        <a:ext cx="1102348" cy="134292"/>
      </dsp:txXfrm>
    </dsp:sp>
    <dsp:sp modelId="{90394827-46EF-449B-821C-025B5AC30E47}">
      <dsp:nvSpPr>
        <dsp:cNvPr id="0" name=""/>
        <dsp:cNvSpPr/>
      </dsp:nvSpPr>
      <dsp:spPr>
        <a:xfrm>
          <a:off x="152353" y="244092"/>
          <a:ext cx="668918" cy="110234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18438" rIns="99568" bIns="99568" numCol="1" spcCol="1270" anchor="t" anchorCtr="0">
          <a:noAutofit/>
        </a:bodyPr>
        <a:lstStyle/>
        <a:p>
          <a:pPr marL="57150" lvl="1" indent="-57150" algn="l" defTabSz="488950">
            <a:lnSpc>
              <a:spcPct val="90000"/>
            </a:lnSpc>
            <a:spcBef>
              <a:spcPct val="0"/>
            </a:spcBef>
            <a:spcAft>
              <a:spcPct val="15000"/>
            </a:spcAft>
            <a:buChar char="•"/>
          </a:pPr>
          <a:endParaRPr lang="fr-FR" sz="1100" kern="1200"/>
        </a:p>
        <a:p>
          <a:pPr marL="57150" lvl="1" indent="-57150" algn="l" defTabSz="488950">
            <a:lnSpc>
              <a:spcPct val="90000"/>
            </a:lnSpc>
            <a:spcBef>
              <a:spcPct val="0"/>
            </a:spcBef>
            <a:spcAft>
              <a:spcPct val="15000"/>
            </a:spcAft>
            <a:buChar char="•"/>
          </a:pPr>
          <a:endParaRPr lang="fr-FR" sz="1100" kern="1200"/>
        </a:p>
      </dsp:txBody>
      <dsp:txXfrm>
        <a:off x="152353" y="244092"/>
        <a:ext cx="668918" cy="1102348"/>
      </dsp:txXfrm>
    </dsp:sp>
    <dsp:sp modelId="{B5A06181-C4AA-4E65-92EE-D70C6E10150C}">
      <dsp:nvSpPr>
        <dsp:cNvPr id="0" name=""/>
        <dsp:cNvSpPr/>
      </dsp:nvSpPr>
      <dsp:spPr>
        <a:xfrm>
          <a:off x="18060" y="66826"/>
          <a:ext cx="268584" cy="268584"/>
        </a:xfrm>
        <a:prstGeom prst="rect">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98419D-BB00-48F7-8559-EB5E55BAF422}">
      <dsp:nvSpPr>
        <dsp:cNvPr id="0" name=""/>
        <dsp:cNvSpPr/>
      </dsp:nvSpPr>
      <dsp:spPr>
        <a:xfrm rot="16200000">
          <a:off x="511628" y="728120"/>
          <a:ext cx="1102348" cy="13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8438" bIns="0" numCol="1" spcCol="1270" anchor="t" anchorCtr="0">
          <a:noAutofit/>
        </a:bodyPr>
        <a:lstStyle/>
        <a:p>
          <a:pPr marL="0" lvl="0" indent="0" algn="r" defTabSz="444500">
            <a:lnSpc>
              <a:spcPct val="90000"/>
            </a:lnSpc>
            <a:spcBef>
              <a:spcPct val="0"/>
            </a:spcBef>
            <a:spcAft>
              <a:spcPct val="35000"/>
            </a:spcAft>
            <a:buNone/>
          </a:pPr>
          <a:endParaRPr lang="fr-FR" sz="1000" kern="1200"/>
        </a:p>
      </dsp:txBody>
      <dsp:txXfrm>
        <a:off x="511628" y="728120"/>
        <a:ext cx="1102348" cy="134292"/>
      </dsp:txXfrm>
    </dsp:sp>
    <dsp:sp modelId="{8DF9B5DC-16B2-4A61-AF7C-8AC1DAA4A079}">
      <dsp:nvSpPr>
        <dsp:cNvPr id="0" name=""/>
        <dsp:cNvSpPr/>
      </dsp:nvSpPr>
      <dsp:spPr>
        <a:xfrm>
          <a:off x="1129948" y="244092"/>
          <a:ext cx="668918" cy="110234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18438" rIns="99568" bIns="99568" numCol="1" spcCol="1270" anchor="t" anchorCtr="0">
          <a:noAutofit/>
        </a:bodyPr>
        <a:lstStyle/>
        <a:p>
          <a:pPr marL="57150" lvl="1" indent="-57150" algn="l" defTabSz="488950">
            <a:lnSpc>
              <a:spcPct val="90000"/>
            </a:lnSpc>
            <a:spcBef>
              <a:spcPct val="0"/>
            </a:spcBef>
            <a:spcAft>
              <a:spcPct val="15000"/>
            </a:spcAft>
            <a:buChar char="•"/>
          </a:pPr>
          <a:endParaRPr lang="fr-FR" sz="1100" kern="1200"/>
        </a:p>
        <a:p>
          <a:pPr marL="57150" lvl="1" indent="-57150" algn="l" defTabSz="488950">
            <a:lnSpc>
              <a:spcPct val="90000"/>
            </a:lnSpc>
            <a:spcBef>
              <a:spcPct val="0"/>
            </a:spcBef>
            <a:spcAft>
              <a:spcPct val="15000"/>
            </a:spcAft>
            <a:buChar char="•"/>
          </a:pPr>
          <a:endParaRPr lang="fr-FR" sz="1100" kern="1200"/>
        </a:p>
      </dsp:txBody>
      <dsp:txXfrm>
        <a:off x="1129948" y="244092"/>
        <a:ext cx="668918" cy="1102348"/>
      </dsp:txXfrm>
    </dsp:sp>
    <dsp:sp modelId="{F934EE11-9077-4668-ABE9-6402EA23C0E3}">
      <dsp:nvSpPr>
        <dsp:cNvPr id="0" name=""/>
        <dsp:cNvSpPr/>
      </dsp:nvSpPr>
      <dsp:spPr>
        <a:xfrm>
          <a:off x="995656" y="66826"/>
          <a:ext cx="268584" cy="268584"/>
        </a:xfrm>
        <a:prstGeom prst="rect">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9A1034-3D92-4C60-A20F-0B39BEA30517}">
      <dsp:nvSpPr>
        <dsp:cNvPr id="0" name=""/>
        <dsp:cNvSpPr/>
      </dsp:nvSpPr>
      <dsp:spPr>
        <a:xfrm rot="16200000">
          <a:off x="1489224" y="728120"/>
          <a:ext cx="1102348" cy="13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8438" bIns="0" numCol="1" spcCol="1270" anchor="t" anchorCtr="0">
          <a:noAutofit/>
        </a:bodyPr>
        <a:lstStyle/>
        <a:p>
          <a:pPr marL="0" lvl="0" indent="0" algn="r" defTabSz="444500">
            <a:lnSpc>
              <a:spcPct val="90000"/>
            </a:lnSpc>
            <a:spcBef>
              <a:spcPct val="0"/>
            </a:spcBef>
            <a:spcAft>
              <a:spcPct val="35000"/>
            </a:spcAft>
            <a:buNone/>
          </a:pPr>
          <a:endParaRPr lang="fr-FR" sz="1000" kern="1200"/>
        </a:p>
      </dsp:txBody>
      <dsp:txXfrm>
        <a:off x="1489224" y="728120"/>
        <a:ext cx="1102348" cy="134292"/>
      </dsp:txXfrm>
    </dsp:sp>
    <dsp:sp modelId="{04B79446-927C-489A-A1D4-561C45B7AB6F}">
      <dsp:nvSpPr>
        <dsp:cNvPr id="0" name=""/>
        <dsp:cNvSpPr/>
      </dsp:nvSpPr>
      <dsp:spPr>
        <a:xfrm>
          <a:off x="2107544" y="244092"/>
          <a:ext cx="668918" cy="110234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18438" rIns="99568" bIns="99568" numCol="1" spcCol="1270" anchor="t" anchorCtr="0">
          <a:noAutofit/>
        </a:bodyPr>
        <a:lstStyle/>
        <a:p>
          <a:pPr marL="57150" lvl="1" indent="-57150" algn="l" defTabSz="488950">
            <a:lnSpc>
              <a:spcPct val="90000"/>
            </a:lnSpc>
            <a:spcBef>
              <a:spcPct val="0"/>
            </a:spcBef>
            <a:spcAft>
              <a:spcPct val="15000"/>
            </a:spcAft>
            <a:buChar char="•"/>
          </a:pPr>
          <a:endParaRPr lang="fr-FR" sz="1100" kern="1200"/>
        </a:p>
        <a:p>
          <a:pPr marL="57150" lvl="1" indent="-57150" algn="l" defTabSz="488950">
            <a:lnSpc>
              <a:spcPct val="90000"/>
            </a:lnSpc>
            <a:spcBef>
              <a:spcPct val="0"/>
            </a:spcBef>
            <a:spcAft>
              <a:spcPct val="15000"/>
            </a:spcAft>
            <a:buChar char="•"/>
          </a:pPr>
          <a:endParaRPr lang="fr-FR" sz="1100" kern="1200"/>
        </a:p>
      </dsp:txBody>
      <dsp:txXfrm>
        <a:off x="2107544" y="244092"/>
        <a:ext cx="668918" cy="1102348"/>
      </dsp:txXfrm>
    </dsp:sp>
    <dsp:sp modelId="{A8CFC1CB-820D-4F0D-B227-012C7C8662E4}">
      <dsp:nvSpPr>
        <dsp:cNvPr id="0" name=""/>
        <dsp:cNvSpPr/>
      </dsp:nvSpPr>
      <dsp:spPr>
        <a:xfrm>
          <a:off x="1973252" y="66826"/>
          <a:ext cx="268584" cy="268584"/>
        </a:xfrm>
        <a:prstGeom prst="rect">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FF85F-7223-4E90-BD9E-5A19D28388A9}">
      <dsp:nvSpPr>
        <dsp:cNvPr id="0" name=""/>
        <dsp:cNvSpPr/>
      </dsp:nvSpPr>
      <dsp:spPr>
        <a:xfrm>
          <a:off x="3077" y="123103"/>
          <a:ext cx="3001002" cy="855112"/>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fr-FR" sz="2500" kern="1200" dirty="0"/>
            <a:t>1) Découverte du dataset</a:t>
          </a:r>
        </a:p>
      </dsp:txBody>
      <dsp:txXfrm>
        <a:off x="3077" y="123103"/>
        <a:ext cx="3001002" cy="855112"/>
      </dsp:txXfrm>
    </dsp:sp>
    <dsp:sp modelId="{0D9FD964-954E-4460-968B-9712A82FAD3A}">
      <dsp:nvSpPr>
        <dsp:cNvPr id="0" name=""/>
        <dsp:cNvSpPr/>
      </dsp:nvSpPr>
      <dsp:spPr>
        <a:xfrm>
          <a:off x="3077" y="978216"/>
          <a:ext cx="3001002" cy="1681312"/>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fr-FR" sz="2500" kern="1200" dirty="0"/>
            <a:t>Découvertes des variables</a:t>
          </a:r>
        </a:p>
        <a:p>
          <a:pPr marL="228600" lvl="1" indent="-228600" algn="l" defTabSz="1111250">
            <a:lnSpc>
              <a:spcPct val="90000"/>
            </a:lnSpc>
            <a:spcBef>
              <a:spcPct val="0"/>
            </a:spcBef>
            <a:spcAft>
              <a:spcPct val="15000"/>
            </a:spcAft>
            <a:buChar char="•"/>
          </a:pPr>
          <a:r>
            <a:rPr lang="fr-FR" sz="2500" kern="1200" dirty="0"/>
            <a:t>Corrections des types</a:t>
          </a:r>
        </a:p>
      </dsp:txBody>
      <dsp:txXfrm>
        <a:off x="3077" y="978216"/>
        <a:ext cx="3001002" cy="1681312"/>
      </dsp:txXfrm>
    </dsp:sp>
    <dsp:sp modelId="{154E49BD-4EDE-4108-A877-18C852447FB5}">
      <dsp:nvSpPr>
        <dsp:cNvPr id="0" name=""/>
        <dsp:cNvSpPr/>
      </dsp:nvSpPr>
      <dsp:spPr>
        <a:xfrm>
          <a:off x="3424220" y="123103"/>
          <a:ext cx="3001002" cy="855112"/>
        </a:xfrm>
        <a:prstGeom prst="rect">
          <a:avLst/>
        </a:prstGeom>
        <a:solidFill>
          <a:schemeClr val="accent4">
            <a:hueOff val="822717"/>
            <a:satOff val="3566"/>
            <a:lumOff val="2353"/>
            <a:alphaOff val="0"/>
          </a:schemeClr>
        </a:solidFill>
        <a:ln w="22225" cap="rnd" cmpd="sng" algn="ctr">
          <a:solidFill>
            <a:schemeClr val="accent4">
              <a:hueOff val="822717"/>
              <a:satOff val="3566"/>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fr-FR" sz="2500" kern="1200" dirty="0"/>
            <a:t>2)Reduction du dataset</a:t>
          </a:r>
        </a:p>
      </dsp:txBody>
      <dsp:txXfrm>
        <a:off x="3424220" y="123103"/>
        <a:ext cx="3001002" cy="855112"/>
      </dsp:txXfrm>
    </dsp:sp>
    <dsp:sp modelId="{2B6E8451-9F73-455B-AC60-F1EC3FD3FA4F}">
      <dsp:nvSpPr>
        <dsp:cNvPr id="0" name=""/>
        <dsp:cNvSpPr/>
      </dsp:nvSpPr>
      <dsp:spPr>
        <a:xfrm>
          <a:off x="3424220" y="978216"/>
          <a:ext cx="3001002" cy="1681312"/>
        </a:xfrm>
        <a:prstGeom prst="rect">
          <a:avLst/>
        </a:prstGeom>
        <a:solidFill>
          <a:schemeClr val="accent4">
            <a:tint val="40000"/>
            <a:alpha val="90000"/>
            <a:hueOff val="1137363"/>
            <a:satOff val="4261"/>
            <a:lumOff val="550"/>
            <a:alphaOff val="0"/>
          </a:schemeClr>
        </a:solidFill>
        <a:ln w="22225" cap="rnd" cmpd="sng" algn="ctr">
          <a:solidFill>
            <a:schemeClr val="accent4">
              <a:tint val="40000"/>
              <a:alpha val="90000"/>
              <a:hueOff val="1137363"/>
              <a:satOff val="4261"/>
              <a:lumOff val="5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fr-FR" sz="2500" kern="1200" dirty="0"/>
            <a:t>Sélection des variables</a:t>
          </a:r>
        </a:p>
        <a:p>
          <a:pPr marL="228600" lvl="1" indent="-228600" algn="l" defTabSz="1111250">
            <a:lnSpc>
              <a:spcPct val="90000"/>
            </a:lnSpc>
            <a:spcBef>
              <a:spcPct val="0"/>
            </a:spcBef>
            <a:spcAft>
              <a:spcPct val="15000"/>
            </a:spcAft>
            <a:buChar char="•"/>
          </a:pPr>
          <a:r>
            <a:rPr lang="fr-FR" sz="2500" kern="1200" dirty="0"/>
            <a:t>Filtrage des lignes </a:t>
          </a:r>
        </a:p>
      </dsp:txBody>
      <dsp:txXfrm>
        <a:off x="3424220" y="978216"/>
        <a:ext cx="3001002" cy="1681312"/>
      </dsp:txXfrm>
    </dsp:sp>
    <dsp:sp modelId="{B1F38A9C-AC34-474D-84A5-158A25955B3C}">
      <dsp:nvSpPr>
        <dsp:cNvPr id="0" name=""/>
        <dsp:cNvSpPr/>
      </dsp:nvSpPr>
      <dsp:spPr>
        <a:xfrm>
          <a:off x="6845362" y="123103"/>
          <a:ext cx="3001002" cy="855112"/>
        </a:xfrm>
        <a:prstGeom prst="rect">
          <a:avLst/>
        </a:prstGeom>
        <a:solidFill>
          <a:schemeClr val="accent4">
            <a:hueOff val="1645434"/>
            <a:satOff val="7132"/>
            <a:lumOff val="4706"/>
            <a:alphaOff val="0"/>
          </a:schemeClr>
        </a:solidFill>
        <a:ln w="22225" cap="rnd" cmpd="sng" algn="ctr">
          <a:solidFill>
            <a:schemeClr val="accent4">
              <a:hueOff val="1645434"/>
              <a:satOff val="7132"/>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fr-FR" sz="2500" kern="1200" dirty="0"/>
            <a:t>3) Imputation des données manquantes</a:t>
          </a:r>
        </a:p>
      </dsp:txBody>
      <dsp:txXfrm>
        <a:off x="6845362" y="123103"/>
        <a:ext cx="3001002" cy="855112"/>
      </dsp:txXfrm>
    </dsp:sp>
    <dsp:sp modelId="{73533C2F-FF4F-4F39-BC79-FA82735F0BD6}">
      <dsp:nvSpPr>
        <dsp:cNvPr id="0" name=""/>
        <dsp:cNvSpPr/>
      </dsp:nvSpPr>
      <dsp:spPr>
        <a:xfrm>
          <a:off x="6845362" y="978216"/>
          <a:ext cx="3001002" cy="1681312"/>
        </a:xfrm>
        <a:prstGeom prst="rect">
          <a:avLst/>
        </a:prstGeom>
        <a:solidFill>
          <a:schemeClr val="accent4">
            <a:tint val="40000"/>
            <a:alpha val="90000"/>
            <a:hueOff val="2274726"/>
            <a:satOff val="8522"/>
            <a:lumOff val="1100"/>
            <a:alphaOff val="0"/>
          </a:schemeClr>
        </a:solidFill>
        <a:ln w="22225" cap="rnd" cmpd="sng" algn="ctr">
          <a:solidFill>
            <a:schemeClr val="accent4">
              <a:tint val="40000"/>
              <a:alpha val="90000"/>
              <a:hueOff val="2274726"/>
              <a:satOff val="8522"/>
              <a:lumOff val="11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fr-FR" sz="2500" kern="1200" dirty="0"/>
            <a:t>Choix de stratégies d’imputation KNN</a:t>
          </a:r>
        </a:p>
        <a:p>
          <a:pPr marL="228600" lvl="1" indent="-228600" algn="l" defTabSz="1111250">
            <a:lnSpc>
              <a:spcPct val="90000"/>
            </a:lnSpc>
            <a:spcBef>
              <a:spcPct val="0"/>
            </a:spcBef>
            <a:spcAft>
              <a:spcPct val="15000"/>
            </a:spcAft>
            <a:buChar char="•"/>
          </a:pPr>
          <a:r>
            <a:rPr lang="fr-FR" sz="2500" kern="1200" dirty="0"/>
            <a:t>Imputation </a:t>
          </a:r>
          <a:r>
            <a:rPr lang="fr-FR" sz="2500" kern="1200"/>
            <a:t>et interprétation</a:t>
          </a:r>
          <a:endParaRPr lang="fr-FR" sz="2500" kern="1200" dirty="0"/>
        </a:p>
      </dsp:txBody>
      <dsp:txXfrm>
        <a:off x="6845362" y="978216"/>
        <a:ext cx="3001002" cy="1681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41AF6-3014-468D-B88A-B953B087C0DC}">
      <dsp:nvSpPr>
        <dsp:cNvPr id="0" name=""/>
        <dsp:cNvSpPr/>
      </dsp:nvSpPr>
      <dsp:spPr>
        <a:xfrm>
          <a:off x="2878" y="38393"/>
          <a:ext cx="2806558" cy="1030931"/>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fr-FR" sz="2200" kern="1200" dirty="0"/>
            <a:t>4)Analyse univariée, bivariée et multivariée</a:t>
          </a:r>
        </a:p>
      </dsp:txBody>
      <dsp:txXfrm>
        <a:off x="2878" y="38393"/>
        <a:ext cx="2806558" cy="1030931"/>
      </dsp:txXfrm>
    </dsp:sp>
    <dsp:sp modelId="{2B80EBD9-62C9-46A1-8FBD-3483D5A7A957}">
      <dsp:nvSpPr>
        <dsp:cNvPr id="0" name=""/>
        <dsp:cNvSpPr/>
      </dsp:nvSpPr>
      <dsp:spPr>
        <a:xfrm>
          <a:off x="2878" y="1069324"/>
          <a:ext cx="2806558" cy="1570140"/>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fr-FR" sz="2200" kern="1200" dirty="0"/>
            <a:t>Histogrammes</a:t>
          </a:r>
        </a:p>
        <a:p>
          <a:pPr marL="228600" lvl="1" indent="-228600" algn="l" defTabSz="977900">
            <a:lnSpc>
              <a:spcPct val="90000"/>
            </a:lnSpc>
            <a:spcBef>
              <a:spcPct val="0"/>
            </a:spcBef>
            <a:spcAft>
              <a:spcPct val="15000"/>
            </a:spcAft>
            <a:buChar char="•"/>
          </a:pPr>
          <a:r>
            <a:rPr lang="fr-FR" sz="2200" kern="1200" dirty="0" err="1"/>
            <a:t>Boxplots</a:t>
          </a:r>
          <a:endParaRPr lang="fr-FR" sz="2200" kern="1200" dirty="0"/>
        </a:p>
        <a:p>
          <a:pPr marL="228600" lvl="1" indent="-228600" algn="l" defTabSz="977900">
            <a:lnSpc>
              <a:spcPct val="90000"/>
            </a:lnSpc>
            <a:spcBef>
              <a:spcPct val="0"/>
            </a:spcBef>
            <a:spcAft>
              <a:spcPct val="15000"/>
            </a:spcAft>
            <a:buChar char="•"/>
          </a:pPr>
          <a:r>
            <a:rPr lang="fr-FR" sz="2200" kern="1200" dirty="0"/>
            <a:t>Nuages de points</a:t>
          </a:r>
        </a:p>
        <a:p>
          <a:pPr marL="228600" lvl="1" indent="-228600" algn="l" defTabSz="977900">
            <a:lnSpc>
              <a:spcPct val="90000"/>
            </a:lnSpc>
            <a:spcBef>
              <a:spcPct val="0"/>
            </a:spcBef>
            <a:spcAft>
              <a:spcPct val="15000"/>
            </a:spcAft>
            <a:buChar char="•"/>
          </a:pPr>
          <a:r>
            <a:rPr lang="fr-FR" sz="2200" kern="1200" dirty="0"/>
            <a:t>Graphiques à bulles</a:t>
          </a:r>
        </a:p>
      </dsp:txBody>
      <dsp:txXfrm>
        <a:off x="2878" y="1069324"/>
        <a:ext cx="2806558" cy="1570140"/>
      </dsp:txXfrm>
    </dsp:sp>
    <dsp:sp modelId="{76E62F9D-DF95-4FBD-97FF-B630984F65F6}">
      <dsp:nvSpPr>
        <dsp:cNvPr id="0" name=""/>
        <dsp:cNvSpPr/>
      </dsp:nvSpPr>
      <dsp:spPr>
        <a:xfrm>
          <a:off x="3202354" y="38393"/>
          <a:ext cx="2806558" cy="1030931"/>
        </a:xfrm>
        <a:prstGeom prst="rect">
          <a:avLst/>
        </a:prstGeom>
        <a:solidFill>
          <a:schemeClr val="accent4">
            <a:hueOff val="822717"/>
            <a:satOff val="3566"/>
            <a:lumOff val="2353"/>
            <a:alphaOff val="0"/>
          </a:schemeClr>
        </a:solidFill>
        <a:ln w="22225" cap="rnd" cmpd="sng" algn="ctr">
          <a:solidFill>
            <a:schemeClr val="accent4">
              <a:hueOff val="822717"/>
              <a:satOff val="3566"/>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fr-FR" sz="2200" kern="1200" dirty="0"/>
            <a:t>5) Analyse en composante principale</a:t>
          </a:r>
        </a:p>
      </dsp:txBody>
      <dsp:txXfrm>
        <a:off x="3202354" y="38393"/>
        <a:ext cx="2806558" cy="1030931"/>
      </dsp:txXfrm>
    </dsp:sp>
    <dsp:sp modelId="{25BE6530-3C4E-4793-B40F-8840AA120488}">
      <dsp:nvSpPr>
        <dsp:cNvPr id="0" name=""/>
        <dsp:cNvSpPr/>
      </dsp:nvSpPr>
      <dsp:spPr>
        <a:xfrm>
          <a:off x="3202354" y="1069324"/>
          <a:ext cx="2806558" cy="1570140"/>
        </a:xfrm>
        <a:prstGeom prst="rect">
          <a:avLst/>
        </a:prstGeom>
        <a:solidFill>
          <a:schemeClr val="accent4">
            <a:tint val="40000"/>
            <a:alpha val="90000"/>
            <a:hueOff val="1137363"/>
            <a:satOff val="4261"/>
            <a:lumOff val="550"/>
            <a:alphaOff val="0"/>
          </a:schemeClr>
        </a:solidFill>
        <a:ln w="22225" cap="rnd" cmpd="sng" algn="ctr">
          <a:solidFill>
            <a:schemeClr val="accent4">
              <a:tint val="40000"/>
              <a:alpha val="90000"/>
              <a:hueOff val="1137363"/>
              <a:satOff val="4261"/>
              <a:lumOff val="5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fr-FR" sz="2200" kern="1200" dirty="0"/>
            <a:t>Cercles de corrélation</a:t>
          </a:r>
        </a:p>
        <a:p>
          <a:pPr marL="228600" lvl="1" indent="-228600" algn="l" defTabSz="977900">
            <a:lnSpc>
              <a:spcPct val="90000"/>
            </a:lnSpc>
            <a:spcBef>
              <a:spcPct val="0"/>
            </a:spcBef>
            <a:spcAft>
              <a:spcPct val="15000"/>
            </a:spcAft>
            <a:buChar char="•"/>
          </a:pPr>
          <a:r>
            <a:rPr lang="fr-FR" sz="2200" kern="1200" dirty="0"/>
            <a:t>Nuages d’individus</a:t>
          </a:r>
        </a:p>
      </dsp:txBody>
      <dsp:txXfrm>
        <a:off x="3202354" y="1069324"/>
        <a:ext cx="2806558" cy="1570140"/>
      </dsp:txXfrm>
    </dsp:sp>
    <dsp:sp modelId="{6C0ADA11-1AA2-4200-AC62-F73D6CE5AB2D}">
      <dsp:nvSpPr>
        <dsp:cNvPr id="0" name=""/>
        <dsp:cNvSpPr/>
      </dsp:nvSpPr>
      <dsp:spPr>
        <a:xfrm>
          <a:off x="6401831" y="38393"/>
          <a:ext cx="2806558" cy="1030931"/>
        </a:xfrm>
        <a:prstGeom prst="rect">
          <a:avLst/>
        </a:prstGeom>
        <a:solidFill>
          <a:schemeClr val="accent4">
            <a:hueOff val="1645434"/>
            <a:satOff val="7132"/>
            <a:lumOff val="4706"/>
            <a:alphaOff val="0"/>
          </a:schemeClr>
        </a:solidFill>
        <a:ln w="22225" cap="rnd" cmpd="sng" algn="ctr">
          <a:solidFill>
            <a:schemeClr val="accent4">
              <a:hueOff val="1645434"/>
              <a:satOff val="7132"/>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fr-FR" sz="2200" kern="1200" dirty="0"/>
            <a:t>6)Confirmation des résultats avec des tests statistiques</a:t>
          </a:r>
        </a:p>
      </dsp:txBody>
      <dsp:txXfrm>
        <a:off x="6401831" y="38393"/>
        <a:ext cx="2806558" cy="1030931"/>
      </dsp:txXfrm>
    </dsp:sp>
    <dsp:sp modelId="{89FFB4E2-43F8-440F-8309-E8EF9E91A502}">
      <dsp:nvSpPr>
        <dsp:cNvPr id="0" name=""/>
        <dsp:cNvSpPr/>
      </dsp:nvSpPr>
      <dsp:spPr>
        <a:xfrm>
          <a:off x="6401831" y="1069324"/>
          <a:ext cx="2806558" cy="1570140"/>
        </a:xfrm>
        <a:prstGeom prst="rect">
          <a:avLst/>
        </a:prstGeom>
        <a:solidFill>
          <a:schemeClr val="accent4">
            <a:tint val="40000"/>
            <a:alpha val="90000"/>
            <a:hueOff val="2274726"/>
            <a:satOff val="8522"/>
            <a:lumOff val="1100"/>
            <a:alphaOff val="0"/>
          </a:schemeClr>
        </a:solidFill>
        <a:ln w="22225" cap="rnd" cmpd="sng" algn="ctr">
          <a:solidFill>
            <a:schemeClr val="accent4">
              <a:tint val="40000"/>
              <a:alpha val="90000"/>
              <a:hueOff val="2274726"/>
              <a:satOff val="8522"/>
              <a:lumOff val="11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fr-FR" sz="2200" kern="1200" dirty="0"/>
            <a:t>Test de normalité</a:t>
          </a:r>
        </a:p>
        <a:p>
          <a:pPr marL="228600" lvl="1" indent="-228600" algn="l" defTabSz="977900">
            <a:lnSpc>
              <a:spcPct val="90000"/>
            </a:lnSpc>
            <a:spcBef>
              <a:spcPct val="0"/>
            </a:spcBef>
            <a:spcAft>
              <a:spcPct val="15000"/>
            </a:spcAft>
            <a:buChar char="•"/>
          </a:pPr>
          <a:r>
            <a:rPr lang="fr-FR" sz="2200" kern="1200" dirty="0"/>
            <a:t>Test d’hypothèse</a:t>
          </a:r>
        </a:p>
      </dsp:txBody>
      <dsp:txXfrm>
        <a:off x="6401831" y="1069324"/>
        <a:ext cx="2806558" cy="157014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BB0EC-EFBF-4BC3-A3D6-ECE2B1D2955D}" type="datetimeFigureOut">
              <a:rPr lang="fr-FR" smtClean="0"/>
              <a:t>31/10/2021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49DBE-ECF5-4762-A072-AD121DB8C08F}" type="slidenum">
              <a:rPr lang="fr-FR" smtClean="0"/>
              <a:t>‹N°›</a:t>
            </a:fld>
            <a:endParaRPr lang="fr-FR"/>
          </a:p>
        </p:txBody>
      </p:sp>
    </p:spTree>
    <p:extLst>
      <p:ext uri="{BB962C8B-B14F-4D97-AF65-F5344CB8AC3E}">
        <p14:creationId xmlns:p14="http://schemas.microsoft.com/office/powerpoint/2010/main" val="244819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2</a:t>
            </a:fld>
            <a:endParaRPr lang="fr-FR"/>
          </a:p>
        </p:txBody>
      </p:sp>
    </p:spTree>
    <p:extLst>
      <p:ext uri="{BB962C8B-B14F-4D97-AF65-F5344CB8AC3E}">
        <p14:creationId xmlns:p14="http://schemas.microsoft.com/office/powerpoint/2010/main" val="2912730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38</a:t>
            </a:fld>
            <a:endParaRPr lang="fr-FR"/>
          </a:p>
        </p:txBody>
      </p:sp>
    </p:spTree>
    <p:extLst>
      <p:ext uri="{BB962C8B-B14F-4D97-AF65-F5344CB8AC3E}">
        <p14:creationId xmlns:p14="http://schemas.microsoft.com/office/powerpoint/2010/main" val="167236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39</a:t>
            </a:fld>
            <a:endParaRPr lang="fr-FR"/>
          </a:p>
        </p:txBody>
      </p:sp>
    </p:spTree>
    <p:extLst>
      <p:ext uri="{BB962C8B-B14F-4D97-AF65-F5344CB8AC3E}">
        <p14:creationId xmlns:p14="http://schemas.microsoft.com/office/powerpoint/2010/main" val="3760397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17</a:t>
            </a:fld>
            <a:endParaRPr lang="fr-FR"/>
          </a:p>
        </p:txBody>
      </p:sp>
    </p:spTree>
    <p:extLst>
      <p:ext uri="{BB962C8B-B14F-4D97-AF65-F5344CB8AC3E}">
        <p14:creationId xmlns:p14="http://schemas.microsoft.com/office/powerpoint/2010/main" val="29208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18</a:t>
            </a:fld>
            <a:endParaRPr lang="fr-FR"/>
          </a:p>
        </p:txBody>
      </p:sp>
    </p:spTree>
    <p:extLst>
      <p:ext uri="{BB962C8B-B14F-4D97-AF65-F5344CB8AC3E}">
        <p14:creationId xmlns:p14="http://schemas.microsoft.com/office/powerpoint/2010/main" val="258668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27</a:t>
            </a:fld>
            <a:endParaRPr lang="fr-FR"/>
          </a:p>
        </p:txBody>
      </p:sp>
    </p:spTree>
    <p:extLst>
      <p:ext uri="{BB962C8B-B14F-4D97-AF65-F5344CB8AC3E}">
        <p14:creationId xmlns:p14="http://schemas.microsoft.com/office/powerpoint/2010/main" val="330237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30</a:t>
            </a:fld>
            <a:endParaRPr lang="fr-FR"/>
          </a:p>
        </p:txBody>
      </p:sp>
    </p:spTree>
    <p:extLst>
      <p:ext uri="{BB962C8B-B14F-4D97-AF65-F5344CB8AC3E}">
        <p14:creationId xmlns:p14="http://schemas.microsoft.com/office/powerpoint/2010/main" val="355311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32</a:t>
            </a:fld>
            <a:endParaRPr lang="fr-FR"/>
          </a:p>
        </p:txBody>
      </p:sp>
    </p:spTree>
    <p:extLst>
      <p:ext uri="{BB962C8B-B14F-4D97-AF65-F5344CB8AC3E}">
        <p14:creationId xmlns:p14="http://schemas.microsoft.com/office/powerpoint/2010/main" val="344035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34</a:t>
            </a:fld>
            <a:endParaRPr lang="fr-FR"/>
          </a:p>
        </p:txBody>
      </p:sp>
    </p:spTree>
    <p:extLst>
      <p:ext uri="{BB962C8B-B14F-4D97-AF65-F5344CB8AC3E}">
        <p14:creationId xmlns:p14="http://schemas.microsoft.com/office/powerpoint/2010/main" val="232849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36</a:t>
            </a:fld>
            <a:endParaRPr lang="fr-FR"/>
          </a:p>
        </p:txBody>
      </p:sp>
    </p:spTree>
    <p:extLst>
      <p:ext uri="{BB962C8B-B14F-4D97-AF65-F5344CB8AC3E}">
        <p14:creationId xmlns:p14="http://schemas.microsoft.com/office/powerpoint/2010/main" val="301121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049DBE-ECF5-4762-A072-AD121DB8C08F}" type="slidenum">
              <a:rPr lang="fr-FR" smtClean="0"/>
              <a:t>37</a:t>
            </a:fld>
            <a:endParaRPr lang="fr-FR"/>
          </a:p>
        </p:txBody>
      </p:sp>
    </p:spTree>
    <p:extLst>
      <p:ext uri="{BB962C8B-B14F-4D97-AF65-F5344CB8AC3E}">
        <p14:creationId xmlns:p14="http://schemas.microsoft.com/office/powerpoint/2010/main" val="148728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6BB9D3E-1623-4E1F-BDC6-BBC22E166161}" type="datetime1">
              <a:rPr lang="fr-FR" smtClean="0"/>
              <a:t>31/10/2021</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06FC297-A7C6-4156-ADF2-A109030AE4F6}" type="slidenum">
              <a:rPr lang="fr-FR" smtClean="0"/>
              <a:t>‹N°›</a:t>
            </a:fld>
            <a:endParaRPr lang="fr-FR"/>
          </a:p>
        </p:txBody>
      </p:sp>
    </p:spTree>
    <p:extLst>
      <p:ext uri="{BB962C8B-B14F-4D97-AF65-F5344CB8AC3E}">
        <p14:creationId xmlns:p14="http://schemas.microsoft.com/office/powerpoint/2010/main" val="76885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EB73321-7964-4CCA-9303-AF282B7BC842}" type="datetime1">
              <a:rPr lang="fr-FR" smtClean="0"/>
              <a:t>31/10/2021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6FC297-A7C6-4156-ADF2-A109030AE4F6}" type="slidenum">
              <a:rPr lang="fr-FR" smtClean="0"/>
              <a:t>‹N°›</a:t>
            </a:fld>
            <a:endParaRPr lang="fr-FR"/>
          </a:p>
        </p:txBody>
      </p:sp>
    </p:spTree>
    <p:extLst>
      <p:ext uri="{BB962C8B-B14F-4D97-AF65-F5344CB8AC3E}">
        <p14:creationId xmlns:p14="http://schemas.microsoft.com/office/powerpoint/2010/main" val="264974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D3A4BE6-4A76-484E-B21A-14830E589080}" type="datetime1">
              <a:rPr lang="fr-FR" smtClean="0"/>
              <a:t>31/10/2021</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06FC297-A7C6-4156-ADF2-A109030AE4F6}" type="slidenum">
              <a:rPr lang="fr-FR" smtClean="0"/>
              <a:t>‹N°›</a:t>
            </a:fld>
            <a:endParaRPr lang="fr-FR"/>
          </a:p>
        </p:txBody>
      </p:sp>
    </p:spTree>
    <p:extLst>
      <p:ext uri="{BB962C8B-B14F-4D97-AF65-F5344CB8AC3E}">
        <p14:creationId xmlns:p14="http://schemas.microsoft.com/office/powerpoint/2010/main" val="88669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94C7B6A-E692-4949-B0FF-BA901172625C}" type="datetime1">
              <a:rPr lang="fr-FR" smtClean="0"/>
              <a:t>31/10/2021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506FC297-A7C6-4156-ADF2-A109030AE4F6}" type="slidenum">
              <a:rPr lang="fr-FR" smtClean="0"/>
              <a:t>‹N°›</a:t>
            </a:fld>
            <a:endParaRPr lang="fr-FR"/>
          </a:p>
        </p:txBody>
      </p:sp>
    </p:spTree>
    <p:extLst>
      <p:ext uri="{BB962C8B-B14F-4D97-AF65-F5344CB8AC3E}">
        <p14:creationId xmlns:p14="http://schemas.microsoft.com/office/powerpoint/2010/main" val="158639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AAC0DC7-7513-4102-8DD4-11E70F0CB74E}" type="datetime1">
              <a:rPr lang="fr-FR" smtClean="0"/>
              <a:t>31/10/2021</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06FC297-A7C6-4156-ADF2-A109030AE4F6}" type="slidenum">
              <a:rPr lang="fr-FR" smtClean="0"/>
              <a:t>‹N°›</a:t>
            </a:fld>
            <a:endParaRPr lang="fr-FR"/>
          </a:p>
        </p:txBody>
      </p:sp>
    </p:spTree>
    <p:extLst>
      <p:ext uri="{BB962C8B-B14F-4D97-AF65-F5344CB8AC3E}">
        <p14:creationId xmlns:p14="http://schemas.microsoft.com/office/powerpoint/2010/main" val="154380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C00525F-9786-4B9F-BBD9-BA5A288D2218}" type="datetime1">
              <a:rPr lang="fr-FR" smtClean="0"/>
              <a:t>31/10/2021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6FC297-A7C6-4156-ADF2-A109030AE4F6}" type="slidenum">
              <a:rPr lang="fr-FR" smtClean="0"/>
              <a:t>‹N°›</a:t>
            </a:fld>
            <a:endParaRPr lang="fr-FR"/>
          </a:p>
        </p:txBody>
      </p:sp>
    </p:spTree>
    <p:extLst>
      <p:ext uri="{BB962C8B-B14F-4D97-AF65-F5344CB8AC3E}">
        <p14:creationId xmlns:p14="http://schemas.microsoft.com/office/powerpoint/2010/main" val="267068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0F461D4-A255-45FB-9BEA-1D512D703627}" type="datetime1">
              <a:rPr lang="fr-FR" smtClean="0"/>
              <a:t>31/10/2021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6FC297-A7C6-4156-ADF2-A109030AE4F6}" type="slidenum">
              <a:rPr lang="fr-FR" smtClean="0"/>
              <a:t>‹N°›</a:t>
            </a:fld>
            <a:endParaRPr lang="fr-FR"/>
          </a:p>
        </p:txBody>
      </p:sp>
    </p:spTree>
    <p:extLst>
      <p:ext uri="{BB962C8B-B14F-4D97-AF65-F5344CB8AC3E}">
        <p14:creationId xmlns:p14="http://schemas.microsoft.com/office/powerpoint/2010/main" val="315790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CB8EDED-C587-455F-B255-3FCB2C598C6F}" type="datetime1">
              <a:rPr lang="fr-FR" smtClean="0"/>
              <a:t>31/10/2021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6FC297-A7C6-4156-ADF2-A109030AE4F6}" type="slidenum">
              <a:rPr lang="fr-FR" smtClean="0"/>
              <a:t>‹N°›</a:t>
            </a:fld>
            <a:endParaRPr lang="fr-FR"/>
          </a:p>
        </p:txBody>
      </p:sp>
    </p:spTree>
    <p:extLst>
      <p:ext uri="{BB962C8B-B14F-4D97-AF65-F5344CB8AC3E}">
        <p14:creationId xmlns:p14="http://schemas.microsoft.com/office/powerpoint/2010/main" val="3753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03906-3BBE-41A4-AF47-FE11853C3370}" type="datetime1">
              <a:rPr lang="fr-FR" smtClean="0"/>
              <a:t>31/10/2021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06FC297-A7C6-4156-ADF2-A109030AE4F6}" type="slidenum">
              <a:rPr lang="fr-FR" smtClean="0"/>
              <a:t>‹N°›</a:t>
            </a:fld>
            <a:endParaRPr lang="fr-FR"/>
          </a:p>
        </p:txBody>
      </p:sp>
    </p:spTree>
    <p:extLst>
      <p:ext uri="{BB962C8B-B14F-4D97-AF65-F5344CB8AC3E}">
        <p14:creationId xmlns:p14="http://schemas.microsoft.com/office/powerpoint/2010/main" val="253584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6511AF8-58B7-4BD3-A3DC-381E60BDD706}" type="datetime1">
              <a:rPr lang="fr-FR" smtClean="0"/>
              <a:t>31/10/2021</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06FC297-A7C6-4156-ADF2-A109030AE4F6}" type="slidenum">
              <a:rPr lang="fr-FR" smtClean="0"/>
              <a:t>‹N°›</a:t>
            </a:fld>
            <a:endParaRPr lang="fr-FR"/>
          </a:p>
        </p:txBody>
      </p:sp>
    </p:spTree>
    <p:extLst>
      <p:ext uri="{BB962C8B-B14F-4D97-AF65-F5344CB8AC3E}">
        <p14:creationId xmlns:p14="http://schemas.microsoft.com/office/powerpoint/2010/main" val="131134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205D5A1-8E0F-4569-9172-60AEEAB9FB9B}" type="datetime1">
              <a:rPr lang="fr-FR" smtClean="0"/>
              <a:t>31/10/2021</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6FC297-A7C6-4156-ADF2-A109030AE4F6}" type="slidenum">
              <a:rPr lang="fr-FR" smtClean="0"/>
              <a:t>‹N°›</a:t>
            </a:fld>
            <a:endParaRPr lang="fr-FR"/>
          </a:p>
        </p:txBody>
      </p:sp>
    </p:spTree>
    <p:extLst>
      <p:ext uri="{BB962C8B-B14F-4D97-AF65-F5344CB8AC3E}">
        <p14:creationId xmlns:p14="http://schemas.microsoft.com/office/powerpoint/2010/main" val="299626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7527E4C-0743-41B7-9DC8-D22AF2560DA6}" type="datetime1">
              <a:rPr lang="fr-FR" smtClean="0"/>
              <a:t>31/10/2021</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06FC297-A7C6-4156-ADF2-A109030AE4F6}"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42051048"/>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hyperlink" Target="https://www.quechoisir.org/comparatif-additifs-alimentaires-n56877/" TargetMode="Externa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C7AA7E-81E8-4755-AC3D-2CE40312D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B956FD-3E35-4658-9C8B-3A48FD2DB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DB3C826-02AE-4E5A-BD40-EB3EA5A9C3E3}"/>
              </a:ext>
            </a:extLst>
          </p:cNvPr>
          <p:cNvSpPr>
            <a:spLocks noGrp="1"/>
          </p:cNvSpPr>
          <p:nvPr>
            <p:ph type="ctrTitle"/>
          </p:nvPr>
        </p:nvSpPr>
        <p:spPr>
          <a:xfrm>
            <a:off x="2796467" y="2503503"/>
            <a:ext cx="8814342" cy="1495292"/>
          </a:xfrm>
          <a:noFill/>
          <a:ln>
            <a:noFill/>
          </a:ln>
        </p:spPr>
        <p:txBody>
          <a:bodyPr anchor="t">
            <a:noAutofit/>
          </a:bodyPr>
          <a:lstStyle/>
          <a:p>
            <a:r>
              <a:rPr lang="fr-FR" sz="3200" dirty="0">
                <a:solidFill>
                  <a:schemeClr val="tx1"/>
                </a:solidFill>
              </a:rPr>
              <a:t>         </a:t>
            </a:r>
            <a:br>
              <a:rPr lang="fr-FR" sz="3200" dirty="0">
                <a:solidFill>
                  <a:schemeClr val="tx1"/>
                </a:solidFill>
              </a:rPr>
            </a:br>
            <a:r>
              <a:rPr lang="fr-FR" sz="3200" dirty="0">
                <a:solidFill>
                  <a:schemeClr val="tx1"/>
                </a:solidFill>
              </a:rPr>
              <a:t>Projet3 : Concevez une application au service de la santé publique</a:t>
            </a:r>
          </a:p>
        </p:txBody>
      </p:sp>
      <p:sp>
        <p:nvSpPr>
          <p:cNvPr id="12" name="Rectangle 11">
            <a:extLst>
              <a:ext uri="{FF2B5EF4-FFF2-40B4-BE49-F238E27FC236}">
                <a16:creationId xmlns:a16="http://schemas.microsoft.com/office/drawing/2014/main" id="{A1BC678D-D15E-4FC5-8CBF-5308E841A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D188C2F-B457-4F86-B4B4-79703666D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Image 5">
            <a:extLst>
              <a:ext uri="{FF2B5EF4-FFF2-40B4-BE49-F238E27FC236}">
                <a16:creationId xmlns:a16="http://schemas.microsoft.com/office/drawing/2014/main" id="{FEB71023-E29E-47EC-ACDE-A627509AD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536" y="3128567"/>
            <a:ext cx="738019" cy="738019"/>
          </a:xfrm>
          <a:prstGeom prst="rect">
            <a:avLst/>
          </a:prstGeom>
        </p:spPr>
      </p:pic>
    </p:spTree>
    <p:extLst>
      <p:ext uri="{BB962C8B-B14F-4D97-AF65-F5344CB8AC3E}">
        <p14:creationId xmlns:p14="http://schemas.microsoft.com/office/powerpoint/2010/main" val="4069487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3A33DA-008E-477F-BD52-71ECF3BAAA08}"/>
              </a:ext>
            </a:extLst>
          </p:cNvPr>
          <p:cNvSpPr>
            <a:spLocks noGrp="1"/>
          </p:cNvSpPr>
          <p:nvPr>
            <p:ph type="title"/>
          </p:nvPr>
        </p:nvSpPr>
        <p:spPr/>
        <p:txBody>
          <a:bodyPr/>
          <a:lstStyle/>
          <a:p>
            <a:pPr lvl="0"/>
            <a:r>
              <a:rPr lang="fr-FR" dirty="0"/>
              <a:t>Etapes de calcul du nouveau score</a:t>
            </a:r>
          </a:p>
        </p:txBody>
      </p:sp>
      <p:sp>
        <p:nvSpPr>
          <p:cNvPr id="3" name="Espace réservé du contenu 2">
            <a:extLst>
              <a:ext uri="{FF2B5EF4-FFF2-40B4-BE49-F238E27FC236}">
                <a16:creationId xmlns:a16="http://schemas.microsoft.com/office/drawing/2014/main" id="{85376F9E-0CBD-4419-BAE1-87646CC00F17}"/>
              </a:ext>
            </a:extLst>
          </p:cNvPr>
          <p:cNvSpPr>
            <a:spLocks noGrp="1"/>
          </p:cNvSpPr>
          <p:nvPr>
            <p:ph idx="1"/>
          </p:nvPr>
        </p:nvSpPr>
        <p:spPr>
          <a:xfrm>
            <a:off x="656693" y="2877587"/>
            <a:ext cx="5559398" cy="1846754"/>
          </a:xfrm>
        </p:spPr>
        <p:txBody>
          <a:bodyPr>
            <a:normAutofit/>
          </a:bodyPr>
          <a:lstStyle/>
          <a:p>
            <a:r>
              <a:rPr lang="fr-FR" dirty="0"/>
              <a:t>Attribution des valeurs selon la nova group T </a:t>
            </a:r>
          </a:p>
          <a:p>
            <a:pPr marL="324000" lvl="1" indent="0">
              <a:buNone/>
            </a:pPr>
            <a:r>
              <a:rPr lang="fr-FR" sz="1400" b="1" dirty="0"/>
              <a:t>N=1, T= 0,</a:t>
            </a:r>
          </a:p>
          <a:p>
            <a:pPr marL="324000" lvl="1" indent="0">
              <a:buNone/>
            </a:pPr>
            <a:r>
              <a:rPr lang="fr-FR" sz="1400" b="1" dirty="0"/>
              <a:t>N=2,  T= 3, </a:t>
            </a:r>
          </a:p>
          <a:p>
            <a:pPr marL="324000" lvl="1" indent="0">
              <a:buNone/>
            </a:pPr>
            <a:r>
              <a:rPr lang="fr-FR" sz="1400" b="1" dirty="0"/>
              <a:t>N=3 = 6 ,</a:t>
            </a:r>
          </a:p>
          <a:p>
            <a:pPr marL="324000" lvl="1" indent="0">
              <a:buNone/>
            </a:pPr>
            <a:r>
              <a:rPr lang="fr-FR" sz="1400" b="1" dirty="0"/>
              <a:t>N=4 , T= 10</a:t>
            </a:r>
          </a:p>
          <a:p>
            <a:endParaRPr lang="fr-FR" dirty="0">
              <a:sym typeface="Wingdings" panose="05000000000000000000" pitchFamily="2" charset="2"/>
            </a:endParaRPr>
          </a:p>
        </p:txBody>
      </p:sp>
      <p:sp>
        <p:nvSpPr>
          <p:cNvPr id="7" name="Accolade ouvrante 6">
            <a:extLst>
              <a:ext uri="{FF2B5EF4-FFF2-40B4-BE49-F238E27FC236}">
                <a16:creationId xmlns:a16="http://schemas.microsoft.com/office/drawing/2014/main" id="{7A2097D9-5F48-412D-9FC8-CDBEECBE6E23}"/>
              </a:ext>
            </a:extLst>
          </p:cNvPr>
          <p:cNvSpPr/>
          <p:nvPr/>
        </p:nvSpPr>
        <p:spPr>
          <a:xfrm>
            <a:off x="751578" y="3191725"/>
            <a:ext cx="333914" cy="1215957"/>
          </a:xfrm>
          <a:prstGeom prst="leftBrace">
            <a:avLst>
              <a:gd name="adj1" fmla="val 4620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grpSp>
        <p:nvGrpSpPr>
          <p:cNvPr id="11" name="Groupe 10">
            <a:extLst>
              <a:ext uri="{FF2B5EF4-FFF2-40B4-BE49-F238E27FC236}">
                <a16:creationId xmlns:a16="http://schemas.microsoft.com/office/drawing/2014/main" id="{78BA93A2-6206-4E42-BA5B-A3712DD3BA21}"/>
              </a:ext>
            </a:extLst>
          </p:cNvPr>
          <p:cNvGrpSpPr/>
          <p:nvPr/>
        </p:nvGrpSpPr>
        <p:grpSpPr>
          <a:xfrm>
            <a:off x="6140590" y="2727720"/>
            <a:ext cx="5464513" cy="1754326"/>
            <a:chOff x="5245640" y="2365209"/>
            <a:chExt cx="6094378" cy="1285202"/>
          </a:xfrm>
        </p:grpSpPr>
        <p:sp>
          <p:nvSpPr>
            <p:cNvPr id="9" name="ZoneTexte 8">
              <a:extLst>
                <a:ext uri="{FF2B5EF4-FFF2-40B4-BE49-F238E27FC236}">
                  <a16:creationId xmlns:a16="http://schemas.microsoft.com/office/drawing/2014/main" id="{5546A591-C006-4914-BF63-3CFC716E8D44}"/>
                </a:ext>
              </a:extLst>
            </p:cNvPr>
            <p:cNvSpPr txBox="1"/>
            <p:nvPr/>
          </p:nvSpPr>
          <p:spPr>
            <a:xfrm>
              <a:off x="5245640" y="2365209"/>
              <a:ext cx="6094378" cy="1285202"/>
            </a:xfrm>
            <a:prstGeom prst="rect">
              <a:avLst/>
            </a:prstGeom>
            <a:noFill/>
          </p:spPr>
          <p:txBody>
            <a:bodyPr wrap="square">
              <a:spAutoFit/>
            </a:bodyPr>
            <a:lstStyle/>
            <a:p>
              <a:r>
                <a:rPr lang="fr-FR" dirty="0">
                  <a:solidFill>
                    <a:schemeClr val="tx2"/>
                  </a:solidFill>
                </a:rPr>
                <a:t>Score en fonction des additifs Ad: moyenne des scores des additifs du produit s </a:t>
              </a:r>
              <a:r>
                <a:rPr lang="fr-FR" dirty="0">
                  <a:solidFill>
                    <a:schemeClr val="tx2"/>
                  </a:solidFill>
                  <a:sym typeface="Wingdings" panose="05000000000000000000" pitchFamily="2" charset="2"/>
                </a:rPr>
                <a:t>(varie entre 0 et 4, 0 : sans additifs) </a:t>
              </a:r>
            </a:p>
            <a:p>
              <a:endParaRPr lang="fr-FR" b="1" dirty="0">
                <a:solidFill>
                  <a:schemeClr val="tx2"/>
                </a:solidFill>
                <a:sym typeface="Wingdings" panose="05000000000000000000" pitchFamily="2" charset="2"/>
              </a:endParaRPr>
            </a:p>
            <a:p>
              <a:pPr lvl="2"/>
              <a:r>
                <a:rPr lang="fr-FR" b="1" dirty="0">
                  <a:solidFill>
                    <a:schemeClr val="tx2"/>
                  </a:solidFill>
                </a:rPr>
                <a:t>Ad</a:t>
              </a:r>
              <a:r>
                <a:rPr lang="fr-FR" b="1" dirty="0">
                  <a:solidFill>
                    <a:schemeClr val="tx2"/>
                  </a:solidFill>
                  <a:sym typeface="Wingdings" panose="05000000000000000000" pitchFamily="2" charset="2"/>
                </a:rPr>
                <a:t> = 0 si s=0 ,</a:t>
              </a:r>
            </a:p>
            <a:p>
              <a:pPr lvl="2"/>
              <a:endParaRPr lang="fr-FR" b="1" dirty="0">
                <a:solidFill>
                  <a:schemeClr val="tx2"/>
                </a:solidFill>
                <a:sym typeface="Wingdings" panose="05000000000000000000" pitchFamily="2" charset="2"/>
              </a:endParaRPr>
            </a:p>
            <a:p>
              <a:pPr lvl="2"/>
              <a:r>
                <a:rPr lang="fr-FR" b="1" dirty="0">
                  <a:solidFill>
                    <a:schemeClr val="tx2"/>
                  </a:solidFill>
                </a:rPr>
                <a:t>Ad </a:t>
              </a:r>
              <a:r>
                <a:rPr lang="fr-FR" b="1" dirty="0">
                  <a:solidFill>
                    <a:schemeClr val="tx2"/>
                  </a:solidFill>
                  <a:sym typeface="Wingdings" panose="05000000000000000000" pitchFamily="2" charset="2"/>
                </a:rPr>
                <a:t>=  s*2+2 si s&gt;0</a:t>
              </a:r>
              <a:endParaRPr lang="fr-FR" b="1" dirty="0">
                <a:solidFill>
                  <a:schemeClr val="tx2"/>
                </a:solidFill>
              </a:endParaRPr>
            </a:p>
          </p:txBody>
        </p:sp>
        <p:sp>
          <p:nvSpPr>
            <p:cNvPr id="10" name="Accolade ouvrante 9">
              <a:extLst>
                <a:ext uri="{FF2B5EF4-FFF2-40B4-BE49-F238E27FC236}">
                  <a16:creationId xmlns:a16="http://schemas.microsoft.com/office/drawing/2014/main" id="{C3F0CED1-AD20-4988-987D-7C6B1F8728AA}"/>
                </a:ext>
              </a:extLst>
            </p:cNvPr>
            <p:cNvSpPr/>
            <p:nvPr/>
          </p:nvSpPr>
          <p:spPr>
            <a:xfrm>
              <a:off x="6027288" y="3007810"/>
              <a:ext cx="333914" cy="607979"/>
            </a:xfrm>
            <a:prstGeom prst="leftBrace">
              <a:avLst>
                <a:gd name="adj1" fmla="val 4620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grpSp>
      <p:sp>
        <p:nvSpPr>
          <p:cNvPr id="13" name="ZoneTexte 12">
            <a:extLst>
              <a:ext uri="{FF2B5EF4-FFF2-40B4-BE49-F238E27FC236}">
                <a16:creationId xmlns:a16="http://schemas.microsoft.com/office/drawing/2014/main" id="{B9AAF2B4-A7AB-48E6-8A51-07BC646ADBB3}"/>
              </a:ext>
            </a:extLst>
          </p:cNvPr>
          <p:cNvSpPr txBox="1"/>
          <p:nvPr/>
        </p:nvSpPr>
        <p:spPr>
          <a:xfrm>
            <a:off x="7114191" y="5377153"/>
            <a:ext cx="351731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a:solidFill>
                  <a:srgbClr val="FF0000"/>
                </a:solidFill>
              </a:rPr>
              <a:t>C-Score = Nutri score + T + Ad - L </a:t>
            </a:r>
          </a:p>
        </p:txBody>
      </p:sp>
      <p:sp>
        <p:nvSpPr>
          <p:cNvPr id="14" name="Espace réservé du contenu 2">
            <a:extLst>
              <a:ext uri="{FF2B5EF4-FFF2-40B4-BE49-F238E27FC236}">
                <a16:creationId xmlns:a16="http://schemas.microsoft.com/office/drawing/2014/main" id="{6FD6AD9C-B9FA-461B-ACED-73AF2BF4F236}"/>
              </a:ext>
            </a:extLst>
          </p:cNvPr>
          <p:cNvSpPr txBox="1">
            <a:spLocks/>
          </p:cNvSpPr>
          <p:nvPr/>
        </p:nvSpPr>
        <p:spPr>
          <a:xfrm>
            <a:off x="441762" y="4646980"/>
            <a:ext cx="5559398" cy="2064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Attribution des valeurs selon les labels </a:t>
            </a:r>
          </a:p>
          <a:p>
            <a:pPr marL="324000" lvl="1" indent="0">
              <a:buFont typeface="Wingdings 2" panose="05020102010507070707" pitchFamily="18" charset="2"/>
              <a:buNone/>
            </a:pPr>
            <a:r>
              <a:rPr lang="fr-FR" sz="1400" b="1" dirty="0"/>
              <a:t>‘Bio’, ‘</a:t>
            </a:r>
            <a:r>
              <a:rPr lang="fr-FR" sz="1400" b="1" dirty="0" err="1"/>
              <a:t>Vegan</a:t>
            </a:r>
            <a:r>
              <a:rPr lang="fr-FR" sz="1400" b="1" dirty="0"/>
              <a:t>’ </a:t>
            </a:r>
            <a:r>
              <a:rPr lang="fr-FR" sz="1400" b="1" dirty="0">
                <a:sym typeface="Wingdings" panose="05000000000000000000" pitchFamily="2" charset="2"/>
              </a:rPr>
              <a:t>5</a:t>
            </a:r>
          </a:p>
          <a:p>
            <a:pPr marL="324000" lvl="1" indent="0">
              <a:buFont typeface="Wingdings 2" panose="05020102010507070707" pitchFamily="18" charset="2"/>
              <a:buNone/>
            </a:pPr>
            <a:r>
              <a:rPr lang="fr-FR" sz="1400" b="1" dirty="0"/>
              <a:t>‘Sans huile de palme’, ‘sans colorants’ </a:t>
            </a:r>
            <a:r>
              <a:rPr lang="fr-FR" sz="1400" b="1" dirty="0">
                <a:sym typeface="Wingdings" panose="05000000000000000000" pitchFamily="2" charset="2"/>
              </a:rPr>
              <a:t> 4</a:t>
            </a:r>
          </a:p>
          <a:p>
            <a:pPr marL="324000" lvl="1" indent="0">
              <a:buFont typeface="Wingdings 2" panose="05020102010507070707" pitchFamily="18" charset="2"/>
              <a:buNone/>
            </a:pPr>
            <a:r>
              <a:rPr lang="fr-FR" sz="1400" b="1" dirty="0">
                <a:sym typeface="Wingdings" panose="05000000000000000000" pitchFamily="2" charset="2"/>
              </a:rPr>
              <a:t>‘type cuisson sain’, ‘emballage </a:t>
            </a:r>
            <a:r>
              <a:rPr lang="fr-FR" sz="1400" b="1" dirty="0" err="1">
                <a:sym typeface="Wingdings" panose="05000000000000000000" pitchFamily="2" charset="2"/>
              </a:rPr>
              <a:t>eco</a:t>
            </a:r>
            <a:r>
              <a:rPr lang="fr-FR" sz="1400" b="1" dirty="0">
                <a:sym typeface="Wingdings" panose="05000000000000000000" pitchFamily="2" charset="2"/>
              </a:rPr>
              <a:t>’, ‘produit </a:t>
            </a:r>
            <a:r>
              <a:rPr lang="fr-FR" sz="1400" b="1" dirty="0" err="1">
                <a:sym typeface="Wingdings" panose="05000000000000000000" pitchFamily="2" charset="2"/>
              </a:rPr>
              <a:t>eco</a:t>
            </a:r>
            <a:r>
              <a:rPr lang="fr-FR" sz="1400" b="1" dirty="0">
                <a:sym typeface="Wingdings" panose="05000000000000000000" pitchFamily="2" charset="2"/>
              </a:rPr>
              <a:t>’ 3</a:t>
            </a:r>
          </a:p>
          <a:p>
            <a:pPr marL="324000" lvl="1" indent="0">
              <a:buNone/>
            </a:pPr>
            <a:r>
              <a:rPr lang="fr-FR" sz="1400" b="1" dirty="0">
                <a:sym typeface="Wingdings" panose="05000000000000000000" pitchFamily="2" charset="2"/>
              </a:rPr>
              <a:t>‘sans additifs’ 2</a:t>
            </a:r>
          </a:p>
        </p:txBody>
      </p:sp>
      <p:sp>
        <p:nvSpPr>
          <p:cNvPr id="12" name="ZoneTexte 11">
            <a:extLst>
              <a:ext uri="{FF2B5EF4-FFF2-40B4-BE49-F238E27FC236}">
                <a16:creationId xmlns:a16="http://schemas.microsoft.com/office/drawing/2014/main" id="{E3D0DFD4-E9A0-42DB-ABC1-20BD03CBB44F}"/>
              </a:ext>
            </a:extLst>
          </p:cNvPr>
          <p:cNvSpPr txBox="1"/>
          <p:nvPr/>
        </p:nvSpPr>
        <p:spPr>
          <a:xfrm>
            <a:off x="438578" y="1881975"/>
            <a:ext cx="11431843" cy="646331"/>
          </a:xfrm>
          <a:prstGeom prst="rect">
            <a:avLst/>
          </a:prstGeom>
          <a:noFill/>
        </p:spPr>
        <p:txBody>
          <a:bodyPr wrap="square">
            <a:spAutoFit/>
          </a:bodyPr>
          <a:lstStyle/>
          <a:p>
            <a:r>
              <a:rPr lang="fr-FR" dirty="0"/>
              <a:t>Création d’un tableau représentant les additifs et leurs scores respectifs (</a:t>
            </a:r>
            <a:r>
              <a:rPr lang="fr-FR" dirty="0" err="1"/>
              <a:t>scrapping</a:t>
            </a:r>
            <a:r>
              <a:rPr lang="fr-FR" dirty="0"/>
              <a:t>) afin de mettre en forme la variable additives sous forme d’un score </a:t>
            </a:r>
          </a:p>
        </p:txBody>
      </p:sp>
      <p:sp>
        <p:nvSpPr>
          <p:cNvPr id="5" name="Espace réservé du numéro de diapositive 4">
            <a:extLst>
              <a:ext uri="{FF2B5EF4-FFF2-40B4-BE49-F238E27FC236}">
                <a16:creationId xmlns:a16="http://schemas.microsoft.com/office/drawing/2014/main" id="{73C77B35-7038-4E0A-99CE-3FBECC47BB11}"/>
              </a:ext>
            </a:extLst>
          </p:cNvPr>
          <p:cNvSpPr>
            <a:spLocks noGrp="1"/>
          </p:cNvSpPr>
          <p:nvPr>
            <p:ph type="sldNum" sz="quarter" idx="12"/>
          </p:nvPr>
        </p:nvSpPr>
        <p:spPr/>
        <p:txBody>
          <a:bodyPr/>
          <a:lstStyle/>
          <a:p>
            <a:fld id="{506FC297-A7C6-4156-ADF2-A109030AE4F6}" type="slidenum">
              <a:rPr lang="fr-FR" smtClean="0"/>
              <a:t>10</a:t>
            </a:fld>
            <a:endParaRPr lang="fr-FR"/>
          </a:p>
        </p:txBody>
      </p:sp>
    </p:spTree>
    <p:extLst>
      <p:ext uri="{BB962C8B-B14F-4D97-AF65-F5344CB8AC3E}">
        <p14:creationId xmlns:p14="http://schemas.microsoft.com/office/powerpoint/2010/main" val="330956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3A33DA-008E-477F-BD52-71ECF3BAAA08}"/>
              </a:ext>
            </a:extLst>
          </p:cNvPr>
          <p:cNvSpPr>
            <a:spLocks noGrp="1"/>
          </p:cNvSpPr>
          <p:nvPr>
            <p:ph type="title" idx="4294967295"/>
          </p:nvPr>
        </p:nvSpPr>
        <p:spPr>
          <a:xfrm>
            <a:off x="0" y="701675"/>
            <a:ext cx="11029950" cy="1014413"/>
          </a:xfrm>
        </p:spPr>
        <p:txBody>
          <a:bodyPr/>
          <a:lstStyle/>
          <a:p>
            <a:r>
              <a:rPr lang="fr-FR" dirty="0"/>
              <a:t>Nutri-grade et nouveau score</a:t>
            </a:r>
          </a:p>
        </p:txBody>
      </p:sp>
      <p:pic>
        <p:nvPicPr>
          <p:cNvPr id="6" name="Image 5">
            <a:extLst>
              <a:ext uri="{FF2B5EF4-FFF2-40B4-BE49-F238E27FC236}">
                <a16:creationId xmlns:a16="http://schemas.microsoft.com/office/drawing/2014/main" id="{E30473DF-6C4A-4251-B618-59224C3B3929}"/>
              </a:ext>
            </a:extLst>
          </p:cNvPr>
          <p:cNvPicPr>
            <a:picLocks noChangeAspect="1"/>
          </p:cNvPicPr>
          <p:nvPr/>
        </p:nvPicPr>
        <p:blipFill>
          <a:blip r:embed="rId2"/>
          <a:stretch>
            <a:fillRect/>
          </a:stretch>
        </p:blipFill>
        <p:spPr>
          <a:xfrm>
            <a:off x="169601" y="1124908"/>
            <a:ext cx="5068200" cy="2837478"/>
          </a:xfrm>
          <a:prstGeom prst="rect">
            <a:avLst/>
          </a:prstGeom>
        </p:spPr>
      </p:pic>
      <p:pic>
        <p:nvPicPr>
          <p:cNvPr id="4" name="Image 3" descr="Une image contenant table&#10;&#10;Description générée automatiquement">
            <a:extLst>
              <a:ext uri="{FF2B5EF4-FFF2-40B4-BE49-F238E27FC236}">
                <a16:creationId xmlns:a16="http://schemas.microsoft.com/office/drawing/2014/main" id="{5A70B34B-2EA9-42C7-95C7-C6C3D1A9F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934" y="1124907"/>
            <a:ext cx="5523539" cy="2751349"/>
          </a:xfrm>
          <a:prstGeom prst="rect">
            <a:avLst/>
          </a:prstGeom>
        </p:spPr>
      </p:pic>
      <p:sp>
        <p:nvSpPr>
          <p:cNvPr id="71" name="Espace réservé du contenu 2">
            <a:extLst>
              <a:ext uri="{FF2B5EF4-FFF2-40B4-BE49-F238E27FC236}">
                <a16:creationId xmlns:a16="http://schemas.microsoft.com/office/drawing/2014/main" id="{3A947D38-3FD8-489D-A4EA-E78F30A80348}"/>
              </a:ext>
            </a:extLst>
          </p:cNvPr>
          <p:cNvSpPr txBox="1">
            <a:spLocks/>
          </p:cNvSpPr>
          <p:nvPr/>
        </p:nvSpPr>
        <p:spPr>
          <a:xfrm>
            <a:off x="324316" y="578895"/>
            <a:ext cx="5559398" cy="5460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Calcul nutri grade à partir du nutri score</a:t>
            </a:r>
            <a:endParaRPr lang="fr-FR" sz="1400" b="1" dirty="0">
              <a:sym typeface="Wingdings" panose="05000000000000000000" pitchFamily="2" charset="2"/>
            </a:endParaRPr>
          </a:p>
        </p:txBody>
      </p:sp>
      <p:sp>
        <p:nvSpPr>
          <p:cNvPr id="72" name="Espace réservé du contenu 2">
            <a:extLst>
              <a:ext uri="{FF2B5EF4-FFF2-40B4-BE49-F238E27FC236}">
                <a16:creationId xmlns:a16="http://schemas.microsoft.com/office/drawing/2014/main" id="{5114E8EC-5830-49C0-9645-49C92FA8886C}"/>
              </a:ext>
            </a:extLst>
          </p:cNvPr>
          <p:cNvSpPr txBox="1">
            <a:spLocks/>
          </p:cNvSpPr>
          <p:nvPr/>
        </p:nvSpPr>
        <p:spPr>
          <a:xfrm>
            <a:off x="6156063" y="578895"/>
            <a:ext cx="5559398" cy="5460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Calcul </a:t>
            </a:r>
            <a:r>
              <a:rPr lang="fr-FR" dirty="0" err="1"/>
              <a:t>cgrade</a:t>
            </a:r>
            <a:r>
              <a:rPr lang="fr-FR" dirty="0"/>
              <a:t> à partir du </a:t>
            </a:r>
            <a:r>
              <a:rPr lang="fr-FR" dirty="0" err="1"/>
              <a:t>cscore</a:t>
            </a:r>
            <a:endParaRPr lang="fr-FR" sz="1400" b="1" dirty="0">
              <a:sym typeface="Wingdings" panose="05000000000000000000" pitchFamily="2" charset="2"/>
            </a:endParaRPr>
          </a:p>
        </p:txBody>
      </p:sp>
      <p:sp>
        <p:nvSpPr>
          <p:cNvPr id="5" name="Espace réservé du numéro de diapositive 4">
            <a:extLst>
              <a:ext uri="{FF2B5EF4-FFF2-40B4-BE49-F238E27FC236}">
                <a16:creationId xmlns:a16="http://schemas.microsoft.com/office/drawing/2014/main" id="{72DD7369-2D49-4F88-92A6-1A75A183E46E}"/>
              </a:ext>
            </a:extLst>
          </p:cNvPr>
          <p:cNvSpPr>
            <a:spLocks noGrp="1"/>
          </p:cNvSpPr>
          <p:nvPr>
            <p:ph type="sldNum" sz="quarter" idx="12"/>
          </p:nvPr>
        </p:nvSpPr>
        <p:spPr/>
        <p:txBody>
          <a:bodyPr/>
          <a:lstStyle/>
          <a:p>
            <a:fld id="{506FC297-A7C6-4156-ADF2-A109030AE4F6}" type="slidenum">
              <a:rPr lang="fr-FR" smtClean="0"/>
              <a:t>11</a:t>
            </a:fld>
            <a:endParaRPr lang="fr-FR"/>
          </a:p>
        </p:txBody>
      </p:sp>
    </p:spTree>
    <p:extLst>
      <p:ext uri="{BB962C8B-B14F-4D97-AF65-F5344CB8AC3E}">
        <p14:creationId xmlns:p14="http://schemas.microsoft.com/office/powerpoint/2010/main" val="1442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EC24950-3782-490F-8AA2-520FAB1DCDB5}"/>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dirty="0" err="1">
                <a:solidFill>
                  <a:srgbClr val="FFFFFF"/>
                </a:solidFill>
              </a:rPr>
              <a:t>Nettoyage</a:t>
            </a:r>
            <a:r>
              <a:rPr lang="en-US" sz="6000" dirty="0">
                <a:solidFill>
                  <a:srgbClr val="FFFFFF"/>
                </a:solidFill>
              </a:rPr>
              <a:t> des </a:t>
            </a:r>
            <a:r>
              <a:rPr lang="en-US" sz="6000" dirty="0" err="1">
                <a:solidFill>
                  <a:srgbClr val="FFFFFF"/>
                </a:solidFill>
              </a:rPr>
              <a:t>données</a:t>
            </a:r>
            <a:endParaRPr lang="en-US" sz="6000" dirty="0">
              <a:solidFill>
                <a:srgbClr val="FFFFFF"/>
              </a:solidFill>
            </a:endParaRP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numéro de diapositive 2">
            <a:extLst>
              <a:ext uri="{FF2B5EF4-FFF2-40B4-BE49-F238E27FC236}">
                <a16:creationId xmlns:a16="http://schemas.microsoft.com/office/drawing/2014/main" id="{4289B4D1-F090-4086-84D5-B344FC72BCBE}"/>
              </a:ext>
            </a:extLst>
          </p:cNvPr>
          <p:cNvSpPr>
            <a:spLocks noGrp="1"/>
          </p:cNvSpPr>
          <p:nvPr>
            <p:ph type="sldNum" sz="quarter" idx="12"/>
          </p:nvPr>
        </p:nvSpPr>
        <p:spPr/>
        <p:txBody>
          <a:bodyPr/>
          <a:lstStyle/>
          <a:p>
            <a:fld id="{506FC297-A7C6-4156-ADF2-A109030AE4F6}" type="slidenum">
              <a:rPr lang="fr-FR" smtClean="0"/>
              <a:t>12</a:t>
            </a:fld>
            <a:endParaRPr lang="fr-FR"/>
          </a:p>
        </p:txBody>
      </p:sp>
    </p:spTree>
    <p:extLst>
      <p:ext uri="{BB962C8B-B14F-4D97-AF65-F5344CB8AC3E}">
        <p14:creationId xmlns:p14="http://schemas.microsoft.com/office/powerpoint/2010/main" val="153789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66825-7E94-4349-BD03-F4C4975A3681}"/>
              </a:ext>
            </a:extLst>
          </p:cNvPr>
          <p:cNvSpPr>
            <a:spLocks noGrp="1"/>
          </p:cNvSpPr>
          <p:nvPr>
            <p:ph type="title"/>
          </p:nvPr>
        </p:nvSpPr>
        <p:spPr/>
        <p:txBody>
          <a:bodyPr/>
          <a:lstStyle/>
          <a:p>
            <a:r>
              <a:rPr lang="fr-FR" dirty="0"/>
              <a:t>Résumé des étapes de nettoyage</a:t>
            </a:r>
          </a:p>
        </p:txBody>
      </p:sp>
      <p:sp>
        <p:nvSpPr>
          <p:cNvPr id="3" name="Espace réservé du contenu 2">
            <a:extLst>
              <a:ext uri="{FF2B5EF4-FFF2-40B4-BE49-F238E27FC236}">
                <a16:creationId xmlns:a16="http://schemas.microsoft.com/office/drawing/2014/main" id="{C421110F-DFAD-4A4A-BD72-82360B53A5EC}"/>
              </a:ext>
            </a:extLst>
          </p:cNvPr>
          <p:cNvSpPr>
            <a:spLocks noGrp="1"/>
          </p:cNvSpPr>
          <p:nvPr>
            <p:ph idx="1"/>
          </p:nvPr>
        </p:nvSpPr>
        <p:spPr/>
        <p:txBody>
          <a:bodyPr/>
          <a:lstStyle/>
          <a:p>
            <a:endParaRPr lang="fr-FR" dirty="0"/>
          </a:p>
        </p:txBody>
      </p:sp>
      <p:graphicFrame>
        <p:nvGraphicFramePr>
          <p:cNvPr id="4" name="Diagramme 3">
            <a:extLst>
              <a:ext uri="{FF2B5EF4-FFF2-40B4-BE49-F238E27FC236}">
                <a16:creationId xmlns:a16="http://schemas.microsoft.com/office/drawing/2014/main" id="{A747A9BF-7C9C-4614-996A-CC8B552B2B79}"/>
              </a:ext>
            </a:extLst>
          </p:cNvPr>
          <p:cNvGraphicFramePr/>
          <p:nvPr>
            <p:extLst>
              <p:ext uri="{D42A27DB-BD31-4B8C-83A1-F6EECF244321}">
                <p14:modId xmlns:p14="http://schemas.microsoft.com/office/powerpoint/2010/main" val="3485385198"/>
              </p:ext>
            </p:extLst>
          </p:nvPr>
        </p:nvGraphicFramePr>
        <p:xfrm>
          <a:off x="1018582" y="2333625"/>
          <a:ext cx="9849443" cy="2782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a:extLst>
              <a:ext uri="{FF2B5EF4-FFF2-40B4-BE49-F238E27FC236}">
                <a16:creationId xmlns:a16="http://schemas.microsoft.com/office/drawing/2014/main" id="{F9F52ABE-3268-494B-9347-2D10C0F5CA4D}"/>
              </a:ext>
            </a:extLst>
          </p:cNvPr>
          <p:cNvSpPr>
            <a:spLocks noGrp="1"/>
          </p:cNvSpPr>
          <p:nvPr>
            <p:ph type="sldNum" sz="quarter" idx="12"/>
          </p:nvPr>
        </p:nvSpPr>
        <p:spPr/>
        <p:txBody>
          <a:bodyPr/>
          <a:lstStyle/>
          <a:p>
            <a:fld id="{506FC297-A7C6-4156-ADF2-A109030AE4F6}" type="slidenum">
              <a:rPr lang="fr-FR" smtClean="0"/>
              <a:t>13</a:t>
            </a:fld>
            <a:endParaRPr lang="fr-FR"/>
          </a:p>
        </p:txBody>
      </p:sp>
    </p:spTree>
    <p:extLst>
      <p:ext uri="{BB962C8B-B14F-4D97-AF65-F5344CB8AC3E}">
        <p14:creationId xmlns:p14="http://schemas.microsoft.com/office/powerpoint/2010/main" val="259587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330735-935F-49D7-BE1A-F5ABF96093E2}"/>
              </a:ext>
            </a:extLst>
          </p:cNvPr>
          <p:cNvSpPr>
            <a:spLocks noGrp="1"/>
          </p:cNvSpPr>
          <p:nvPr>
            <p:ph type="title" idx="4294967295"/>
          </p:nvPr>
        </p:nvSpPr>
        <p:spPr>
          <a:xfrm>
            <a:off x="371475" y="-508000"/>
            <a:ext cx="11029950" cy="1014413"/>
          </a:xfrm>
        </p:spPr>
        <p:txBody>
          <a:bodyPr/>
          <a:lstStyle/>
          <a:p>
            <a:r>
              <a:rPr lang="fr-FR" dirty="0">
                <a:solidFill>
                  <a:schemeClr val="tx1"/>
                </a:solidFill>
              </a:rPr>
              <a:t>Découverte du dataset</a:t>
            </a:r>
          </a:p>
        </p:txBody>
      </p:sp>
      <p:sp>
        <p:nvSpPr>
          <p:cNvPr id="7" name="ZoneTexte 6">
            <a:extLst>
              <a:ext uri="{FF2B5EF4-FFF2-40B4-BE49-F238E27FC236}">
                <a16:creationId xmlns:a16="http://schemas.microsoft.com/office/drawing/2014/main" id="{D1FB4F5F-D4C2-4329-B32B-2CB911B3C284}"/>
              </a:ext>
            </a:extLst>
          </p:cNvPr>
          <p:cNvSpPr txBox="1"/>
          <p:nvPr/>
        </p:nvSpPr>
        <p:spPr>
          <a:xfrm>
            <a:off x="371475" y="1187847"/>
            <a:ext cx="3559175" cy="369332"/>
          </a:xfrm>
          <a:prstGeom prst="rect">
            <a:avLst/>
          </a:prstGeom>
          <a:noFill/>
        </p:spPr>
        <p:txBody>
          <a:bodyPr wrap="square" rtlCol="0">
            <a:spAutoFit/>
          </a:bodyPr>
          <a:lstStyle/>
          <a:p>
            <a:r>
              <a:rPr lang="fr-FR" u="sng" dirty="0"/>
              <a:t>Echantillon des données du dataset</a:t>
            </a:r>
          </a:p>
        </p:txBody>
      </p:sp>
      <p:pic>
        <p:nvPicPr>
          <p:cNvPr id="9" name="Image 8" descr="Une image contenant texte&#10;&#10;Description générée automatiquement">
            <a:extLst>
              <a:ext uri="{FF2B5EF4-FFF2-40B4-BE49-F238E27FC236}">
                <a16:creationId xmlns:a16="http://schemas.microsoft.com/office/drawing/2014/main" id="{597CCE85-9A2C-4D2F-81D2-715FC1EE9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315" y="1170623"/>
            <a:ext cx="7270110" cy="2286198"/>
          </a:xfrm>
          <a:prstGeom prst="rect">
            <a:avLst/>
          </a:prstGeom>
        </p:spPr>
      </p:pic>
      <p:graphicFrame>
        <p:nvGraphicFramePr>
          <p:cNvPr id="10" name="Tableau 35">
            <a:extLst>
              <a:ext uri="{FF2B5EF4-FFF2-40B4-BE49-F238E27FC236}">
                <a16:creationId xmlns:a16="http://schemas.microsoft.com/office/drawing/2014/main" id="{37D72DAA-6DCD-4D16-9DEB-874137510377}"/>
              </a:ext>
            </a:extLst>
          </p:cNvPr>
          <p:cNvGraphicFramePr>
            <a:graphicFrameLocks noGrp="1"/>
          </p:cNvGraphicFramePr>
          <p:nvPr>
            <p:extLst>
              <p:ext uri="{D42A27DB-BD31-4B8C-83A1-F6EECF244321}">
                <p14:modId xmlns:p14="http://schemas.microsoft.com/office/powerpoint/2010/main" val="4166582736"/>
              </p:ext>
            </p:extLst>
          </p:nvPr>
        </p:nvGraphicFramePr>
        <p:xfrm>
          <a:off x="4342957" y="3636962"/>
          <a:ext cx="6518111" cy="2438400"/>
        </p:xfrm>
        <a:graphic>
          <a:graphicData uri="http://schemas.openxmlformats.org/drawingml/2006/table">
            <a:tbl>
              <a:tblPr firstRow="1" bandRow="1">
                <a:tableStyleId>{5C22544A-7EE6-4342-B048-85BDC9FD1C3A}</a:tableStyleId>
              </a:tblPr>
              <a:tblGrid>
                <a:gridCol w="4312239">
                  <a:extLst>
                    <a:ext uri="{9D8B030D-6E8A-4147-A177-3AD203B41FA5}">
                      <a16:colId xmlns:a16="http://schemas.microsoft.com/office/drawing/2014/main" val="173713213"/>
                    </a:ext>
                  </a:extLst>
                </a:gridCol>
                <a:gridCol w="2205872">
                  <a:extLst>
                    <a:ext uri="{9D8B030D-6E8A-4147-A177-3AD203B41FA5}">
                      <a16:colId xmlns:a16="http://schemas.microsoft.com/office/drawing/2014/main" val="1598670988"/>
                    </a:ext>
                  </a:extLst>
                </a:gridCol>
              </a:tblGrid>
              <a:tr h="264763">
                <a:tc>
                  <a:txBody>
                    <a:bodyPr/>
                    <a:lstStyle/>
                    <a:p>
                      <a:r>
                        <a:rPr lang="fr-FR" sz="1400" dirty="0"/>
                        <a:t>Classe</a:t>
                      </a:r>
                    </a:p>
                  </a:txBody>
                  <a:tcPr/>
                </a:tc>
                <a:tc>
                  <a:txBody>
                    <a:bodyPr/>
                    <a:lstStyle/>
                    <a:p>
                      <a:r>
                        <a:rPr lang="fr-FR" sz="1400" dirty="0"/>
                        <a:t>Nb de colonnes</a:t>
                      </a:r>
                    </a:p>
                  </a:txBody>
                  <a:tcPr/>
                </a:tc>
                <a:extLst>
                  <a:ext uri="{0D108BD9-81ED-4DB2-BD59-A6C34878D82A}">
                    <a16:rowId xmlns:a16="http://schemas.microsoft.com/office/drawing/2014/main" val="3958920297"/>
                  </a:ext>
                </a:extLst>
              </a:tr>
              <a:tr h="264763">
                <a:tc>
                  <a:txBody>
                    <a:bodyPr/>
                    <a:lstStyle/>
                    <a:p>
                      <a:pPr marL="0" indent="0">
                        <a:buFont typeface="Arial" panose="020B0604020202020204" pitchFamily="34" charset="0"/>
                        <a:buNone/>
                      </a:pPr>
                      <a:r>
                        <a:rPr lang="fr-FR" sz="1400" dirty="0" err="1"/>
                        <a:t>date_columns</a:t>
                      </a:r>
                      <a:r>
                        <a:rPr lang="fr-FR" sz="1400" dirty="0"/>
                        <a:t>  et </a:t>
                      </a:r>
                      <a:r>
                        <a:rPr lang="fr-FR" sz="1400" dirty="0" err="1"/>
                        <a:t>date_time_columns</a:t>
                      </a:r>
                      <a:r>
                        <a:rPr lang="fr-FR" sz="1400" dirty="0"/>
                        <a:t> </a:t>
                      </a:r>
                    </a:p>
                  </a:txBody>
                  <a:tcPr/>
                </a:tc>
                <a:tc>
                  <a:txBody>
                    <a:bodyPr/>
                    <a:lstStyle/>
                    <a:p>
                      <a:r>
                        <a:rPr lang="fr-FR" sz="1400" dirty="0"/>
                        <a:t>4</a:t>
                      </a:r>
                    </a:p>
                  </a:txBody>
                  <a:tcPr/>
                </a:tc>
                <a:extLst>
                  <a:ext uri="{0D108BD9-81ED-4DB2-BD59-A6C34878D82A}">
                    <a16:rowId xmlns:a16="http://schemas.microsoft.com/office/drawing/2014/main" val="2553620278"/>
                  </a:ext>
                </a:extLst>
              </a:tr>
              <a:tr h="264763">
                <a:tc>
                  <a:txBody>
                    <a:bodyPr/>
                    <a:lstStyle/>
                    <a:p>
                      <a:pPr marL="0" indent="0">
                        <a:buFont typeface="Arial" panose="020B0604020202020204" pitchFamily="34" charset="0"/>
                        <a:buNone/>
                      </a:pPr>
                      <a:r>
                        <a:rPr lang="fr-FR" sz="1400" dirty="0" err="1"/>
                        <a:t>tags_columns</a:t>
                      </a:r>
                      <a:r>
                        <a:rPr lang="fr-FR" sz="1400" dirty="0"/>
                        <a:t> </a:t>
                      </a:r>
                    </a:p>
                  </a:txBody>
                  <a:tcPr/>
                </a:tc>
                <a:tc>
                  <a:txBody>
                    <a:bodyPr/>
                    <a:lstStyle/>
                    <a:p>
                      <a:r>
                        <a:rPr lang="fr-FR" sz="1400" dirty="0"/>
                        <a:t>14</a:t>
                      </a:r>
                    </a:p>
                  </a:txBody>
                  <a:tcPr/>
                </a:tc>
                <a:extLst>
                  <a:ext uri="{0D108BD9-81ED-4DB2-BD59-A6C34878D82A}">
                    <a16:rowId xmlns:a16="http://schemas.microsoft.com/office/drawing/2014/main" val="2287832497"/>
                  </a:ext>
                </a:extLst>
              </a:tr>
              <a:tr h="264763">
                <a:tc>
                  <a:txBody>
                    <a:bodyPr/>
                    <a:lstStyle/>
                    <a:p>
                      <a:pPr marL="0" indent="0">
                        <a:buFont typeface="Arial" panose="020B0604020202020204" pitchFamily="34" charset="0"/>
                        <a:buNone/>
                      </a:pPr>
                      <a:r>
                        <a:rPr lang="fr-FR" sz="1400" dirty="0"/>
                        <a:t>en_ </a:t>
                      </a:r>
                      <a:r>
                        <a:rPr lang="fr-FR" sz="1400" dirty="0" err="1"/>
                        <a:t>columns</a:t>
                      </a:r>
                      <a:r>
                        <a:rPr lang="fr-FR" sz="1400" dirty="0"/>
                        <a:t>  et </a:t>
                      </a:r>
                      <a:r>
                        <a:rPr lang="fr-FR" sz="1400" dirty="0" err="1"/>
                        <a:t>fr_columns</a:t>
                      </a:r>
                      <a:r>
                        <a:rPr lang="fr-FR" sz="1400" dirty="0"/>
                        <a:t> </a:t>
                      </a:r>
                    </a:p>
                  </a:txBody>
                  <a:tcPr/>
                </a:tc>
                <a:tc>
                  <a:txBody>
                    <a:bodyPr/>
                    <a:lstStyle/>
                    <a:p>
                      <a:r>
                        <a:rPr lang="fr-FR" sz="1400" dirty="0"/>
                        <a:t>11</a:t>
                      </a:r>
                    </a:p>
                  </a:txBody>
                  <a:tcPr/>
                </a:tc>
                <a:extLst>
                  <a:ext uri="{0D108BD9-81ED-4DB2-BD59-A6C34878D82A}">
                    <a16:rowId xmlns:a16="http://schemas.microsoft.com/office/drawing/2014/main" val="4233715204"/>
                  </a:ext>
                </a:extLst>
              </a:tr>
              <a:tr h="264763">
                <a:tc>
                  <a:txBody>
                    <a:bodyPr/>
                    <a:lstStyle/>
                    <a:p>
                      <a:pPr marL="0" indent="0">
                        <a:buFont typeface="Arial" panose="020B0604020202020204" pitchFamily="34" charset="0"/>
                        <a:buNone/>
                      </a:pPr>
                      <a:r>
                        <a:rPr lang="fr-FR" sz="1400" dirty="0"/>
                        <a:t>amount_nutriment_100_columns</a:t>
                      </a:r>
                    </a:p>
                  </a:txBody>
                  <a:tcPr/>
                </a:tc>
                <a:tc>
                  <a:txBody>
                    <a:bodyPr/>
                    <a:lstStyle/>
                    <a:p>
                      <a:r>
                        <a:rPr lang="fr-FR" sz="1400" dirty="0"/>
                        <a:t>111</a:t>
                      </a:r>
                    </a:p>
                  </a:txBody>
                  <a:tcPr/>
                </a:tc>
                <a:extLst>
                  <a:ext uri="{0D108BD9-81ED-4DB2-BD59-A6C34878D82A}">
                    <a16:rowId xmlns:a16="http://schemas.microsoft.com/office/drawing/2014/main" val="4258709234"/>
                  </a:ext>
                </a:extLst>
              </a:tr>
              <a:tr h="264763">
                <a:tc>
                  <a:txBody>
                    <a:bodyPr/>
                    <a:lstStyle/>
                    <a:p>
                      <a:pPr marL="0" indent="0">
                        <a:buFont typeface="Arial" panose="020B0604020202020204" pitchFamily="34" charset="0"/>
                        <a:buNone/>
                      </a:pPr>
                      <a:r>
                        <a:rPr lang="fr-FR" sz="1400" dirty="0" err="1"/>
                        <a:t>amount_nutriment_serv_columns</a:t>
                      </a:r>
                      <a:endParaRPr lang="fr-FR" sz="1400" dirty="0"/>
                    </a:p>
                  </a:txBody>
                  <a:tcPr/>
                </a:tc>
                <a:tc>
                  <a:txBody>
                    <a:bodyPr/>
                    <a:lstStyle/>
                    <a:p>
                      <a:r>
                        <a:rPr lang="fr-FR" sz="1400" dirty="0"/>
                        <a:t>0</a:t>
                      </a:r>
                    </a:p>
                  </a:txBody>
                  <a:tcPr/>
                </a:tc>
                <a:extLst>
                  <a:ext uri="{0D108BD9-81ED-4DB2-BD59-A6C34878D82A}">
                    <a16:rowId xmlns:a16="http://schemas.microsoft.com/office/drawing/2014/main" val="4056776649"/>
                  </a:ext>
                </a:extLst>
              </a:tr>
              <a:tr h="288179">
                <a:tc>
                  <a:txBody>
                    <a:bodyPr/>
                    <a:lstStyle/>
                    <a:p>
                      <a:pPr marL="0" indent="0">
                        <a:buFont typeface="Arial" panose="020B0604020202020204" pitchFamily="34" charset="0"/>
                        <a:buNone/>
                      </a:pPr>
                      <a:r>
                        <a:rPr lang="fr-FR" sz="1400" dirty="0" err="1"/>
                        <a:t>url_columns</a:t>
                      </a:r>
                      <a:endParaRPr lang="fr-FR" sz="1400" dirty="0"/>
                    </a:p>
                  </a:txBody>
                  <a:tcPr/>
                </a:tc>
                <a:tc>
                  <a:txBody>
                    <a:bodyPr/>
                    <a:lstStyle/>
                    <a:p>
                      <a:r>
                        <a:rPr lang="fr-FR" sz="1400" dirty="0"/>
                        <a:t>6</a:t>
                      </a:r>
                    </a:p>
                  </a:txBody>
                  <a:tcPr/>
                </a:tc>
                <a:extLst>
                  <a:ext uri="{0D108BD9-81ED-4DB2-BD59-A6C34878D82A}">
                    <a16:rowId xmlns:a16="http://schemas.microsoft.com/office/drawing/2014/main" val="2227823193"/>
                  </a:ext>
                </a:extLst>
              </a:tr>
              <a:tr h="2881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400" dirty="0" err="1"/>
                        <a:t>boolean_columns</a:t>
                      </a:r>
                      <a:endParaRPr lang="fr-FR" sz="1400" dirty="0"/>
                    </a:p>
                  </a:txBody>
                  <a:tcPr/>
                </a:tc>
                <a:tc>
                  <a:txBody>
                    <a:bodyPr/>
                    <a:lstStyle/>
                    <a:p>
                      <a:r>
                        <a:rPr lang="fr-FR" sz="1400" dirty="0"/>
                        <a:t>3</a:t>
                      </a:r>
                    </a:p>
                  </a:txBody>
                  <a:tcPr/>
                </a:tc>
                <a:extLst>
                  <a:ext uri="{0D108BD9-81ED-4DB2-BD59-A6C34878D82A}">
                    <a16:rowId xmlns:a16="http://schemas.microsoft.com/office/drawing/2014/main" val="2872611787"/>
                  </a:ext>
                </a:extLst>
              </a:tr>
            </a:tbl>
          </a:graphicData>
        </a:graphic>
      </p:graphicFrame>
      <p:sp>
        <p:nvSpPr>
          <p:cNvPr id="12" name="ZoneTexte 11">
            <a:extLst>
              <a:ext uri="{FF2B5EF4-FFF2-40B4-BE49-F238E27FC236}">
                <a16:creationId xmlns:a16="http://schemas.microsoft.com/office/drawing/2014/main" id="{8FC85118-A9F4-456B-8022-3251A44A467E}"/>
              </a:ext>
            </a:extLst>
          </p:cNvPr>
          <p:cNvSpPr txBox="1"/>
          <p:nvPr/>
        </p:nvSpPr>
        <p:spPr>
          <a:xfrm>
            <a:off x="438150" y="3516868"/>
            <a:ext cx="6096000" cy="369332"/>
          </a:xfrm>
          <a:prstGeom prst="rect">
            <a:avLst/>
          </a:prstGeom>
          <a:noFill/>
        </p:spPr>
        <p:txBody>
          <a:bodyPr wrap="square">
            <a:spAutoFit/>
          </a:bodyPr>
          <a:lstStyle/>
          <a:p>
            <a:r>
              <a:rPr lang="fr-FR" u="sng" dirty="0"/>
              <a:t>Listes de différents types de colonne </a:t>
            </a:r>
          </a:p>
        </p:txBody>
      </p:sp>
      <p:sp>
        <p:nvSpPr>
          <p:cNvPr id="13" name="ZoneTexte 12">
            <a:extLst>
              <a:ext uri="{FF2B5EF4-FFF2-40B4-BE49-F238E27FC236}">
                <a16:creationId xmlns:a16="http://schemas.microsoft.com/office/drawing/2014/main" id="{ECE2A336-AF45-43A8-B973-64AE2770E0AB}"/>
              </a:ext>
            </a:extLst>
          </p:cNvPr>
          <p:cNvSpPr txBox="1"/>
          <p:nvPr/>
        </p:nvSpPr>
        <p:spPr>
          <a:xfrm>
            <a:off x="371475" y="662464"/>
            <a:ext cx="6096000" cy="369332"/>
          </a:xfrm>
          <a:prstGeom prst="rect">
            <a:avLst/>
          </a:prstGeom>
          <a:noFill/>
        </p:spPr>
        <p:txBody>
          <a:bodyPr wrap="square">
            <a:spAutoFit/>
          </a:bodyPr>
          <a:lstStyle/>
          <a:p>
            <a:r>
              <a:rPr lang="fr-FR" dirty="0"/>
              <a:t>Nombre de lignes : 1,777,569  Nombre de colonnes : 186</a:t>
            </a:r>
          </a:p>
        </p:txBody>
      </p:sp>
      <p:sp>
        <p:nvSpPr>
          <p:cNvPr id="14" name="Espace réservé du numéro de diapositive 13">
            <a:extLst>
              <a:ext uri="{FF2B5EF4-FFF2-40B4-BE49-F238E27FC236}">
                <a16:creationId xmlns:a16="http://schemas.microsoft.com/office/drawing/2014/main" id="{190B1592-5D65-4A82-9CF3-E712FCB1DC5E}"/>
              </a:ext>
            </a:extLst>
          </p:cNvPr>
          <p:cNvSpPr>
            <a:spLocks noGrp="1"/>
          </p:cNvSpPr>
          <p:nvPr>
            <p:ph type="sldNum" sz="quarter" idx="12"/>
          </p:nvPr>
        </p:nvSpPr>
        <p:spPr/>
        <p:txBody>
          <a:bodyPr/>
          <a:lstStyle/>
          <a:p>
            <a:fld id="{506FC297-A7C6-4156-ADF2-A109030AE4F6}" type="slidenum">
              <a:rPr lang="fr-FR" smtClean="0"/>
              <a:t>14</a:t>
            </a:fld>
            <a:endParaRPr lang="fr-FR"/>
          </a:p>
        </p:txBody>
      </p:sp>
    </p:spTree>
    <p:extLst>
      <p:ext uri="{BB962C8B-B14F-4D97-AF65-F5344CB8AC3E}">
        <p14:creationId xmlns:p14="http://schemas.microsoft.com/office/powerpoint/2010/main" val="182692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idx="4294967295"/>
          </p:nvPr>
        </p:nvSpPr>
        <p:spPr>
          <a:xfrm>
            <a:off x="361950" y="-42863"/>
            <a:ext cx="11029950" cy="563563"/>
          </a:xfrm>
        </p:spPr>
        <p:txBody>
          <a:bodyPr/>
          <a:lstStyle/>
          <a:p>
            <a:r>
              <a:rPr lang="fr-FR" dirty="0">
                <a:solidFill>
                  <a:schemeClr val="tx1"/>
                </a:solidFill>
              </a:rPr>
              <a:t>Nettoyage des données</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4294967295"/>
          </p:nvPr>
        </p:nvSpPr>
        <p:spPr>
          <a:xfrm>
            <a:off x="552451" y="520700"/>
            <a:ext cx="11639549" cy="5019674"/>
          </a:xfrm>
        </p:spPr>
        <p:txBody>
          <a:bodyPr>
            <a:normAutofit/>
          </a:bodyPr>
          <a:lstStyle/>
          <a:p>
            <a:r>
              <a:rPr lang="fr-FR" dirty="0"/>
              <a:t>Sélection des colonnes ‘amount_nutriment_100_columns’ :</a:t>
            </a:r>
          </a:p>
          <a:p>
            <a:pPr lvl="1">
              <a:buFont typeface="Wingdings" panose="05000000000000000000" pitchFamily="2" charset="2"/>
              <a:buChar char="Ø"/>
            </a:pPr>
            <a:r>
              <a:rPr lang="fr-FR" dirty="0"/>
              <a:t>garder celle avec un nombre de NaN &lt;= 90% </a:t>
            </a:r>
            <a:r>
              <a:rPr lang="fr-FR" sz="2000" b="1" dirty="0">
                <a:sym typeface="Wingdings" panose="05000000000000000000" pitchFamily="2" charset="2"/>
              </a:rPr>
              <a:t></a:t>
            </a:r>
            <a:r>
              <a:rPr lang="fr-FR" dirty="0">
                <a:sym typeface="Wingdings" panose="05000000000000000000" pitchFamily="2" charset="2"/>
              </a:rPr>
              <a:t> </a:t>
            </a:r>
            <a:r>
              <a:rPr lang="fr-FR" dirty="0"/>
              <a:t>On passe de 111 colonnes à 20</a:t>
            </a:r>
          </a:p>
          <a:p>
            <a:pPr lvl="1">
              <a:buFont typeface="Wingdings" panose="05000000000000000000" pitchFamily="2" charset="2"/>
              <a:buChar char="Ø"/>
            </a:pPr>
            <a:endParaRPr lang="fr-FR" dirty="0"/>
          </a:p>
          <a:p>
            <a:r>
              <a:rPr lang="fr-FR" dirty="0"/>
              <a:t>Tests de validité des types de colonnes (correction des formats)</a:t>
            </a:r>
          </a:p>
          <a:p>
            <a:pPr lvl="1">
              <a:buFont typeface="Wingdings" panose="05000000000000000000" pitchFamily="2" charset="2"/>
              <a:buChar char="Ø"/>
            </a:pPr>
            <a:r>
              <a:rPr lang="fr-FR" dirty="0"/>
              <a:t>Format des  dates</a:t>
            </a:r>
          </a:p>
          <a:p>
            <a:pPr lvl="1">
              <a:buFont typeface="Wingdings" panose="05000000000000000000" pitchFamily="2" charset="2"/>
              <a:buChar char="Ø"/>
            </a:pPr>
            <a:r>
              <a:rPr lang="fr-FR" dirty="0"/>
              <a:t>valeurs booléennes, </a:t>
            </a:r>
          </a:p>
          <a:p>
            <a:pPr lvl="1">
              <a:buFont typeface="Wingdings" panose="05000000000000000000" pitchFamily="2" charset="2"/>
              <a:buChar char="Ø"/>
            </a:pPr>
            <a:r>
              <a:rPr lang="fr-FR" dirty="0"/>
              <a:t>Format des url</a:t>
            </a:r>
          </a:p>
          <a:p>
            <a:pPr lvl="1">
              <a:buFont typeface="Wingdings" panose="05000000000000000000" pitchFamily="2" charset="2"/>
              <a:buChar char="Ø"/>
            </a:pPr>
            <a:endParaRPr lang="fr-FR" dirty="0"/>
          </a:p>
          <a:p>
            <a:r>
              <a:rPr lang="fr-FR" dirty="0"/>
              <a:t>Correction des erreurs d'</a:t>
            </a:r>
            <a:r>
              <a:rPr lang="fr-FR" dirty="0" err="1"/>
              <a:t>irrigularité</a:t>
            </a:r>
            <a:r>
              <a:rPr lang="fr-FR" dirty="0"/>
              <a:t>  sur les ‘amount_nutriment_100_columns’ </a:t>
            </a:r>
          </a:p>
          <a:p>
            <a:pPr lvl="1">
              <a:buFont typeface="Wingdings" panose="05000000000000000000" pitchFamily="2" charset="2"/>
              <a:buChar char="Ø"/>
            </a:pPr>
            <a:r>
              <a:rPr lang="fr-FR" dirty="0"/>
              <a:t>Eliminer les valeurs &gt;100 et &lt;0 en les remplaçant par NaN sauf pour l'énergie et le nutri-score etc.</a:t>
            </a:r>
          </a:p>
          <a:p>
            <a:pPr lvl="1">
              <a:buFont typeface="Wingdings" panose="05000000000000000000" pitchFamily="2" charset="2"/>
              <a:buChar char="Ø"/>
            </a:pPr>
            <a:endParaRPr lang="fr-FR" dirty="0"/>
          </a:p>
        </p:txBody>
      </p:sp>
      <p:sp>
        <p:nvSpPr>
          <p:cNvPr id="38" name="Espace réservé du numéro de diapositive 37">
            <a:extLst>
              <a:ext uri="{FF2B5EF4-FFF2-40B4-BE49-F238E27FC236}">
                <a16:creationId xmlns:a16="http://schemas.microsoft.com/office/drawing/2014/main" id="{C15AE791-A2C4-438F-9BFE-9273689D2530}"/>
              </a:ext>
            </a:extLst>
          </p:cNvPr>
          <p:cNvSpPr>
            <a:spLocks noGrp="1"/>
          </p:cNvSpPr>
          <p:nvPr>
            <p:ph type="sldNum" sz="quarter" idx="12"/>
          </p:nvPr>
        </p:nvSpPr>
        <p:spPr/>
        <p:txBody>
          <a:bodyPr/>
          <a:lstStyle/>
          <a:p>
            <a:fld id="{506FC297-A7C6-4156-ADF2-A109030AE4F6}" type="slidenum">
              <a:rPr lang="fr-FR" smtClean="0"/>
              <a:t>15</a:t>
            </a:fld>
            <a:endParaRPr lang="fr-FR"/>
          </a:p>
        </p:txBody>
      </p:sp>
    </p:spTree>
    <p:extLst>
      <p:ext uri="{BB962C8B-B14F-4D97-AF65-F5344CB8AC3E}">
        <p14:creationId xmlns:p14="http://schemas.microsoft.com/office/powerpoint/2010/main" val="420651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4B5980-460C-4D5D-90BA-0FC64C601D97}"/>
              </a:ext>
            </a:extLst>
          </p:cNvPr>
          <p:cNvSpPr>
            <a:spLocks noGrp="1"/>
          </p:cNvSpPr>
          <p:nvPr>
            <p:ph type="title" idx="4294967295"/>
          </p:nvPr>
        </p:nvSpPr>
        <p:spPr>
          <a:xfrm>
            <a:off x="0" y="701675"/>
            <a:ext cx="11029950" cy="1014413"/>
          </a:xfrm>
        </p:spPr>
        <p:txBody>
          <a:bodyPr/>
          <a:lstStyle/>
          <a:p>
            <a:r>
              <a:rPr lang="fr-FR" dirty="0"/>
              <a:t>découverte du dataset</a:t>
            </a:r>
          </a:p>
        </p:txBody>
      </p:sp>
      <p:sp>
        <p:nvSpPr>
          <p:cNvPr id="3" name="Espace réservé du contenu 2">
            <a:extLst>
              <a:ext uri="{FF2B5EF4-FFF2-40B4-BE49-F238E27FC236}">
                <a16:creationId xmlns:a16="http://schemas.microsoft.com/office/drawing/2014/main" id="{30EA42F1-3A59-4524-8631-09ED73062509}"/>
              </a:ext>
            </a:extLst>
          </p:cNvPr>
          <p:cNvSpPr>
            <a:spLocks noGrp="1"/>
          </p:cNvSpPr>
          <p:nvPr>
            <p:ph idx="4294967295"/>
          </p:nvPr>
        </p:nvSpPr>
        <p:spPr>
          <a:xfrm>
            <a:off x="581192" y="806450"/>
            <a:ext cx="11029615" cy="3460750"/>
          </a:xfrm>
        </p:spPr>
        <p:txBody>
          <a:bodyPr>
            <a:normAutofit/>
          </a:bodyPr>
          <a:lstStyle/>
          <a:p>
            <a:r>
              <a:rPr lang="fr-FR" dirty="0"/>
              <a:t>Diverses corrections</a:t>
            </a:r>
          </a:p>
          <a:p>
            <a:pPr lvl="1">
              <a:buFont typeface="Wingdings" panose="05000000000000000000" pitchFamily="2" charset="2"/>
              <a:buChar char="Ø"/>
            </a:pPr>
            <a:r>
              <a:rPr lang="fr-FR" dirty="0"/>
              <a:t>Validation/insertion Nutri grade à partir de </a:t>
            </a:r>
            <a:r>
              <a:rPr lang="fr-FR" dirty="0" err="1"/>
              <a:t>Nurtri</a:t>
            </a:r>
            <a:r>
              <a:rPr lang="fr-FR" dirty="0"/>
              <a:t> score</a:t>
            </a:r>
          </a:p>
          <a:p>
            <a:pPr lvl="1">
              <a:buFont typeface="Wingdings" panose="05000000000000000000" pitchFamily="2" charset="2"/>
              <a:buChar char="Ø"/>
            </a:pPr>
            <a:r>
              <a:rPr lang="fr-FR" dirty="0"/>
              <a:t>Calcul de </a:t>
            </a:r>
            <a:r>
              <a:rPr lang="fr-FR" dirty="0" err="1"/>
              <a:t>energy_kcal</a:t>
            </a:r>
            <a:r>
              <a:rPr lang="fr-FR" dirty="0"/>
              <a:t> à partir de </a:t>
            </a:r>
            <a:r>
              <a:rPr lang="fr-FR" dirty="0" err="1"/>
              <a:t>energy_kj</a:t>
            </a:r>
            <a:r>
              <a:rPr lang="fr-FR" dirty="0"/>
              <a:t> et vise versa</a:t>
            </a:r>
          </a:p>
          <a:p>
            <a:pPr lvl="1">
              <a:buFont typeface="Wingdings" panose="05000000000000000000" pitchFamily="2" charset="2"/>
              <a:buChar char="Ø"/>
            </a:pPr>
            <a:r>
              <a:rPr lang="fr-FR" dirty="0"/>
              <a:t>Evaluation de relation </a:t>
            </a:r>
            <a:r>
              <a:rPr lang="fr-FR" dirty="0" err="1"/>
              <a:t>salt</a:t>
            </a:r>
            <a:r>
              <a:rPr lang="fr-FR" dirty="0"/>
              <a:t> sodium</a:t>
            </a:r>
          </a:p>
          <a:p>
            <a:pPr lvl="1">
              <a:buFont typeface="Wingdings" panose="05000000000000000000" pitchFamily="2" charset="2"/>
              <a:buChar char="Ø"/>
            </a:pPr>
            <a:r>
              <a:rPr lang="fr-FR" dirty="0"/>
              <a:t>Traitement sur les </a:t>
            </a:r>
            <a:r>
              <a:rPr lang="fr-FR" dirty="0" err="1"/>
              <a:t>packaging_tags</a:t>
            </a:r>
            <a:r>
              <a:rPr lang="fr-FR" dirty="0"/>
              <a:t> (n’appartiennent pas aux packaging dangereux)</a:t>
            </a:r>
          </a:p>
          <a:p>
            <a:pPr lvl="1">
              <a:buFont typeface="Wingdings" panose="05000000000000000000" pitchFamily="2" charset="2"/>
              <a:buChar char="Ø"/>
            </a:pPr>
            <a:endParaRPr lang="fr-FR" dirty="0"/>
          </a:p>
          <a:p>
            <a:r>
              <a:rPr lang="fr-FR" dirty="0"/>
              <a:t>Traitement sur les variables de types </a:t>
            </a:r>
            <a:r>
              <a:rPr lang="fr-FR" dirty="0" err="1"/>
              <a:t>object</a:t>
            </a:r>
            <a:r>
              <a:rPr lang="fr-FR" dirty="0"/>
              <a:t> tel que labels, main </a:t>
            </a:r>
            <a:r>
              <a:rPr lang="fr-FR" dirty="0" err="1"/>
              <a:t>category</a:t>
            </a:r>
            <a:r>
              <a:rPr lang="fr-FR" dirty="0"/>
              <a:t> </a:t>
            </a:r>
          </a:p>
          <a:p>
            <a:pPr lvl="1"/>
            <a:r>
              <a:rPr lang="fr-FR" dirty="0"/>
              <a:t>Création de dictionnaires pour les labels et les catégories</a:t>
            </a:r>
          </a:p>
          <a:p>
            <a:endParaRPr lang="fr-FR" dirty="0"/>
          </a:p>
        </p:txBody>
      </p:sp>
      <p:pic>
        <p:nvPicPr>
          <p:cNvPr id="5" name="Image 4" descr="Une image contenant texte&#10;&#10;Description générée automatiquement">
            <a:extLst>
              <a:ext uri="{FF2B5EF4-FFF2-40B4-BE49-F238E27FC236}">
                <a16:creationId xmlns:a16="http://schemas.microsoft.com/office/drawing/2014/main" id="{35AFBB9E-FCCC-4C07-BAEF-18E54562C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4162425"/>
            <a:ext cx="6980441" cy="1816339"/>
          </a:xfrm>
          <a:prstGeom prst="rect">
            <a:avLst/>
          </a:prstGeom>
        </p:spPr>
      </p:pic>
      <p:sp>
        <p:nvSpPr>
          <p:cNvPr id="7" name="Titre 1">
            <a:extLst>
              <a:ext uri="{FF2B5EF4-FFF2-40B4-BE49-F238E27FC236}">
                <a16:creationId xmlns:a16="http://schemas.microsoft.com/office/drawing/2014/main" id="{37CA1DCD-21EC-4EB9-9D30-4E66E0D0A25C}"/>
              </a:ext>
            </a:extLst>
          </p:cNvPr>
          <p:cNvSpPr txBox="1">
            <a:spLocks/>
          </p:cNvSpPr>
          <p:nvPr/>
        </p:nvSpPr>
        <p:spPr>
          <a:xfrm>
            <a:off x="361950" y="-42863"/>
            <a:ext cx="11029950" cy="56356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solidFill>
                  <a:schemeClr val="tx1"/>
                </a:solidFill>
              </a:rPr>
              <a:t>Nettoyage des données</a:t>
            </a:r>
            <a:endParaRPr lang="fr-FR" dirty="0">
              <a:solidFill>
                <a:schemeClr val="tx1"/>
              </a:solidFill>
            </a:endParaRPr>
          </a:p>
        </p:txBody>
      </p:sp>
      <p:sp>
        <p:nvSpPr>
          <p:cNvPr id="8" name="Espace réservé du numéro de diapositive 7">
            <a:extLst>
              <a:ext uri="{FF2B5EF4-FFF2-40B4-BE49-F238E27FC236}">
                <a16:creationId xmlns:a16="http://schemas.microsoft.com/office/drawing/2014/main" id="{97067040-8440-4FD5-A4DE-972A686069E5}"/>
              </a:ext>
            </a:extLst>
          </p:cNvPr>
          <p:cNvSpPr>
            <a:spLocks noGrp="1"/>
          </p:cNvSpPr>
          <p:nvPr>
            <p:ph type="sldNum" sz="quarter" idx="12"/>
          </p:nvPr>
        </p:nvSpPr>
        <p:spPr/>
        <p:txBody>
          <a:bodyPr/>
          <a:lstStyle/>
          <a:p>
            <a:fld id="{506FC297-A7C6-4156-ADF2-A109030AE4F6}" type="slidenum">
              <a:rPr lang="fr-FR" smtClean="0"/>
              <a:t>16</a:t>
            </a:fld>
            <a:endParaRPr lang="fr-FR"/>
          </a:p>
        </p:txBody>
      </p:sp>
    </p:spTree>
    <p:extLst>
      <p:ext uri="{BB962C8B-B14F-4D97-AF65-F5344CB8AC3E}">
        <p14:creationId xmlns:p14="http://schemas.microsoft.com/office/powerpoint/2010/main" val="190762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idx="4294967295"/>
          </p:nvPr>
        </p:nvSpPr>
        <p:spPr>
          <a:xfrm>
            <a:off x="0" y="701675"/>
            <a:ext cx="11029950" cy="1014413"/>
          </a:xfrm>
        </p:spPr>
        <p:txBody>
          <a:bodyPr/>
          <a:lstStyle/>
          <a:p>
            <a:pPr lvl="0"/>
            <a:r>
              <a:rPr lang="fr-FR" dirty="0"/>
              <a:t>Reduction du dataset</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4294967295"/>
          </p:nvPr>
        </p:nvSpPr>
        <p:spPr>
          <a:xfrm>
            <a:off x="523706" y="400050"/>
            <a:ext cx="11029950" cy="5743575"/>
          </a:xfrm>
        </p:spPr>
        <p:txBody>
          <a:bodyPr>
            <a:normAutofit/>
          </a:bodyPr>
          <a:lstStyle/>
          <a:p>
            <a:pPr>
              <a:buFont typeface="Wingdings" panose="05000000000000000000" pitchFamily="2" charset="2"/>
              <a:buChar char="§"/>
            </a:pPr>
            <a:endParaRPr lang="fr-FR" dirty="0"/>
          </a:p>
          <a:p>
            <a:r>
              <a:rPr lang="fr-FR" dirty="0"/>
              <a:t>Traitement sur la variable </a:t>
            </a:r>
            <a:r>
              <a:rPr lang="fr-FR" dirty="0" err="1"/>
              <a:t>additives_tags</a:t>
            </a:r>
            <a:r>
              <a:rPr lang="fr-FR" dirty="0"/>
              <a:t> </a:t>
            </a:r>
          </a:p>
          <a:p>
            <a:pPr lvl="1"/>
            <a:r>
              <a:rPr lang="fr-FR" dirty="0"/>
              <a:t>Création d’un tableau à deux dimension représentant les additifs et leurs score</a:t>
            </a:r>
          </a:p>
          <a:p>
            <a:pPr lvl="1"/>
            <a:r>
              <a:rPr lang="fr-FR" dirty="0"/>
              <a:t>Calcul d’une nouvelle colonne ‘</a:t>
            </a:r>
            <a:r>
              <a:rPr lang="fr-FR" dirty="0" err="1"/>
              <a:t>additive_score</a:t>
            </a:r>
            <a:r>
              <a:rPr lang="fr-FR" dirty="0"/>
              <a:t>’ en fonction des additifs et leurs scores</a:t>
            </a:r>
          </a:p>
          <a:p>
            <a:pPr>
              <a:buFont typeface="Wingdings" panose="05000000000000000000" pitchFamily="2" charset="2"/>
              <a:buChar char="§"/>
            </a:pPr>
            <a:endParaRPr lang="fr-FR" dirty="0"/>
          </a:p>
          <a:p>
            <a:pPr>
              <a:buFont typeface="Wingdings" panose="05000000000000000000" pitchFamily="2" charset="2"/>
              <a:buChar char="§"/>
            </a:pPr>
            <a:r>
              <a:rPr lang="fr-FR" dirty="0"/>
              <a:t>Sélection des autres variables intéressantes pour notre contexte et déduction de la liste des variables finale</a:t>
            </a:r>
          </a:p>
          <a:p>
            <a:pPr lvl="1">
              <a:buFont typeface="Wingdings" panose="05000000000000000000" pitchFamily="2" charset="2"/>
              <a:buChar char="§"/>
            </a:pPr>
            <a:r>
              <a:rPr lang="fr-FR" sz="1800" dirty="0" err="1"/>
              <a:t>product_name</a:t>
            </a:r>
            <a:r>
              <a:rPr lang="fr-FR" sz="1800" dirty="0"/>
              <a:t>, </a:t>
            </a:r>
            <a:r>
              <a:rPr lang="fr-FR" sz="1800" dirty="0" err="1"/>
              <a:t>nova_group</a:t>
            </a:r>
            <a:r>
              <a:rPr lang="fr-FR" sz="1800" dirty="0"/>
              <a:t>, </a:t>
            </a:r>
            <a:r>
              <a:rPr lang="fr-FR" sz="1800" dirty="0" err="1"/>
              <a:t>additives_n</a:t>
            </a:r>
            <a:r>
              <a:rPr lang="fr-FR" sz="1800" dirty="0"/>
              <a:t> , nutri-grade, </a:t>
            </a:r>
            <a:r>
              <a:rPr lang="fr-FR" sz="1800" dirty="0" err="1"/>
              <a:t>main_category</a:t>
            </a:r>
            <a:r>
              <a:rPr lang="fr-FR" sz="1800" dirty="0"/>
              <a:t> et labels </a:t>
            </a:r>
          </a:p>
          <a:p>
            <a:pPr lvl="1">
              <a:buFont typeface="Wingdings" panose="05000000000000000000" pitchFamily="2" charset="2"/>
              <a:buChar char="§"/>
            </a:pPr>
            <a:r>
              <a:rPr lang="fr-FR" sz="1800" dirty="0"/>
              <a:t>Eliminer les variables donnant la même information (ex: energy-kj_100g et energy_100g sont redondantes, </a:t>
            </a:r>
            <a:r>
              <a:rPr lang="fr-FR" sz="1800" dirty="0" err="1"/>
              <a:t>salt</a:t>
            </a:r>
            <a:r>
              <a:rPr lang="fr-FR" sz="1800" dirty="0"/>
              <a:t> et </a:t>
            </a:r>
            <a:r>
              <a:rPr lang="fr-FR" sz="1800" dirty="0" err="1"/>
              <a:t>solium</a:t>
            </a:r>
            <a:r>
              <a:rPr lang="fr-FR" sz="1800" dirty="0"/>
              <a:t> donnent la même information</a:t>
            </a:r>
          </a:p>
          <a:p>
            <a:pPr lvl="1">
              <a:buFont typeface="Wingdings" panose="05000000000000000000" pitchFamily="2" charset="2"/>
              <a:buChar char="§"/>
            </a:pPr>
            <a:endParaRPr lang="fr-FR" sz="1800" dirty="0"/>
          </a:p>
          <a:p>
            <a:pPr>
              <a:buFont typeface="Wingdings" panose="05000000000000000000" pitchFamily="2" charset="2"/>
              <a:buChar char="§"/>
            </a:pPr>
            <a:r>
              <a:rPr lang="fr-FR" dirty="0"/>
              <a:t>Filtrage lignes : laisser les produits du marché Français  </a:t>
            </a:r>
          </a:p>
          <a:p>
            <a:pPr lvl="1">
              <a:buFont typeface="Wingdings" panose="05000000000000000000" pitchFamily="2" charset="2"/>
              <a:buChar char="§"/>
            </a:pPr>
            <a:r>
              <a:rPr lang="fr-FR" dirty="0"/>
              <a:t>Taille mise à jour du </a:t>
            </a:r>
            <a:r>
              <a:rPr lang="fr-FR" dirty="0" err="1"/>
              <a:t>dataframe</a:t>
            </a:r>
            <a:r>
              <a:rPr lang="fr-FR" dirty="0"/>
              <a:t> ~700.000 lignes au lieu de 1,7M environ</a:t>
            </a:r>
          </a:p>
          <a:p>
            <a:pPr lvl="1">
              <a:buFont typeface="Wingdings" panose="05000000000000000000" pitchFamily="2" charset="2"/>
              <a:buChar char="§"/>
            </a:pPr>
            <a:endParaRPr lang="fr-FR" dirty="0"/>
          </a:p>
          <a:p>
            <a:pPr lvl="1">
              <a:buFont typeface="Wingdings" panose="05000000000000000000" pitchFamily="2" charset="2"/>
              <a:buChar char="§"/>
            </a:pPr>
            <a:endParaRPr lang="fr-FR" dirty="0"/>
          </a:p>
          <a:p>
            <a:r>
              <a:rPr lang="fr-FR" dirty="0"/>
              <a:t>Taille du </a:t>
            </a:r>
            <a:r>
              <a:rPr lang="fr-FR" dirty="0" err="1"/>
              <a:t>dataframe</a:t>
            </a:r>
            <a:r>
              <a:rPr lang="fr-FR" dirty="0"/>
              <a:t> avant imputation : </a:t>
            </a:r>
            <a:r>
              <a:rPr lang="fr-FR" altLang="fr-FR" dirty="0"/>
              <a:t>(727360, 16) , 10 colonnes quantitatives ,6 colonnes qualitatives</a:t>
            </a:r>
          </a:p>
        </p:txBody>
      </p:sp>
      <p:sp>
        <p:nvSpPr>
          <p:cNvPr id="7" name="Espace réservé du contenu 2">
            <a:extLst>
              <a:ext uri="{FF2B5EF4-FFF2-40B4-BE49-F238E27FC236}">
                <a16:creationId xmlns:a16="http://schemas.microsoft.com/office/drawing/2014/main" id="{7B1E44E4-4C69-4F13-8CB3-5228514D13AF}"/>
              </a:ext>
            </a:extLst>
          </p:cNvPr>
          <p:cNvSpPr txBox="1">
            <a:spLocks/>
          </p:cNvSpPr>
          <p:nvPr/>
        </p:nvSpPr>
        <p:spPr>
          <a:xfrm>
            <a:off x="581192" y="942245"/>
            <a:ext cx="11029615" cy="13056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fr-FR" dirty="0"/>
          </a:p>
        </p:txBody>
      </p:sp>
      <p:sp>
        <p:nvSpPr>
          <p:cNvPr id="8" name="Titre 1">
            <a:extLst>
              <a:ext uri="{FF2B5EF4-FFF2-40B4-BE49-F238E27FC236}">
                <a16:creationId xmlns:a16="http://schemas.microsoft.com/office/drawing/2014/main" id="{9CB586D6-0DD4-4A7C-81EE-CE663B88CE78}"/>
              </a:ext>
            </a:extLst>
          </p:cNvPr>
          <p:cNvSpPr txBox="1">
            <a:spLocks/>
          </p:cNvSpPr>
          <p:nvPr/>
        </p:nvSpPr>
        <p:spPr>
          <a:xfrm>
            <a:off x="361950" y="-42863"/>
            <a:ext cx="11029950" cy="56356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solidFill>
                  <a:schemeClr val="tx1"/>
                </a:solidFill>
              </a:rPr>
              <a:t>Nettoyage des données</a:t>
            </a:r>
            <a:endParaRPr lang="fr-FR" dirty="0">
              <a:solidFill>
                <a:schemeClr val="tx1"/>
              </a:solidFill>
            </a:endParaRPr>
          </a:p>
        </p:txBody>
      </p:sp>
      <p:sp>
        <p:nvSpPr>
          <p:cNvPr id="4" name="Espace réservé du numéro de diapositive 3">
            <a:extLst>
              <a:ext uri="{FF2B5EF4-FFF2-40B4-BE49-F238E27FC236}">
                <a16:creationId xmlns:a16="http://schemas.microsoft.com/office/drawing/2014/main" id="{BBF6E221-99D7-4353-920F-965B3981DF2F}"/>
              </a:ext>
            </a:extLst>
          </p:cNvPr>
          <p:cNvSpPr>
            <a:spLocks noGrp="1"/>
          </p:cNvSpPr>
          <p:nvPr>
            <p:ph type="sldNum" sz="quarter" idx="12"/>
          </p:nvPr>
        </p:nvSpPr>
        <p:spPr/>
        <p:txBody>
          <a:bodyPr/>
          <a:lstStyle/>
          <a:p>
            <a:fld id="{506FC297-A7C6-4156-ADF2-A109030AE4F6}" type="slidenum">
              <a:rPr lang="fr-FR" smtClean="0"/>
              <a:t>17</a:t>
            </a:fld>
            <a:endParaRPr lang="fr-FR"/>
          </a:p>
        </p:txBody>
      </p:sp>
      <p:sp>
        <p:nvSpPr>
          <p:cNvPr id="9" name="Rectangle 1">
            <a:extLst>
              <a:ext uri="{FF2B5EF4-FFF2-40B4-BE49-F238E27FC236}">
                <a16:creationId xmlns:a16="http://schemas.microsoft.com/office/drawing/2014/main" id="{EDCE4768-3DC5-4BC6-9136-FF19CF3763F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482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p:nvPr>
        </p:nvSpPr>
        <p:spPr/>
        <p:txBody>
          <a:bodyPr/>
          <a:lstStyle/>
          <a:p>
            <a:pPr lvl="0"/>
            <a:r>
              <a:rPr lang="fr-FR" dirty="0"/>
              <a:t>Imputation des données manquantes</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1"/>
          </p:nvPr>
        </p:nvSpPr>
        <p:spPr>
          <a:xfrm>
            <a:off x="581192" y="1809948"/>
            <a:ext cx="11029615" cy="4581568"/>
          </a:xfrm>
        </p:spPr>
        <p:txBody>
          <a:bodyPr>
            <a:normAutofit/>
          </a:bodyPr>
          <a:lstStyle/>
          <a:p>
            <a:pPr algn="l">
              <a:buFont typeface="Wingdings" panose="05000000000000000000" pitchFamily="2" charset="2"/>
              <a:buChar char="§"/>
            </a:pPr>
            <a:r>
              <a:rPr lang="fr-FR" dirty="0"/>
              <a:t>Imputation: remplacer les valeur nulles par des valeurs obtenues après application d’une technique d’imputation</a:t>
            </a:r>
          </a:p>
          <a:p>
            <a:pPr algn="l">
              <a:buFont typeface="Wingdings" panose="05000000000000000000" pitchFamily="2" charset="2"/>
              <a:buChar char="§"/>
            </a:pPr>
            <a:endParaRPr lang="fr-FR" dirty="0"/>
          </a:p>
          <a:p>
            <a:pPr algn="l">
              <a:buFont typeface="Wingdings" panose="05000000000000000000" pitchFamily="2" charset="2"/>
              <a:buChar char="§"/>
            </a:pPr>
            <a:r>
              <a:rPr lang="fr-FR" dirty="0"/>
              <a:t>Plusieurs techniques d’imputation des données : </a:t>
            </a:r>
            <a:r>
              <a:rPr lang="fr-FR" altLang="fr-FR" sz="1800" i="1" dirty="0" err="1"/>
              <a:t>SimpleImputer</a:t>
            </a:r>
            <a:r>
              <a:rPr lang="fr-FR" altLang="fr-FR" sz="1800" i="1" dirty="0"/>
              <a:t>,</a:t>
            </a:r>
            <a:r>
              <a:rPr lang="fr-FR" altLang="fr-FR" sz="1800" dirty="0"/>
              <a:t> </a:t>
            </a:r>
            <a:r>
              <a:rPr lang="fr-FR" sz="1800" i="1" dirty="0" err="1"/>
              <a:t>IterativeImputer</a:t>
            </a:r>
            <a:r>
              <a:rPr lang="fr-FR" sz="1800" dirty="0"/>
              <a:t> , </a:t>
            </a:r>
            <a:r>
              <a:rPr lang="fr-FR" sz="1800" i="1" dirty="0" err="1"/>
              <a:t>KNNImputer</a:t>
            </a:r>
            <a:endParaRPr lang="fr-FR" sz="1800" i="1" dirty="0"/>
          </a:p>
          <a:p>
            <a:pPr algn="l">
              <a:buFont typeface="Wingdings" panose="05000000000000000000" pitchFamily="2" charset="2"/>
              <a:buChar char="§"/>
            </a:pPr>
            <a:endParaRPr lang="fr-FR" dirty="0"/>
          </a:p>
          <a:p>
            <a:pPr algn="l">
              <a:buFont typeface="Wingdings" panose="05000000000000000000" pitchFamily="2" charset="2"/>
              <a:buChar char="§"/>
            </a:pPr>
            <a:endParaRPr lang="fr-FR" dirty="0"/>
          </a:p>
          <a:p>
            <a:r>
              <a:rPr lang="fr-FR" dirty="0"/>
              <a:t>Choix de la technique d’imputation avec KNN, réalisée en deux étapes :</a:t>
            </a:r>
          </a:p>
          <a:p>
            <a:pPr lvl="1"/>
            <a:r>
              <a:rPr lang="fr-FR" sz="1800" b="1" dirty="0"/>
              <a:t>Étape 1 </a:t>
            </a:r>
            <a:r>
              <a:rPr lang="fr-FR" sz="1800" dirty="0"/>
              <a:t>: les distances entre les n-1 paires d’enregistrements sont calculées à partir des variables complètes afin d’identifier les K plus proches voisins de l’enregistrement i (distance de Gower). </a:t>
            </a:r>
          </a:p>
          <a:p>
            <a:pPr lvl="1"/>
            <a:r>
              <a:rPr lang="fr-FR" sz="1800" b="1" dirty="0"/>
              <a:t>Étape 2 </a:t>
            </a:r>
            <a:r>
              <a:rPr lang="fr-FR" sz="1800" dirty="0"/>
              <a:t>: la donnée manquante de l’enregistrement i est calculée à partir des K plus proches voisins qui possèdent la donnée associée à la variable concernée. Pour les données quantitatives, il s’agit de faire une moyenne des données des K plus proches voisins. </a:t>
            </a:r>
          </a:p>
        </p:txBody>
      </p:sp>
      <p:sp>
        <p:nvSpPr>
          <p:cNvPr id="11" name="Rectangle 17">
            <a:extLst>
              <a:ext uri="{FF2B5EF4-FFF2-40B4-BE49-F238E27FC236}">
                <a16:creationId xmlns:a16="http://schemas.microsoft.com/office/drawing/2014/main" id="{37A6C317-06F4-4BF3-A2D8-8F1E5BB6C9F1}"/>
              </a:ext>
            </a:extLst>
          </p:cNvPr>
          <p:cNvSpPr>
            <a:spLocks noChangeArrowheads="1"/>
          </p:cNvSpPr>
          <p:nvPr/>
        </p:nvSpPr>
        <p:spPr bwMode="auto">
          <a:xfrm>
            <a:off x="304800" y="4077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Espace réservé du numéro de diapositive 11">
            <a:extLst>
              <a:ext uri="{FF2B5EF4-FFF2-40B4-BE49-F238E27FC236}">
                <a16:creationId xmlns:a16="http://schemas.microsoft.com/office/drawing/2014/main" id="{B0FFF116-3061-4469-A9F3-06A425231808}"/>
              </a:ext>
            </a:extLst>
          </p:cNvPr>
          <p:cNvSpPr>
            <a:spLocks noGrp="1"/>
          </p:cNvSpPr>
          <p:nvPr>
            <p:ph type="sldNum" sz="quarter" idx="12"/>
          </p:nvPr>
        </p:nvSpPr>
        <p:spPr/>
        <p:txBody>
          <a:bodyPr/>
          <a:lstStyle/>
          <a:p>
            <a:fld id="{506FC297-A7C6-4156-ADF2-A109030AE4F6}" type="slidenum">
              <a:rPr lang="fr-FR" smtClean="0"/>
              <a:t>18</a:t>
            </a:fld>
            <a:endParaRPr lang="fr-FR"/>
          </a:p>
        </p:txBody>
      </p:sp>
      <p:pic>
        <p:nvPicPr>
          <p:cNvPr id="1025" name="DefaultOcx">
            <a:extLst>
              <a:ext uri="{FF2B5EF4-FFF2-40B4-BE49-F238E27FC236}">
                <a16:creationId xmlns:a16="http://schemas.microsoft.com/office/drawing/2014/main" id="{FE7AF1D7-A7BA-4A0C-9C96-EA83800085D4}"/>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739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68D29-C549-4A61-8B3A-A76EABA49275}"/>
              </a:ext>
            </a:extLst>
          </p:cNvPr>
          <p:cNvSpPr>
            <a:spLocks noGrp="1"/>
          </p:cNvSpPr>
          <p:nvPr>
            <p:ph type="title" idx="4294967295"/>
          </p:nvPr>
        </p:nvSpPr>
        <p:spPr>
          <a:xfrm>
            <a:off x="0" y="701675"/>
            <a:ext cx="11029950" cy="1014413"/>
          </a:xfrm>
        </p:spPr>
        <p:txBody>
          <a:bodyPr/>
          <a:lstStyle/>
          <a:p>
            <a:r>
              <a:rPr lang="fr-FR" dirty="0"/>
              <a:t>Imputation des données manquantes</a:t>
            </a:r>
          </a:p>
        </p:txBody>
      </p:sp>
      <p:pic>
        <p:nvPicPr>
          <p:cNvPr id="5" name="Espace réservé du contenu 4">
            <a:extLst>
              <a:ext uri="{FF2B5EF4-FFF2-40B4-BE49-F238E27FC236}">
                <a16:creationId xmlns:a16="http://schemas.microsoft.com/office/drawing/2014/main" id="{11B65329-2FFC-4562-AEE4-F09FE2695E3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368925" y="665163"/>
            <a:ext cx="6121400" cy="2940050"/>
          </a:xfrm>
        </p:spPr>
      </p:pic>
      <p:sp>
        <p:nvSpPr>
          <p:cNvPr id="7" name="ZoneTexte 6">
            <a:extLst>
              <a:ext uri="{FF2B5EF4-FFF2-40B4-BE49-F238E27FC236}">
                <a16:creationId xmlns:a16="http://schemas.microsoft.com/office/drawing/2014/main" id="{B70AF8D4-CD3B-4E99-80BC-5142C78F0098}"/>
              </a:ext>
            </a:extLst>
          </p:cNvPr>
          <p:cNvSpPr txBox="1"/>
          <p:nvPr/>
        </p:nvSpPr>
        <p:spPr>
          <a:xfrm>
            <a:off x="505797" y="607963"/>
            <a:ext cx="7923828" cy="2585323"/>
          </a:xfrm>
          <a:prstGeom prst="rect">
            <a:avLst/>
          </a:prstGeom>
          <a:noFill/>
        </p:spPr>
        <p:txBody>
          <a:bodyPr wrap="square" rtlCol="0">
            <a:spAutoFit/>
          </a:bodyPr>
          <a:lstStyle/>
          <a:p>
            <a:r>
              <a:rPr lang="fr-FR" dirty="0"/>
              <a:t>Imputation des variables quantitatives : </a:t>
            </a:r>
          </a:p>
          <a:p>
            <a:pPr marL="285750" indent="-285750">
              <a:buFont typeface="Arial" panose="020B0604020202020204" pitchFamily="34" charset="0"/>
              <a:buChar char="•"/>
            </a:pPr>
            <a:r>
              <a:rPr lang="fr-FR" dirty="0"/>
              <a:t>Distance utilisée : distance euclidienne, </a:t>
            </a:r>
          </a:p>
          <a:p>
            <a:pPr marL="285750" indent="-285750">
              <a:buFont typeface="Arial" panose="020B0604020202020204" pitchFamily="34" charset="0"/>
              <a:buChar char="•"/>
            </a:pPr>
            <a:r>
              <a:rPr lang="fr-FR" dirty="0"/>
              <a:t>Poids : uniformes</a:t>
            </a:r>
          </a:p>
          <a:p>
            <a:endParaRPr lang="fr-FR" dirty="0"/>
          </a:p>
          <a:p>
            <a:endParaRPr lang="fr-FR" dirty="0"/>
          </a:p>
          <a:p>
            <a:endParaRPr lang="fr-FR" dirty="0"/>
          </a:p>
          <a:p>
            <a:endParaRPr lang="fr-FR" dirty="0"/>
          </a:p>
          <a:p>
            <a:r>
              <a:rPr lang="fr-FR" dirty="0"/>
              <a:t>Stratégie d’imputation de variables qualitatives : </a:t>
            </a:r>
          </a:p>
          <a:p>
            <a:pPr marL="285750" indent="-285750">
              <a:buFont typeface="Arial" panose="020B0604020202020204" pitchFamily="34" charset="0"/>
              <a:buChar char="•"/>
            </a:pPr>
            <a:r>
              <a:rPr lang="fr-FR" dirty="0"/>
              <a:t>Most </a:t>
            </a:r>
            <a:r>
              <a:rPr lang="fr-FR" dirty="0" err="1"/>
              <a:t>frequent</a:t>
            </a:r>
            <a:endParaRPr lang="fr-FR" dirty="0"/>
          </a:p>
        </p:txBody>
      </p:sp>
      <p:sp>
        <p:nvSpPr>
          <p:cNvPr id="9" name="Espace réservé du numéro de diapositive 8">
            <a:extLst>
              <a:ext uri="{FF2B5EF4-FFF2-40B4-BE49-F238E27FC236}">
                <a16:creationId xmlns:a16="http://schemas.microsoft.com/office/drawing/2014/main" id="{D54463C7-6EDA-430D-A211-492DF4E17567}"/>
              </a:ext>
            </a:extLst>
          </p:cNvPr>
          <p:cNvSpPr>
            <a:spLocks noGrp="1"/>
          </p:cNvSpPr>
          <p:nvPr>
            <p:ph type="sldNum" sz="quarter" idx="12"/>
          </p:nvPr>
        </p:nvSpPr>
        <p:spPr/>
        <p:txBody>
          <a:bodyPr/>
          <a:lstStyle/>
          <a:p>
            <a:fld id="{506FC297-A7C6-4156-ADF2-A109030AE4F6}" type="slidenum">
              <a:rPr lang="fr-FR" smtClean="0"/>
              <a:t>19</a:t>
            </a:fld>
            <a:endParaRPr lang="fr-FR"/>
          </a:p>
        </p:txBody>
      </p:sp>
      <p:pic>
        <p:nvPicPr>
          <p:cNvPr id="11" name="Image 10" descr="Une image contenant texte, capture d’écran, intérieur&#10;&#10;Description générée automatiquement">
            <a:extLst>
              <a:ext uri="{FF2B5EF4-FFF2-40B4-BE49-F238E27FC236}">
                <a16:creationId xmlns:a16="http://schemas.microsoft.com/office/drawing/2014/main" id="{D14F5A3D-F53D-400C-B839-FDE8B05B6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681" y="3984172"/>
            <a:ext cx="9045321" cy="1963787"/>
          </a:xfrm>
          <a:prstGeom prst="rect">
            <a:avLst/>
          </a:prstGeom>
        </p:spPr>
      </p:pic>
    </p:spTree>
    <p:extLst>
      <p:ext uri="{BB962C8B-B14F-4D97-AF65-F5344CB8AC3E}">
        <p14:creationId xmlns:p14="http://schemas.microsoft.com/office/powerpoint/2010/main" val="75272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p:nvPr>
        </p:nvSpPr>
        <p:spPr/>
        <p:txBody>
          <a:bodyPr/>
          <a:lstStyle/>
          <a:p>
            <a:r>
              <a:rPr lang="fr-FR" dirty="0"/>
              <a:t>Plan</a:t>
            </a:r>
          </a:p>
        </p:txBody>
      </p:sp>
      <p:grpSp>
        <p:nvGrpSpPr>
          <p:cNvPr id="7" name="Groupe 6">
            <a:extLst>
              <a:ext uri="{FF2B5EF4-FFF2-40B4-BE49-F238E27FC236}">
                <a16:creationId xmlns:a16="http://schemas.microsoft.com/office/drawing/2014/main" id="{924214EA-2A71-4D52-AA39-C957FE92A5FD}"/>
              </a:ext>
            </a:extLst>
          </p:cNvPr>
          <p:cNvGrpSpPr/>
          <p:nvPr/>
        </p:nvGrpSpPr>
        <p:grpSpPr>
          <a:xfrm>
            <a:off x="0" y="2570095"/>
            <a:ext cx="11302738" cy="3632716"/>
            <a:chOff x="0" y="2570095"/>
            <a:chExt cx="11302738" cy="3632716"/>
          </a:xfrm>
        </p:grpSpPr>
        <p:graphicFrame>
          <p:nvGraphicFramePr>
            <p:cNvPr id="5" name="Diagramme 4">
              <a:extLst>
                <a:ext uri="{FF2B5EF4-FFF2-40B4-BE49-F238E27FC236}">
                  <a16:creationId xmlns:a16="http://schemas.microsoft.com/office/drawing/2014/main" id="{EE007C1A-1A0D-4468-A083-385814026FD7}"/>
                </a:ext>
              </a:extLst>
            </p:cNvPr>
            <p:cNvGraphicFramePr/>
            <p:nvPr>
              <p:extLst>
                <p:ext uri="{D42A27DB-BD31-4B8C-83A1-F6EECF244321}">
                  <p14:modId xmlns:p14="http://schemas.microsoft.com/office/powerpoint/2010/main" val="1951433535"/>
                </p:ext>
              </p:extLst>
            </p:nvPr>
          </p:nvGraphicFramePr>
          <p:xfrm>
            <a:off x="0" y="2570095"/>
            <a:ext cx="11302738" cy="2732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a:extLst>
                <a:ext uri="{FF2B5EF4-FFF2-40B4-BE49-F238E27FC236}">
                  <a16:creationId xmlns:a16="http://schemas.microsoft.com/office/drawing/2014/main" id="{DB2852E7-A632-4155-95E5-8C4AEEC878FC}"/>
                </a:ext>
              </a:extLst>
            </p:cNvPr>
            <p:cNvSpPr txBox="1"/>
            <p:nvPr/>
          </p:nvSpPr>
          <p:spPr>
            <a:xfrm>
              <a:off x="1895083" y="2724936"/>
              <a:ext cx="317716" cy="3477875"/>
            </a:xfrm>
            <a:prstGeom prst="rect">
              <a:avLst/>
            </a:prstGeom>
            <a:noFill/>
          </p:spPr>
          <p:txBody>
            <a:bodyPr wrap="none" rtlCol="0">
              <a:spAutoFit/>
            </a:bodyPr>
            <a:lstStyle/>
            <a:p>
              <a:r>
                <a:rPr lang="fr-FR" sz="2200" b="1" dirty="0"/>
                <a:t>1</a:t>
              </a:r>
            </a:p>
            <a:p>
              <a:endParaRPr lang="fr-FR" sz="2200" b="1" dirty="0"/>
            </a:p>
            <a:p>
              <a:r>
                <a:rPr lang="fr-FR" sz="2200" b="1" dirty="0"/>
                <a:t>2</a:t>
              </a:r>
            </a:p>
            <a:p>
              <a:endParaRPr lang="fr-FR" sz="2200" b="1" dirty="0"/>
            </a:p>
            <a:p>
              <a:r>
                <a:rPr lang="fr-FR" sz="2200" b="1" dirty="0"/>
                <a:t>3</a:t>
              </a:r>
            </a:p>
            <a:p>
              <a:endParaRPr lang="fr-FR" sz="2200" b="1" dirty="0"/>
            </a:p>
            <a:p>
              <a:r>
                <a:rPr lang="fr-FR" sz="2200" b="1" dirty="0"/>
                <a:t>4</a:t>
              </a:r>
            </a:p>
            <a:p>
              <a:endParaRPr lang="fr-FR" sz="2200" b="1" dirty="0"/>
            </a:p>
            <a:p>
              <a:endParaRPr lang="fr-FR" sz="2200" b="1" dirty="0"/>
            </a:p>
            <a:p>
              <a:endParaRPr lang="fr-FR" sz="2200" b="1" dirty="0"/>
            </a:p>
          </p:txBody>
        </p:sp>
      </p:grpSp>
      <p:sp>
        <p:nvSpPr>
          <p:cNvPr id="3" name="Espace réservé du numéro de diapositive 2">
            <a:extLst>
              <a:ext uri="{FF2B5EF4-FFF2-40B4-BE49-F238E27FC236}">
                <a16:creationId xmlns:a16="http://schemas.microsoft.com/office/drawing/2014/main" id="{D5C32DC7-CC99-419C-A49E-88C18F95B6F0}"/>
              </a:ext>
            </a:extLst>
          </p:cNvPr>
          <p:cNvSpPr>
            <a:spLocks noGrp="1"/>
          </p:cNvSpPr>
          <p:nvPr>
            <p:ph type="sldNum" sz="quarter" idx="12"/>
          </p:nvPr>
        </p:nvSpPr>
        <p:spPr/>
        <p:txBody>
          <a:bodyPr/>
          <a:lstStyle/>
          <a:p>
            <a:fld id="{506FC297-A7C6-4156-ADF2-A109030AE4F6}" type="slidenum">
              <a:rPr lang="fr-FR" smtClean="0"/>
              <a:t>2</a:t>
            </a:fld>
            <a:endParaRPr lang="fr-FR"/>
          </a:p>
        </p:txBody>
      </p:sp>
    </p:spTree>
    <p:extLst>
      <p:ext uri="{BB962C8B-B14F-4D97-AF65-F5344CB8AC3E}">
        <p14:creationId xmlns:p14="http://schemas.microsoft.com/office/powerpoint/2010/main" val="303411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7D038075-FABD-4E16-AFC6-89FA1D7F9F88}"/>
              </a:ext>
            </a:extLst>
          </p:cNvPr>
          <p:cNvSpPr>
            <a:spLocks noGrp="1"/>
          </p:cNvSpPr>
          <p:nvPr>
            <p:ph type="title"/>
          </p:nvPr>
        </p:nvSpPr>
        <p:spPr>
          <a:xfrm>
            <a:off x="1822012" y="849745"/>
            <a:ext cx="6307860" cy="4745836"/>
          </a:xfrm>
        </p:spPr>
        <p:txBody>
          <a:bodyPr vert="horz" lIns="91440" tIns="45720" rIns="91440" bIns="45720" rtlCol="0" anchor="ctr">
            <a:normAutofit/>
          </a:bodyPr>
          <a:lstStyle/>
          <a:p>
            <a:r>
              <a:rPr lang="en-US" sz="6000" dirty="0" err="1">
                <a:solidFill>
                  <a:srgbClr val="FFFFFF"/>
                </a:solidFill>
              </a:rPr>
              <a:t>Analyse</a:t>
            </a:r>
            <a:r>
              <a:rPr lang="en-US" sz="6000" dirty="0">
                <a:solidFill>
                  <a:srgbClr val="FFFFFF"/>
                </a:solidFill>
              </a:rPr>
              <a:t> </a:t>
            </a:r>
            <a:r>
              <a:rPr lang="en-US" sz="6000" dirty="0" err="1">
                <a:solidFill>
                  <a:srgbClr val="FFFFFF"/>
                </a:solidFill>
              </a:rPr>
              <a:t>exploratoire</a:t>
            </a:r>
            <a:r>
              <a:rPr lang="en-US" sz="6000" dirty="0">
                <a:solidFill>
                  <a:srgbClr val="FFFFFF"/>
                </a:solidFill>
              </a:rPr>
              <a:t> </a:t>
            </a: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numéro de diapositive 2">
            <a:extLst>
              <a:ext uri="{FF2B5EF4-FFF2-40B4-BE49-F238E27FC236}">
                <a16:creationId xmlns:a16="http://schemas.microsoft.com/office/drawing/2014/main" id="{61D9A946-14B9-4557-B863-B22EB554835C}"/>
              </a:ext>
            </a:extLst>
          </p:cNvPr>
          <p:cNvSpPr>
            <a:spLocks noGrp="1"/>
          </p:cNvSpPr>
          <p:nvPr>
            <p:ph type="sldNum" sz="quarter" idx="12"/>
          </p:nvPr>
        </p:nvSpPr>
        <p:spPr/>
        <p:txBody>
          <a:bodyPr/>
          <a:lstStyle/>
          <a:p>
            <a:fld id="{506FC297-A7C6-4156-ADF2-A109030AE4F6}" type="slidenum">
              <a:rPr lang="fr-FR" smtClean="0"/>
              <a:t>20</a:t>
            </a:fld>
            <a:endParaRPr lang="fr-FR"/>
          </a:p>
        </p:txBody>
      </p:sp>
    </p:spTree>
    <p:extLst>
      <p:ext uri="{BB962C8B-B14F-4D97-AF65-F5344CB8AC3E}">
        <p14:creationId xmlns:p14="http://schemas.microsoft.com/office/powerpoint/2010/main" val="128046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361BFD-48CA-4649-93E5-7ABE27CC6685}"/>
              </a:ext>
            </a:extLst>
          </p:cNvPr>
          <p:cNvSpPr>
            <a:spLocks noGrp="1"/>
          </p:cNvSpPr>
          <p:nvPr>
            <p:ph type="title"/>
          </p:nvPr>
        </p:nvSpPr>
        <p:spPr/>
        <p:txBody>
          <a:bodyPr/>
          <a:lstStyle/>
          <a:p>
            <a:r>
              <a:rPr lang="fr-FR" dirty="0"/>
              <a:t>Résumé des étapes d’analyse</a:t>
            </a:r>
          </a:p>
        </p:txBody>
      </p:sp>
      <p:sp>
        <p:nvSpPr>
          <p:cNvPr id="3" name="Espace réservé du contenu 2">
            <a:extLst>
              <a:ext uri="{FF2B5EF4-FFF2-40B4-BE49-F238E27FC236}">
                <a16:creationId xmlns:a16="http://schemas.microsoft.com/office/drawing/2014/main" id="{9FD3D19D-EFBA-4C16-A615-DD5D257B33D1}"/>
              </a:ext>
            </a:extLst>
          </p:cNvPr>
          <p:cNvSpPr>
            <a:spLocks noGrp="1"/>
          </p:cNvSpPr>
          <p:nvPr>
            <p:ph idx="1"/>
          </p:nvPr>
        </p:nvSpPr>
        <p:spPr/>
        <p:txBody>
          <a:bodyPr/>
          <a:lstStyle/>
          <a:p>
            <a:endParaRPr lang="fr-FR"/>
          </a:p>
        </p:txBody>
      </p:sp>
      <p:graphicFrame>
        <p:nvGraphicFramePr>
          <p:cNvPr id="4" name="Diagramme 3">
            <a:extLst>
              <a:ext uri="{FF2B5EF4-FFF2-40B4-BE49-F238E27FC236}">
                <a16:creationId xmlns:a16="http://schemas.microsoft.com/office/drawing/2014/main" id="{37B07ACD-AA53-48AC-A0A6-5DEFB36EF79E}"/>
              </a:ext>
            </a:extLst>
          </p:cNvPr>
          <p:cNvGraphicFramePr/>
          <p:nvPr>
            <p:extLst>
              <p:ext uri="{D42A27DB-BD31-4B8C-83A1-F6EECF244321}">
                <p14:modId xmlns:p14="http://schemas.microsoft.com/office/powerpoint/2010/main" val="953725540"/>
              </p:ext>
            </p:extLst>
          </p:nvPr>
        </p:nvGraphicFramePr>
        <p:xfrm>
          <a:off x="1361483" y="2680718"/>
          <a:ext cx="9211268" cy="2677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a:extLst>
              <a:ext uri="{FF2B5EF4-FFF2-40B4-BE49-F238E27FC236}">
                <a16:creationId xmlns:a16="http://schemas.microsoft.com/office/drawing/2014/main" id="{DFF1F928-382C-412F-A0B5-7D0CBC95AAF7}"/>
              </a:ext>
            </a:extLst>
          </p:cNvPr>
          <p:cNvSpPr>
            <a:spLocks noGrp="1"/>
          </p:cNvSpPr>
          <p:nvPr>
            <p:ph type="sldNum" sz="quarter" idx="12"/>
          </p:nvPr>
        </p:nvSpPr>
        <p:spPr/>
        <p:txBody>
          <a:bodyPr/>
          <a:lstStyle/>
          <a:p>
            <a:fld id="{506FC297-A7C6-4156-ADF2-A109030AE4F6}" type="slidenum">
              <a:rPr lang="fr-FR" smtClean="0"/>
              <a:t>21</a:t>
            </a:fld>
            <a:endParaRPr lang="fr-FR"/>
          </a:p>
        </p:txBody>
      </p:sp>
    </p:spTree>
    <p:extLst>
      <p:ext uri="{BB962C8B-B14F-4D97-AF65-F5344CB8AC3E}">
        <p14:creationId xmlns:p14="http://schemas.microsoft.com/office/powerpoint/2010/main" val="151403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idx="4294967295"/>
          </p:nvPr>
        </p:nvSpPr>
        <p:spPr>
          <a:xfrm>
            <a:off x="0" y="701675"/>
            <a:ext cx="11029950" cy="1014413"/>
          </a:xfrm>
        </p:spPr>
        <p:txBody>
          <a:bodyPr/>
          <a:lstStyle/>
          <a:p>
            <a:r>
              <a:rPr lang="fr-FR" dirty="0"/>
              <a:t>Analyse exploratoire analyse univariée </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4294967295"/>
          </p:nvPr>
        </p:nvSpPr>
        <p:spPr>
          <a:xfrm>
            <a:off x="300037" y="491200"/>
            <a:ext cx="11352213" cy="6259512"/>
          </a:xfrm>
        </p:spPr>
        <p:txBody>
          <a:bodyPr>
            <a:normAutofit lnSpcReduction="10000"/>
          </a:bodyPr>
          <a:lstStyle/>
          <a:p>
            <a:r>
              <a:rPr lang="fr-FR" dirty="0"/>
              <a:t>Synthétiser le comportement des variables à travers les Histogrammes </a:t>
            </a:r>
          </a:p>
          <a:p>
            <a:endParaRPr lang="fr-FR" dirty="0"/>
          </a:p>
          <a:p>
            <a:endParaRPr lang="fr-FR" dirty="0"/>
          </a:p>
          <a:p>
            <a:endParaRPr lang="fr-FR" dirty="0"/>
          </a:p>
          <a:p>
            <a:endParaRPr lang="fr-FR" dirty="0"/>
          </a:p>
          <a:p>
            <a:endParaRPr lang="fr-FR" dirty="0"/>
          </a:p>
          <a:p>
            <a:endParaRPr lang="fr-FR" dirty="0"/>
          </a:p>
          <a:p>
            <a:r>
              <a:rPr lang="fr-FR" sz="1700" dirty="0"/>
              <a:t>Histogrammes compressés à droite ou à gauche : appliquer log </a:t>
            </a:r>
            <a:r>
              <a:rPr lang="fr-FR" sz="1700" dirty="0">
                <a:sym typeface="Wingdings" panose="05000000000000000000" pitchFamily="2" charset="2"/>
              </a:rPr>
              <a:t> r</a:t>
            </a:r>
            <a:r>
              <a:rPr lang="fr-FR" sz="1700" dirty="0"/>
              <a:t>approcher les valeurs extrêmes pour avoir plus l’</a:t>
            </a:r>
            <a:r>
              <a:rPr lang="fr-FR" sz="1700" dirty="0">
                <a:sym typeface="Wingdings" panose="05000000000000000000" pitchFamily="2" charset="2"/>
              </a:rPr>
              <a:t>inertie</a:t>
            </a:r>
            <a:endParaRPr lang="fr-FR" sz="1700" dirty="0"/>
          </a:p>
          <a:p>
            <a:endParaRPr lang="fr-FR" dirty="0"/>
          </a:p>
          <a:p>
            <a:endParaRPr lang="fr-FR" dirty="0"/>
          </a:p>
          <a:p>
            <a:endParaRPr lang="fr-FR" dirty="0"/>
          </a:p>
          <a:p>
            <a:endParaRPr lang="fr-FR" dirty="0"/>
          </a:p>
          <a:p>
            <a:endParaRPr lang="fr-FR" dirty="0"/>
          </a:p>
          <a:p>
            <a:endParaRPr lang="fr-FR" dirty="0"/>
          </a:p>
          <a:p>
            <a:endParaRPr lang="fr-FR" sz="1000" dirty="0"/>
          </a:p>
          <a:p>
            <a:r>
              <a:rPr lang="fr-FR" sz="1700" dirty="0"/>
              <a:t>Nous avons ajouté une estimation de la densité du noyau pour lisser l'histogramme, fournissant des informations complémentaires sur la forme de la distribution</a:t>
            </a:r>
          </a:p>
        </p:txBody>
      </p:sp>
      <p:grpSp>
        <p:nvGrpSpPr>
          <p:cNvPr id="16" name="Groupe 15">
            <a:extLst>
              <a:ext uri="{FF2B5EF4-FFF2-40B4-BE49-F238E27FC236}">
                <a16:creationId xmlns:a16="http://schemas.microsoft.com/office/drawing/2014/main" id="{205AA5B8-2485-4003-B224-D417031F66B3}"/>
              </a:ext>
            </a:extLst>
          </p:cNvPr>
          <p:cNvGrpSpPr/>
          <p:nvPr/>
        </p:nvGrpSpPr>
        <p:grpSpPr>
          <a:xfrm>
            <a:off x="672404" y="898237"/>
            <a:ext cx="11079859" cy="2338808"/>
            <a:chOff x="729032" y="2317462"/>
            <a:chExt cx="11079859" cy="2338808"/>
          </a:xfrm>
        </p:grpSpPr>
        <p:pic>
          <p:nvPicPr>
            <p:cNvPr id="7" name="Image 6">
              <a:extLst>
                <a:ext uri="{FF2B5EF4-FFF2-40B4-BE49-F238E27FC236}">
                  <a16:creationId xmlns:a16="http://schemas.microsoft.com/office/drawing/2014/main" id="{824D9BBF-34F1-4D72-B28F-97097D57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926" y="2354811"/>
              <a:ext cx="3526696" cy="2301459"/>
            </a:xfrm>
            <a:prstGeom prst="rect">
              <a:avLst/>
            </a:prstGeom>
          </p:spPr>
        </p:pic>
        <p:pic>
          <p:nvPicPr>
            <p:cNvPr id="9" name="Image 8">
              <a:extLst>
                <a:ext uri="{FF2B5EF4-FFF2-40B4-BE49-F238E27FC236}">
                  <a16:creationId xmlns:a16="http://schemas.microsoft.com/office/drawing/2014/main" id="{C7580556-941E-4C72-A513-FF952CAE5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195" y="2354811"/>
              <a:ext cx="3526696" cy="2301459"/>
            </a:xfrm>
            <a:prstGeom prst="rect">
              <a:avLst/>
            </a:prstGeom>
          </p:spPr>
        </p:pic>
        <p:pic>
          <p:nvPicPr>
            <p:cNvPr id="13" name="Image 12">
              <a:extLst>
                <a:ext uri="{FF2B5EF4-FFF2-40B4-BE49-F238E27FC236}">
                  <a16:creationId xmlns:a16="http://schemas.microsoft.com/office/drawing/2014/main" id="{521E7A2A-D27A-4397-80DB-8B9EF27C6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32" y="2317462"/>
              <a:ext cx="3508211" cy="2338808"/>
            </a:xfrm>
            <a:prstGeom prst="rect">
              <a:avLst/>
            </a:prstGeom>
          </p:spPr>
        </p:pic>
      </p:grpSp>
      <p:grpSp>
        <p:nvGrpSpPr>
          <p:cNvPr id="23" name="Groupe 22">
            <a:extLst>
              <a:ext uri="{FF2B5EF4-FFF2-40B4-BE49-F238E27FC236}">
                <a16:creationId xmlns:a16="http://schemas.microsoft.com/office/drawing/2014/main" id="{D1144330-8D69-45BE-9FC0-2E062A412930}"/>
              </a:ext>
            </a:extLst>
          </p:cNvPr>
          <p:cNvGrpSpPr/>
          <p:nvPr/>
        </p:nvGrpSpPr>
        <p:grpSpPr>
          <a:xfrm>
            <a:off x="718752" y="3556794"/>
            <a:ext cx="10857298" cy="2470076"/>
            <a:chOff x="794952" y="3728244"/>
            <a:chExt cx="10857298" cy="2470076"/>
          </a:xfrm>
        </p:grpSpPr>
        <p:pic>
          <p:nvPicPr>
            <p:cNvPr id="18" name="Image 17">
              <a:extLst>
                <a:ext uri="{FF2B5EF4-FFF2-40B4-BE49-F238E27FC236}">
                  <a16:creationId xmlns:a16="http://schemas.microsoft.com/office/drawing/2014/main" id="{9FD55F3A-E687-46B4-ABED-E38342036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5553" y="3771073"/>
              <a:ext cx="3526697" cy="2427247"/>
            </a:xfrm>
            <a:prstGeom prst="rect">
              <a:avLst/>
            </a:prstGeom>
          </p:spPr>
        </p:pic>
        <p:pic>
          <p:nvPicPr>
            <p:cNvPr id="20" name="Image 19">
              <a:extLst>
                <a:ext uri="{FF2B5EF4-FFF2-40B4-BE49-F238E27FC236}">
                  <a16:creationId xmlns:a16="http://schemas.microsoft.com/office/drawing/2014/main" id="{7286EE96-A9F5-4AEC-8397-D86F024DD0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1674" y="3752023"/>
              <a:ext cx="3526697" cy="2427247"/>
            </a:xfrm>
            <a:prstGeom prst="rect">
              <a:avLst/>
            </a:prstGeom>
          </p:spPr>
        </p:pic>
        <p:pic>
          <p:nvPicPr>
            <p:cNvPr id="22" name="Image 21">
              <a:extLst>
                <a:ext uri="{FF2B5EF4-FFF2-40B4-BE49-F238E27FC236}">
                  <a16:creationId xmlns:a16="http://schemas.microsoft.com/office/drawing/2014/main" id="{946B55C5-450C-4333-ABA1-B42E7DBDA7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952" y="3728244"/>
              <a:ext cx="3526697" cy="2427247"/>
            </a:xfrm>
            <a:prstGeom prst="rect">
              <a:avLst/>
            </a:prstGeom>
          </p:spPr>
        </p:pic>
      </p:grpSp>
      <p:sp>
        <p:nvSpPr>
          <p:cNvPr id="4" name="Espace réservé du numéro de diapositive 3">
            <a:extLst>
              <a:ext uri="{FF2B5EF4-FFF2-40B4-BE49-F238E27FC236}">
                <a16:creationId xmlns:a16="http://schemas.microsoft.com/office/drawing/2014/main" id="{190229F0-0179-4D68-8614-0A5B0256CC33}"/>
              </a:ext>
            </a:extLst>
          </p:cNvPr>
          <p:cNvSpPr>
            <a:spLocks noGrp="1"/>
          </p:cNvSpPr>
          <p:nvPr>
            <p:ph type="sldNum" sz="quarter" idx="12"/>
          </p:nvPr>
        </p:nvSpPr>
        <p:spPr/>
        <p:txBody>
          <a:bodyPr/>
          <a:lstStyle/>
          <a:p>
            <a:fld id="{506FC297-A7C6-4156-ADF2-A109030AE4F6}" type="slidenum">
              <a:rPr lang="fr-FR" smtClean="0"/>
              <a:t>22</a:t>
            </a:fld>
            <a:endParaRPr lang="fr-FR"/>
          </a:p>
        </p:txBody>
      </p:sp>
    </p:spTree>
    <p:extLst>
      <p:ext uri="{BB962C8B-B14F-4D97-AF65-F5344CB8AC3E}">
        <p14:creationId xmlns:p14="http://schemas.microsoft.com/office/powerpoint/2010/main" val="266561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B10AA62-FF3B-4543-B971-FA4D30E36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35" y="398260"/>
            <a:ext cx="3125785" cy="3047640"/>
          </a:xfrm>
          <a:prstGeom prst="rect">
            <a:avLst/>
          </a:prstGeom>
        </p:spPr>
      </p:pic>
      <p:pic>
        <p:nvPicPr>
          <p:cNvPr id="3" name="Image 2">
            <a:extLst>
              <a:ext uri="{FF2B5EF4-FFF2-40B4-BE49-F238E27FC236}">
                <a16:creationId xmlns:a16="http://schemas.microsoft.com/office/drawing/2014/main" id="{B4D5D6E1-C898-4C3E-AACD-84F75B900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4096112"/>
            <a:ext cx="3125785" cy="3002166"/>
          </a:xfrm>
          <a:prstGeom prst="rect">
            <a:avLst/>
          </a:prstGeom>
        </p:spPr>
      </p:pic>
      <p:pic>
        <p:nvPicPr>
          <p:cNvPr id="7" name="Espace réservé du contenu 4">
            <a:extLst>
              <a:ext uri="{FF2B5EF4-FFF2-40B4-BE49-F238E27FC236}">
                <a16:creationId xmlns:a16="http://schemas.microsoft.com/office/drawing/2014/main" id="{910765FA-174E-4B38-A716-A8D0A637C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9658" y="301295"/>
            <a:ext cx="5037192" cy="5295900"/>
          </a:xfrm>
          <a:prstGeom prst="rect">
            <a:avLst/>
          </a:prstGeom>
        </p:spPr>
      </p:pic>
      <p:sp>
        <p:nvSpPr>
          <p:cNvPr id="8" name="ZoneTexte 7">
            <a:extLst>
              <a:ext uri="{FF2B5EF4-FFF2-40B4-BE49-F238E27FC236}">
                <a16:creationId xmlns:a16="http://schemas.microsoft.com/office/drawing/2014/main" id="{2B50FBEB-76F0-4248-883F-2C2A88143CA7}"/>
              </a:ext>
            </a:extLst>
          </p:cNvPr>
          <p:cNvSpPr txBox="1"/>
          <p:nvPr/>
        </p:nvSpPr>
        <p:spPr>
          <a:xfrm>
            <a:off x="3205976" y="5231262"/>
            <a:ext cx="3640847" cy="1477328"/>
          </a:xfrm>
          <a:prstGeom prst="rect">
            <a:avLst/>
          </a:prstGeom>
          <a:noFill/>
        </p:spPr>
        <p:txBody>
          <a:bodyPr wrap="square" rtlCol="0">
            <a:spAutoFit/>
          </a:bodyPr>
          <a:lstStyle/>
          <a:p>
            <a:pPr marL="285750" indent="-285750">
              <a:buFont typeface="Arial" panose="020B0604020202020204" pitchFamily="34" charset="0"/>
              <a:buChar char="•"/>
            </a:pPr>
            <a:r>
              <a:rPr lang="fr-FR" dirty="0"/>
              <a:t>Répartition des nutri grade par produits (le </a:t>
            </a:r>
            <a:r>
              <a:rPr lang="fr-FR" dirty="0" err="1"/>
              <a:t>dataframe</a:t>
            </a:r>
            <a:r>
              <a:rPr lang="fr-FR" dirty="0"/>
              <a:t> obtenu contient des proportions plus ou moins équilibrées des différentes classes)</a:t>
            </a:r>
          </a:p>
        </p:txBody>
      </p:sp>
      <p:sp>
        <p:nvSpPr>
          <p:cNvPr id="9" name="ZoneTexte 8">
            <a:extLst>
              <a:ext uri="{FF2B5EF4-FFF2-40B4-BE49-F238E27FC236}">
                <a16:creationId xmlns:a16="http://schemas.microsoft.com/office/drawing/2014/main" id="{BC26366B-54DF-45F1-A8FA-20E686D4D09D}"/>
              </a:ext>
            </a:extLst>
          </p:cNvPr>
          <p:cNvSpPr txBox="1"/>
          <p:nvPr/>
        </p:nvSpPr>
        <p:spPr>
          <a:xfrm>
            <a:off x="7360300" y="5586805"/>
            <a:ext cx="4831700" cy="1200329"/>
          </a:xfrm>
          <a:prstGeom prst="rect">
            <a:avLst/>
          </a:prstGeom>
          <a:noFill/>
        </p:spPr>
        <p:txBody>
          <a:bodyPr wrap="square" rtlCol="0">
            <a:spAutoFit/>
          </a:bodyPr>
          <a:lstStyle/>
          <a:p>
            <a:r>
              <a:rPr lang="fr-FR" dirty="0"/>
              <a:t>Corrélations entre variables :</a:t>
            </a:r>
          </a:p>
          <a:p>
            <a:pPr marL="742950" lvl="1" indent="-285750">
              <a:buFont typeface="Arial" panose="020B0604020202020204" pitchFamily="34" charset="0"/>
              <a:buChar char="•"/>
            </a:pPr>
            <a:r>
              <a:rPr lang="fr-FR" dirty="0" err="1"/>
              <a:t>Saturated</a:t>
            </a:r>
            <a:r>
              <a:rPr lang="fr-FR" dirty="0"/>
              <a:t>-fat et fat</a:t>
            </a:r>
          </a:p>
          <a:p>
            <a:pPr marL="742950" lvl="1" indent="-285750">
              <a:buFont typeface="Arial" panose="020B0604020202020204" pitchFamily="34" charset="0"/>
              <a:buChar char="•"/>
            </a:pPr>
            <a:r>
              <a:rPr lang="fr-FR" dirty="0"/>
              <a:t>Sugar et carbohydrates</a:t>
            </a:r>
          </a:p>
          <a:p>
            <a:pPr marL="742950" lvl="1" indent="-285750">
              <a:buFont typeface="Arial" panose="020B0604020202020204" pitchFamily="34" charset="0"/>
              <a:buChar char="•"/>
            </a:pPr>
            <a:r>
              <a:rPr lang="fr-FR" dirty="0"/>
              <a:t>Sugar et </a:t>
            </a:r>
            <a:r>
              <a:rPr lang="fr-FR" dirty="0" err="1"/>
              <a:t>proteins</a:t>
            </a:r>
            <a:r>
              <a:rPr lang="fr-FR" dirty="0"/>
              <a:t> inversement corrélées</a:t>
            </a:r>
          </a:p>
        </p:txBody>
      </p:sp>
      <p:sp>
        <p:nvSpPr>
          <p:cNvPr id="11" name="ZoneTexte 10">
            <a:extLst>
              <a:ext uri="{FF2B5EF4-FFF2-40B4-BE49-F238E27FC236}">
                <a16:creationId xmlns:a16="http://schemas.microsoft.com/office/drawing/2014/main" id="{FF4CB7DD-17E0-4DA6-BB98-EB78A9A00706}"/>
              </a:ext>
            </a:extLst>
          </p:cNvPr>
          <p:cNvSpPr txBox="1"/>
          <p:nvPr/>
        </p:nvSpPr>
        <p:spPr>
          <a:xfrm>
            <a:off x="3352120" y="850370"/>
            <a:ext cx="3494703" cy="2031325"/>
          </a:xfrm>
          <a:prstGeom prst="rect">
            <a:avLst/>
          </a:prstGeom>
          <a:noFill/>
        </p:spPr>
        <p:txBody>
          <a:bodyPr wrap="square" rtlCol="0">
            <a:spAutoFit/>
          </a:bodyPr>
          <a:lstStyle/>
          <a:p>
            <a:pPr marL="285750" indent="-285750">
              <a:buFont typeface="Arial" panose="020B0604020202020204" pitchFamily="34" charset="0"/>
              <a:buChar char="•"/>
            </a:pPr>
            <a:r>
              <a:rPr lang="fr-FR" dirty="0"/>
              <a:t>Répartition des labels définis par les produits du dataset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Il est possible qu’un même produit ait plus de 1 labels mais nous avons simplifié en associant 1 label à un produit</a:t>
            </a:r>
          </a:p>
        </p:txBody>
      </p:sp>
      <p:sp>
        <p:nvSpPr>
          <p:cNvPr id="2" name="Espace réservé du numéro de diapositive 1">
            <a:extLst>
              <a:ext uri="{FF2B5EF4-FFF2-40B4-BE49-F238E27FC236}">
                <a16:creationId xmlns:a16="http://schemas.microsoft.com/office/drawing/2014/main" id="{D43280A0-9828-4653-8A21-764763FDF7AC}"/>
              </a:ext>
            </a:extLst>
          </p:cNvPr>
          <p:cNvSpPr>
            <a:spLocks noGrp="1"/>
          </p:cNvSpPr>
          <p:nvPr>
            <p:ph type="sldNum" sz="quarter" idx="12"/>
          </p:nvPr>
        </p:nvSpPr>
        <p:spPr/>
        <p:txBody>
          <a:bodyPr/>
          <a:lstStyle/>
          <a:p>
            <a:fld id="{506FC297-A7C6-4156-ADF2-A109030AE4F6}" type="slidenum">
              <a:rPr lang="fr-FR" smtClean="0"/>
              <a:t>23</a:t>
            </a:fld>
            <a:endParaRPr lang="fr-FR"/>
          </a:p>
        </p:txBody>
      </p:sp>
    </p:spTree>
    <p:extLst>
      <p:ext uri="{BB962C8B-B14F-4D97-AF65-F5344CB8AC3E}">
        <p14:creationId xmlns:p14="http://schemas.microsoft.com/office/powerpoint/2010/main" val="2882128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6027384-B460-4C4E-A60F-D6CB1C8FC3F7}"/>
              </a:ext>
            </a:extLst>
          </p:cNvPr>
          <p:cNvSpPr txBox="1"/>
          <p:nvPr/>
        </p:nvSpPr>
        <p:spPr>
          <a:xfrm>
            <a:off x="200026" y="6185064"/>
            <a:ext cx="11896724" cy="707886"/>
          </a:xfrm>
          <a:prstGeom prst="rect">
            <a:avLst/>
          </a:prstGeom>
          <a:noFill/>
        </p:spPr>
        <p:txBody>
          <a:bodyPr wrap="square" rtlCol="0">
            <a:spAutoFit/>
          </a:bodyPr>
          <a:lstStyle/>
          <a:p>
            <a:r>
              <a:rPr lang="fr-FR" sz="2000" dirty="0"/>
              <a:t>Nombre de graphiques important </a:t>
            </a:r>
            <a:r>
              <a:rPr lang="fr-FR" sz="2000" dirty="0">
                <a:sym typeface="Wingdings" panose="05000000000000000000" pitchFamily="2" charset="2"/>
              </a:rPr>
              <a:t> </a:t>
            </a:r>
            <a:r>
              <a:rPr lang="fr-FR" sz="2000" dirty="0"/>
              <a:t>besoin d’une technique permettant de traiter toutes les variables en même temps </a:t>
            </a:r>
          </a:p>
          <a:p>
            <a:r>
              <a:rPr lang="fr-FR" sz="2000" dirty="0"/>
              <a:t>									</a:t>
            </a:r>
            <a:r>
              <a:rPr lang="fr-FR" sz="2000" b="1" dirty="0"/>
              <a:t>Analyse en Composante Principale </a:t>
            </a:r>
          </a:p>
        </p:txBody>
      </p:sp>
      <p:pic>
        <p:nvPicPr>
          <p:cNvPr id="7" name="Image 6">
            <a:extLst>
              <a:ext uri="{FF2B5EF4-FFF2-40B4-BE49-F238E27FC236}">
                <a16:creationId xmlns:a16="http://schemas.microsoft.com/office/drawing/2014/main" id="{C58968C1-2A9F-48FB-AB8E-815622A5D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349" y="214065"/>
            <a:ext cx="3109435" cy="2424967"/>
          </a:xfrm>
          <a:prstGeom prst="rect">
            <a:avLst/>
          </a:prstGeom>
        </p:spPr>
      </p:pic>
      <p:pic>
        <p:nvPicPr>
          <p:cNvPr id="9" name="Image 8">
            <a:extLst>
              <a:ext uri="{FF2B5EF4-FFF2-40B4-BE49-F238E27FC236}">
                <a16:creationId xmlns:a16="http://schemas.microsoft.com/office/drawing/2014/main" id="{FF5CC592-1548-4484-9F09-23F0E8746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158"/>
            <a:ext cx="3040988" cy="2424967"/>
          </a:xfrm>
          <a:prstGeom prst="rect">
            <a:avLst/>
          </a:prstGeom>
        </p:spPr>
      </p:pic>
      <p:pic>
        <p:nvPicPr>
          <p:cNvPr id="10" name="Image 9">
            <a:extLst>
              <a:ext uri="{FF2B5EF4-FFF2-40B4-BE49-F238E27FC236}">
                <a16:creationId xmlns:a16="http://schemas.microsoft.com/office/drawing/2014/main" id="{9384B4BC-600A-4037-8C92-D69854272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620" y="3100437"/>
            <a:ext cx="3197114" cy="3075102"/>
          </a:xfrm>
          <a:prstGeom prst="rect">
            <a:avLst/>
          </a:prstGeom>
        </p:spPr>
      </p:pic>
      <p:pic>
        <p:nvPicPr>
          <p:cNvPr id="12" name="Image 11">
            <a:extLst>
              <a:ext uri="{FF2B5EF4-FFF2-40B4-BE49-F238E27FC236}">
                <a16:creationId xmlns:a16="http://schemas.microsoft.com/office/drawing/2014/main" id="{46B91872-1C30-48F4-A91C-3FC363F1D1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535" y="3100437"/>
            <a:ext cx="3197114" cy="3075102"/>
          </a:xfrm>
          <a:prstGeom prst="rect">
            <a:avLst/>
          </a:prstGeom>
        </p:spPr>
      </p:pic>
      <p:pic>
        <p:nvPicPr>
          <p:cNvPr id="13" name="Image 12">
            <a:extLst>
              <a:ext uri="{FF2B5EF4-FFF2-40B4-BE49-F238E27FC236}">
                <a16:creationId xmlns:a16="http://schemas.microsoft.com/office/drawing/2014/main" id="{723D1300-3548-49EE-9563-6EC8211D77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1808" y="3067030"/>
            <a:ext cx="3426763" cy="3118034"/>
          </a:xfrm>
          <a:prstGeom prst="rect">
            <a:avLst/>
          </a:prstGeom>
        </p:spPr>
      </p:pic>
      <p:pic>
        <p:nvPicPr>
          <p:cNvPr id="15" name="Image 14">
            <a:extLst>
              <a:ext uri="{FF2B5EF4-FFF2-40B4-BE49-F238E27FC236}">
                <a16:creationId xmlns:a16="http://schemas.microsoft.com/office/drawing/2014/main" id="{E653941A-DA3A-492B-91F1-7F7905847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2045" y="240755"/>
            <a:ext cx="2974048" cy="2371588"/>
          </a:xfrm>
          <a:prstGeom prst="rect">
            <a:avLst/>
          </a:prstGeom>
        </p:spPr>
      </p:pic>
      <p:pic>
        <p:nvPicPr>
          <p:cNvPr id="17" name="Image 16">
            <a:extLst>
              <a:ext uri="{FF2B5EF4-FFF2-40B4-BE49-F238E27FC236}">
                <a16:creationId xmlns:a16="http://schemas.microsoft.com/office/drawing/2014/main" id="{BCE97788-DFDE-4724-8743-A53CC47C81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1012" y="210294"/>
            <a:ext cx="3040988" cy="2371588"/>
          </a:xfrm>
          <a:prstGeom prst="rect">
            <a:avLst/>
          </a:prstGeom>
        </p:spPr>
      </p:pic>
      <p:pic>
        <p:nvPicPr>
          <p:cNvPr id="18" name="Image 17">
            <a:extLst>
              <a:ext uri="{FF2B5EF4-FFF2-40B4-BE49-F238E27FC236}">
                <a16:creationId xmlns:a16="http://schemas.microsoft.com/office/drawing/2014/main" id="{BC95FF8B-2853-4B69-A265-0114D3D7B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349" y="156915"/>
            <a:ext cx="3109435" cy="2424967"/>
          </a:xfrm>
          <a:prstGeom prst="rect">
            <a:avLst/>
          </a:prstGeom>
        </p:spPr>
      </p:pic>
      <p:pic>
        <p:nvPicPr>
          <p:cNvPr id="19" name="Image 18">
            <a:extLst>
              <a:ext uri="{FF2B5EF4-FFF2-40B4-BE49-F238E27FC236}">
                <a16:creationId xmlns:a16="http://schemas.microsoft.com/office/drawing/2014/main" id="{2F2C575E-51A5-4594-916D-980A5BEF85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2045" y="183605"/>
            <a:ext cx="2974048" cy="2371588"/>
          </a:xfrm>
          <a:prstGeom prst="rect">
            <a:avLst/>
          </a:prstGeom>
        </p:spPr>
      </p:pic>
      <p:pic>
        <p:nvPicPr>
          <p:cNvPr id="20" name="Image 19">
            <a:extLst>
              <a:ext uri="{FF2B5EF4-FFF2-40B4-BE49-F238E27FC236}">
                <a16:creationId xmlns:a16="http://schemas.microsoft.com/office/drawing/2014/main" id="{EF8C0A4B-0457-4130-9433-3468304B50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1012" y="191244"/>
            <a:ext cx="3040988" cy="2371588"/>
          </a:xfrm>
          <a:prstGeom prst="rect">
            <a:avLst/>
          </a:prstGeom>
        </p:spPr>
      </p:pic>
      <p:pic>
        <p:nvPicPr>
          <p:cNvPr id="21" name="Image 20">
            <a:extLst>
              <a:ext uri="{FF2B5EF4-FFF2-40B4-BE49-F238E27FC236}">
                <a16:creationId xmlns:a16="http://schemas.microsoft.com/office/drawing/2014/main" id="{6E2D4A45-AEFC-4382-8F5F-55C6F95FDC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2045" y="164555"/>
            <a:ext cx="2974048" cy="2371588"/>
          </a:xfrm>
          <a:prstGeom prst="rect">
            <a:avLst/>
          </a:prstGeom>
        </p:spPr>
      </p:pic>
      <p:pic>
        <p:nvPicPr>
          <p:cNvPr id="22" name="Image 21">
            <a:extLst>
              <a:ext uri="{FF2B5EF4-FFF2-40B4-BE49-F238E27FC236}">
                <a16:creationId xmlns:a16="http://schemas.microsoft.com/office/drawing/2014/main" id="{A9B2FF69-B955-4308-9CF1-974CC6294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349" y="147390"/>
            <a:ext cx="3109435" cy="2424967"/>
          </a:xfrm>
          <a:prstGeom prst="rect">
            <a:avLst/>
          </a:prstGeom>
        </p:spPr>
      </p:pic>
      <p:pic>
        <p:nvPicPr>
          <p:cNvPr id="23" name="Image 22">
            <a:extLst>
              <a:ext uri="{FF2B5EF4-FFF2-40B4-BE49-F238E27FC236}">
                <a16:creationId xmlns:a16="http://schemas.microsoft.com/office/drawing/2014/main" id="{F715CA94-8D8C-4CAE-B943-4E2542BAF3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1012" y="181719"/>
            <a:ext cx="3040988" cy="2371588"/>
          </a:xfrm>
          <a:prstGeom prst="rect">
            <a:avLst/>
          </a:prstGeom>
        </p:spPr>
      </p:pic>
      <p:pic>
        <p:nvPicPr>
          <p:cNvPr id="24" name="Image 23">
            <a:extLst>
              <a:ext uri="{FF2B5EF4-FFF2-40B4-BE49-F238E27FC236}">
                <a16:creationId xmlns:a16="http://schemas.microsoft.com/office/drawing/2014/main" id="{36E2B9FA-826D-4C45-980E-B67330F431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2045" y="155030"/>
            <a:ext cx="2974048" cy="2371588"/>
          </a:xfrm>
          <a:prstGeom prst="rect">
            <a:avLst/>
          </a:prstGeom>
        </p:spPr>
      </p:pic>
      <p:pic>
        <p:nvPicPr>
          <p:cNvPr id="25" name="Image 24">
            <a:extLst>
              <a:ext uri="{FF2B5EF4-FFF2-40B4-BE49-F238E27FC236}">
                <a16:creationId xmlns:a16="http://schemas.microsoft.com/office/drawing/2014/main" id="{A4D69FFA-07A3-4449-A4A0-7D37AB97E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109"/>
            <a:ext cx="3031193" cy="2417156"/>
          </a:xfrm>
          <a:prstGeom prst="rect">
            <a:avLst/>
          </a:prstGeom>
        </p:spPr>
      </p:pic>
      <p:pic>
        <p:nvPicPr>
          <p:cNvPr id="26" name="Image 25">
            <a:extLst>
              <a:ext uri="{FF2B5EF4-FFF2-40B4-BE49-F238E27FC236}">
                <a16:creationId xmlns:a16="http://schemas.microsoft.com/office/drawing/2014/main" id="{FD9808DE-52DE-4F9A-B1CB-8F19EAFBD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274" y="99766"/>
            <a:ext cx="3099419" cy="2417156"/>
          </a:xfrm>
          <a:prstGeom prst="rect">
            <a:avLst/>
          </a:prstGeom>
        </p:spPr>
      </p:pic>
      <p:pic>
        <p:nvPicPr>
          <p:cNvPr id="27" name="Image 26">
            <a:extLst>
              <a:ext uri="{FF2B5EF4-FFF2-40B4-BE49-F238E27FC236}">
                <a16:creationId xmlns:a16="http://schemas.microsoft.com/office/drawing/2014/main" id="{A1A045A3-A33C-4D04-81B7-5BFD21C0BD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1012" y="162669"/>
            <a:ext cx="3031193" cy="2363949"/>
          </a:xfrm>
          <a:prstGeom prst="rect">
            <a:avLst/>
          </a:prstGeom>
        </p:spPr>
      </p:pic>
      <p:pic>
        <p:nvPicPr>
          <p:cNvPr id="28" name="Image 27">
            <a:extLst>
              <a:ext uri="{FF2B5EF4-FFF2-40B4-BE49-F238E27FC236}">
                <a16:creationId xmlns:a16="http://schemas.microsoft.com/office/drawing/2014/main" id="{885CBEB0-A924-47FC-AE76-470269B1AB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0620" y="145505"/>
            <a:ext cx="2964468" cy="2363949"/>
          </a:xfrm>
          <a:prstGeom prst="rect">
            <a:avLst/>
          </a:prstGeom>
        </p:spPr>
      </p:pic>
      <p:sp>
        <p:nvSpPr>
          <p:cNvPr id="29" name="Espace réservé du contenu 2">
            <a:extLst>
              <a:ext uri="{FF2B5EF4-FFF2-40B4-BE49-F238E27FC236}">
                <a16:creationId xmlns:a16="http://schemas.microsoft.com/office/drawing/2014/main" id="{DDE45410-FE54-4A42-BD8B-05AE0BC6024A}"/>
              </a:ext>
            </a:extLst>
          </p:cNvPr>
          <p:cNvSpPr txBox="1">
            <a:spLocks/>
          </p:cNvSpPr>
          <p:nvPr/>
        </p:nvSpPr>
        <p:spPr>
          <a:xfrm>
            <a:off x="200025" y="2674272"/>
            <a:ext cx="11982179" cy="53565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Fonctionnalité </a:t>
            </a:r>
            <a:r>
              <a:rPr lang="fr-FR" dirty="0" err="1"/>
              <a:t>jointplot</a:t>
            </a:r>
            <a:r>
              <a:rPr lang="fr-FR" dirty="0"/>
              <a:t>: </a:t>
            </a:r>
            <a:r>
              <a:rPr lang="fr-FR" altLang="fr-FR" dirty="0"/>
              <a:t>affiche une relation entre deux variables (bivariée) ainsi que histogrammes (univariée) dans les marges. </a:t>
            </a:r>
          </a:p>
        </p:txBody>
      </p:sp>
      <p:sp>
        <p:nvSpPr>
          <p:cNvPr id="30" name="Espace réservé du numéro de diapositive 29">
            <a:extLst>
              <a:ext uri="{FF2B5EF4-FFF2-40B4-BE49-F238E27FC236}">
                <a16:creationId xmlns:a16="http://schemas.microsoft.com/office/drawing/2014/main" id="{51CE5F23-A4E9-4657-9DA3-256E1331B84B}"/>
              </a:ext>
            </a:extLst>
          </p:cNvPr>
          <p:cNvSpPr>
            <a:spLocks noGrp="1"/>
          </p:cNvSpPr>
          <p:nvPr>
            <p:ph type="sldNum" sz="quarter" idx="12"/>
          </p:nvPr>
        </p:nvSpPr>
        <p:spPr/>
        <p:txBody>
          <a:bodyPr/>
          <a:lstStyle/>
          <a:p>
            <a:fld id="{506FC297-A7C6-4156-ADF2-A109030AE4F6}" type="slidenum">
              <a:rPr lang="fr-FR" smtClean="0"/>
              <a:t>24</a:t>
            </a:fld>
            <a:endParaRPr lang="fr-FR"/>
          </a:p>
        </p:txBody>
      </p:sp>
    </p:spTree>
    <p:extLst>
      <p:ext uri="{BB962C8B-B14F-4D97-AF65-F5344CB8AC3E}">
        <p14:creationId xmlns:p14="http://schemas.microsoft.com/office/powerpoint/2010/main" val="74964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7DD67F1-6828-4937-99D4-2F47E2249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5" y="255474"/>
            <a:ext cx="7748465" cy="6347051"/>
          </a:xfrm>
          <a:prstGeom prst="rect">
            <a:avLst/>
          </a:prstGeom>
        </p:spPr>
      </p:pic>
      <p:sp>
        <p:nvSpPr>
          <p:cNvPr id="4" name="ZoneTexte 3">
            <a:extLst>
              <a:ext uri="{FF2B5EF4-FFF2-40B4-BE49-F238E27FC236}">
                <a16:creationId xmlns:a16="http://schemas.microsoft.com/office/drawing/2014/main" id="{8B26E19F-1CC5-417B-810F-E2DD62D760E2}"/>
              </a:ext>
            </a:extLst>
          </p:cNvPr>
          <p:cNvSpPr txBox="1"/>
          <p:nvPr/>
        </p:nvSpPr>
        <p:spPr>
          <a:xfrm>
            <a:off x="333375" y="914400"/>
            <a:ext cx="3800475" cy="5078313"/>
          </a:xfrm>
          <a:prstGeom prst="rect">
            <a:avLst/>
          </a:prstGeom>
          <a:noFill/>
        </p:spPr>
        <p:txBody>
          <a:bodyPr wrap="square" rtlCol="0">
            <a:spAutoFit/>
          </a:bodyPr>
          <a:lstStyle/>
          <a:p>
            <a:pPr marL="285750" indent="-285750">
              <a:buFont typeface="Arial" panose="020B0604020202020204" pitchFamily="34" charset="0"/>
              <a:buChar char="•"/>
            </a:pPr>
            <a:r>
              <a:rPr lang="fr-FR" dirty="0" err="1"/>
              <a:t>Scatter</a:t>
            </a:r>
            <a:r>
              <a:rPr lang="fr-FR" dirty="0"/>
              <a:t> plots des combinaisons de </a:t>
            </a:r>
            <a:r>
              <a:rPr lang="fr-FR" dirty="0" err="1"/>
              <a:t>quatres</a:t>
            </a:r>
            <a:r>
              <a:rPr lang="fr-FR" dirty="0"/>
              <a:t> variables (</a:t>
            </a:r>
            <a:r>
              <a:rPr lang="fr-FR" dirty="0" err="1"/>
              <a:t>fiber,proteins</a:t>
            </a:r>
            <a:r>
              <a:rPr lang="fr-FR" dirty="0"/>
              <a:t>, carbohydrates, </a:t>
            </a:r>
            <a:r>
              <a:rPr lang="fr-FR" dirty="0" err="1"/>
              <a:t>sugars</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les points sont colorés selon les codes couleurs associés aux nutri grades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Présence de </a:t>
            </a:r>
            <a:r>
              <a:rPr lang="fr-FR" dirty="0" err="1"/>
              <a:t>outliers</a:t>
            </a:r>
            <a:r>
              <a:rPr lang="fr-FR" dirty="0"/>
              <a:t> dans les différents graphiques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Estimation de densité noyau pour présenter les distributions des variables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Les couleurs permettent de voir la forme (gaussienne ou non) par catégorie de produit (nutri grade)</a:t>
            </a:r>
          </a:p>
        </p:txBody>
      </p:sp>
      <p:sp>
        <p:nvSpPr>
          <p:cNvPr id="5" name="Espace réservé du numéro de diapositive 4">
            <a:extLst>
              <a:ext uri="{FF2B5EF4-FFF2-40B4-BE49-F238E27FC236}">
                <a16:creationId xmlns:a16="http://schemas.microsoft.com/office/drawing/2014/main" id="{038A673F-334A-44FF-83F6-32771F599EC1}"/>
              </a:ext>
            </a:extLst>
          </p:cNvPr>
          <p:cNvSpPr>
            <a:spLocks noGrp="1"/>
          </p:cNvSpPr>
          <p:nvPr>
            <p:ph type="sldNum" sz="quarter" idx="12"/>
          </p:nvPr>
        </p:nvSpPr>
        <p:spPr/>
        <p:txBody>
          <a:bodyPr/>
          <a:lstStyle/>
          <a:p>
            <a:fld id="{506FC297-A7C6-4156-ADF2-A109030AE4F6}" type="slidenum">
              <a:rPr lang="fr-FR" smtClean="0"/>
              <a:t>25</a:t>
            </a:fld>
            <a:endParaRPr lang="fr-FR"/>
          </a:p>
        </p:txBody>
      </p:sp>
    </p:spTree>
    <p:extLst>
      <p:ext uri="{BB962C8B-B14F-4D97-AF65-F5344CB8AC3E}">
        <p14:creationId xmlns:p14="http://schemas.microsoft.com/office/powerpoint/2010/main" val="2647052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276B656-1BF8-4EED-BD35-1A112AB5D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581492"/>
            <a:ext cx="6409263" cy="4370907"/>
          </a:xfrm>
          <a:prstGeom prst="rect">
            <a:avLst/>
          </a:prstGeom>
        </p:spPr>
      </p:pic>
      <p:sp>
        <p:nvSpPr>
          <p:cNvPr id="5" name="ZoneTexte 4">
            <a:extLst>
              <a:ext uri="{FF2B5EF4-FFF2-40B4-BE49-F238E27FC236}">
                <a16:creationId xmlns:a16="http://schemas.microsoft.com/office/drawing/2014/main" id="{CB959B70-FFA5-4E86-9628-8FFE558D384E}"/>
              </a:ext>
            </a:extLst>
          </p:cNvPr>
          <p:cNvSpPr txBox="1"/>
          <p:nvPr/>
        </p:nvSpPr>
        <p:spPr>
          <a:xfrm>
            <a:off x="403464" y="5133219"/>
            <a:ext cx="5692535" cy="1200329"/>
          </a:xfrm>
          <a:prstGeom prst="rect">
            <a:avLst/>
          </a:prstGeom>
          <a:noFill/>
        </p:spPr>
        <p:txBody>
          <a:bodyPr wrap="square" rtlCol="0">
            <a:spAutoFit/>
          </a:bodyPr>
          <a:lstStyle/>
          <a:p>
            <a:r>
              <a:rPr lang="fr-FR" dirty="0"/>
              <a:t>Le graphique à bulle montre (par le biais de la taille des bulles) les points avec un grand diamètre sont situés à des niveau de carbohydrates et/ou fat élevés donc les sucre et fat sont </a:t>
            </a:r>
            <a:r>
              <a:rPr lang="fr-FR" dirty="0" err="1"/>
              <a:t>omiprésent</a:t>
            </a:r>
            <a:r>
              <a:rPr lang="fr-FR" dirty="0"/>
              <a:t> généralement</a:t>
            </a:r>
          </a:p>
        </p:txBody>
      </p:sp>
      <p:pic>
        <p:nvPicPr>
          <p:cNvPr id="6" name="Image 5">
            <a:extLst>
              <a:ext uri="{FF2B5EF4-FFF2-40B4-BE49-F238E27FC236}">
                <a16:creationId xmlns:a16="http://schemas.microsoft.com/office/drawing/2014/main" id="{DC5961B5-8332-4D45-AA5C-DD7D7AFDE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027" y="759345"/>
            <a:ext cx="6278897" cy="4078599"/>
          </a:xfrm>
          <a:prstGeom prst="rect">
            <a:avLst/>
          </a:prstGeom>
        </p:spPr>
      </p:pic>
      <p:sp>
        <p:nvSpPr>
          <p:cNvPr id="7" name="ZoneTexte 6">
            <a:extLst>
              <a:ext uri="{FF2B5EF4-FFF2-40B4-BE49-F238E27FC236}">
                <a16:creationId xmlns:a16="http://schemas.microsoft.com/office/drawing/2014/main" id="{332B0ECF-92CD-4098-80BA-631CC8BA96AF}"/>
              </a:ext>
            </a:extLst>
          </p:cNvPr>
          <p:cNvSpPr txBox="1"/>
          <p:nvPr/>
        </p:nvSpPr>
        <p:spPr>
          <a:xfrm>
            <a:off x="6375032" y="5133219"/>
            <a:ext cx="5413504" cy="1477328"/>
          </a:xfrm>
          <a:prstGeom prst="rect">
            <a:avLst/>
          </a:prstGeom>
          <a:noFill/>
        </p:spPr>
        <p:txBody>
          <a:bodyPr wrap="square" rtlCol="0">
            <a:spAutoFit/>
          </a:bodyPr>
          <a:lstStyle/>
          <a:p>
            <a:pPr algn="just"/>
            <a:r>
              <a:rPr lang="fr-FR" dirty="0"/>
              <a:t>Nutri grade en fonction de sugars_100g et fat_100g montre la dépendance entre le taux de sucre et fat dans la variation du nutri grade (les quantités des nutriments augmente , les nutri grade virent vers les grade d et e</a:t>
            </a:r>
          </a:p>
          <a:p>
            <a:pPr algn="just"/>
            <a:endParaRPr lang="fr-FR" dirty="0"/>
          </a:p>
        </p:txBody>
      </p:sp>
      <p:sp>
        <p:nvSpPr>
          <p:cNvPr id="2" name="Espace réservé du numéro de diapositive 1">
            <a:extLst>
              <a:ext uri="{FF2B5EF4-FFF2-40B4-BE49-F238E27FC236}">
                <a16:creationId xmlns:a16="http://schemas.microsoft.com/office/drawing/2014/main" id="{5F9BA68D-1FA9-4DEA-B9F0-9DD96698C7B8}"/>
              </a:ext>
            </a:extLst>
          </p:cNvPr>
          <p:cNvSpPr>
            <a:spLocks noGrp="1"/>
          </p:cNvSpPr>
          <p:nvPr>
            <p:ph type="sldNum" sz="quarter" idx="12"/>
          </p:nvPr>
        </p:nvSpPr>
        <p:spPr/>
        <p:txBody>
          <a:bodyPr/>
          <a:lstStyle/>
          <a:p>
            <a:fld id="{506FC297-A7C6-4156-ADF2-A109030AE4F6}" type="slidenum">
              <a:rPr lang="fr-FR" smtClean="0"/>
              <a:t>26</a:t>
            </a:fld>
            <a:endParaRPr lang="fr-FR"/>
          </a:p>
        </p:txBody>
      </p:sp>
    </p:spTree>
    <p:extLst>
      <p:ext uri="{BB962C8B-B14F-4D97-AF65-F5344CB8AC3E}">
        <p14:creationId xmlns:p14="http://schemas.microsoft.com/office/powerpoint/2010/main" val="2426440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p:nvPr>
        </p:nvSpPr>
        <p:spPr/>
        <p:txBody>
          <a:bodyPr/>
          <a:lstStyle/>
          <a:p>
            <a:pPr lvl="0"/>
            <a:r>
              <a:rPr lang="fr-FR" dirty="0"/>
              <a:t>Analyse en composante principale</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1"/>
          </p:nvPr>
        </p:nvSpPr>
        <p:spPr>
          <a:xfrm>
            <a:off x="314491" y="2031943"/>
            <a:ext cx="11363159" cy="4492682"/>
          </a:xfrm>
        </p:spPr>
        <p:txBody>
          <a:bodyPr>
            <a:normAutofit/>
          </a:bodyPr>
          <a:lstStyle/>
          <a:p>
            <a:r>
              <a:rPr lang="fr-FR" altLang="fr-FR" dirty="0"/>
              <a:t>L'analyse en composantes principales  : Réduire la dimensionnalité tout en conservant la plupart des informations (quantité maximale de variance ) des variables dans les composantes principales orthogonales les unes aux autres (non corrélées)</a:t>
            </a:r>
          </a:p>
          <a:p>
            <a:endParaRPr lang="fr-FR" altLang="fr-FR" dirty="0"/>
          </a:p>
          <a:p>
            <a:r>
              <a:rPr lang="fr-FR" dirty="0"/>
              <a:t>Etapes de l’algorithme:</a:t>
            </a:r>
          </a:p>
          <a:p>
            <a:pPr marL="666900" lvl="1" indent="-342900">
              <a:buFont typeface="+mj-lt"/>
              <a:buAutoNum type="arabicParenR"/>
            </a:pPr>
            <a:r>
              <a:rPr lang="fr-FR" dirty="0"/>
              <a:t>Sélection des colonnes à prendre en compte dans l’ACP</a:t>
            </a:r>
          </a:p>
          <a:p>
            <a:pPr marL="666900" lvl="1" indent="-342900">
              <a:buFont typeface="+mj-lt"/>
              <a:buAutoNum type="arabicParenR"/>
            </a:pPr>
            <a:r>
              <a:rPr lang="fr-FR" dirty="0"/>
              <a:t>Préparation des données pour l'ACP</a:t>
            </a:r>
          </a:p>
          <a:p>
            <a:pPr marL="666900" lvl="1" indent="-342900">
              <a:buFont typeface="+mj-lt"/>
              <a:buAutoNum type="arabicParenR"/>
            </a:pPr>
            <a:r>
              <a:rPr lang="fr-FR" dirty="0"/>
              <a:t>Centrage et Réduction</a:t>
            </a:r>
          </a:p>
          <a:p>
            <a:pPr marL="666900" lvl="1" indent="-342900">
              <a:buFont typeface="+mj-lt"/>
              <a:buAutoNum type="arabicParenR"/>
            </a:pPr>
            <a:r>
              <a:rPr lang="fr-FR" dirty="0"/>
              <a:t>Calcul des composantes principales</a:t>
            </a:r>
          </a:p>
          <a:p>
            <a:pPr marL="666900" lvl="1" indent="-342900">
              <a:buFont typeface="+mj-lt"/>
              <a:buAutoNum type="arabicParenR"/>
            </a:pPr>
            <a:r>
              <a:rPr lang="fr-FR" dirty="0"/>
              <a:t>Eboulis des valeurs propres</a:t>
            </a:r>
          </a:p>
          <a:p>
            <a:pPr marL="666900" lvl="1" indent="-342900">
              <a:buFont typeface="+mj-lt"/>
              <a:buAutoNum type="arabicParenR"/>
            </a:pPr>
            <a:r>
              <a:rPr lang="fr-FR" dirty="0"/>
              <a:t> Cercle des corrélations</a:t>
            </a:r>
          </a:p>
          <a:p>
            <a:pPr marL="666900" lvl="1" indent="-342900">
              <a:buFont typeface="+mj-lt"/>
              <a:buAutoNum type="arabicParenR"/>
            </a:pPr>
            <a:r>
              <a:rPr lang="fr-FR" dirty="0"/>
              <a:t>Affichage des points sur les plans factoriels</a:t>
            </a:r>
          </a:p>
          <a:p>
            <a:endParaRPr lang="fr-FR" dirty="0"/>
          </a:p>
        </p:txBody>
      </p:sp>
      <p:sp>
        <p:nvSpPr>
          <p:cNvPr id="4" name="Rectangle 1">
            <a:extLst>
              <a:ext uri="{FF2B5EF4-FFF2-40B4-BE49-F238E27FC236}">
                <a16:creationId xmlns:a16="http://schemas.microsoft.com/office/drawing/2014/main" id="{3D600271-4D61-46AB-AD44-BD0ECECCBCE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3F4831E-1C05-4EDF-A4B9-D9B26298AFD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E413244D-B5B2-48F2-944D-398D953A6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916" y="3742277"/>
            <a:ext cx="4276466" cy="2413567"/>
          </a:xfrm>
          <a:prstGeom prst="rect">
            <a:avLst/>
          </a:prstGeom>
        </p:spPr>
      </p:pic>
      <p:sp>
        <p:nvSpPr>
          <p:cNvPr id="7" name="Espace réservé du numéro de diapositive 6">
            <a:extLst>
              <a:ext uri="{FF2B5EF4-FFF2-40B4-BE49-F238E27FC236}">
                <a16:creationId xmlns:a16="http://schemas.microsoft.com/office/drawing/2014/main" id="{2582D442-7E75-4D52-94F7-A4745A8F05B6}"/>
              </a:ext>
            </a:extLst>
          </p:cNvPr>
          <p:cNvSpPr>
            <a:spLocks noGrp="1"/>
          </p:cNvSpPr>
          <p:nvPr>
            <p:ph type="sldNum" sz="quarter" idx="12"/>
          </p:nvPr>
        </p:nvSpPr>
        <p:spPr/>
        <p:txBody>
          <a:bodyPr/>
          <a:lstStyle/>
          <a:p>
            <a:fld id="{506FC297-A7C6-4156-ADF2-A109030AE4F6}" type="slidenum">
              <a:rPr lang="fr-FR" smtClean="0"/>
              <a:t>27</a:t>
            </a:fld>
            <a:endParaRPr lang="fr-FR"/>
          </a:p>
        </p:txBody>
      </p:sp>
    </p:spTree>
    <p:extLst>
      <p:ext uri="{BB962C8B-B14F-4D97-AF65-F5344CB8AC3E}">
        <p14:creationId xmlns:p14="http://schemas.microsoft.com/office/powerpoint/2010/main" val="3332285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
            <a:extLst>
              <a:ext uri="{FF2B5EF4-FFF2-40B4-BE49-F238E27FC236}">
                <a16:creationId xmlns:a16="http://schemas.microsoft.com/office/drawing/2014/main" id="{7218ACF1-EC47-42FC-B960-CCF1EAE1A8D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6" name="ZoneTexte 25">
            <a:extLst>
              <a:ext uri="{FF2B5EF4-FFF2-40B4-BE49-F238E27FC236}">
                <a16:creationId xmlns:a16="http://schemas.microsoft.com/office/drawing/2014/main" id="{2DAB6B26-5EF6-4A74-8214-0EDFE4323C2E}"/>
              </a:ext>
            </a:extLst>
          </p:cNvPr>
          <p:cNvSpPr txBox="1"/>
          <p:nvPr/>
        </p:nvSpPr>
        <p:spPr>
          <a:xfrm>
            <a:off x="457245" y="929639"/>
            <a:ext cx="5481100" cy="1754326"/>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fr-FR" altLang="fr-FR" dirty="0">
                <a:solidFill>
                  <a:schemeClr val="tx2"/>
                </a:solidFill>
              </a:rPr>
              <a:t>Somme cumulée de la variance expliquée avec 10  caractéristiques.</a:t>
            </a:r>
          </a:p>
          <a:p>
            <a:pPr marR="0" lvl="0" algn="l" defTabSz="914400" rtl="0" eaLnBrk="0" fontAlgn="base" latinLnBrk="0" hangingPunct="0">
              <a:lnSpc>
                <a:spcPct val="100000"/>
              </a:lnSpc>
              <a:spcBef>
                <a:spcPct val="0"/>
              </a:spcBef>
              <a:spcAft>
                <a:spcPct val="0"/>
              </a:spcAft>
              <a:buClrTx/>
              <a:buSzTx/>
              <a:tabLst/>
            </a:pPr>
            <a:r>
              <a:rPr lang="fr-FR" altLang="fr-FR" dirty="0">
                <a:solidFill>
                  <a:schemeClr val="tx2"/>
                </a:solidFill>
                <a:sym typeface="Wingdings" panose="05000000000000000000" pitchFamily="2" charset="2"/>
              </a:rPr>
              <a:t>       80 % de variance obtenue avec </a:t>
            </a:r>
            <a:r>
              <a:rPr lang="fr-FR" altLang="fr-FR" b="1" dirty="0">
                <a:solidFill>
                  <a:schemeClr val="tx2"/>
                </a:solidFill>
                <a:sym typeface="Wingdings" panose="05000000000000000000" pitchFamily="2" charset="2"/>
              </a:rPr>
              <a:t>5</a:t>
            </a:r>
            <a:r>
              <a:rPr lang="fr-FR" altLang="fr-FR" dirty="0">
                <a:solidFill>
                  <a:schemeClr val="tx2"/>
                </a:solidFill>
                <a:sym typeface="Wingdings" panose="05000000000000000000" pitchFamily="2" charset="2"/>
              </a:rPr>
              <a:t> </a:t>
            </a:r>
            <a:r>
              <a:rPr lang="fr-FR" altLang="fr-FR" b="1" dirty="0">
                <a:solidFill>
                  <a:schemeClr val="tx2"/>
                </a:solidFill>
                <a:sym typeface="Wingdings" panose="05000000000000000000" pitchFamily="2" charset="2"/>
              </a:rPr>
              <a:t>composantes</a:t>
            </a:r>
            <a:endParaRPr lang="fr-FR" altLang="fr-FR" b="1" dirty="0">
              <a:solidFill>
                <a:schemeClr val="tx2"/>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fr-FR" altLang="fr-FR" dirty="0">
              <a:solidFill>
                <a:schemeClr val="tx2"/>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fr-FR" altLang="fr-FR" dirty="0">
              <a:solidFill>
                <a:schemeClr val="tx2"/>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fr-FR" altLang="fr-FR" dirty="0">
                <a:solidFill>
                  <a:schemeClr val="tx2"/>
                </a:solidFill>
              </a:rPr>
              <a:t>Eboulis des valeurs propres </a:t>
            </a:r>
          </a:p>
        </p:txBody>
      </p:sp>
      <p:grpSp>
        <p:nvGrpSpPr>
          <p:cNvPr id="33" name="Groupe 32">
            <a:extLst>
              <a:ext uri="{FF2B5EF4-FFF2-40B4-BE49-F238E27FC236}">
                <a16:creationId xmlns:a16="http://schemas.microsoft.com/office/drawing/2014/main" id="{2E7251A6-8C20-4723-ABB7-B918403C3476}"/>
              </a:ext>
            </a:extLst>
          </p:cNvPr>
          <p:cNvGrpSpPr/>
          <p:nvPr/>
        </p:nvGrpSpPr>
        <p:grpSpPr>
          <a:xfrm>
            <a:off x="5486417" y="929639"/>
            <a:ext cx="5801751" cy="5103822"/>
            <a:chOff x="6611025" y="845702"/>
            <a:chExt cx="5801751" cy="5103822"/>
          </a:xfrm>
        </p:grpSpPr>
        <p:grpSp>
          <p:nvGrpSpPr>
            <p:cNvPr id="31" name="Groupe 30">
              <a:extLst>
                <a:ext uri="{FF2B5EF4-FFF2-40B4-BE49-F238E27FC236}">
                  <a16:creationId xmlns:a16="http://schemas.microsoft.com/office/drawing/2014/main" id="{0AAC67A4-608B-4EB3-BBB2-3F9EF9474364}"/>
                </a:ext>
              </a:extLst>
            </p:cNvPr>
            <p:cNvGrpSpPr/>
            <p:nvPr/>
          </p:nvGrpSpPr>
          <p:grpSpPr>
            <a:xfrm>
              <a:off x="6611025" y="845702"/>
              <a:ext cx="5801751" cy="3936505"/>
              <a:chOff x="6611025" y="845702"/>
              <a:chExt cx="5801751" cy="3936505"/>
            </a:xfrm>
          </p:grpSpPr>
          <p:pic>
            <p:nvPicPr>
              <p:cNvPr id="28" name="Image 27">
                <a:extLst>
                  <a:ext uri="{FF2B5EF4-FFF2-40B4-BE49-F238E27FC236}">
                    <a16:creationId xmlns:a16="http://schemas.microsoft.com/office/drawing/2014/main" id="{52C5CAC5-0B19-4E02-B180-18EF157B1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047" y="845702"/>
                <a:ext cx="5780729" cy="3432008"/>
              </a:xfrm>
              <a:prstGeom prst="rect">
                <a:avLst/>
              </a:prstGeom>
            </p:spPr>
          </p:pic>
          <p:sp>
            <p:nvSpPr>
              <p:cNvPr id="30" name="Rectangle 29">
                <a:extLst>
                  <a:ext uri="{FF2B5EF4-FFF2-40B4-BE49-F238E27FC236}">
                    <a16:creationId xmlns:a16="http://schemas.microsoft.com/office/drawing/2014/main" id="{CD3A5AB2-5091-4C41-AFFD-FBFF4CA204C5}"/>
                  </a:ext>
                </a:extLst>
              </p:cNvPr>
              <p:cNvSpPr/>
              <p:nvPr/>
            </p:nvSpPr>
            <p:spPr>
              <a:xfrm>
                <a:off x="6611025" y="1240030"/>
                <a:ext cx="5780729" cy="3542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2" name="Image 31" descr="Une image contenant texte, pêche, sport, très coloré&#10;&#10;Description générée automatiquement">
              <a:extLst>
                <a:ext uri="{FF2B5EF4-FFF2-40B4-BE49-F238E27FC236}">
                  <a16:creationId xmlns:a16="http://schemas.microsoft.com/office/drawing/2014/main" id="{52A783DB-6780-4FAA-AA80-FB1968428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726" y="1240030"/>
              <a:ext cx="4782150" cy="4709494"/>
            </a:xfrm>
            <a:prstGeom prst="rect">
              <a:avLst/>
            </a:prstGeom>
          </p:spPr>
        </p:pic>
      </p:grpSp>
      <p:sp>
        <p:nvSpPr>
          <p:cNvPr id="34" name="Espace réservé du numéro de diapositive 33">
            <a:extLst>
              <a:ext uri="{FF2B5EF4-FFF2-40B4-BE49-F238E27FC236}">
                <a16:creationId xmlns:a16="http://schemas.microsoft.com/office/drawing/2014/main" id="{3C3C39EF-856A-4781-9C30-44DA2FFDD3FC}"/>
              </a:ext>
            </a:extLst>
          </p:cNvPr>
          <p:cNvSpPr>
            <a:spLocks noGrp="1"/>
          </p:cNvSpPr>
          <p:nvPr>
            <p:ph type="sldNum" sz="quarter" idx="12"/>
          </p:nvPr>
        </p:nvSpPr>
        <p:spPr/>
        <p:txBody>
          <a:bodyPr/>
          <a:lstStyle/>
          <a:p>
            <a:fld id="{506FC297-A7C6-4156-ADF2-A109030AE4F6}" type="slidenum">
              <a:rPr lang="fr-FR" smtClean="0"/>
              <a:t>28</a:t>
            </a:fld>
            <a:endParaRPr lang="fr-FR"/>
          </a:p>
        </p:txBody>
      </p:sp>
    </p:spTree>
    <p:extLst>
      <p:ext uri="{BB962C8B-B14F-4D97-AF65-F5344CB8AC3E}">
        <p14:creationId xmlns:p14="http://schemas.microsoft.com/office/powerpoint/2010/main" val="253386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D7EC68BC-3C75-41F9-B6EF-F0E8319B5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605" y="624885"/>
            <a:ext cx="4734624" cy="4525183"/>
          </a:xfrm>
          <a:prstGeom prst="rect">
            <a:avLst/>
          </a:prstGeom>
        </p:spPr>
      </p:pic>
      <p:pic>
        <p:nvPicPr>
          <p:cNvPr id="21" name="Image 20">
            <a:extLst>
              <a:ext uri="{FF2B5EF4-FFF2-40B4-BE49-F238E27FC236}">
                <a16:creationId xmlns:a16="http://schemas.microsoft.com/office/drawing/2014/main" id="{951A3287-9534-4B65-BA3B-B1277E36A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11" y="624885"/>
            <a:ext cx="4607689" cy="4525183"/>
          </a:xfrm>
          <a:prstGeom prst="rect">
            <a:avLst/>
          </a:prstGeom>
        </p:spPr>
      </p:pic>
      <p:sp>
        <p:nvSpPr>
          <p:cNvPr id="3" name="ZoneTexte 2">
            <a:extLst>
              <a:ext uri="{FF2B5EF4-FFF2-40B4-BE49-F238E27FC236}">
                <a16:creationId xmlns:a16="http://schemas.microsoft.com/office/drawing/2014/main" id="{205152DB-65FA-403E-AB4D-CF3CC227D841}"/>
              </a:ext>
            </a:extLst>
          </p:cNvPr>
          <p:cNvSpPr txBox="1"/>
          <p:nvPr/>
        </p:nvSpPr>
        <p:spPr>
          <a:xfrm>
            <a:off x="325822" y="5297214"/>
            <a:ext cx="7702621" cy="1477328"/>
          </a:xfrm>
          <a:prstGeom prst="rect">
            <a:avLst/>
          </a:prstGeom>
          <a:noFill/>
        </p:spPr>
        <p:txBody>
          <a:bodyPr wrap="none" rtlCol="0">
            <a:spAutoFit/>
          </a:bodyPr>
          <a:lstStyle/>
          <a:p>
            <a:r>
              <a:rPr lang="fr-FR" b="1" dirty="0"/>
              <a:t>Interprétation:</a:t>
            </a:r>
          </a:p>
          <a:p>
            <a:r>
              <a:rPr lang="fr-FR" dirty="0"/>
              <a:t>Variables bien présentées sur le premier plan factoriel : proteins_100g, sodium_100g</a:t>
            </a:r>
          </a:p>
          <a:p>
            <a:r>
              <a:rPr lang="fr-FR" dirty="0"/>
              <a:t>Variables bien présentées sur le deuxième plan factoriel : fiber_100g </a:t>
            </a:r>
          </a:p>
          <a:p>
            <a:r>
              <a:rPr lang="fr-FR" dirty="0"/>
              <a:t>Nuage de point très condensé avec présence d’</a:t>
            </a:r>
            <a:r>
              <a:rPr lang="fr-FR" dirty="0" err="1"/>
              <a:t>outliers</a:t>
            </a:r>
            <a:r>
              <a:rPr lang="fr-FR" dirty="0"/>
              <a:t> difficile à interpréter</a:t>
            </a:r>
          </a:p>
          <a:p>
            <a:r>
              <a:rPr lang="fr-FR" dirty="0"/>
              <a:t>ACP sensible aux </a:t>
            </a:r>
            <a:r>
              <a:rPr lang="fr-FR" dirty="0" err="1"/>
              <a:t>outliers</a:t>
            </a:r>
            <a:r>
              <a:rPr lang="fr-FR" dirty="0"/>
              <a:t> </a:t>
            </a:r>
          </a:p>
        </p:txBody>
      </p:sp>
      <p:sp>
        <p:nvSpPr>
          <p:cNvPr id="4" name="Espace réservé du numéro de diapositive 3">
            <a:extLst>
              <a:ext uri="{FF2B5EF4-FFF2-40B4-BE49-F238E27FC236}">
                <a16:creationId xmlns:a16="http://schemas.microsoft.com/office/drawing/2014/main" id="{200357E8-280B-4DDD-8C77-6F35279B8231}"/>
              </a:ext>
            </a:extLst>
          </p:cNvPr>
          <p:cNvSpPr>
            <a:spLocks noGrp="1"/>
          </p:cNvSpPr>
          <p:nvPr>
            <p:ph type="sldNum" sz="quarter" idx="12"/>
          </p:nvPr>
        </p:nvSpPr>
        <p:spPr/>
        <p:txBody>
          <a:bodyPr/>
          <a:lstStyle/>
          <a:p>
            <a:fld id="{506FC297-A7C6-4156-ADF2-A109030AE4F6}" type="slidenum">
              <a:rPr lang="fr-FR" smtClean="0"/>
              <a:t>29</a:t>
            </a:fld>
            <a:endParaRPr lang="fr-FR"/>
          </a:p>
        </p:txBody>
      </p:sp>
    </p:spTree>
    <p:extLst>
      <p:ext uri="{BB962C8B-B14F-4D97-AF65-F5344CB8AC3E}">
        <p14:creationId xmlns:p14="http://schemas.microsoft.com/office/powerpoint/2010/main" val="114574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FC59D959-B4A0-4C6B-B34F-2A2934152F4E}"/>
              </a:ext>
            </a:extLst>
          </p:cNvPr>
          <p:cNvSpPr>
            <a:spLocks noGrp="1"/>
          </p:cNvSpPr>
          <p:nvPr>
            <p:ph type="title"/>
          </p:nvPr>
        </p:nvSpPr>
        <p:spPr>
          <a:xfrm>
            <a:off x="2013471" y="849745"/>
            <a:ext cx="5964253" cy="4745836"/>
          </a:xfrm>
        </p:spPr>
        <p:txBody>
          <a:bodyPr vert="horz" lIns="91440" tIns="45720" rIns="91440" bIns="45720" rtlCol="0" anchor="ctr">
            <a:normAutofit/>
          </a:bodyPr>
          <a:lstStyle/>
          <a:p>
            <a:r>
              <a:rPr lang="fr-FR" sz="5600" dirty="0"/>
              <a:t>Contexte &amp; idée d’application</a:t>
            </a:r>
            <a:endParaRPr lang="en-US" sz="5600" dirty="0">
              <a:solidFill>
                <a:srgbClr val="FFFFFF"/>
              </a:solidFill>
            </a:endParaRP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numéro de diapositive 2">
            <a:extLst>
              <a:ext uri="{FF2B5EF4-FFF2-40B4-BE49-F238E27FC236}">
                <a16:creationId xmlns:a16="http://schemas.microsoft.com/office/drawing/2014/main" id="{F1414D7D-82B9-4CC7-9E4F-2B7120EE6DD5}"/>
              </a:ext>
            </a:extLst>
          </p:cNvPr>
          <p:cNvSpPr>
            <a:spLocks noGrp="1"/>
          </p:cNvSpPr>
          <p:nvPr>
            <p:ph type="sldNum" sz="quarter" idx="12"/>
          </p:nvPr>
        </p:nvSpPr>
        <p:spPr/>
        <p:txBody>
          <a:bodyPr/>
          <a:lstStyle/>
          <a:p>
            <a:fld id="{506FC297-A7C6-4156-ADF2-A109030AE4F6}" type="slidenum">
              <a:rPr lang="fr-FR" smtClean="0"/>
              <a:t>3</a:t>
            </a:fld>
            <a:endParaRPr lang="fr-FR"/>
          </a:p>
        </p:txBody>
      </p:sp>
    </p:spTree>
    <p:extLst>
      <p:ext uri="{BB962C8B-B14F-4D97-AF65-F5344CB8AC3E}">
        <p14:creationId xmlns:p14="http://schemas.microsoft.com/office/powerpoint/2010/main" val="354541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8CAEBD93-8191-4F11-8AC1-E96D4F536472}"/>
              </a:ext>
            </a:extLst>
          </p:cNvPr>
          <p:cNvSpPr txBox="1"/>
          <p:nvPr/>
        </p:nvSpPr>
        <p:spPr>
          <a:xfrm>
            <a:off x="235047" y="1019519"/>
            <a:ext cx="2335433" cy="646331"/>
          </a:xfrm>
          <a:prstGeom prst="rect">
            <a:avLst/>
          </a:prstGeom>
          <a:noFill/>
        </p:spPr>
        <p:txBody>
          <a:bodyPr wrap="square" rtlCol="0">
            <a:spAutoFit/>
          </a:bodyPr>
          <a:lstStyle/>
          <a:p>
            <a:r>
              <a:rPr lang="fr-FR" dirty="0"/>
              <a:t>Elimination des </a:t>
            </a:r>
            <a:r>
              <a:rPr lang="fr-FR" dirty="0" err="1"/>
              <a:t>outliers</a:t>
            </a:r>
            <a:r>
              <a:rPr lang="fr-FR" dirty="0"/>
              <a:t> et reprise de l’ACP</a:t>
            </a:r>
          </a:p>
        </p:txBody>
      </p:sp>
      <p:pic>
        <p:nvPicPr>
          <p:cNvPr id="4" name="Image 3">
            <a:extLst>
              <a:ext uri="{FF2B5EF4-FFF2-40B4-BE49-F238E27FC236}">
                <a16:creationId xmlns:a16="http://schemas.microsoft.com/office/drawing/2014/main" id="{C50A3F86-61FF-4DEA-9EC2-9D91D80FA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674" y="592031"/>
            <a:ext cx="4535679" cy="4335039"/>
          </a:xfrm>
          <a:prstGeom prst="rect">
            <a:avLst/>
          </a:prstGeom>
        </p:spPr>
      </p:pic>
      <p:pic>
        <p:nvPicPr>
          <p:cNvPr id="7" name="Image 6">
            <a:extLst>
              <a:ext uri="{FF2B5EF4-FFF2-40B4-BE49-F238E27FC236}">
                <a16:creationId xmlns:a16="http://schemas.microsoft.com/office/drawing/2014/main" id="{1AEF0071-3A34-4F5B-9751-B945E55C2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330" y="587481"/>
            <a:ext cx="4395319" cy="4358640"/>
          </a:xfrm>
          <a:prstGeom prst="rect">
            <a:avLst/>
          </a:prstGeom>
        </p:spPr>
      </p:pic>
      <p:sp>
        <p:nvSpPr>
          <p:cNvPr id="9" name="ZoneTexte 8">
            <a:extLst>
              <a:ext uri="{FF2B5EF4-FFF2-40B4-BE49-F238E27FC236}">
                <a16:creationId xmlns:a16="http://schemas.microsoft.com/office/drawing/2014/main" id="{A1BFB496-CB3C-41C0-B932-7D44D4294A1B}"/>
              </a:ext>
            </a:extLst>
          </p:cNvPr>
          <p:cNvSpPr txBox="1"/>
          <p:nvPr/>
        </p:nvSpPr>
        <p:spPr>
          <a:xfrm>
            <a:off x="534252" y="4679421"/>
            <a:ext cx="10943373" cy="2123658"/>
          </a:xfrm>
          <a:prstGeom prst="rect">
            <a:avLst/>
          </a:prstGeom>
          <a:noFill/>
        </p:spPr>
        <p:txBody>
          <a:bodyPr wrap="square" rtlCol="0">
            <a:spAutoFit/>
          </a:bodyPr>
          <a:lstStyle/>
          <a:p>
            <a:r>
              <a:rPr lang="fr-FR" sz="1600" b="1" dirty="0"/>
              <a:t>Interprétation</a:t>
            </a:r>
            <a:r>
              <a:rPr lang="fr-FR" sz="1600" dirty="0"/>
              <a:t>:</a:t>
            </a:r>
          </a:p>
          <a:p>
            <a:pPr marL="285750" indent="-285750">
              <a:buFont typeface="Arial" panose="020B0604020202020204" pitchFamily="34" charset="0"/>
              <a:buChar char="•"/>
            </a:pPr>
            <a:r>
              <a:rPr lang="fr-FR" sz="1600" dirty="0"/>
              <a:t>Variables bien présentées sur le premier plan factoriel : proteins_100g, sodium_100g, </a:t>
            </a:r>
            <a:r>
              <a:rPr lang="fr-FR" sz="1600" dirty="0" err="1"/>
              <a:t>sugars</a:t>
            </a:r>
            <a:r>
              <a:rPr lang="fr-FR" sz="1600" dirty="0"/>
              <a:t> inversement corrélée</a:t>
            </a:r>
          </a:p>
          <a:p>
            <a:pPr marL="285750" indent="-285750">
              <a:buFont typeface="Arial" panose="020B0604020202020204" pitchFamily="34" charset="0"/>
              <a:buChar char="•"/>
            </a:pPr>
            <a:r>
              <a:rPr lang="fr-FR" sz="1600" dirty="0"/>
              <a:t>Variables bien présentées sur le deuxième plan factoriel : fiber_100g , </a:t>
            </a:r>
            <a:r>
              <a:rPr lang="fr-FR" sz="1600" dirty="0" err="1"/>
              <a:t>saturated_fat</a:t>
            </a:r>
            <a:r>
              <a:rPr lang="fr-FR" sz="1600" dirty="0"/>
              <a:t> inversement corrélée</a:t>
            </a:r>
          </a:p>
          <a:p>
            <a:pPr marL="285750" indent="-285750">
              <a:buFont typeface="Arial" panose="020B0604020202020204" pitchFamily="34" charset="0"/>
              <a:buChar char="•"/>
            </a:pPr>
            <a:r>
              <a:rPr lang="fr-FR" sz="1600" dirty="0" err="1"/>
              <a:t>Saturated_fat</a:t>
            </a:r>
            <a:r>
              <a:rPr lang="fr-FR" sz="1600" dirty="0"/>
              <a:t> et fat susceptibles d’être corrélées</a:t>
            </a:r>
          </a:p>
          <a:p>
            <a:pPr marL="285750" indent="-285750">
              <a:buFont typeface="Arial" panose="020B0604020202020204" pitchFamily="34" charset="0"/>
              <a:buChar char="•"/>
            </a:pPr>
            <a:r>
              <a:rPr lang="fr-FR" sz="1600" dirty="0"/>
              <a:t>Energy et </a:t>
            </a:r>
            <a:r>
              <a:rPr lang="fr-FR" sz="1600" dirty="0" err="1"/>
              <a:t>cholesterol</a:t>
            </a:r>
            <a:r>
              <a:rPr lang="fr-FR" sz="1600" dirty="0"/>
              <a:t> très mal représentés </a:t>
            </a:r>
          </a:p>
          <a:p>
            <a:r>
              <a:rPr lang="fr-FR" sz="1600" dirty="0"/>
              <a:t>Nuage de points moins dense: </a:t>
            </a:r>
          </a:p>
          <a:p>
            <a:pPr marL="285750" indent="-285750">
              <a:buFont typeface="Arial" panose="020B0604020202020204" pitchFamily="34" charset="0"/>
              <a:buChar char="•"/>
            </a:pPr>
            <a:r>
              <a:rPr lang="fr-FR" sz="1600" dirty="0"/>
              <a:t>Produits e en violet sont </a:t>
            </a:r>
            <a:r>
              <a:rPr lang="fr-FR" sz="1600" dirty="0" err="1"/>
              <a:t>tès</a:t>
            </a:r>
            <a:r>
              <a:rPr lang="fr-FR" sz="1600" dirty="0"/>
              <a:t> présents pour des aliments ayant un haut niveau de sucre, de </a:t>
            </a:r>
            <a:r>
              <a:rPr lang="fr-FR" sz="1600" dirty="0" err="1"/>
              <a:t>saturated</a:t>
            </a:r>
            <a:r>
              <a:rPr lang="fr-FR" sz="1600" dirty="0"/>
              <a:t> fat</a:t>
            </a:r>
          </a:p>
          <a:p>
            <a:pPr marL="285750" indent="-285750">
              <a:buFont typeface="Arial" panose="020B0604020202020204" pitchFamily="34" charset="0"/>
              <a:buChar char="•"/>
            </a:pPr>
            <a:r>
              <a:rPr lang="fr-FR" sz="1600" dirty="0"/>
              <a:t>Produits a verts plus présents dans le </a:t>
            </a:r>
            <a:r>
              <a:rPr lang="fr-FR" sz="1600" dirty="0" err="1"/>
              <a:t>emi</a:t>
            </a:r>
            <a:r>
              <a:rPr lang="fr-FR" sz="1600" dirty="0"/>
              <a:t> plan droit avec taux de </a:t>
            </a:r>
            <a:r>
              <a:rPr lang="fr-FR" sz="1600" dirty="0" err="1"/>
              <a:t>proteins</a:t>
            </a:r>
            <a:r>
              <a:rPr lang="fr-FR" sz="1600" dirty="0"/>
              <a:t> hauts, sucre bas</a:t>
            </a:r>
          </a:p>
        </p:txBody>
      </p:sp>
      <p:sp>
        <p:nvSpPr>
          <p:cNvPr id="8" name="Espace réservé du numéro de diapositive 7">
            <a:extLst>
              <a:ext uri="{FF2B5EF4-FFF2-40B4-BE49-F238E27FC236}">
                <a16:creationId xmlns:a16="http://schemas.microsoft.com/office/drawing/2014/main" id="{EA2CB2A2-2D42-4F16-ADF5-023F8BCAB370}"/>
              </a:ext>
            </a:extLst>
          </p:cNvPr>
          <p:cNvSpPr>
            <a:spLocks noGrp="1"/>
          </p:cNvSpPr>
          <p:nvPr>
            <p:ph type="sldNum" sz="quarter" idx="12"/>
          </p:nvPr>
        </p:nvSpPr>
        <p:spPr/>
        <p:txBody>
          <a:bodyPr/>
          <a:lstStyle/>
          <a:p>
            <a:fld id="{506FC297-A7C6-4156-ADF2-A109030AE4F6}" type="slidenum">
              <a:rPr lang="fr-FR" smtClean="0"/>
              <a:t>30</a:t>
            </a:fld>
            <a:endParaRPr lang="fr-FR"/>
          </a:p>
        </p:txBody>
      </p:sp>
    </p:spTree>
    <p:extLst>
      <p:ext uri="{BB962C8B-B14F-4D97-AF65-F5344CB8AC3E}">
        <p14:creationId xmlns:p14="http://schemas.microsoft.com/office/powerpoint/2010/main" val="142425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B738A6-293C-4F7B-B8F4-B043CCAA0F2F}"/>
              </a:ext>
            </a:extLst>
          </p:cNvPr>
          <p:cNvSpPr>
            <a:spLocks noGrp="1"/>
          </p:cNvSpPr>
          <p:nvPr>
            <p:ph type="sldNum" sz="quarter" idx="12"/>
          </p:nvPr>
        </p:nvSpPr>
        <p:spPr/>
        <p:txBody>
          <a:bodyPr/>
          <a:lstStyle/>
          <a:p>
            <a:fld id="{506FC297-A7C6-4156-ADF2-A109030AE4F6}" type="slidenum">
              <a:rPr lang="fr-FR" smtClean="0"/>
              <a:t>31</a:t>
            </a:fld>
            <a:endParaRPr lang="fr-FR"/>
          </a:p>
        </p:txBody>
      </p:sp>
      <p:pic>
        <p:nvPicPr>
          <p:cNvPr id="4" name="Image 3">
            <a:extLst>
              <a:ext uri="{FF2B5EF4-FFF2-40B4-BE49-F238E27FC236}">
                <a16:creationId xmlns:a16="http://schemas.microsoft.com/office/drawing/2014/main" id="{FD362444-BF0A-43F5-843B-79EDACE8B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12" y="609082"/>
            <a:ext cx="4737237" cy="4527681"/>
          </a:xfrm>
          <a:prstGeom prst="rect">
            <a:avLst/>
          </a:prstGeom>
        </p:spPr>
      </p:pic>
      <p:pic>
        <p:nvPicPr>
          <p:cNvPr id="6" name="Image 5">
            <a:extLst>
              <a:ext uri="{FF2B5EF4-FFF2-40B4-BE49-F238E27FC236}">
                <a16:creationId xmlns:a16="http://schemas.microsoft.com/office/drawing/2014/main" id="{8DBFC13A-8071-4EA2-9554-7649196D4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10" y="609274"/>
            <a:ext cx="4610233" cy="4527681"/>
          </a:xfrm>
          <a:prstGeom prst="rect">
            <a:avLst/>
          </a:prstGeom>
        </p:spPr>
      </p:pic>
      <p:sp>
        <p:nvSpPr>
          <p:cNvPr id="7" name="ZoneTexte 6">
            <a:extLst>
              <a:ext uri="{FF2B5EF4-FFF2-40B4-BE49-F238E27FC236}">
                <a16:creationId xmlns:a16="http://schemas.microsoft.com/office/drawing/2014/main" id="{AAC7199D-DAE7-4503-B0EF-59BFCFC27465}"/>
              </a:ext>
            </a:extLst>
          </p:cNvPr>
          <p:cNvSpPr txBox="1"/>
          <p:nvPr/>
        </p:nvSpPr>
        <p:spPr>
          <a:xfrm>
            <a:off x="232689" y="5009347"/>
            <a:ext cx="10462992" cy="1754326"/>
          </a:xfrm>
          <a:prstGeom prst="rect">
            <a:avLst/>
          </a:prstGeom>
          <a:noFill/>
        </p:spPr>
        <p:txBody>
          <a:bodyPr wrap="none" rtlCol="0">
            <a:spAutoFit/>
          </a:bodyPr>
          <a:lstStyle/>
          <a:p>
            <a:r>
              <a:rPr lang="fr-FR" b="1" dirty="0"/>
              <a:t>Interprétation:</a:t>
            </a:r>
          </a:p>
          <a:p>
            <a:r>
              <a:rPr lang="fr-FR" dirty="0"/>
              <a:t>Variable bien présentée  sodium_100g sur la 4</a:t>
            </a:r>
            <a:r>
              <a:rPr lang="fr-FR" baseline="30000" dirty="0"/>
              <a:t>ème</a:t>
            </a:r>
            <a:r>
              <a:rPr lang="fr-FR" dirty="0"/>
              <a:t> composante</a:t>
            </a:r>
          </a:p>
          <a:p>
            <a:r>
              <a:rPr lang="fr-FR" dirty="0"/>
              <a:t>Variables bien </a:t>
            </a:r>
            <a:r>
              <a:rPr lang="fr-FR" dirty="0" err="1"/>
              <a:t>eprésentée</a:t>
            </a:r>
            <a:r>
              <a:rPr lang="fr-FR" dirty="0"/>
              <a:t>  energy-kcal_100g, cholesterol_100g et saturated-fat_100g sur la 2</a:t>
            </a:r>
            <a:r>
              <a:rPr lang="fr-FR" baseline="30000" dirty="0"/>
              <a:t>ème</a:t>
            </a:r>
            <a:r>
              <a:rPr lang="fr-FR" dirty="0"/>
              <a:t> composante</a:t>
            </a:r>
          </a:p>
          <a:p>
            <a:r>
              <a:rPr lang="fr-FR" dirty="0"/>
              <a:t>Carbohydrtaes_100g et sugars_100g très probablement corrélées (information validée par la matrice de corrélation)</a:t>
            </a:r>
          </a:p>
          <a:p>
            <a:r>
              <a:rPr lang="fr-FR" dirty="0"/>
              <a:t>Nuage de point très condensé avec présence d’</a:t>
            </a:r>
            <a:r>
              <a:rPr lang="fr-FR" dirty="0" err="1"/>
              <a:t>outliers</a:t>
            </a:r>
            <a:r>
              <a:rPr lang="fr-FR" dirty="0"/>
              <a:t> difficile à interpréter</a:t>
            </a:r>
          </a:p>
          <a:p>
            <a:r>
              <a:rPr lang="fr-FR" dirty="0"/>
              <a:t>ACP sensible aux </a:t>
            </a:r>
            <a:r>
              <a:rPr lang="fr-FR" dirty="0" err="1"/>
              <a:t>outliers</a:t>
            </a:r>
            <a:r>
              <a:rPr lang="fr-FR" dirty="0"/>
              <a:t>, on élimine les </a:t>
            </a:r>
            <a:r>
              <a:rPr lang="fr-FR" dirty="0" err="1"/>
              <a:t>outliers</a:t>
            </a:r>
            <a:r>
              <a:rPr lang="fr-FR" dirty="0"/>
              <a:t> et on regarde la distribution des points </a:t>
            </a:r>
          </a:p>
        </p:txBody>
      </p:sp>
    </p:spTree>
    <p:extLst>
      <p:ext uri="{BB962C8B-B14F-4D97-AF65-F5344CB8AC3E}">
        <p14:creationId xmlns:p14="http://schemas.microsoft.com/office/powerpoint/2010/main" val="2450725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8CAEBD93-8191-4F11-8AC1-E96D4F536472}"/>
              </a:ext>
            </a:extLst>
          </p:cNvPr>
          <p:cNvSpPr txBox="1"/>
          <p:nvPr/>
        </p:nvSpPr>
        <p:spPr>
          <a:xfrm>
            <a:off x="235047" y="1019519"/>
            <a:ext cx="2335433" cy="646331"/>
          </a:xfrm>
          <a:prstGeom prst="rect">
            <a:avLst/>
          </a:prstGeom>
          <a:noFill/>
        </p:spPr>
        <p:txBody>
          <a:bodyPr wrap="square" rtlCol="0">
            <a:spAutoFit/>
          </a:bodyPr>
          <a:lstStyle/>
          <a:p>
            <a:r>
              <a:rPr lang="fr-FR" dirty="0"/>
              <a:t>Elimination des </a:t>
            </a:r>
            <a:r>
              <a:rPr lang="fr-FR" dirty="0" err="1"/>
              <a:t>outliers</a:t>
            </a:r>
            <a:r>
              <a:rPr lang="fr-FR" dirty="0"/>
              <a:t> et reprise de l’ACP</a:t>
            </a:r>
          </a:p>
        </p:txBody>
      </p:sp>
      <p:sp>
        <p:nvSpPr>
          <p:cNvPr id="9" name="ZoneTexte 8">
            <a:extLst>
              <a:ext uri="{FF2B5EF4-FFF2-40B4-BE49-F238E27FC236}">
                <a16:creationId xmlns:a16="http://schemas.microsoft.com/office/drawing/2014/main" id="{A1BFB496-CB3C-41C0-B932-7D44D4294A1B}"/>
              </a:ext>
            </a:extLst>
          </p:cNvPr>
          <p:cNvSpPr txBox="1"/>
          <p:nvPr/>
        </p:nvSpPr>
        <p:spPr>
          <a:xfrm>
            <a:off x="466518" y="5093195"/>
            <a:ext cx="10943373" cy="1077218"/>
          </a:xfrm>
          <a:prstGeom prst="rect">
            <a:avLst/>
          </a:prstGeom>
          <a:noFill/>
        </p:spPr>
        <p:txBody>
          <a:bodyPr wrap="square" rtlCol="0">
            <a:spAutoFit/>
          </a:bodyPr>
          <a:lstStyle/>
          <a:p>
            <a:r>
              <a:rPr lang="fr-FR" sz="1600" b="1" dirty="0"/>
              <a:t>Interprétation</a:t>
            </a:r>
            <a:r>
              <a:rPr lang="fr-FR" sz="1600" dirty="0"/>
              <a:t>:</a:t>
            </a:r>
          </a:p>
          <a:p>
            <a:r>
              <a:rPr lang="fr-FR" sz="1600" dirty="0"/>
              <a:t>Nuage de points moins dense: </a:t>
            </a:r>
          </a:p>
          <a:p>
            <a:pPr marL="285750" indent="-285750">
              <a:buFont typeface="Arial" panose="020B0604020202020204" pitchFamily="34" charset="0"/>
              <a:buChar char="•"/>
            </a:pPr>
            <a:r>
              <a:rPr lang="fr-FR" sz="1600" dirty="0"/>
              <a:t>Produits e en violet sont très présents pour des aliments ayant un haut niveau de </a:t>
            </a:r>
            <a:r>
              <a:rPr lang="fr-FR" sz="1600" dirty="0" err="1"/>
              <a:t>energy</a:t>
            </a:r>
            <a:r>
              <a:rPr lang="fr-FR" sz="1600" dirty="0"/>
              <a:t> et </a:t>
            </a:r>
            <a:r>
              <a:rPr lang="fr-FR" sz="1600" dirty="0" err="1"/>
              <a:t>carbohydrtaes</a:t>
            </a:r>
            <a:endParaRPr lang="fr-FR" sz="1600" dirty="0"/>
          </a:p>
          <a:p>
            <a:pPr marL="285750" indent="-285750">
              <a:buFont typeface="Arial" panose="020B0604020202020204" pitchFamily="34" charset="0"/>
              <a:buChar char="•"/>
            </a:pPr>
            <a:r>
              <a:rPr lang="fr-FR" sz="1600" dirty="0"/>
              <a:t>Produits a verts plus présents dans le demi plan gauche avec taux de </a:t>
            </a:r>
            <a:r>
              <a:rPr lang="fr-FR" sz="1600" dirty="0" err="1"/>
              <a:t>energy</a:t>
            </a:r>
            <a:r>
              <a:rPr lang="fr-FR" sz="1600" dirty="0"/>
              <a:t> et carbohydrates bas </a:t>
            </a:r>
          </a:p>
        </p:txBody>
      </p:sp>
      <p:sp>
        <p:nvSpPr>
          <p:cNvPr id="8" name="Espace réservé du numéro de diapositive 7">
            <a:extLst>
              <a:ext uri="{FF2B5EF4-FFF2-40B4-BE49-F238E27FC236}">
                <a16:creationId xmlns:a16="http://schemas.microsoft.com/office/drawing/2014/main" id="{EA2CB2A2-2D42-4F16-ADF5-023F8BCAB370}"/>
              </a:ext>
            </a:extLst>
          </p:cNvPr>
          <p:cNvSpPr>
            <a:spLocks noGrp="1"/>
          </p:cNvSpPr>
          <p:nvPr>
            <p:ph type="sldNum" sz="quarter" idx="12"/>
          </p:nvPr>
        </p:nvSpPr>
        <p:spPr/>
        <p:txBody>
          <a:bodyPr/>
          <a:lstStyle/>
          <a:p>
            <a:fld id="{506FC297-A7C6-4156-ADF2-A109030AE4F6}" type="slidenum">
              <a:rPr lang="fr-FR" smtClean="0"/>
              <a:t>32</a:t>
            </a:fld>
            <a:endParaRPr lang="fr-FR"/>
          </a:p>
        </p:txBody>
      </p:sp>
      <p:pic>
        <p:nvPicPr>
          <p:cNvPr id="3" name="Image 2">
            <a:extLst>
              <a:ext uri="{FF2B5EF4-FFF2-40B4-BE49-F238E27FC236}">
                <a16:creationId xmlns:a16="http://schemas.microsoft.com/office/drawing/2014/main" id="{C301F7F7-60A7-444F-A373-819F9580B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301" y="566192"/>
            <a:ext cx="4457875" cy="4420675"/>
          </a:xfrm>
          <a:prstGeom prst="rect">
            <a:avLst/>
          </a:prstGeom>
        </p:spPr>
      </p:pic>
      <p:pic>
        <p:nvPicPr>
          <p:cNvPr id="6" name="Image 5">
            <a:extLst>
              <a:ext uri="{FF2B5EF4-FFF2-40B4-BE49-F238E27FC236}">
                <a16:creationId xmlns:a16="http://schemas.microsoft.com/office/drawing/2014/main" id="{870EC28D-E8A4-4AAA-908D-8A9F78515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7578" y="549258"/>
            <a:ext cx="4685997" cy="4478707"/>
          </a:xfrm>
          <a:prstGeom prst="rect">
            <a:avLst/>
          </a:prstGeom>
        </p:spPr>
      </p:pic>
    </p:spTree>
    <p:extLst>
      <p:ext uri="{BB962C8B-B14F-4D97-AF65-F5344CB8AC3E}">
        <p14:creationId xmlns:p14="http://schemas.microsoft.com/office/powerpoint/2010/main" val="405802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049DB55-CB37-46E8-8168-90CE9FBD2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4" y="1120085"/>
            <a:ext cx="6692959" cy="4890190"/>
          </a:xfrm>
          <a:prstGeom prst="rect">
            <a:avLst/>
          </a:prstGeom>
        </p:spPr>
      </p:pic>
      <p:sp>
        <p:nvSpPr>
          <p:cNvPr id="4" name="ZoneTexte 3">
            <a:extLst>
              <a:ext uri="{FF2B5EF4-FFF2-40B4-BE49-F238E27FC236}">
                <a16:creationId xmlns:a16="http://schemas.microsoft.com/office/drawing/2014/main" id="{68C75235-55F4-410A-8D0E-930B117D226E}"/>
              </a:ext>
            </a:extLst>
          </p:cNvPr>
          <p:cNvSpPr txBox="1"/>
          <p:nvPr/>
        </p:nvSpPr>
        <p:spPr>
          <a:xfrm>
            <a:off x="6793922" y="499110"/>
            <a:ext cx="5398077" cy="6247864"/>
          </a:xfrm>
          <a:prstGeom prst="rect">
            <a:avLst/>
          </a:prstGeom>
          <a:noFill/>
        </p:spPr>
        <p:txBody>
          <a:bodyPr wrap="square" rtlCol="0">
            <a:spAutoFit/>
          </a:bodyPr>
          <a:lstStyle/>
          <a:p>
            <a:pPr algn="ctr"/>
            <a:r>
              <a:rPr lang="fr-FR" b="1" dirty="0"/>
              <a:t>Valider les déductions tirées de l’ACP</a:t>
            </a:r>
          </a:p>
          <a:p>
            <a:pPr algn="ctr"/>
            <a:endParaRPr lang="fr-FR" dirty="0"/>
          </a:p>
          <a:p>
            <a:pPr algn="ctr"/>
            <a:endParaRPr lang="fr-FR" dirty="0"/>
          </a:p>
          <a:p>
            <a:pPr marL="285750" indent="-285750">
              <a:buFontTx/>
              <a:buChar char="-"/>
            </a:pPr>
            <a:r>
              <a:rPr lang="fr-FR" dirty="0"/>
              <a:t>Matrice de corrélation des variables avec les plan factoriels</a:t>
            </a:r>
          </a:p>
          <a:p>
            <a:pPr marL="285750" indent="-285750">
              <a:buFontTx/>
              <a:buChar char="-"/>
            </a:pPr>
            <a:endParaRPr lang="fr-FR" dirty="0"/>
          </a:p>
          <a:p>
            <a:pPr marL="285750" indent="-285750">
              <a:buFontTx/>
              <a:buChar char="-"/>
            </a:pPr>
            <a:r>
              <a:rPr lang="fr-FR" sz="1600" dirty="0"/>
              <a:t>Energy,  </a:t>
            </a:r>
            <a:r>
              <a:rPr lang="fr-FR" sz="1600" dirty="0" err="1"/>
              <a:t>proteins</a:t>
            </a:r>
            <a:r>
              <a:rPr lang="fr-FR" sz="1600" dirty="0"/>
              <a:t> sont corrélés avec le premier plan factoriel </a:t>
            </a:r>
          </a:p>
          <a:p>
            <a:pPr marL="285750" indent="-285750">
              <a:buFontTx/>
              <a:buChar char="-"/>
            </a:pPr>
            <a:r>
              <a:rPr lang="fr-FR" sz="1600" dirty="0" err="1"/>
              <a:t>Sugars</a:t>
            </a:r>
            <a:r>
              <a:rPr lang="fr-FR" sz="1600" dirty="0"/>
              <a:t> , carbohydrates sont corrélés avec avec le deuxième plan factoriel</a:t>
            </a:r>
          </a:p>
          <a:p>
            <a:pPr marL="285750" indent="-285750">
              <a:buFontTx/>
              <a:buChar char="-"/>
            </a:pPr>
            <a:r>
              <a:rPr lang="fr-FR" sz="1600" dirty="0" err="1"/>
              <a:t>Saturated</a:t>
            </a:r>
            <a:r>
              <a:rPr lang="fr-FR" sz="1600" dirty="0"/>
              <a:t> fat, fat inversement corrélée, </a:t>
            </a:r>
            <a:r>
              <a:rPr lang="fr-FR" sz="1600" dirty="0" err="1"/>
              <a:t>Fiber</a:t>
            </a:r>
            <a:r>
              <a:rPr lang="fr-FR" sz="1600" dirty="0"/>
              <a:t> sont corrélés avec le 3 </a:t>
            </a:r>
            <a:r>
              <a:rPr lang="fr-FR" sz="1600" dirty="0" err="1"/>
              <a:t>eme</a:t>
            </a:r>
            <a:endParaRPr lang="fr-FR" sz="1600" dirty="0"/>
          </a:p>
          <a:p>
            <a:pPr marL="285750" indent="-285750">
              <a:buFontTx/>
              <a:buChar char="-"/>
            </a:pPr>
            <a:r>
              <a:rPr lang="fr-FR" sz="1600" dirty="0" err="1"/>
              <a:t>Cholesterol</a:t>
            </a:r>
            <a:r>
              <a:rPr lang="fr-FR" sz="1600" dirty="0"/>
              <a:t> avec le 4 </a:t>
            </a:r>
            <a:r>
              <a:rPr lang="fr-FR" sz="1600" dirty="0" err="1"/>
              <a:t>eme</a:t>
            </a:r>
            <a:r>
              <a:rPr lang="fr-FR" sz="1600" dirty="0"/>
              <a:t> et </a:t>
            </a:r>
            <a:r>
              <a:rPr lang="fr-FR" sz="1600" dirty="0" err="1"/>
              <a:t>fiber</a:t>
            </a:r>
            <a:r>
              <a:rPr lang="fr-FR" sz="1600" dirty="0"/>
              <a:t> inversement corrélé</a:t>
            </a:r>
          </a:p>
          <a:p>
            <a:pPr marL="285750" indent="-285750">
              <a:buFontTx/>
              <a:buChar char="-"/>
            </a:pPr>
            <a:r>
              <a:rPr lang="fr-FR" sz="1600" dirty="0" err="1"/>
              <a:t>Cholesterol</a:t>
            </a:r>
            <a:r>
              <a:rPr lang="fr-FR" sz="1600" dirty="0"/>
              <a:t> et </a:t>
            </a:r>
            <a:r>
              <a:rPr lang="fr-FR" sz="1600" dirty="0" err="1"/>
              <a:t>fiber</a:t>
            </a:r>
            <a:r>
              <a:rPr lang="fr-FR" sz="1600" dirty="0"/>
              <a:t> avec 5 </a:t>
            </a:r>
            <a:r>
              <a:rPr lang="fr-FR" sz="1600" dirty="0" err="1"/>
              <a:t>eme</a:t>
            </a:r>
            <a:r>
              <a:rPr lang="fr-FR" sz="1600" dirty="0"/>
              <a:t> , sodium inversement</a:t>
            </a:r>
          </a:p>
          <a:p>
            <a:pPr marL="285750" indent="-285750">
              <a:buFontTx/>
              <a:buChar char="-"/>
            </a:pPr>
            <a:endParaRPr lang="fr-FR" dirty="0"/>
          </a:p>
          <a:p>
            <a:pPr marL="285750" indent="-285750">
              <a:buFontTx/>
              <a:buChar char="-"/>
            </a:pPr>
            <a:r>
              <a:rPr lang="fr-FR" dirty="0"/>
              <a:t>On qualifie les axes principaux représentent les 3 principaux macronutriments : carbohydrates, </a:t>
            </a:r>
            <a:r>
              <a:rPr lang="fr-FR" dirty="0" err="1"/>
              <a:t>proteins</a:t>
            </a:r>
            <a:r>
              <a:rPr lang="fr-FR" dirty="0"/>
              <a:t>, and fats.</a:t>
            </a:r>
          </a:p>
          <a:p>
            <a:pPr marL="742950" lvl="1" indent="-285750">
              <a:buFontTx/>
              <a:buChar char="-"/>
            </a:pPr>
            <a:r>
              <a:rPr lang="fr-FR" dirty="0"/>
              <a:t>F1 : </a:t>
            </a:r>
            <a:r>
              <a:rPr lang="fr-FR" dirty="0" err="1"/>
              <a:t>Proteins</a:t>
            </a:r>
            <a:endParaRPr lang="fr-FR" dirty="0"/>
          </a:p>
          <a:p>
            <a:pPr marL="742950" lvl="1" indent="-285750">
              <a:buFontTx/>
              <a:buChar char="-"/>
            </a:pPr>
            <a:r>
              <a:rPr lang="fr-FR" dirty="0"/>
              <a:t>F2 : carbohydrates</a:t>
            </a:r>
          </a:p>
          <a:p>
            <a:pPr marL="742950" lvl="1" indent="-285750">
              <a:buFontTx/>
              <a:buChar char="-"/>
            </a:pPr>
            <a:r>
              <a:rPr lang="fr-FR" dirty="0"/>
              <a:t>F3 : Fat</a:t>
            </a:r>
          </a:p>
          <a:p>
            <a:pPr marL="742950" lvl="1" indent="-285750">
              <a:buFontTx/>
              <a:buChar char="-"/>
            </a:pPr>
            <a:r>
              <a:rPr lang="fr-FR" dirty="0"/>
              <a:t>F4 : </a:t>
            </a:r>
            <a:r>
              <a:rPr lang="fr-FR" dirty="0" err="1"/>
              <a:t>cholesterol</a:t>
            </a:r>
            <a:r>
              <a:rPr lang="fr-FR" dirty="0"/>
              <a:t>, fibre (redondance avec F3)</a:t>
            </a:r>
          </a:p>
          <a:p>
            <a:pPr marL="742950" lvl="1" indent="-285750">
              <a:buFontTx/>
              <a:buChar char="-"/>
            </a:pPr>
            <a:r>
              <a:rPr lang="fr-FR" dirty="0"/>
              <a:t>F5 : sodium, fat (redondance avec F3</a:t>
            </a:r>
          </a:p>
          <a:p>
            <a:pPr marL="285750" indent="-285750">
              <a:buFontTx/>
              <a:buChar char="-"/>
            </a:pPr>
            <a:endParaRPr lang="fr-FR" dirty="0"/>
          </a:p>
        </p:txBody>
      </p:sp>
      <p:sp>
        <p:nvSpPr>
          <p:cNvPr id="5" name="Espace réservé du numéro de diapositive 4">
            <a:extLst>
              <a:ext uri="{FF2B5EF4-FFF2-40B4-BE49-F238E27FC236}">
                <a16:creationId xmlns:a16="http://schemas.microsoft.com/office/drawing/2014/main" id="{B1068AEA-158E-4591-8BC5-3A15AE8FF568}"/>
              </a:ext>
            </a:extLst>
          </p:cNvPr>
          <p:cNvSpPr>
            <a:spLocks noGrp="1"/>
          </p:cNvSpPr>
          <p:nvPr>
            <p:ph type="sldNum" sz="quarter" idx="12"/>
          </p:nvPr>
        </p:nvSpPr>
        <p:spPr/>
        <p:txBody>
          <a:bodyPr/>
          <a:lstStyle/>
          <a:p>
            <a:fld id="{506FC297-A7C6-4156-ADF2-A109030AE4F6}" type="slidenum">
              <a:rPr lang="fr-FR" smtClean="0"/>
              <a:t>33</a:t>
            </a:fld>
            <a:endParaRPr lang="fr-FR"/>
          </a:p>
        </p:txBody>
      </p:sp>
    </p:spTree>
    <p:extLst>
      <p:ext uri="{BB962C8B-B14F-4D97-AF65-F5344CB8AC3E}">
        <p14:creationId xmlns:p14="http://schemas.microsoft.com/office/powerpoint/2010/main" val="1306681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95B935-7B9B-4FDB-A492-A7F21DFEC681}"/>
              </a:ext>
            </a:extLst>
          </p:cNvPr>
          <p:cNvSpPr>
            <a:spLocks noGrp="1"/>
          </p:cNvSpPr>
          <p:nvPr>
            <p:ph type="title"/>
          </p:nvPr>
        </p:nvSpPr>
        <p:spPr/>
        <p:txBody>
          <a:bodyPr/>
          <a:lstStyle/>
          <a:p>
            <a:r>
              <a:rPr lang="fr-FR" dirty="0"/>
              <a:t>Les tests statistiques</a:t>
            </a:r>
          </a:p>
        </p:txBody>
      </p:sp>
      <p:sp>
        <p:nvSpPr>
          <p:cNvPr id="3" name="Espace réservé du contenu 2">
            <a:extLst>
              <a:ext uri="{FF2B5EF4-FFF2-40B4-BE49-F238E27FC236}">
                <a16:creationId xmlns:a16="http://schemas.microsoft.com/office/drawing/2014/main" id="{3CEAFABE-0C87-4526-94A6-41A2486AE486}"/>
              </a:ext>
            </a:extLst>
          </p:cNvPr>
          <p:cNvSpPr>
            <a:spLocks noGrp="1"/>
          </p:cNvSpPr>
          <p:nvPr>
            <p:ph idx="1"/>
          </p:nvPr>
        </p:nvSpPr>
        <p:spPr>
          <a:xfrm>
            <a:off x="581192" y="1881688"/>
            <a:ext cx="11029615" cy="692618"/>
          </a:xfrm>
        </p:spPr>
        <p:txBody>
          <a:bodyPr>
            <a:normAutofit/>
          </a:bodyPr>
          <a:lstStyle/>
          <a:p>
            <a:pPr algn="just" fontAlgn="base"/>
            <a:r>
              <a:rPr lang="fr-FR" dirty="0"/>
              <a:t>Les  tests statistiques permettent d’obtenir une p-value qui est la probabilité que la différence observée soit due au hasard</a:t>
            </a:r>
          </a:p>
        </p:txBody>
      </p:sp>
      <p:sp>
        <p:nvSpPr>
          <p:cNvPr id="4" name="Espace réservé du numéro de diapositive 3">
            <a:extLst>
              <a:ext uri="{FF2B5EF4-FFF2-40B4-BE49-F238E27FC236}">
                <a16:creationId xmlns:a16="http://schemas.microsoft.com/office/drawing/2014/main" id="{7EB4D1A5-4EE9-480D-BC0E-AA04D292E84A}"/>
              </a:ext>
            </a:extLst>
          </p:cNvPr>
          <p:cNvSpPr>
            <a:spLocks noGrp="1"/>
          </p:cNvSpPr>
          <p:nvPr>
            <p:ph type="sldNum" sz="quarter" idx="12"/>
          </p:nvPr>
        </p:nvSpPr>
        <p:spPr/>
        <p:txBody>
          <a:bodyPr/>
          <a:lstStyle/>
          <a:p>
            <a:fld id="{506FC297-A7C6-4156-ADF2-A109030AE4F6}" type="slidenum">
              <a:rPr lang="fr-FR" smtClean="0"/>
              <a:t>34</a:t>
            </a:fld>
            <a:endParaRPr lang="fr-FR"/>
          </a:p>
        </p:txBody>
      </p:sp>
      <p:graphicFrame>
        <p:nvGraphicFramePr>
          <p:cNvPr id="5" name="Tableau 5">
            <a:extLst>
              <a:ext uri="{FF2B5EF4-FFF2-40B4-BE49-F238E27FC236}">
                <a16:creationId xmlns:a16="http://schemas.microsoft.com/office/drawing/2014/main" id="{90BAF01D-B5CC-40E1-AF3D-5354DAF78F99}"/>
              </a:ext>
            </a:extLst>
          </p:cNvPr>
          <p:cNvGraphicFramePr>
            <a:graphicFrameLocks noGrp="1"/>
          </p:cNvGraphicFramePr>
          <p:nvPr>
            <p:extLst>
              <p:ext uri="{D42A27DB-BD31-4B8C-83A1-F6EECF244321}">
                <p14:modId xmlns:p14="http://schemas.microsoft.com/office/powerpoint/2010/main" val="1776775263"/>
              </p:ext>
            </p:extLst>
          </p:nvPr>
        </p:nvGraphicFramePr>
        <p:xfrm>
          <a:off x="428623" y="2673165"/>
          <a:ext cx="11334751" cy="2916044"/>
        </p:xfrm>
        <a:graphic>
          <a:graphicData uri="http://schemas.openxmlformats.org/drawingml/2006/table">
            <a:tbl>
              <a:tblPr firstRow="1" bandRow="1">
                <a:tableStyleId>{5C22544A-7EE6-4342-B048-85BDC9FD1C3A}</a:tableStyleId>
              </a:tblPr>
              <a:tblGrid>
                <a:gridCol w="1460335">
                  <a:extLst>
                    <a:ext uri="{9D8B030D-6E8A-4147-A177-3AD203B41FA5}">
                      <a16:colId xmlns:a16="http://schemas.microsoft.com/office/drawing/2014/main" val="2009360560"/>
                    </a:ext>
                  </a:extLst>
                </a:gridCol>
                <a:gridCol w="4292767">
                  <a:extLst>
                    <a:ext uri="{9D8B030D-6E8A-4147-A177-3AD203B41FA5}">
                      <a16:colId xmlns:a16="http://schemas.microsoft.com/office/drawing/2014/main" val="1198163769"/>
                    </a:ext>
                  </a:extLst>
                </a:gridCol>
                <a:gridCol w="5581649">
                  <a:extLst>
                    <a:ext uri="{9D8B030D-6E8A-4147-A177-3AD203B41FA5}">
                      <a16:colId xmlns:a16="http://schemas.microsoft.com/office/drawing/2014/main" val="188655252"/>
                    </a:ext>
                  </a:extLst>
                </a:gridCol>
              </a:tblGrid>
              <a:tr h="584231">
                <a:tc>
                  <a:txBody>
                    <a:bodyPr/>
                    <a:lstStyle/>
                    <a:p>
                      <a:r>
                        <a:rPr lang="fr-FR" sz="1600" dirty="0"/>
                        <a:t>Test statistique </a:t>
                      </a:r>
                    </a:p>
                  </a:txBody>
                  <a:tcPr/>
                </a:tc>
                <a:tc>
                  <a:txBody>
                    <a:bodyPr/>
                    <a:lstStyle/>
                    <a:p>
                      <a:r>
                        <a:rPr lang="fr-FR" sz="1600" dirty="0"/>
                        <a:t>Description </a:t>
                      </a:r>
                    </a:p>
                  </a:txBody>
                  <a:tcPr/>
                </a:tc>
                <a:tc>
                  <a:txBody>
                    <a:bodyPr/>
                    <a:lstStyle/>
                    <a:p>
                      <a:r>
                        <a:rPr lang="fr-FR" sz="1600" dirty="0"/>
                        <a:t>Hypothèses </a:t>
                      </a:r>
                    </a:p>
                  </a:txBody>
                  <a:tcPr/>
                </a:tc>
                <a:extLst>
                  <a:ext uri="{0D108BD9-81ED-4DB2-BD59-A6C34878D82A}">
                    <a16:rowId xmlns:a16="http://schemas.microsoft.com/office/drawing/2014/main" val="2181636736"/>
                  </a:ext>
                </a:extLst>
              </a:tr>
              <a:tr h="584231">
                <a:tc>
                  <a:txBody>
                    <a:bodyPr/>
                    <a:lstStyle/>
                    <a:p>
                      <a:r>
                        <a:rPr lang="fr-FR" sz="1600" dirty="0"/>
                        <a:t>Kolmogorov </a:t>
                      </a:r>
                      <a:r>
                        <a:rPr lang="fr-FR" sz="1600" dirty="0" err="1"/>
                        <a:t>smirnov</a:t>
                      </a:r>
                      <a:endParaRPr lang="fr-FR" sz="1600" dirty="0"/>
                    </a:p>
                  </a:txBody>
                  <a:tcPr/>
                </a:tc>
                <a:tc>
                  <a:txBody>
                    <a:bodyPr/>
                    <a:lstStyle/>
                    <a:p>
                      <a:pPr fontAlgn="base"/>
                      <a:r>
                        <a:rPr lang="fr-FR" sz="1600" dirty="0"/>
                        <a:t>Tests d'adéquation à une loi (ex: loi normale avec </a:t>
                      </a:r>
                      <a:r>
                        <a:rPr lang="fr-FR" sz="1600" dirty="0" err="1"/>
                        <a:t>kolmogorov</a:t>
                      </a:r>
                      <a:r>
                        <a:rPr lang="fr-FR" sz="1600" dirty="0"/>
                        <a:t> </a:t>
                      </a:r>
                      <a:r>
                        <a:rPr lang="fr-FR" sz="1600" dirty="0" err="1"/>
                        <a:t>smirnov</a:t>
                      </a:r>
                      <a:r>
                        <a:rPr lang="fr-FR" sz="1600" dirty="0"/>
                        <a:t> pour évaluer la normalité)</a:t>
                      </a:r>
                    </a:p>
                  </a:txBody>
                  <a:tcPr/>
                </a:tc>
                <a:tc>
                  <a:txBody>
                    <a:bodyPr/>
                    <a:lstStyle/>
                    <a:p>
                      <a:r>
                        <a:rPr lang="fr-FR" sz="1600" dirty="0"/>
                        <a:t>H0 : l'échantillon a une distribution gaussienne. </a:t>
                      </a:r>
                    </a:p>
                    <a:p>
                      <a:r>
                        <a:rPr lang="fr-FR" sz="1600" dirty="0"/>
                        <a:t>H1 : l'échantillon n'a pas de distribution gaussienne.</a:t>
                      </a:r>
                    </a:p>
                  </a:txBody>
                  <a:tcPr/>
                </a:tc>
                <a:extLst>
                  <a:ext uri="{0D108BD9-81ED-4DB2-BD59-A6C34878D82A}">
                    <a16:rowId xmlns:a16="http://schemas.microsoft.com/office/drawing/2014/main" val="3509522372"/>
                  </a:ext>
                </a:extLst>
              </a:tr>
              <a:tr h="584231">
                <a:tc>
                  <a:txBody>
                    <a:bodyPr/>
                    <a:lstStyle/>
                    <a:p>
                      <a:r>
                        <a:rPr lang="fr-FR" sz="1600" dirty="0"/>
                        <a:t>Pearson</a:t>
                      </a:r>
                    </a:p>
                  </a:txBody>
                  <a:tcPr/>
                </a:tc>
                <a:tc>
                  <a:txBody>
                    <a:bodyPr/>
                    <a:lstStyle/>
                    <a:p>
                      <a:pPr fontAlgn="base"/>
                      <a:r>
                        <a:rPr lang="fr-FR" sz="1600" dirty="0"/>
                        <a:t>Test d’hypothèse deux variables sont quantitatives : test de corrélation de Pearson.</a:t>
                      </a:r>
                    </a:p>
                  </a:txBody>
                  <a:tcPr/>
                </a:tc>
                <a:tc>
                  <a:txBody>
                    <a:bodyPr/>
                    <a:lstStyle/>
                    <a:p>
                      <a:r>
                        <a:rPr lang="fr-FR" sz="1600" dirty="0"/>
                        <a:t>H0 : les deux échantillons sont indépendants. </a:t>
                      </a:r>
                    </a:p>
                    <a:p>
                      <a:r>
                        <a:rPr lang="fr-FR" sz="1600" dirty="0"/>
                        <a:t>H1 : il y a une dépendance entre les échantillons.</a:t>
                      </a:r>
                    </a:p>
                  </a:txBody>
                  <a:tcPr/>
                </a:tc>
                <a:extLst>
                  <a:ext uri="{0D108BD9-81ED-4DB2-BD59-A6C34878D82A}">
                    <a16:rowId xmlns:a16="http://schemas.microsoft.com/office/drawing/2014/main" val="4067910679"/>
                  </a:ext>
                </a:extLst>
              </a:tr>
              <a:tr h="584231">
                <a:tc>
                  <a:txBody>
                    <a:bodyPr/>
                    <a:lstStyle/>
                    <a:p>
                      <a:r>
                        <a:rPr lang="fr-FR" sz="1600" dirty="0"/>
                        <a:t>Chi2</a:t>
                      </a:r>
                    </a:p>
                  </a:txBody>
                  <a:tcPr/>
                </a:tc>
                <a:tc>
                  <a:txBody>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lang="fr-FR" sz="1600" dirty="0"/>
                        <a:t>Si les deux variables sont qualitatives : Test de Chi2 </a:t>
                      </a:r>
                    </a:p>
                    <a:p>
                      <a:pPr fontAlgn="base"/>
                      <a:endParaRPr lang="fr-FR" sz="1600" dirty="0"/>
                    </a:p>
                  </a:txBody>
                  <a:tcPr/>
                </a:tc>
                <a:tc>
                  <a:txBody>
                    <a:bodyPr/>
                    <a:lstStyle/>
                    <a:p>
                      <a:r>
                        <a:rPr lang="fr-FR" sz="1600" dirty="0"/>
                        <a:t>H0 : les deux échantillons sont indépendants. </a:t>
                      </a:r>
                    </a:p>
                    <a:p>
                      <a:r>
                        <a:rPr lang="fr-FR" sz="1600" dirty="0"/>
                        <a:t>H1 : il y a une dépendance entre les échantillons.</a:t>
                      </a:r>
                    </a:p>
                  </a:txBody>
                  <a:tcPr/>
                </a:tc>
                <a:extLst>
                  <a:ext uri="{0D108BD9-81ED-4DB2-BD59-A6C34878D82A}">
                    <a16:rowId xmlns:a16="http://schemas.microsoft.com/office/drawing/2014/main" val="1236720754"/>
                  </a:ext>
                </a:extLst>
              </a:tr>
              <a:tr h="0">
                <a:tc>
                  <a:txBody>
                    <a:bodyPr/>
                    <a:lstStyle/>
                    <a:p>
                      <a:r>
                        <a:rPr lang="fr-FR" sz="1600" dirty="0"/>
                        <a:t>ANOVA</a:t>
                      </a:r>
                    </a:p>
                  </a:txBody>
                  <a:tcPr/>
                </a:tc>
                <a:tc>
                  <a:txBody>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lang="fr-FR" sz="1600" dirty="0"/>
                        <a:t>Si une variable est numérique et l’autre qualitative : ANOVA (analyse de variance)</a:t>
                      </a:r>
                    </a:p>
                  </a:txBody>
                  <a:tcPr/>
                </a:tc>
                <a:tc>
                  <a:txBody>
                    <a:bodyPr/>
                    <a:lstStyle/>
                    <a:p>
                      <a:pPr fontAlgn="base"/>
                      <a:r>
                        <a:rPr lang="fr-FR" sz="1600" dirty="0"/>
                        <a:t>H0 : les moyennes des échantillons sont égales. </a:t>
                      </a:r>
                    </a:p>
                    <a:p>
                      <a:pPr fontAlgn="base"/>
                      <a:r>
                        <a:rPr lang="fr-FR" sz="1600" dirty="0"/>
                        <a:t>H1 : une ou plusieurs moyennes des échantillons sont inégales.</a:t>
                      </a:r>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3676100602"/>
                  </a:ext>
                </a:extLst>
              </a:tr>
            </a:tbl>
          </a:graphicData>
        </a:graphic>
      </p:graphicFrame>
      <p:sp>
        <p:nvSpPr>
          <p:cNvPr id="6" name="Espace réservé du contenu 2">
            <a:extLst>
              <a:ext uri="{FF2B5EF4-FFF2-40B4-BE49-F238E27FC236}">
                <a16:creationId xmlns:a16="http://schemas.microsoft.com/office/drawing/2014/main" id="{7608BEC4-181B-44C9-AC6E-5577749D4FA8}"/>
              </a:ext>
            </a:extLst>
          </p:cNvPr>
          <p:cNvSpPr txBox="1">
            <a:spLocks/>
          </p:cNvSpPr>
          <p:nvPr/>
        </p:nvSpPr>
        <p:spPr>
          <a:xfrm>
            <a:off x="400215" y="5880019"/>
            <a:ext cx="11029615" cy="68889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fontAlgn="base"/>
            <a:r>
              <a:rPr lang="fr-FR" dirty="0"/>
              <a:t>Métrique de décision : p-value &lt;0,05</a:t>
            </a:r>
          </a:p>
          <a:p>
            <a:pPr fontAlgn="base"/>
            <a:endParaRPr lang="fr-FR" dirty="0">
              <a:solidFill>
                <a:srgbClr val="5E5E5E"/>
              </a:solidFill>
              <a:latin typeface="Open Sans" panose="020B0606030504020204" pitchFamily="34" charset="0"/>
            </a:endParaRPr>
          </a:p>
        </p:txBody>
      </p:sp>
    </p:spTree>
    <p:extLst>
      <p:ext uri="{BB962C8B-B14F-4D97-AF65-F5344CB8AC3E}">
        <p14:creationId xmlns:p14="http://schemas.microsoft.com/office/powerpoint/2010/main" val="2166346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6D452BF-CF3D-45C9-8FCC-B986A3D5E7C3}"/>
              </a:ext>
            </a:extLst>
          </p:cNvPr>
          <p:cNvSpPr>
            <a:spLocks noGrp="1"/>
          </p:cNvSpPr>
          <p:nvPr>
            <p:ph idx="1"/>
          </p:nvPr>
        </p:nvSpPr>
        <p:spPr>
          <a:xfrm>
            <a:off x="581193" y="2108384"/>
            <a:ext cx="8353801" cy="3395434"/>
          </a:xfrm>
        </p:spPr>
        <p:txBody>
          <a:bodyPr>
            <a:normAutofit fontScale="92500"/>
          </a:bodyPr>
          <a:lstStyle/>
          <a:p>
            <a:pPr algn="just">
              <a:lnSpc>
                <a:spcPct val="120000"/>
              </a:lnSpc>
            </a:pPr>
            <a:r>
              <a:rPr lang="fr-FR" altLang="fr-FR" dirty="0"/>
              <a:t>Le test de Kolmogorov-Smirnov détermine si les observations d'un échantillon peuvent raisonnablement provenir d'une distribution théorique donnée (dont la loi normale)</a:t>
            </a:r>
          </a:p>
          <a:p>
            <a:pPr algn="just">
              <a:lnSpc>
                <a:spcPct val="120000"/>
              </a:lnSpc>
            </a:pPr>
            <a:r>
              <a:rPr lang="fr-FR" altLang="fr-FR" dirty="0"/>
              <a:t>Principe : mesure de l'écart maximum qui existe entre la fonction de répartition observée (ou tout simplement des fréquences cumulées) et la fonction de répartition théorique (normale). </a:t>
            </a:r>
          </a:p>
          <a:p>
            <a:pPr marL="0" marR="0" lvl="0" indent="0" algn="just" defTabSz="914400" rtl="0" eaLnBrk="0" fontAlgn="base" latinLnBrk="0" hangingPunct="0">
              <a:lnSpc>
                <a:spcPct val="120000"/>
              </a:lnSpc>
              <a:spcBef>
                <a:spcPct val="0"/>
              </a:spcBef>
              <a:spcAft>
                <a:spcPct val="0"/>
              </a:spcAft>
              <a:buClrTx/>
              <a:buSzTx/>
              <a:buFontTx/>
              <a:buNone/>
              <a:tabLst/>
            </a:pPr>
            <a:r>
              <a:rPr lang="fr-FR" altLang="fr-FR" dirty="0"/>
              <a:t>  </a:t>
            </a:r>
            <a:endParaRPr lang="fr-FR" dirty="0"/>
          </a:p>
          <a:p>
            <a:pPr algn="just">
              <a:lnSpc>
                <a:spcPct val="120000"/>
              </a:lnSpc>
            </a:pPr>
            <a:r>
              <a:rPr lang="fr-FR" dirty="0"/>
              <a:t>Implémentation : Appel à la bibliothèque </a:t>
            </a:r>
            <a:r>
              <a:rPr lang="fr-FR" dirty="0" err="1"/>
              <a:t>scipy.stats</a:t>
            </a:r>
            <a:r>
              <a:rPr lang="fr-FR" dirty="0"/>
              <a:t> qui implémente les tests statistiques </a:t>
            </a:r>
          </a:p>
          <a:p>
            <a:pPr algn="just">
              <a:lnSpc>
                <a:spcPct val="120000"/>
              </a:lnSpc>
            </a:pPr>
            <a:r>
              <a:rPr lang="fr-FR" dirty="0"/>
              <a:t>Test appliqué aux différentes variables quantitatives sélectionnées</a:t>
            </a:r>
          </a:p>
          <a:p>
            <a:pPr algn="just">
              <a:lnSpc>
                <a:spcPct val="120000"/>
              </a:lnSpc>
            </a:pPr>
            <a:r>
              <a:rPr lang="fr-FR" dirty="0"/>
              <a:t>Résultats </a:t>
            </a:r>
            <a:r>
              <a:rPr lang="fr-FR" sz="1800" dirty="0">
                <a:sym typeface="Wingdings" panose="05000000000000000000" pitchFamily="2" charset="2"/>
              </a:rPr>
              <a:t> </a:t>
            </a:r>
            <a:r>
              <a:rPr lang="fr-FR" sz="1800" dirty="0"/>
              <a:t>P-value toujours proche de 0 donc les distributions sont toutes non gaussiennes</a:t>
            </a:r>
          </a:p>
          <a:p>
            <a:pPr lvl="1" algn="just">
              <a:lnSpc>
                <a:spcPct val="120000"/>
              </a:lnSpc>
            </a:pPr>
            <a:endParaRPr lang="fr-FR" dirty="0"/>
          </a:p>
        </p:txBody>
      </p:sp>
      <p:sp>
        <p:nvSpPr>
          <p:cNvPr id="7" name="Titre 6">
            <a:extLst>
              <a:ext uri="{FF2B5EF4-FFF2-40B4-BE49-F238E27FC236}">
                <a16:creationId xmlns:a16="http://schemas.microsoft.com/office/drawing/2014/main" id="{2C500AEF-AE6B-4FBC-8D8D-23F482FE0BB2}"/>
              </a:ext>
            </a:extLst>
          </p:cNvPr>
          <p:cNvSpPr>
            <a:spLocks noGrp="1"/>
          </p:cNvSpPr>
          <p:nvPr>
            <p:ph type="title"/>
          </p:nvPr>
        </p:nvSpPr>
        <p:spPr/>
        <p:txBody>
          <a:bodyPr/>
          <a:lstStyle/>
          <a:p>
            <a:r>
              <a:rPr lang="fr-FR" altLang="fr-FR" dirty="0"/>
              <a:t>Kolmogorov-Smirnov</a:t>
            </a:r>
            <a:endParaRPr lang="fr-FR" dirty="0"/>
          </a:p>
        </p:txBody>
      </p:sp>
      <p:sp>
        <p:nvSpPr>
          <p:cNvPr id="8" name="Espace réservé du numéro de diapositive 7">
            <a:extLst>
              <a:ext uri="{FF2B5EF4-FFF2-40B4-BE49-F238E27FC236}">
                <a16:creationId xmlns:a16="http://schemas.microsoft.com/office/drawing/2014/main" id="{D5908D5F-47E4-41B8-BAFF-9176EB615B0A}"/>
              </a:ext>
            </a:extLst>
          </p:cNvPr>
          <p:cNvSpPr>
            <a:spLocks noGrp="1"/>
          </p:cNvSpPr>
          <p:nvPr>
            <p:ph type="sldNum" sz="quarter" idx="12"/>
          </p:nvPr>
        </p:nvSpPr>
        <p:spPr/>
        <p:txBody>
          <a:bodyPr/>
          <a:lstStyle/>
          <a:p>
            <a:fld id="{506FC297-A7C6-4156-ADF2-A109030AE4F6}" type="slidenum">
              <a:rPr lang="fr-FR" smtClean="0"/>
              <a:t>35</a:t>
            </a:fld>
            <a:endParaRPr lang="fr-FR"/>
          </a:p>
        </p:txBody>
      </p:sp>
      <p:sp>
        <p:nvSpPr>
          <p:cNvPr id="9" name="Rectangle 2">
            <a:extLst>
              <a:ext uri="{FF2B5EF4-FFF2-40B4-BE49-F238E27FC236}">
                <a16:creationId xmlns:a16="http://schemas.microsoft.com/office/drawing/2014/main" id="{CB8322A4-B986-41F7-A482-22E611B85505}"/>
              </a:ext>
            </a:extLst>
          </p:cNvPr>
          <p:cNvSpPr>
            <a:spLocks noChangeArrowheads="1"/>
          </p:cNvSpPr>
          <p:nvPr/>
        </p:nvSpPr>
        <p:spPr bwMode="auto">
          <a:xfrm>
            <a:off x="400218" y="2908601"/>
            <a:ext cx="184731"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5123" name="Picture 3">
            <a:extLst>
              <a:ext uri="{FF2B5EF4-FFF2-40B4-BE49-F238E27FC236}">
                <a16:creationId xmlns:a16="http://schemas.microsoft.com/office/drawing/2014/main" id="{80346C61-3F97-4E35-94B4-C76A477C9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3371" y="2270368"/>
            <a:ext cx="2667104" cy="1944454"/>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descr="Une image contenant texte&#10;&#10;Description générée automatiquement">
            <a:extLst>
              <a:ext uri="{FF2B5EF4-FFF2-40B4-BE49-F238E27FC236}">
                <a16:creationId xmlns:a16="http://schemas.microsoft.com/office/drawing/2014/main" id="{121872A9-100A-4721-9931-84E43AE04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756" y="5415746"/>
            <a:ext cx="9247717" cy="1284967"/>
          </a:xfrm>
          <a:prstGeom prst="rect">
            <a:avLst/>
          </a:prstGeom>
        </p:spPr>
      </p:pic>
    </p:spTree>
    <p:extLst>
      <p:ext uri="{BB962C8B-B14F-4D97-AF65-F5344CB8AC3E}">
        <p14:creationId xmlns:p14="http://schemas.microsoft.com/office/powerpoint/2010/main" val="2085369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1B6A3-044F-4183-A3E7-918592B6EC87}"/>
              </a:ext>
            </a:extLst>
          </p:cNvPr>
          <p:cNvSpPr>
            <a:spLocks noGrp="1"/>
          </p:cNvSpPr>
          <p:nvPr>
            <p:ph type="title"/>
          </p:nvPr>
        </p:nvSpPr>
        <p:spPr/>
        <p:txBody>
          <a:bodyPr/>
          <a:lstStyle/>
          <a:p>
            <a:r>
              <a:rPr lang="fr-FR" dirty="0"/>
              <a:t>PEARSON</a:t>
            </a:r>
          </a:p>
        </p:txBody>
      </p:sp>
      <p:sp>
        <p:nvSpPr>
          <p:cNvPr id="3" name="Espace réservé du contenu 2">
            <a:extLst>
              <a:ext uri="{FF2B5EF4-FFF2-40B4-BE49-F238E27FC236}">
                <a16:creationId xmlns:a16="http://schemas.microsoft.com/office/drawing/2014/main" id="{7EB02A6B-6673-444C-820E-62FFF4810418}"/>
              </a:ext>
            </a:extLst>
          </p:cNvPr>
          <p:cNvSpPr>
            <a:spLocks noGrp="1"/>
          </p:cNvSpPr>
          <p:nvPr>
            <p:ph idx="1"/>
          </p:nvPr>
        </p:nvSpPr>
        <p:spPr>
          <a:xfrm>
            <a:off x="458641" y="1649764"/>
            <a:ext cx="11029615" cy="4496514"/>
          </a:xfrm>
        </p:spPr>
        <p:txBody>
          <a:bodyPr>
            <a:normAutofit/>
          </a:bodyPr>
          <a:lstStyle/>
          <a:p>
            <a:r>
              <a:rPr lang="fr-FR" dirty="0"/>
              <a:t>La corrélation de Pearson mesure une dépendance linéaire entre deux variables (x et y). C’est une méthode dite paramétrique car elle dépend de la distribution des données. Cette méthode n’est conseillée que lorsque les variables suivent une loi normale.</a:t>
            </a:r>
          </a:p>
          <a:p>
            <a:r>
              <a:rPr lang="fr-FR" altLang="fr-FR" dirty="0"/>
              <a:t>Le coefficient de corrélation de Pearson donne des informations sur l'ampleur de la corrélation, ainsi que sur la direction de la relation. </a:t>
            </a:r>
            <a:endParaRPr lang="fr-FR" dirty="0"/>
          </a:p>
          <a:p>
            <a:r>
              <a:rPr lang="fr-FR" dirty="0"/>
              <a:t>L’hypothèse d’indépendance des variables H0 n’est pas vérifiée pour les couples de variables </a:t>
            </a:r>
            <a:r>
              <a:rPr lang="fr-FR" dirty="0" err="1"/>
              <a:t>quantittaives</a:t>
            </a:r>
            <a:r>
              <a:rPr lang="fr-FR" dirty="0"/>
              <a:t> déduites de la matrice de corrélation ((fat, </a:t>
            </a:r>
            <a:r>
              <a:rPr lang="fr-FR" dirty="0" err="1"/>
              <a:t>saturated_fat</a:t>
            </a:r>
            <a:r>
              <a:rPr lang="fr-FR" dirty="0"/>
              <a:t>), (</a:t>
            </a:r>
            <a:r>
              <a:rPr lang="fr-FR" dirty="0" err="1"/>
              <a:t>sugar</a:t>
            </a:r>
            <a:r>
              <a:rPr lang="fr-FR" dirty="0"/>
              <a:t>, carbohydrates), (</a:t>
            </a:r>
            <a:r>
              <a:rPr lang="fr-FR" dirty="0" err="1"/>
              <a:t>sugar</a:t>
            </a:r>
            <a:r>
              <a:rPr lang="fr-FR" dirty="0"/>
              <a:t>, </a:t>
            </a:r>
            <a:r>
              <a:rPr lang="fr-FR" dirty="0" err="1"/>
              <a:t>proteins</a:t>
            </a:r>
            <a:r>
              <a:rPr lang="fr-FR" dirty="0"/>
              <a:t>))</a:t>
            </a:r>
          </a:p>
          <a:p>
            <a:endParaRPr lang="fr-FR" dirty="0"/>
          </a:p>
          <a:p>
            <a:endParaRPr lang="fr-FR" dirty="0"/>
          </a:p>
          <a:p>
            <a:endParaRPr lang="fr-FR" dirty="0"/>
          </a:p>
          <a:p>
            <a:endParaRPr lang="fr-FR" dirty="0"/>
          </a:p>
          <a:p>
            <a:endParaRPr lang="fr-FR" dirty="0"/>
          </a:p>
        </p:txBody>
      </p:sp>
      <p:sp>
        <p:nvSpPr>
          <p:cNvPr id="9" name="Espace réservé du numéro de diapositive 8">
            <a:extLst>
              <a:ext uri="{FF2B5EF4-FFF2-40B4-BE49-F238E27FC236}">
                <a16:creationId xmlns:a16="http://schemas.microsoft.com/office/drawing/2014/main" id="{7370AC81-9236-4854-82C7-4F662F19CE87}"/>
              </a:ext>
            </a:extLst>
          </p:cNvPr>
          <p:cNvSpPr>
            <a:spLocks noGrp="1"/>
          </p:cNvSpPr>
          <p:nvPr>
            <p:ph type="sldNum" sz="quarter" idx="12"/>
          </p:nvPr>
        </p:nvSpPr>
        <p:spPr/>
        <p:txBody>
          <a:bodyPr/>
          <a:lstStyle/>
          <a:p>
            <a:fld id="{506FC297-A7C6-4156-ADF2-A109030AE4F6}" type="slidenum">
              <a:rPr lang="fr-FR" smtClean="0"/>
              <a:t>36</a:t>
            </a:fld>
            <a:endParaRPr lang="fr-FR"/>
          </a:p>
        </p:txBody>
      </p:sp>
      <p:sp>
        <p:nvSpPr>
          <p:cNvPr id="10" name="Rectangle 3">
            <a:extLst>
              <a:ext uri="{FF2B5EF4-FFF2-40B4-BE49-F238E27FC236}">
                <a16:creationId xmlns:a16="http://schemas.microsoft.com/office/drawing/2014/main" id="{047B78B5-3072-4279-BDA5-CF592EE0037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6" name="Image 15">
            <a:extLst>
              <a:ext uri="{FF2B5EF4-FFF2-40B4-BE49-F238E27FC236}">
                <a16:creationId xmlns:a16="http://schemas.microsoft.com/office/drawing/2014/main" id="{EA465234-04D3-4B17-937C-61EF2FDE9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056" y="3936516"/>
            <a:ext cx="3870498" cy="2941995"/>
          </a:xfrm>
          <a:prstGeom prst="rect">
            <a:avLst/>
          </a:prstGeom>
        </p:spPr>
      </p:pic>
      <p:pic>
        <p:nvPicPr>
          <p:cNvPr id="18" name="Image 17">
            <a:extLst>
              <a:ext uri="{FF2B5EF4-FFF2-40B4-BE49-F238E27FC236}">
                <a16:creationId xmlns:a16="http://schemas.microsoft.com/office/drawing/2014/main" id="{4D6B0AB3-3544-480C-ACE1-A57754F14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0624" y="4697831"/>
            <a:ext cx="3855918" cy="633850"/>
          </a:xfrm>
          <a:prstGeom prst="rect">
            <a:avLst/>
          </a:prstGeom>
        </p:spPr>
      </p:pic>
      <p:pic>
        <p:nvPicPr>
          <p:cNvPr id="6145" name="Picture 1">
            <a:extLst>
              <a:ext uri="{FF2B5EF4-FFF2-40B4-BE49-F238E27FC236}">
                <a16:creationId xmlns:a16="http://schemas.microsoft.com/office/drawing/2014/main" id="{213A904B-EF63-4EAB-88B6-FEB6A7247B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5725"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376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81C335-F7BC-4838-B814-0689067B864A}"/>
              </a:ext>
            </a:extLst>
          </p:cNvPr>
          <p:cNvSpPr>
            <a:spLocks noGrp="1"/>
          </p:cNvSpPr>
          <p:nvPr>
            <p:ph type="title"/>
          </p:nvPr>
        </p:nvSpPr>
        <p:spPr/>
        <p:txBody>
          <a:bodyPr/>
          <a:lstStyle/>
          <a:p>
            <a:r>
              <a:rPr lang="fr-FR" dirty="0"/>
              <a:t>Test de Chi2</a:t>
            </a:r>
          </a:p>
        </p:txBody>
      </p:sp>
      <p:sp>
        <p:nvSpPr>
          <p:cNvPr id="3" name="Espace réservé du contenu 2">
            <a:extLst>
              <a:ext uri="{FF2B5EF4-FFF2-40B4-BE49-F238E27FC236}">
                <a16:creationId xmlns:a16="http://schemas.microsoft.com/office/drawing/2014/main" id="{CF5714ED-59B4-4D4B-A5D3-823E2076F4BF}"/>
              </a:ext>
            </a:extLst>
          </p:cNvPr>
          <p:cNvSpPr>
            <a:spLocks noGrp="1"/>
          </p:cNvSpPr>
          <p:nvPr>
            <p:ph idx="1"/>
          </p:nvPr>
        </p:nvSpPr>
        <p:spPr>
          <a:xfrm>
            <a:off x="581192" y="1787237"/>
            <a:ext cx="11029615" cy="2216728"/>
          </a:xfrm>
        </p:spPr>
        <p:txBody>
          <a:bodyPr>
            <a:normAutofit/>
          </a:bodyPr>
          <a:lstStyle/>
          <a:p>
            <a:endParaRPr lang="fr-FR" sz="1900" dirty="0"/>
          </a:p>
          <a:p>
            <a:r>
              <a:rPr lang="fr-FR" sz="1900" dirty="0"/>
              <a:t>Le test du Chi2 calcule un nombre à partir des deux distributions, réelle et théorique. Ce nombre est ensuite à comparer avec des tables (que l'on trouve dans tous les manuels de statistiques)</a:t>
            </a:r>
          </a:p>
          <a:p>
            <a:r>
              <a:rPr lang="fr-FR" sz="1900" dirty="0"/>
              <a:t>Test de Chi 2 : teste la liaison entre deux variables qualitatives </a:t>
            </a:r>
          </a:p>
          <a:p>
            <a:r>
              <a:rPr lang="fr-FR" dirty="0"/>
              <a:t>Résultats :</a:t>
            </a:r>
          </a:p>
          <a:p>
            <a:pPr marL="324000" lvl="1" indent="0">
              <a:buNone/>
            </a:pPr>
            <a:endParaRPr lang="fr-FR" dirty="0"/>
          </a:p>
          <a:p>
            <a:pPr lvl="1"/>
            <a:endParaRPr lang="fr-FR" dirty="0"/>
          </a:p>
          <a:p>
            <a:endParaRPr lang="fr-FR" dirty="0"/>
          </a:p>
        </p:txBody>
      </p:sp>
      <p:sp>
        <p:nvSpPr>
          <p:cNvPr id="6" name="Espace réservé du numéro de diapositive 5">
            <a:extLst>
              <a:ext uri="{FF2B5EF4-FFF2-40B4-BE49-F238E27FC236}">
                <a16:creationId xmlns:a16="http://schemas.microsoft.com/office/drawing/2014/main" id="{19491A72-0E89-4716-9607-59C11F1EE5E2}"/>
              </a:ext>
            </a:extLst>
          </p:cNvPr>
          <p:cNvSpPr>
            <a:spLocks noGrp="1"/>
          </p:cNvSpPr>
          <p:nvPr>
            <p:ph type="sldNum" sz="quarter" idx="12"/>
          </p:nvPr>
        </p:nvSpPr>
        <p:spPr/>
        <p:txBody>
          <a:bodyPr/>
          <a:lstStyle/>
          <a:p>
            <a:fld id="{506FC297-A7C6-4156-ADF2-A109030AE4F6}" type="slidenum">
              <a:rPr lang="fr-FR" smtClean="0"/>
              <a:t>37</a:t>
            </a:fld>
            <a:endParaRPr lang="fr-FR"/>
          </a:p>
        </p:txBody>
      </p:sp>
      <p:pic>
        <p:nvPicPr>
          <p:cNvPr id="18" name="Image 17" descr="Une image contenant table&#10;&#10;Description générée automatiquement">
            <a:extLst>
              <a:ext uri="{FF2B5EF4-FFF2-40B4-BE49-F238E27FC236}">
                <a16:creationId xmlns:a16="http://schemas.microsoft.com/office/drawing/2014/main" id="{F826A7BB-A4A0-4710-9991-3C618062E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8400" y="3145244"/>
            <a:ext cx="3058874" cy="3401373"/>
          </a:xfrm>
          <a:prstGeom prst="rect">
            <a:avLst/>
          </a:prstGeom>
        </p:spPr>
      </p:pic>
      <p:sp>
        <p:nvSpPr>
          <p:cNvPr id="20" name="ZoneTexte 19">
            <a:extLst>
              <a:ext uri="{FF2B5EF4-FFF2-40B4-BE49-F238E27FC236}">
                <a16:creationId xmlns:a16="http://schemas.microsoft.com/office/drawing/2014/main" id="{2531C257-4FB6-4DC5-8736-02A0B3964E97}"/>
              </a:ext>
            </a:extLst>
          </p:cNvPr>
          <p:cNvSpPr txBox="1"/>
          <p:nvPr/>
        </p:nvSpPr>
        <p:spPr>
          <a:xfrm>
            <a:off x="1239981" y="5538534"/>
            <a:ext cx="7419109" cy="923330"/>
          </a:xfrm>
          <a:prstGeom prst="rect">
            <a:avLst/>
          </a:prstGeom>
          <a:noFill/>
        </p:spPr>
        <p:txBody>
          <a:bodyPr wrap="square">
            <a:spAutoFit/>
          </a:bodyPr>
          <a:lstStyle/>
          <a:p>
            <a:r>
              <a:rPr lang="fr-FR" sz="1800" i="1" dirty="0"/>
              <a:t>Selon la valeur de ce nombre, le nombre de modalités des variables, et le degré de confiance voulu, la table dit si l'hypothèse est statistiquement raisonnable ou non.</a:t>
            </a:r>
          </a:p>
          <a:p>
            <a:endParaRPr lang="fr-FR" sz="1800" i="1" dirty="0"/>
          </a:p>
        </p:txBody>
      </p:sp>
      <p:pic>
        <p:nvPicPr>
          <p:cNvPr id="22" name="Image 21" descr="Une image contenant texte, personne&#10;&#10;Description générée automatiquement">
            <a:extLst>
              <a:ext uri="{FF2B5EF4-FFF2-40B4-BE49-F238E27FC236}">
                <a16:creationId xmlns:a16="http://schemas.microsoft.com/office/drawing/2014/main" id="{454EBF79-1CF0-45F4-A50C-53AAB8C35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701" y="2895601"/>
            <a:ext cx="5273497" cy="2537680"/>
          </a:xfrm>
          <a:prstGeom prst="rect">
            <a:avLst/>
          </a:prstGeom>
        </p:spPr>
      </p:pic>
      <p:sp>
        <p:nvSpPr>
          <p:cNvPr id="23" name="Rectangle 22">
            <a:extLst>
              <a:ext uri="{FF2B5EF4-FFF2-40B4-BE49-F238E27FC236}">
                <a16:creationId xmlns:a16="http://schemas.microsoft.com/office/drawing/2014/main" id="{747BF3BC-3E28-4241-B78C-F32F9A4CEEE3}"/>
              </a:ext>
            </a:extLst>
          </p:cNvPr>
          <p:cNvSpPr/>
          <p:nvPr/>
        </p:nvSpPr>
        <p:spPr>
          <a:xfrm>
            <a:off x="8416634" y="5907648"/>
            <a:ext cx="3648699" cy="83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0507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p:nvPr>
        </p:nvSpPr>
        <p:spPr/>
        <p:txBody>
          <a:bodyPr/>
          <a:lstStyle/>
          <a:p>
            <a:r>
              <a:rPr lang="fr-FR" dirty="0" err="1"/>
              <a:t>ANOVa</a:t>
            </a:r>
            <a:r>
              <a:rPr lang="fr-FR" dirty="0"/>
              <a:t> : </a:t>
            </a:r>
            <a:r>
              <a:rPr lang="fr-FR" dirty="0" err="1"/>
              <a:t>Analysis</a:t>
            </a:r>
            <a:r>
              <a:rPr lang="fr-FR" dirty="0"/>
              <a:t> of variance</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1"/>
          </p:nvPr>
        </p:nvSpPr>
        <p:spPr>
          <a:xfrm>
            <a:off x="581192" y="1849858"/>
            <a:ext cx="11029615" cy="4728742"/>
          </a:xfrm>
        </p:spPr>
        <p:txBody>
          <a:bodyPr>
            <a:normAutofit fontScale="92500" lnSpcReduction="20000"/>
          </a:bodyPr>
          <a:lstStyle/>
          <a:p>
            <a:pPr algn="l"/>
            <a:r>
              <a:rPr lang="fr-FR" dirty="0"/>
              <a:t>l'ANOVA ou l’analyse de la variance (ANOVA) univariée est une méthode statistique permettant de comparer des moyennes de trois groupes ou plus.</a:t>
            </a:r>
          </a:p>
          <a:p>
            <a:r>
              <a:rPr lang="fr-FR" dirty="0"/>
              <a:t>Avant d’appliquer ANOVA, il faut que : </a:t>
            </a:r>
          </a:p>
          <a:p>
            <a:pPr lvl="1" fontAlgn="base">
              <a:buFont typeface="Arial" panose="020B0604020202020204" pitchFamily="34" charset="0"/>
              <a:buChar char="•"/>
            </a:pPr>
            <a:r>
              <a:rPr lang="en-US" dirty="0"/>
              <a:t>Les observations dans </a:t>
            </a:r>
            <a:r>
              <a:rPr lang="en-US" dirty="0" err="1"/>
              <a:t>chaque</a:t>
            </a:r>
            <a:r>
              <a:rPr lang="en-US" dirty="0"/>
              <a:t> </a:t>
            </a:r>
            <a:r>
              <a:rPr lang="en-US" dirty="0" err="1"/>
              <a:t>échantillon</a:t>
            </a:r>
            <a:r>
              <a:rPr lang="en-US" dirty="0"/>
              <a:t> </a:t>
            </a:r>
            <a:r>
              <a:rPr lang="en-US" dirty="0" err="1"/>
              <a:t>soient</a:t>
            </a:r>
            <a:r>
              <a:rPr lang="en-US" dirty="0"/>
              <a:t> </a:t>
            </a:r>
            <a:r>
              <a:rPr lang="en-US" dirty="0" err="1"/>
              <a:t>indépendantes</a:t>
            </a:r>
            <a:r>
              <a:rPr lang="en-US" dirty="0"/>
              <a:t> et </a:t>
            </a:r>
            <a:r>
              <a:rPr lang="en-US" dirty="0" err="1"/>
              <a:t>identiquement</a:t>
            </a:r>
            <a:r>
              <a:rPr lang="en-US" dirty="0"/>
              <a:t> </a:t>
            </a:r>
            <a:r>
              <a:rPr lang="en-US" dirty="0" err="1"/>
              <a:t>distribuées</a:t>
            </a:r>
            <a:endParaRPr lang="en-US" dirty="0"/>
          </a:p>
          <a:p>
            <a:pPr lvl="1" fontAlgn="base">
              <a:buFont typeface="Arial" panose="020B0604020202020204" pitchFamily="34" charset="0"/>
              <a:buChar char="•"/>
            </a:pPr>
            <a:r>
              <a:rPr lang="en-US" dirty="0"/>
              <a:t>Les observations dans </a:t>
            </a:r>
            <a:r>
              <a:rPr lang="en-US" dirty="0" err="1"/>
              <a:t>chaque</a:t>
            </a:r>
            <a:r>
              <a:rPr lang="en-US" dirty="0"/>
              <a:t> </a:t>
            </a:r>
            <a:r>
              <a:rPr lang="en-US" dirty="0" err="1"/>
              <a:t>échantillon</a:t>
            </a:r>
            <a:r>
              <a:rPr lang="en-US" dirty="0"/>
              <a:t> </a:t>
            </a:r>
            <a:r>
              <a:rPr lang="en-US" dirty="0" err="1"/>
              <a:t>suivent</a:t>
            </a:r>
            <a:r>
              <a:rPr lang="en-US" dirty="0"/>
              <a:t> la </a:t>
            </a:r>
            <a:r>
              <a:rPr lang="en-US" dirty="0" err="1"/>
              <a:t>loi</a:t>
            </a:r>
            <a:r>
              <a:rPr lang="en-US" dirty="0"/>
              <a:t> </a:t>
            </a:r>
            <a:r>
              <a:rPr lang="en-US" dirty="0" err="1"/>
              <a:t>normale</a:t>
            </a:r>
            <a:r>
              <a:rPr lang="en-US" dirty="0"/>
              <a:t> </a:t>
            </a:r>
          </a:p>
          <a:p>
            <a:pPr lvl="1" fontAlgn="base">
              <a:buFont typeface="Arial" panose="020B0604020202020204" pitchFamily="34" charset="0"/>
              <a:buChar char="•"/>
            </a:pPr>
            <a:endParaRPr lang="en-US" dirty="0"/>
          </a:p>
          <a:p>
            <a:pPr lvl="1" fontAlgn="base">
              <a:buFont typeface="Arial" panose="020B0604020202020204" pitchFamily="34" charset="0"/>
              <a:buChar char="•"/>
            </a:pPr>
            <a:endParaRPr lang="en-US" dirty="0"/>
          </a:p>
          <a:p>
            <a:pPr lvl="1" fontAlgn="base">
              <a:buFont typeface="Arial" panose="020B0604020202020204" pitchFamily="34" charset="0"/>
              <a:buChar char="•"/>
            </a:pPr>
            <a:endParaRPr lang="en-US" dirty="0"/>
          </a:p>
          <a:p>
            <a:pPr lvl="1" fontAlgn="base">
              <a:buFont typeface="Arial" panose="020B0604020202020204" pitchFamily="34" charset="0"/>
              <a:buChar char="•"/>
            </a:pPr>
            <a:endParaRPr lang="en-US" dirty="0"/>
          </a:p>
          <a:p>
            <a:pPr lvl="1" fontAlgn="base">
              <a:buFont typeface="Arial" panose="020B0604020202020204" pitchFamily="34" charset="0"/>
              <a:buChar char="•"/>
            </a:pPr>
            <a:endParaRPr lang="en-US" dirty="0"/>
          </a:p>
          <a:p>
            <a:pPr lvl="1" fontAlgn="base">
              <a:buFont typeface="Arial" panose="020B0604020202020204" pitchFamily="34" charset="0"/>
              <a:buChar char="•"/>
            </a:pPr>
            <a:endParaRPr lang="en-US" dirty="0"/>
          </a:p>
          <a:p>
            <a:pPr lvl="1" fontAlgn="base">
              <a:buFont typeface="Arial" panose="020B0604020202020204" pitchFamily="34" charset="0"/>
              <a:buChar char="•"/>
            </a:pPr>
            <a:endParaRPr lang="en-US" dirty="0"/>
          </a:p>
          <a:p>
            <a:pPr lvl="1" fontAlgn="base">
              <a:buFont typeface="Arial" panose="020B0604020202020204" pitchFamily="34" charset="0"/>
              <a:buChar char="•"/>
            </a:pPr>
            <a:endParaRPr lang="fr-FR" dirty="0"/>
          </a:p>
          <a:p>
            <a:r>
              <a:rPr lang="en-US" sz="1800" dirty="0" err="1"/>
              <a:t>Préparation</a:t>
            </a:r>
            <a:r>
              <a:rPr lang="en-US" sz="1800" dirty="0"/>
              <a:t> des </a:t>
            </a:r>
            <a:r>
              <a:rPr lang="en-US" sz="1800" dirty="0" err="1"/>
              <a:t>échantillons</a:t>
            </a:r>
            <a:r>
              <a:rPr lang="en-US" sz="1800" dirty="0"/>
              <a:t> (</a:t>
            </a:r>
            <a:r>
              <a:rPr lang="en-US" sz="1800" dirty="0" err="1"/>
              <a:t>afin</a:t>
            </a:r>
            <a:r>
              <a:rPr lang="en-US" sz="1800" dirty="0"/>
              <a:t> de verifier la </a:t>
            </a:r>
            <a:r>
              <a:rPr lang="en-US" sz="1800" dirty="0" err="1"/>
              <a:t>normalité</a:t>
            </a:r>
            <a:r>
              <a:rPr lang="en-US" sz="1800" dirty="0"/>
              <a:t> sur un sous </a:t>
            </a:r>
            <a:r>
              <a:rPr lang="en-US" sz="1800" dirty="0" err="1"/>
              <a:t>échantillon</a:t>
            </a:r>
            <a:r>
              <a:rPr lang="en-US" sz="1800" dirty="0"/>
              <a:t> vu que H0 </a:t>
            </a:r>
            <a:r>
              <a:rPr lang="en-US" sz="1800" dirty="0" err="1"/>
              <a:t>n’a</a:t>
            </a:r>
            <a:r>
              <a:rPr lang="en-US" sz="1800" dirty="0"/>
              <a:t> pas </a:t>
            </a:r>
            <a:r>
              <a:rPr lang="en-US" sz="1800" dirty="0" err="1"/>
              <a:t>été</a:t>
            </a:r>
            <a:r>
              <a:rPr lang="en-US" sz="1800" dirty="0"/>
              <a:t> pas </a:t>
            </a:r>
            <a:r>
              <a:rPr lang="en-US" sz="1800" dirty="0" err="1"/>
              <a:t>vérifiée</a:t>
            </a:r>
            <a:r>
              <a:rPr lang="en-US" sz="1800" dirty="0"/>
              <a:t> lor du test  Kolmogorov Smirnov</a:t>
            </a:r>
          </a:p>
        </p:txBody>
      </p:sp>
      <p:pic>
        <p:nvPicPr>
          <p:cNvPr id="7" name="Image 6">
            <a:extLst>
              <a:ext uri="{FF2B5EF4-FFF2-40B4-BE49-F238E27FC236}">
                <a16:creationId xmlns:a16="http://schemas.microsoft.com/office/drawing/2014/main" id="{E6718D8A-F3F2-44D5-A30D-CEBCCD230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933" y="3504697"/>
            <a:ext cx="4210890" cy="2312630"/>
          </a:xfrm>
          <a:prstGeom prst="rect">
            <a:avLst/>
          </a:prstGeom>
        </p:spPr>
      </p:pic>
      <p:sp>
        <p:nvSpPr>
          <p:cNvPr id="13" name="ZoneTexte 12">
            <a:extLst>
              <a:ext uri="{FF2B5EF4-FFF2-40B4-BE49-F238E27FC236}">
                <a16:creationId xmlns:a16="http://schemas.microsoft.com/office/drawing/2014/main" id="{21AF8B3B-5E23-4CC2-9DEE-1DD14705AE49}"/>
              </a:ext>
            </a:extLst>
          </p:cNvPr>
          <p:cNvSpPr txBox="1"/>
          <p:nvPr/>
        </p:nvSpPr>
        <p:spPr>
          <a:xfrm>
            <a:off x="5452533" y="4420327"/>
            <a:ext cx="4529667" cy="923330"/>
          </a:xfrm>
          <a:prstGeom prst="rect">
            <a:avLst/>
          </a:prstGeom>
          <a:noFill/>
        </p:spPr>
        <p:txBody>
          <a:bodyPr wrap="square" rtlCol="0">
            <a:spAutoFit/>
          </a:bodyPr>
          <a:lstStyle/>
          <a:p>
            <a:r>
              <a:rPr lang="en-US" i="1" dirty="0" err="1"/>
              <a:t>Interet</a:t>
            </a:r>
            <a:r>
              <a:rPr lang="en-US" i="1" dirty="0"/>
              <a:t> pour les sous </a:t>
            </a:r>
            <a:r>
              <a:rPr lang="en-US" i="1" dirty="0" err="1"/>
              <a:t>échantillons</a:t>
            </a:r>
            <a:r>
              <a:rPr lang="en-US" i="1" dirty="0"/>
              <a:t> avec des </a:t>
            </a:r>
            <a:r>
              <a:rPr lang="en-US" i="1" dirty="0" err="1"/>
              <a:t>nutri</a:t>
            </a:r>
            <a:r>
              <a:rPr lang="en-US" i="1" dirty="0"/>
              <a:t> grade </a:t>
            </a:r>
            <a:r>
              <a:rPr lang="en-US" i="1" dirty="0" err="1"/>
              <a:t>respectifs</a:t>
            </a:r>
            <a:r>
              <a:rPr lang="en-US" i="1" dirty="0"/>
              <a:t> a, b, c . </a:t>
            </a:r>
          </a:p>
          <a:p>
            <a:endParaRPr lang="fr-FR" i="1" dirty="0"/>
          </a:p>
        </p:txBody>
      </p:sp>
      <p:sp>
        <p:nvSpPr>
          <p:cNvPr id="14" name="Espace réservé du numéro de diapositive 13">
            <a:extLst>
              <a:ext uri="{FF2B5EF4-FFF2-40B4-BE49-F238E27FC236}">
                <a16:creationId xmlns:a16="http://schemas.microsoft.com/office/drawing/2014/main" id="{7F80124F-F580-4302-9874-3EB35A143D7D}"/>
              </a:ext>
            </a:extLst>
          </p:cNvPr>
          <p:cNvSpPr>
            <a:spLocks noGrp="1"/>
          </p:cNvSpPr>
          <p:nvPr>
            <p:ph type="sldNum" sz="quarter" idx="12"/>
          </p:nvPr>
        </p:nvSpPr>
        <p:spPr/>
        <p:txBody>
          <a:bodyPr/>
          <a:lstStyle/>
          <a:p>
            <a:r>
              <a:rPr lang="fr-FR" dirty="0"/>
              <a:t>s</a:t>
            </a:r>
            <a:fld id="{506FC297-A7C6-4156-ADF2-A109030AE4F6}" type="slidenum">
              <a:rPr lang="fr-FR" smtClean="0"/>
              <a:t>38</a:t>
            </a:fld>
            <a:endParaRPr lang="fr-FR" dirty="0"/>
          </a:p>
        </p:txBody>
      </p:sp>
    </p:spTree>
    <p:extLst>
      <p:ext uri="{BB962C8B-B14F-4D97-AF65-F5344CB8AC3E}">
        <p14:creationId xmlns:p14="http://schemas.microsoft.com/office/powerpoint/2010/main" val="1302726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idx="4294967295"/>
          </p:nvPr>
        </p:nvSpPr>
        <p:spPr>
          <a:xfrm>
            <a:off x="0" y="213397"/>
            <a:ext cx="11029950" cy="1014413"/>
          </a:xfrm>
        </p:spPr>
        <p:txBody>
          <a:bodyPr/>
          <a:lstStyle/>
          <a:p>
            <a:r>
              <a:rPr lang="fr-FR" dirty="0"/>
              <a:t>Analyse exploratoire Analyse multivariée</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4294967295"/>
          </p:nvPr>
        </p:nvSpPr>
        <p:spPr>
          <a:xfrm>
            <a:off x="696770" y="604126"/>
            <a:ext cx="11029950" cy="5228858"/>
          </a:xfrm>
        </p:spPr>
        <p:txBody>
          <a:bodyPr>
            <a:normAutofit fontScale="92500" lnSpcReduction="10000"/>
          </a:bodyPr>
          <a:lstStyle/>
          <a:p>
            <a:endParaRPr lang="fr-FR" dirty="0"/>
          </a:p>
          <a:p>
            <a:r>
              <a:rPr lang="fr-FR" dirty="0"/>
              <a:t>Histogramme du sous échantillon : </a:t>
            </a:r>
          </a:p>
          <a:p>
            <a:endParaRPr lang="fr-FR" dirty="0"/>
          </a:p>
          <a:p>
            <a:pPr marL="0" indent="0">
              <a:buNone/>
            </a:pPr>
            <a:endParaRPr lang="fr-FR" dirty="0"/>
          </a:p>
          <a:p>
            <a:pPr marL="0" indent="0">
              <a:buNone/>
            </a:pPr>
            <a:endParaRPr lang="fr-FR" dirty="0"/>
          </a:p>
          <a:p>
            <a:r>
              <a:rPr lang="fr-FR" dirty="0"/>
              <a:t>Application de </a:t>
            </a:r>
            <a:r>
              <a:rPr lang="fr-FR" dirty="0" err="1"/>
              <a:t>Oneway</a:t>
            </a:r>
            <a:r>
              <a:rPr lang="fr-FR" dirty="0"/>
              <a:t> </a:t>
            </a:r>
            <a:r>
              <a:rPr lang="fr-FR" dirty="0" err="1"/>
              <a:t>Anova</a:t>
            </a:r>
            <a:r>
              <a:rPr lang="fr-FR" dirty="0"/>
              <a:t> </a:t>
            </a:r>
          </a:p>
          <a:p>
            <a:endParaRPr lang="fr-FR" dirty="0"/>
          </a:p>
          <a:p>
            <a:endParaRPr lang="fr-FR" dirty="0"/>
          </a:p>
          <a:p>
            <a:pPr marL="0" indent="0">
              <a:buNone/>
            </a:pPr>
            <a:endParaRPr lang="fr-FR" dirty="0"/>
          </a:p>
          <a:p>
            <a:r>
              <a:rPr lang="fr-FR" dirty="0"/>
              <a:t>Calcul de </a:t>
            </a:r>
            <a:r>
              <a:rPr lang="fr-FR" dirty="0" err="1"/>
              <a:t>eta_squared</a:t>
            </a:r>
            <a:r>
              <a:rPr lang="fr-FR" dirty="0"/>
              <a:t> pour voir si les moyennes par classes sont toutes égales ou non (</a:t>
            </a:r>
            <a:r>
              <a:rPr lang="fr-FR" dirty="0" err="1"/>
              <a:t>eta_squared</a:t>
            </a:r>
            <a:r>
              <a:rPr lang="fr-FR" dirty="0"/>
              <a:t> =0 moyennes égales donc à priori pas de relation entre les variables et H0 vérifiée)</a:t>
            </a:r>
          </a:p>
          <a:p>
            <a:endParaRPr lang="fr-FR" sz="1800" dirty="0"/>
          </a:p>
          <a:p>
            <a:pPr marL="0" indent="0">
              <a:buNone/>
            </a:pPr>
            <a:endParaRPr lang="en-US" sz="1800" dirty="0"/>
          </a:p>
          <a:p>
            <a:pPr lvl="1">
              <a:buFont typeface="Wingdings" panose="05000000000000000000" pitchFamily="2" charset="2"/>
              <a:buChar char="Ø"/>
            </a:pPr>
            <a:r>
              <a:rPr lang="fr-FR" dirty="0"/>
              <a:t>Donc H0 </a:t>
            </a:r>
            <a:r>
              <a:rPr lang="fr-FR" b="1" dirty="0"/>
              <a:t>vérifiée</a:t>
            </a:r>
            <a:r>
              <a:rPr lang="fr-FR" dirty="0"/>
              <a:t> si on considère un sous ensemble de </a:t>
            </a:r>
            <a:r>
              <a:rPr lang="fr-FR" dirty="0" err="1"/>
              <a:t>nutri_grades</a:t>
            </a:r>
            <a:endParaRPr lang="fr-FR" dirty="0"/>
          </a:p>
          <a:p>
            <a:endParaRPr lang="fr-FR" dirty="0"/>
          </a:p>
          <a:p>
            <a:endParaRPr lang="fr-FR" dirty="0"/>
          </a:p>
        </p:txBody>
      </p:sp>
      <p:pic>
        <p:nvPicPr>
          <p:cNvPr id="6" name="Image 5">
            <a:extLst>
              <a:ext uri="{FF2B5EF4-FFF2-40B4-BE49-F238E27FC236}">
                <a16:creationId xmlns:a16="http://schemas.microsoft.com/office/drawing/2014/main" id="{D04C465A-685B-486A-96FF-94CDBE0DA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166" y="832697"/>
            <a:ext cx="2715950" cy="1841547"/>
          </a:xfrm>
          <a:prstGeom prst="rect">
            <a:avLst/>
          </a:prstGeom>
        </p:spPr>
      </p:pic>
      <p:sp>
        <p:nvSpPr>
          <p:cNvPr id="12" name="ZoneTexte 11">
            <a:extLst>
              <a:ext uri="{FF2B5EF4-FFF2-40B4-BE49-F238E27FC236}">
                <a16:creationId xmlns:a16="http://schemas.microsoft.com/office/drawing/2014/main" id="{BCD73899-1984-4EB7-9F69-13EDF98F1F8C}"/>
              </a:ext>
            </a:extLst>
          </p:cNvPr>
          <p:cNvSpPr txBox="1"/>
          <p:nvPr/>
        </p:nvSpPr>
        <p:spPr>
          <a:xfrm>
            <a:off x="1427918" y="6117684"/>
            <a:ext cx="9567655" cy="400110"/>
          </a:xfrm>
          <a:prstGeom prst="rect">
            <a:avLst/>
          </a:prstGeom>
          <a:noFill/>
        </p:spPr>
        <p:txBody>
          <a:bodyPr wrap="square">
            <a:spAutoFit/>
          </a:bodyPr>
          <a:lstStyle/>
          <a:p>
            <a:r>
              <a:rPr lang="fr-FR" sz="2000" b="1" dirty="0">
                <a:solidFill>
                  <a:schemeClr val="tx2">
                    <a:lumMod val="75000"/>
                  </a:schemeClr>
                </a:solidFill>
              </a:rPr>
              <a:t>En appliquant les différents tests statistiques, l’hypothèse H0 est toujours non vérifiée</a:t>
            </a:r>
          </a:p>
        </p:txBody>
      </p:sp>
      <p:sp>
        <p:nvSpPr>
          <p:cNvPr id="14" name="Espace réservé du numéro de diapositive 13">
            <a:extLst>
              <a:ext uri="{FF2B5EF4-FFF2-40B4-BE49-F238E27FC236}">
                <a16:creationId xmlns:a16="http://schemas.microsoft.com/office/drawing/2014/main" id="{654B9D5D-F9A9-4D27-8611-3D2C6118D942}"/>
              </a:ext>
            </a:extLst>
          </p:cNvPr>
          <p:cNvSpPr>
            <a:spLocks noGrp="1"/>
          </p:cNvSpPr>
          <p:nvPr>
            <p:ph type="sldNum" sz="quarter" idx="12"/>
          </p:nvPr>
        </p:nvSpPr>
        <p:spPr>
          <a:xfrm>
            <a:off x="10558300" y="5467859"/>
            <a:ext cx="1052510" cy="365125"/>
          </a:xfrm>
        </p:spPr>
        <p:txBody>
          <a:bodyPr/>
          <a:lstStyle/>
          <a:p>
            <a:fld id="{506FC297-A7C6-4156-ADF2-A109030AE4F6}" type="slidenum">
              <a:rPr lang="fr-FR" smtClean="0"/>
              <a:t>39</a:t>
            </a:fld>
            <a:endParaRPr lang="fr-FR"/>
          </a:p>
        </p:txBody>
      </p:sp>
      <p:sp>
        <p:nvSpPr>
          <p:cNvPr id="15" name="Flèche : droite 14">
            <a:extLst>
              <a:ext uri="{FF2B5EF4-FFF2-40B4-BE49-F238E27FC236}">
                <a16:creationId xmlns:a16="http://schemas.microsoft.com/office/drawing/2014/main" id="{5AEDAC52-30E3-43FA-85BE-148C88E2808C}"/>
              </a:ext>
            </a:extLst>
          </p:cNvPr>
          <p:cNvSpPr/>
          <p:nvPr/>
        </p:nvSpPr>
        <p:spPr>
          <a:xfrm>
            <a:off x="945134" y="6252429"/>
            <a:ext cx="482784" cy="127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7" name="Image 16" descr="Une image contenant texte, orange&#10;&#10;Description générée automatiquement">
            <a:extLst>
              <a:ext uri="{FF2B5EF4-FFF2-40B4-BE49-F238E27FC236}">
                <a16:creationId xmlns:a16="http://schemas.microsoft.com/office/drawing/2014/main" id="{B0BD5EA7-CCEE-4FCF-8DB6-0DED5A0AC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023" y="2884843"/>
            <a:ext cx="2660721" cy="630774"/>
          </a:xfrm>
          <a:prstGeom prst="rect">
            <a:avLst/>
          </a:prstGeom>
        </p:spPr>
      </p:pic>
      <p:pic>
        <p:nvPicPr>
          <p:cNvPr id="19" name="Image 18">
            <a:extLst>
              <a:ext uri="{FF2B5EF4-FFF2-40B4-BE49-F238E27FC236}">
                <a16:creationId xmlns:a16="http://schemas.microsoft.com/office/drawing/2014/main" id="{A5136682-EE35-43CA-9B14-A892A847F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7611" y="4443567"/>
            <a:ext cx="4621505" cy="420136"/>
          </a:xfrm>
          <a:prstGeom prst="rect">
            <a:avLst/>
          </a:prstGeom>
        </p:spPr>
      </p:pic>
    </p:spTree>
    <p:extLst>
      <p:ext uri="{BB962C8B-B14F-4D97-AF65-F5344CB8AC3E}">
        <p14:creationId xmlns:p14="http://schemas.microsoft.com/office/powerpoint/2010/main" val="29422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p:nvPr>
        </p:nvSpPr>
        <p:spPr/>
        <p:txBody>
          <a:bodyPr/>
          <a:lstStyle/>
          <a:p>
            <a:r>
              <a:rPr lang="fr-FR" dirty="0"/>
              <a:t>Contexte </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1"/>
          </p:nvPr>
        </p:nvSpPr>
        <p:spPr>
          <a:xfrm>
            <a:off x="581192" y="2180496"/>
            <a:ext cx="11029615" cy="4389986"/>
          </a:xfrm>
        </p:spPr>
        <p:txBody>
          <a:bodyPr/>
          <a:lstStyle/>
          <a:p>
            <a:r>
              <a:rPr lang="fr-FR" b="1" dirty="0"/>
              <a:t>Contexte : </a:t>
            </a:r>
            <a:r>
              <a:rPr lang="fr-FR" dirty="0"/>
              <a:t>Appel à projet de santé publique pour des idées innovantes d’application</a:t>
            </a:r>
          </a:p>
          <a:p>
            <a:pPr marL="0" indent="0">
              <a:buNone/>
            </a:pPr>
            <a:endParaRPr lang="fr-FR" dirty="0"/>
          </a:p>
          <a:p>
            <a:pPr marL="0" indent="0">
              <a:buNone/>
            </a:pPr>
            <a:endParaRPr lang="fr-FR" dirty="0"/>
          </a:p>
          <a:p>
            <a:r>
              <a:rPr lang="fr-FR" b="1" dirty="0"/>
              <a:t>Ressources : </a:t>
            </a:r>
            <a:r>
              <a:rPr lang="fr-FR" dirty="0"/>
              <a:t>Jeu de données </a:t>
            </a:r>
            <a:r>
              <a:rPr lang="fr-FR" dirty="0" err="1"/>
              <a:t>OpenFoodFact</a:t>
            </a:r>
            <a:r>
              <a:rPr lang="fr-FR" dirty="0"/>
              <a:t> (1,777,569 produits, fiche produit, composants,					 additifs éventuels, quantité en gramme par 100g de produit, catégorie, origine etc.)</a:t>
            </a:r>
          </a:p>
          <a:p>
            <a:endParaRPr lang="fr-FR" dirty="0"/>
          </a:p>
          <a:p>
            <a:endParaRPr lang="fr-FR" dirty="0"/>
          </a:p>
          <a:p>
            <a:r>
              <a:rPr lang="fr-FR" b="1" dirty="0"/>
              <a:t>Mission : </a:t>
            </a:r>
            <a:r>
              <a:rPr lang="fr-FR" dirty="0"/>
              <a:t>conception d’une application au service de l’alimentation en exploitant le dataset de </a:t>
            </a:r>
            <a:r>
              <a:rPr lang="fr-FR" dirty="0" err="1"/>
              <a:t>OpenFoodFacts</a:t>
            </a:r>
            <a:endParaRPr lang="fr-FR" dirty="0"/>
          </a:p>
          <a:p>
            <a:endParaRPr lang="fr-FR" dirty="0"/>
          </a:p>
          <a:p>
            <a:pPr marL="0" indent="0">
              <a:buNone/>
            </a:pPr>
            <a:r>
              <a:rPr lang="fr-FR" dirty="0"/>
              <a:t>		</a:t>
            </a:r>
          </a:p>
        </p:txBody>
      </p:sp>
      <p:pic>
        <p:nvPicPr>
          <p:cNvPr id="5" name="Image 4">
            <a:extLst>
              <a:ext uri="{FF2B5EF4-FFF2-40B4-BE49-F238E27FC236}">
                <a16:creationId xmlns:a16="http://schemas.microsoft.com/office/drawing/2014/main" id="{DF666D28-FF3C-4B0D-BEA7-5E7671F2C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631" y="2180496"/>
            <a:ext cx="1558235" cy="879945"/>
          </a:xfrm>
          <a:prstGeom prst="rect">
            <a:avLst/>
          </a:prstGeom>
        </p:spPr>
      </p:pic>
      <p:pic>
        <p:nvPicPr>
          <p:cNvPr id="7" name="Graphique 6">
            <a:extLst>
              <a:ext uri="{FF2B5EF4-FFF2-40B4-BE49-F238E27FC236}">
                <a16:creationId xmlns:a16="http://schemas.microsoft.com/office/drawing/2014/main" id="{EEE96F82-8D58-4296-B82C-4C7841C9E9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5043" y="3410340"/>
            <a:ext cx="1479096" cy="1196572"/>
          </a:xfrm>
          <a:prstGeom prst="rect">
            <a:avLst/>
          </a:prstGeom>
        </p:spPr>
      </p:pic>
      <p:sp>
        <p:nvSpPr>
          <p:cNvPr id="4" name="Espace réservé du numéro de diapositive 3">
            <a:extLst>
              <a:ext uri="{FF2B5EF4-FFF2-40B4-BE49-F238E27FC236}">
                <a16:creationId xmlns:a16="http://schemas.microsoft.com/office/drawing/2014/main" id="{D2065652-05A5-4558-BC29-4CF36A255B0D}"/>
              </a:ext>
            </a:extLst>
          </p:cNvPr>
          <p:cNvSpPr>
            <a:spLocks noGrp="1"/>
          </p:cNvSpPr>
          <p:nvPr>
            <p:ph type="sldNum" sz="quarter" idx="12"/>
          </p:nvPr>
        </p:nvSpPr>
        <p:spPr/>
        <p:txBody>
          <a:bodyPr/>
          <a:lstStyle/>
          <a:p>
            <a:fld id="{506FC297-A7C6-4156-ADF2-A109030AE4F6}" type="slidenum">
              <a:rPr lang="fr-FR" smtClean="0"/>
              <a:t>4</a:t>
            </a:fld>
            <a:endParaRPr lang="fr-FR"/>
          </a:p>
        </p:txBody>
      </p:sp>
    </p:spTree>
    <p:extLst>
      <p:ext uri="{BB962C8B-B14F-4D97-AF65-F5344CB8AC3E}">
        <p14:creationId xmlns:p14="http://schemas.microsoft.com/office/powerpoint/2010/main" val="1659074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FE5056C-4D47-4BD7-9400-5E7A1FF3CFF8}"/>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dirty="0">
                <a:solidFill>
                  <a:srgbClr val="FFFFFF"/>
                </a:solidFill>
              </a:rPr>
              <a:t>conclusion</a:t>
            </a: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numéro de diapositive 2">
            <a:extLst>
              <a:ext uri="{FF2B5EF4-FFF2-40B4-BE49-F238E27FC236}">
                <a16:creationId xmlns:a16="http://schemas.microsoft.com/office/drawing/2014/main" id="{35B7D484-E1CA-413C-8AFA-409A462B3592}"/>
              </a:ext>
            </a:extLst>
          </p:cNvPr>
          <p:cNvSpPr>
            <a:spLocks noGrp="1"/>
          </p:cNvSpPr>
          <p:nvPr>
            <p:ph type="sldNum" sz="quarter" idx="12"/>
          </p:nvPr>
        </p:nvSpPr>
        <p:spPr/>
        <p:txBody>
          <a:bodyPr/>
          <a:lstStyle/>
          <a:p>
            <a:fld id="{506FC297-A7C6-4156-ADF2-A109030AE4F6}" type="slidenum">
              <a:rPr lang="fr-FR" smtClean="0"/>
              <a:t>40</a:t>
            </a:fld>
            <a:endParaRPr lang="fr-FR"/>
          </a:p>
        </p:txBody>
      </p:sp>
    </p:spTree>
    <p:extLst>
      <p:ext uri="{BB962C8B-B14F-4D97-AF65-F5344CB8AC3E}">
        <p14:creationId xmlns:p14="http://schemas.microsoft.com/office/powerpoint/2010/main" val="86569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p:nvPr>
        </p:nvSpPr>
        <p:spPr/>
        <p:txBody>
          <a:bodyPr/>
          <a:lstStyle/>
          <a:p>
            <a:r>
              <a:rPr lang="fr-FR" dirty="0"/>
              <a:t>Conclusions</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1"/>
          </p:nvPr>
        </p:nvSpPr>
        <p:spPr>
          <a:xfrm>
            <a:off x="581192" y="1948543"/>
            <a:ext cx="11029615" cy="4207302"/>
          </a:xfrm>
        </p:spPr>
        <p:txBody>
          <a:bodyPr>
            <a:normAutofit lnSpcReduction="10000"/>
          </a:bodyPr>
          <a:lstStyle/>
          <a:p>
            <a:r>
              <a:rPr lang="fr-FR" dirty="0"/>
              <a:t>Notions apprises : nettoyage, imputation, ACP, tests statistiques</a:t>
            </a:r>
          </a:p>
          <a:p>
            <a:endParaRPr lang="fr-FR" dirty="0"/>
          </a:p>
          <a:p>
            <a:r>
              <a:rPr lang="fr-FR" dirty="0"/>
              <a:t>Analyse exploratoire :</a:t>
            </a:r>
          </a:p>
          <a:p>
            <a:pPr lvl="1">
              <a:buFont typeface="Wingdings" panose="05000000000000000000" pitchFamily="2" charset="2"/>
              <a:buChar char="Ø"/>
            </a:pPr>
            <a:r>
              <a:rPr lang="fr-FR" sz="1800" dirty="0"/>
              <a:t>Analyse univariée, bivariée et multivariée menées nous informent sur les distributions des variables et leurs relations</a:t>
            </a:r>
          </a:p>
          <a:p>
            <a:pPr lvl="1">
              <a:buFont typeface="Wingdings" panose="05000000000000000000" pitchFamily="2" charset="2"/>
              <a:buChar char="Ø"/>
            </a:pPr>
            <a:r>
              <a:rPr lang="fr-FR" sz="1800" dirty="0"/>
              <a:t>Tests statistiques, l’hypothèse H0 est toujours non vérifiée</a:t>
            </a:r>
          </a:p>
          <a:p>
            <a:pPr lvl="1">
              <a:buFont typeface="Wingdings" panose="05000000000000000000" pitchFamily="2" charset="2"/>
              <a:buChar char="Ø"/>
            </a:pPr>
            <a:r>
              <a:rPr lang="fr-FR" sz="1800" dirty="0"/>
              <a:t>Nous pouvons nous baser sur les résultats de l’analyse uni, bi et multivariée pour mener notre étude de réalisabilité du projet sans faire référence aux résultats des tests statistiques</a:t>
            </a:r>
          </a:p>
          <a:p>
            <a:endParaRPr lang="fr-FR" dirty="0"/>
          </a:p>
          <a:p>
            <a:r>
              <a:rPr lang="fr-FR" dirty="0"/>
              <a:t>Les traitements alternatifs que j’aurais pu appliquer : </a:t>
            </a:r>
            <a:r>
              <a:rPr lang="fr-FR" dirty="0" err="1"/>
              <a:t>kmeans</a:t>
            </a:r>
            <a:r>
              <a:rPr lang="fr-FR" dirty="0"/>
              <a:t> , </a:t>
            </a:r>
            <a:r>
              <a:rPr lang="fr-FR" dirty="0" err="1"/>
              <a:t>words</a:t>
            </a:r>
            <a:r>
              <a:rPr lang="fr-FR" dirty="0"/>
              <a:t> </a:t>
            </a:r>
            <a:r>
              <a:rPr lang="fr-FR" dirty="0" err="1"/>
              <a:t>clouds</a:t>
            </a:r>
            <a:r>
              <a:rPr lang="fr-FR" dirty="0"/>
              <a:t>, </a:t>
            </a:r>
            <a:r>
              <a:rPr lang="fr-FR" dirty="0" err="1"/>
              <a:t>regression</a:t>
            </a:r>
            <a:r>
              <a:rPr lang="fr-FR" dirty="0"/>
              <a:t> linéaire</a:t>
            </a:r>
          </a:p>
          <a:p>
            <a:r>
              <a:rPr lang="fr-FR" dirty="0"/>
              <a:t>Les problèmes au niveau du dataset : absence de valeurs sur des variables intéressantes (des nutriments comme les vitamines)</a:t>
            </a:r>
          </a:p>
          <a:p>
            <a:endParaRPr lang="fr-FR" dirty="0"/>
          </a:p>
        </p:txBody>
      </p:sp>
      <p:sp>
        <p:nvSpPr>
          <p:cNvPr id="4" name="Espace réservé du numéro de diapositive 3">
            <a:extLst>
              <a:ext uri="{FF2B5EF4-FFF2-40B4-BE49-F238E27FC236}">
                <a16:creationId xmlns:a16="http://schemas.microsoft.com/office/drawing/2014/main" id="{EE8251F8-C1D7-4665-84E6-A3011F2C4954}"/>
              </a:ext>
            </a:extLst>
          </p:cNvPr>
          <p:cNvSpPr>
            <a:spLocks noGrp="1"/>
          </p:cNvSpPr>
          <p:nvPr>
            <p:ph type="sldNum" sz="quarter" idx="12"/>
          </p:nvPr>
        </p:nvSpPr>
        <p:spPr/>
        <p:txBody>
          <a:bodyPr/>
          <a:lstStyle/>
          <a:p>
            <a:fld id="{506FC297-A7C6-4156-ADF2-A109030AE4F6}" type="slidenum">
              <a:rPr lang="fr-FR" smtClean="0"/>
              <a:t>41</a:t>
            </a:fld>
            <a:endParaRPr lang="fr-FR"/>
          </a:p>
        </p:txBody>
      </p:sp>
      <p:sp>
        <p:nvSpPr>
          <p:cNvPr id="5" name="Espace réservé du contenu 2">
            <a:extLst>
              <a:ext uri="{FF2B5EF4-FFF2-40B4-BE49-F238E27FC236}">
                <a16:creationId xmlns:a16="http://schemas.microsoft.com/office/drawing/2014/main" id="{2232E00C-9B47-4CB3-8916-040C446F31A1}"/>
              </a:ext>
            </a:extLst>
          </p:cNvPr>
          <p:cNvSpPr txBox="1">
            <a:spLocks/>
          </p:cNvSpPr>
          <p:nvPr/>
        </p:nvSpPr>
        <p:spPr>
          <a:xfrm>
            <a:off x="487959" y="4377532"/>
            <a:ext cx="11029950" cy="152876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fr-FR" dirty="0"/>
          </a:p>
        </p:txBody>
      </p:sp>
    </p:spTree>
    <p:extLst>
      <p:ext uri="{BB962C8B-B14F-4D97-AF65-F5344CB8AC3E}">
        <p14:creationId xmlns:p14="http://schemas.microsoft.com/office/powerpoint/2010/main" val="3925388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re 4">
            <a:extLst>
              <a:ext uri="{FF2B5EF4-FFF2-40B4-BE49-F238E27FC236}">
                <a16:creationId xmlns:a16="http://schemas.microsoft.com/office/drawing/2014/main" id="{30837EA3-D2E2-4621-9E5E-1639E7F9D0AB}"/>
              </a:ext>
            </a:extLst>
          </p:cNvPr>
          <p:cNvSpPr>
            <a:spLocks noGrp="1"/>
          </p:cNvSpPr>
          <p:nvPr>
            <p:ph type="ctrTitle"/>
          </p:nvPr>
        </p:nvSpPr>
        <p:spPr>
          <a:xfrm>
            <a:off x="4236810" y="863695"/>
            <a:ext cx="7503637" cy="4947169"/>
          </a:xfrm>
        </p:spPr>
        <p:txBody>
          <a:bodyPr anchor="ctr">
            <a:normAutofit/>
          </a:bodyPr>
          <a:lstStyle/>
          <a:p>
            <a:pPr algn="r"/>
            <a:r>
              <a:rPr lang="fr-FR" sz="4400" dirty="0">
                <a:solidFill>
                  <a:srgbClr val="FFFFFF"/>
                </a:solidFill>
              </a:rPr>
              <a:t>Merci pour votre attention</a:t>
            </a:r>
          </a:p>
        </p:txBody>
      </p:sp>
      <p:sp>
        <p:nvSpPr>
          <p:cNvPr id="15" name="Rectangle 14">
            <a:extLst>
              <a:ext uri="{FF2B5EF4-FFF2-40B4-BE49-F238E27FC236}">
                <a16:creationId xmlns:a16="http://schemas.microsoft.com/office/drawing/2014/main" id="{B38C0B53-F62B-4C6C-948D-0F3A70C42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3AC45A66-E0EE-4D9C-BAF8-7982BF2FBBAF}"/>
              </a:ext>
            </a:extLst>
          </p:cNvPr>
          <p:cNvSpPr>
            <a:spLocks noGrp="1"/>
          </p:cNvSpPr>
          <p:nvPr>
            <p:ph type="sldNum" sz="quarter" idx="12"/>
          </p:nvPr>
        </p:nvSpPr>
        <p:spPr>
          <a:xfrm>
            <a:off x="10558300" y="5956137"/>
            <a:ext cx="1016440" cy="365125"/>
          </a:xfrm>
        </p:spPr>
        <p:txBody>
          <a:bodyPr>
            <a:normAutofit/>
          </a:bodyPr>
          <a:lstStyle/>
          <a:p>
            <a:pPr>
              <a:spcAft>
                <a:spcPts val="600"/>
              </a:spcAft>
            </a:pPr>
            <a:fld id="{506FC297-A7C6-4156-ADF2-A109030AE4F6}" type="slidenum">
              <a:rPr lang="fr-FR">
                <a:solidFill>
                  <a:srgbClr val="FFFFFF">
                    <a:alpha val="50000"/>
                  </a:srgbClr>
                </a:solidFill>
              </a:rPr>
              <a:pPr>
                <a:spcAft>
                  <a:spcPts val="600"/>
                </a:spcAft>
              </a:pPr>
              <a:t>42</a:t>
            </a:fld>
            <a:endParaRPr lang="fr-FR">
              <a:solidFill>
                <a:srgbClr val="FFFFFF">
                  <a:alpha val="50000"/>
                </a:srgbClr>
              </a:solidFill>
            </a:endParaRPr>
          </a:p>
        </p:txBody>
      </p:sp>
    </p:spTree>
    <p:extLst>
      <p:ext uri="{BB962C8B-B14F-4D97-AF65-F5344CB8AC3E}">
        <p14:creationId xmlns:p14="http://schemas.microsoft.com/office/powerpoint/2010/main" val="78331635"/>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80AA4581-B3A1-4F7E-9CC4-222F251D4E7A}"/>
              </a:ext>
            </a:extLst>
          </p:cNvPr>
          <p:cNvGrpSpPr/>
          <p:nvPr/>
        </p:nvGrpSpPr>
        <p:grpSpPr>
          <a:xfrm>
            <a:off x="-688584" y="903568"/>
            <a:ext cx="12895296" cy="6138786"/>
            <a:chOff x="-602609" y="-117446"/>
            <a:chExt cx="13691224" cy="7206143"/>
          </a:xfrm>
        </p:grpSpPr>
        <p:pic>
          <p:nvPicPr>
            <p:cNvPr id="5" name="Image 4">
              <a:extLst>
                <a:ext uri="{FF2B5EF4-FFF2-40B4-BE49-F238E27FC236}">
                  <a16:creationId xmlns:a16="http://schemas.microsoft.com/office/drawing/2014/main" id="{9061ABA3-03D1-4250-A7DE-B7135F124524}"/>
                </a:ext>
              </a:extLst>
            </p:cNvPr>
            <p:cNvPicPr>
              <a:picLocks noChangeAspect="1"/>
            </p:cNvPicPr>
            <p:nvPr/>
          </p:nvPicPr>
          <p:blipFill>
            <a:blip r:embed="rId2"/>
            <a:stretch>
              <a:fillRect/>
            </a:stretch>
          </p:blipFill>
          <p:spPr>
            <a:xfrm>
              <a:off x="682784" y="-117446"/>
              <a:ext cx="10731976" cy="4496499"/>
            </a:xfrm>
            <a:prstGeom prst="rect">
              <a:avLst/>
            </a:prstGeom>
          </p:spPr>
        </p:pic>
        <p:pic>
          <p:nvPicPr>
            <p:cNvPr id="6" name="Image 5">
              <a:extLst>
                <a:ext uri="{FF2B5EF4-FFF2-40B4-BE49-F238E27FC236}">
                  <a16:creationId xmlns:a16="http://schemas.microsoft.com/office/drawing/2014/main" id="{3B3E0DB7-D159-4FEC-A689-F35CC6E66DD0}"/>
                </a:ext>
              </a:extLst>
            </p:cNvPr>
            <p:cNvPicPr>
              <a:picLocks noChangeAspect="1"/>
            </p:cNvPicPr>
            <p:nvPr/>
          </p:nvPicPr>
          <p:blipFill>
            <a:blip r:embed="rId3"/>
            <a:stretch>
              <a:fillRect/>
            </a:stretch>
          </p:blipFill>
          <p:spPr>
            <a:xfrm>
              <a:off x="2260091" y="3492435"/>
              <a:ext cx="8197691" cy="3596262"/>
            </a:xfrm>
            <a:prstGeom prst="rect">
              <a:avLst/>
            </a:prstGeom>
          </p:spPr>
        </p:pic>
        <p:sp>
          <p:nvSpPr>
            <p:cNvPr id="7" name="Rectangle 6">
              <a:extLst>
                <a:ext uri="{FF2B5EF4-FFF2-40B4-BE49-F238E27FC236}">
                  <a16:creationId xmlns:a16="http://schemas.microsoft.com/office/drawing/2014/main" id="{1E5B158F-111F-4017-8E2D-50922911EF52}"/>
                </a:ext>
              </a:extLst>
            </p:cNvPr>
            <p:cNvSpPr/>
            <p:nvPr/>
          </p:nvSpPr>
          <p:spPr>
            <a:xfrm>
              <a:off x="620785" y="3621820"/>
              <a:ext cx="1793231" cy="851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8CB2FB7-BCAC-4497-9853-D5D582FE031D}"/>
                </a:ext>
              </a:extLst>
            </p:cNvPr>
            <p:cNvSpPr/>
            <p:nvPr/>
          </p:nvSpPr>
          <p:spPr>
            <a:xfrm>
              <a:off x="-602609" y="154943"/>
              <a:ext cx="1793231" cy="851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2AF1601-2BAC-4E65-86EC-CE778DF39E17}"/>
                </a:ext>
              </a:extLst>
            </p:cNvPr>
            <p:cNvSpPr/>
            <p:nvPr/>
          </p:nvSpPr>
          <p:spPr>
            <a:xfrm>
              <a:off x="11295384" y="154943"/>
              <a:ext cx="1793231" cy="851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ZoneTexte 10">
            <a:extLst>
              <a:ext uri="{FF2B5EF4-FFF2-40B4-BE49-F238E27FC236}">
                <a16:creationId xmlns:a16="http://schemas.microsoft.com/office/drawing/2014/main" id="{FFD6616C-10DA-4348-B413-F64502111B38}"/>
              </a:ext>
            </a:extLst>
          </p:cNvPr>
          <p:cNvSpPr txBox="1"/>
          <p:nvPr/>
        </p:nvSpPr>
        <p:spPr>
          <a:xfrm rot="16200000">
            <a:off x="-1126170" y="3621442"/>
            <a:ext cx="3381054" cy="523220"/>
          </a:xfrm>
          <a:prstGeom prst="rect">
            <a:avLst/>
          </a:prstGeom>
          <a:noFill/>
        </p:spPr>
        <p:txBody>
          <a:bodyPr wrap="none" rtlCol="0">
            <a:spAutoFit/>
          </a:bodyPr>
          <a:lstStyle/>
          <a:p>
            <a:r>
              <a:rPr lang="fr-FR" sz="2800" b="1" u="sng" dirty="0"/>
              <a:t>Calcul du nutri-score</a:t>
            </a:r>
          </a:p>
        </p:txBody>
      </p:sp>
      <p:sp>
        <p:nvSpPr>
          <p:cNvPr id="12" name="ZoneTexte 11">
            <a:extLst>
              <a:ext uri="{FF2B5EF4-FFF2-40B4-BE49-F238E27FC236}">
                <a16:creationId xmlns:a16="http://schemas.microsoft.com/office/drawing/2014/main" id="{A787E6FC-1F38-43FD-82BC-F1AF39232889}"/>
              </a:ext>
            </a:extLst>
          </p:cNvPr>
          <p:cNvSpPr txBox="1"/>
          <p:nvPr/>
        </p:nvSpPr>
        <p:spPr>
          <a:xfrm>
            <a:off x="463689" y="600676"/>
            <a:ext cx="9487468" cy="523220"/>
          </a:xfrm>
          <a:prstGeom prst="rect">
            <a:avLst/>
          </a:prstGeom>
          <a:noFill/>
        </p:spPr>
        <p:txBody>
          <a:bodyPr wrap="square">
            <a:spAutoFit/>
          </a:bodyPr>
          <a:lstStyle/>
          <a:p>
            <a:pPr lvl="0"/>
            <a:r>
              <a:rPr lang="fr-FR" sz="2800" dirty="0">
                <a:latin typeface="+mj-lt"/>
                <a:ea typeface="+mj-ea"/>
                <a:cs typeface="+mj-cs"/>
              </a:rPr>
              <a:t>Possibilité de recalculer le nutri score selon les tableaux suivants </a:t>
            </a:r>
          </a:p>
        </p:txBody>
      </p:sp>
      <p:sp>
        <p:nvSpPr>
          <p:cNvPr id="2" name="Espace réservé du numéro de diapositive 1">
            <a:extLst>
              <a:ext uri="{FF2B5EF4-FFF2-40B4-BE49-F238E27FC236}">
                <a16:creationId xmlns:a16="http://schemas.microsoft.com/office/drawing/2014/main" id="{77325EDA-489A-4F92-929B-8FD8248ADAAB}"/>
              </a:ext>
            </a:extLst>
          </p:cNvPr>
          <p:cNvSpPr>
            <a:spLocks noGrp="1"/>
          </p:cNvSpPr>
          <p:nvPr>
            <p:ph type="sldNum" sz="quarter" idx="12"/>
          </p:nvPr>
        </p:nvSpPr>
        <p:spPr/>
        <p:txBody>
          <a:bodyPr/>
          <a:lstStyle/>
          <a:p>
            <a:fld id="{506FC297-A7C6-4156-ADF2-A109030AE4F6}" type="slidenum">
              <a:rPr lang="fr-FR" smtClean="0"/>
              <a:t>43</a:t>
            </a:fld>
            <a:endParaRPr lang="fr-FR"/>
          </a:p>
        </p:txBody>
      </p:sp>
      <p:sp>
        <p:nvSpPr>
          <p:cNvPr id="13" name="Titre 1">
            <a:extLst>
              <a:ext uri="{FF2B5EF4-FFF2-40B4-BE49-F238E27FC236}">
                <a16:creationId xmlns:a16="http://schemas.microsoft.com/office/drawing/2014/main" id="{CC8F56FB-09D0-4B7F-9AF5-CDCABC20AB77}"/>
              </a:ext>
            </a:extLst>
          </p:cNvPr>
          <p:cNvSpPr txBox="1">
            <a:spLocks/>
          </p:cNvSpPr>
          <p:nvPr/>
        </p:nvSpPr>
        <p:spPr>
          <a:xfrm>
            <a:off x="581192" y="-40794"/>
            <a:ext cx="11029616" cy="433455"/>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tx1"/>
                </a:solidFill>
              </a:rPr>
              <a:t>Annexe</a:t>
            </a:r>
          </a:p>
        </p:txBody>
      </p:sp>
    </p:spTree>
    <p:extLst>
      <p:ext uri="{BB962C8B-B14F-4D97-AF65-F5344CB8AC3E}">
        <p14:creationId xmlns:p14="http://schemas.microsoft.com/office/powerpoint/2010/main" val="263287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548C6-8FC1-4143-9045-7E7ABAD42BD0}"/>
              </a:ext>
            </a:extLst>
          </p:cNvPr>
          <p:cNvSpPr>
            <a:spLocks noGrp="1"/>
          </p:cNvSpPr>
          <p:nvPr>
            <p:ph type="title"/>
          </p:nvPr>
        </p:nvSpPr>
        <p:spPr/>
        <p:txBody>
          <a:bodyPr/>
          <a:lstStyle/>
          <a:p>
            <a:r>
              <a:rPr lang="fr-FR" dirty="0"/>
              <a:t>Idée d’application : Constatations </a:t>
            </a:r>
          </a:p>
        </p:txBody>
      </p:sp>
      <p:sp>
        <p:nvSpPr>
          <p:cNvPr id="3" name="Espace réservé du contenu 2">
            <a:extLst>
              <a:ext uri="{FF2B5EF4-FFF2-40B4-BE49-F238E27FC236}">
                <a16:creationId xmlns:a16="http://schemas.microsoft.com/office/drawing/2014/main" id="{D1A5212C-3986-4FE4-8E35-073670829E13}"/>
              </a:ext>
            </a:extLst>
          </p:cNvPr>
          <p:cNvSpPr>
            <a:spLocks noGrp="1"/>
          </p:cNvSpPr>
          <p:nvPr>
            <p:ph idx="1"/>
          </p:nvPr>
        </p:nvSpPr>
        <p:spPr>
          <a:xfrm>
            <a:off x="537191" y="1994406"/>
            <a:ext cx="11029615" cy="1281434"/>
          </a:xfrm>
        </p:spPr>
        <p:txBody>
          <a:bodyPr>
            <a:normAutofit/>
          </a:bodyPr>
          <a:lstStyle/>
          <a:p>
            <a:pPr marL="324000" lvl="1" indent="0" algn="l">
              <a:buNone/>
            </a:pPr>
            <a:r>
              <a:rPr lang="fr-FR" sz="1800" b="1" dirty="0"/>
              <a:t>Cancer</a:t>
            </a:r>
            <a:r>
              <a:rPr lang="fr-FR" sz="1800" dirty="0"/>
              <a:t> : plus de 100 000 morts et plus de 300 000 nouveaux cas en France chaque année</a:t>
            </a:r>
            <a:endParaRPr lang="fr-FR" sz="1800" b="1" dirty="0"/>
          </a:p>
          <a:p>
            <a:pPr marL="324000" lvl="1" indent="0">
              <a:buNone/>
            </a:pPr>
            <a:r>
              <a:rPr lang="fr-FR" sz="1800" b="1" dirty="0"/>
              <a:t>Alimentation</a:t>
            </a:r>
            <a:r>
              <a:rPr lang="fr-FR" sz="1800" dirty="0"/>
              <a:t> : troisième cause externe de cancer </a:t>
            </a:r>
          </a:p>
        </p:txBody>
      </p:sp>
      <p:sp>
        <p:nvSpPr>
          <p:cNvPr id="9" name="Rectangle : coins arrondis 8">
            <a:extLst>
              <a:ext uri="{FF2B5EF4-FFF2-40B4-BE49-F238E27FC236}">
                <a16:creationId xmlns:a16="http://schemas.microsoft.com/office/drawing/2014/main" id="{FA4477E2-A411-44DC-8F51-E5DF49C8543E}"/>
              </a:ext>
            </a:extLst>
          </p:cNvPr>
          <p:cNvSpPr/>
          <p:nvPr/>
        </p:nvSpPr>
        <p:spPr>
          <a:xfrm>
            <a:off x="4275668" y="3361268"/>
            <a:ext cx="2878666" cy="864387"/>
          </a:xfrm>
          <a:prstGeom prst="roundRect">
            <a:avLst>
              <a:gd name="adj" fmla="val 5578"/>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10" name="Rectangle 9">
            <a:extLst>
              <a:ext uri="{FF2B5EF4-FFF2-40B4-BE49-F238E27FC236}">
                <a16:creationId xmlns:a16="http://schemas.microsoft.com/office/drawing/2014/main" id="{79A9DC70-D801-4D65-8EAA-C1571D016064}"/>
              </a:ext>
            </a:extLst>
          </p:cNvPr>
          <p:cNvSpPr/>
          <p:nvPr/>
        </p:nvSpPr>
        <p:spPr>
          <a:xfrm>
            <a:off x="2921004" y="4635472"/>
            <a:ext cx="2108198" cy="6069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E</a:t>
            </a:r>
            <a:r>
              <a:rPr lang="fr-FR" sz="1800" dirty="0"/>
              <a:t>value les aliments</a:t>
            </a:r>
            <a:endParaRPr lang="fr-FR" dirty="0"/>
          </a:p>
        </p:txBody>
      </p:sp>
      <p:sp>
        <p:nvSpPr>
          <p:cNvPr id="12" name="Rectangle 11">
            <a:extLst>
              <a:ext uri="{FF2B5EF4-FFF2-40B4-BE49-F238E27FC236}">
                <a16:creationId xmlns:a16="http://schemas.microsoft.com/office/drawing/2014/main" id="{F1877107-19E5-454D-A909-715F5AB8CF48}"/>
              </a:ext>
            </a:extLst>
          </p:cNvPr>
          <p:cNvSpPr/>
          <p:nvPr/>
        </p:nvSpPr>
        <p:spPr>
          <a:xfrm>
            <a:off x="6273808" y="5397489"/>
            <a:ext cx="2226728" cy="6069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800" dirty="0"/>
              <a:t>N’évalue pas l’aspect </a:t>
            </a:r>
            <a:r>
              <a:rPr lang="fr-FR" sz="1800" b="1" dirty="0"/>
              <a:t>aliment transformé</a:t>
            </a:r>
            <a:endParaRPr lang="fr-FR" b="1" dirty="0"/>
          </a:p>
        </p:txBody>
      </p:sp>
      <p:sp>
        <p:nvSpPr>
          <p:cNvPr id="13" name="Rectangle 12">
            <a:extLst>
              <a:ext uri="{FF2B5EF4-FFF2-40B4-BE49-F238E27FC236}">
                <a16:creationId xmlns:a16="http://schemas.microsoft.com/office/drawing/2014/main" id="{838A5F9E-F4B6-45D3-B493-0CBDE12367D2}"/>
              </a:ext>
            </a:extLst>
          </p:cNvPr>
          <p:cNvSpPr/>
          <p:nvPr/>
        </p:nvSpPr>
        <p:spPr>
          <a:xfrm>
            <a:off x="6273808" y="4633945"/>
            <a:ext cx="2226728" cy="6069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800" dirty="0"/>
              <a:t>N’évalue pas </a:t>
            </a:r>
            <a:r>
              <a:rPr lang="fr-FR" sz="1800" b="1" dirty="0"/>
              <a:t>l’existence d’additifs</a:t>
            </a:r>
            <a:endParaRPr lang="fr-FR" b="1" dirty="0"/>
          </a:p>
        </p:txBody>
      </p:sp>
      <p:cxnSp>
        <p:nvCxnSpPr>
          <p:cNvPr id="19" name="Connecteur : en angle 18">
            <a:extLst>
              <a:ext uri="{FF2B5EF4-FFF2-40B4-BE49-F238E27FC236}">
                <a16:creationId xmlns:a16="http://schemas.microsoft.com/office/drawing/2014/main" id="{F99A1BBF-FFA9-416C-81FA-237ECEEEEA07}"/>
              </a:ext>
            </a:extLst>
          </p:cNvPr>
          <p:cNvCxnSpPr>
            <a:cxnSpLocks/>
          </p:cNvCxnSpPr>
          <p:nvPr/>
        </p:nvCxnSpPr>
        <p:spPr>
          <a:xfrm rot="5400000">
            <a:off x="4640145" y="3560617"/>
            <a:ext cx="409817" cy="1739898"/>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Connecteur : en angle 20">
            <a:extLst>
              <a:ext uri="{FF2B5EF4-FFF2-40B4-BE49-F238E27FC236}">
                <a16:creationId xmlns:a16="http://schemas.microsoft.com/office/drawing/2014/main" id="{A3978BBB-DC7A-437A-9AC9-9BDBF7A3CC64}"/>
              </a:ext>
            </a:extLst>
          </p:cNvPr>
          <p:cNvCxnSpPr>
            <a:cxnSpLocks/>
          </p:cNvCxnSpPr>
          <p:nvPr/>
        </p:nvCxnSpPr>
        <p:spPr>
          <a:xfrm rot="16200000" flipH="1">
            <a:off x="6346943" y="3593715"/>
            <a:ext cx="408290" cy="1672171"/>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pic>
        <p:nvPicPr>
          <p:cNvPr id="2050" name="Picture 2" descr="Faut-il prendre le Nutri-Score à la lettre ? | Apivia prévention">
            <a:extLst>
              <a:ext uri="{FF2B5EF4-FFF2-40B4-BE49-F238E27FC236}">
                <a16:creationId xmlns:a16="http://schemas.microsoft.com/office/drawing/2014/main" id="{6B27CA6C-74D5-4EF0-A7E7-7F2A65CC2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372" y="3434827"/>
            <a:ext cx="1286182" cy="762019"/>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9A08AE29-C92D-47F3-82A5-168F70945A12}"/>
              </a:ext>
            </a:extLst>
          </p:cNvPr>
          <p:cNvSpPr txBox="1"/>
          <p:nvPr/>
        </p:nvSpPr>
        <p:spPr>
          <a:xfrm>
            <a:off x="4068234" y="3677931"/>
            <a:ext cx="1947333" cy="369332"/>
          </a:xfrm>
          <a:prstGeom prst="rect">
            <a:avLst/>
          </a:prstGeom>
          <a:noFill/>
        </p:spPr>
        <p:txBody>
          <a:bodyPr wrap="square">
            <a:spAutoFit/>
          </a:bodyPr>
          <a:lstStyle/>
          <a:p>
            <a:pPr algn="ctr"/>
            <a:r>
              <a:rPr lang="fr-FR" sz="1800" b="1" dirty="0"/>
              <a:t>Nutri score</a:t>
            </a:r>
          </a:p>
        </p:txBody>
      </p:sp>
      <p:sp>
        <p:nvSpPr>
          <p:cNvPr id="4" name="Espace réservé du numéro de diapositive 3">
            <a:extLst>
              <a:ext uri="{FF2B5EF4-FFF2-40B4-BE49-F238E27FC236}">
                <a16:creationId xmlns:a16="http://schemas.microsoft.com/office/drawing/2014/main" id="{C18F20F4-CA9D-4939-85F6-7CF13FDDFC95}"/>
              </a:ext>
            </a:extLst>
          </p:cNvPr>
          <p:cNvSpPr>
            <a:spLocks noGrp="1"/>
          </p:cNvSpPr>
          <p:nvPr>
            <p:ph type="sldNum" sz="quarter" idx="12"/>
          </p:nvPr>
        </p:nvSpPr>
        <p:spPr/>
        <p:txBody>
          <a:bodyPr/>
          <a:lstStyle/>
          <a:p>
            <a:fld id="{506FC297-A7C6-4156-ADF2-A109030AE4F6}" type="slidenum">
              <a:rPr lang="fr-FR" smtClean="0"/>
              <a:t>5</a:t>
            </a:fld>
            <a:endParaRPr lang="fr-FR"/>
          </a:p>
        </p:txBody>
      </p:sp>
    </p:spTree>
    <p:extLst>
      <p:ext uri="{BB962C8B-B14F-4D97-AF65-F5344CB8AC3E}">
        <p14:creationId xmlns:p14="http://schemas.microsoft.com/office/powerpoint/2010/main" val="33042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CB266B-EF7B-4F33-AC8D-FC8189C4FF06}"/>
              </a:ext>
            </a:extLst>
          </p:cNvPr>
          <p:cNvSpPr>
            <a:spLocks noGrp="1"/>
          </p:cNvSpPr>
          <p:nvPr>
            <p:ph type="title"/>
          </p:nvPr>
        </p:nvSpPr>
        <p:spPr/>
        <p:txBody>
          <a:bodyPr/>
          <a:lstStyle/>
          <a:p>
            <a:r>
              <a:rPr lang="fr-FR" dirty="0"/>
              <a:t>Idée d’application : proposition</a:t>
            </a:r>
          </a:p>
        </p:txBody>
      </p:sp>
      <p:sp>
        <p:nvSpPr>
          <p:cNvPr id="3" name="Espace réservé du contenu 2">
            <a:extLst>
              <a:ext uri="{FF2B5EF4-FFF2-40B4-BE49-F238E27FC236}">
                <a16:creationId xmlns:a16="http://schemas.microsoft.com/office/drawing/2014/main" id="{AD15E722-A2A3-4524-8795-74FC7B739017}"/>
              </a:ext>
            </a:extLst>
          </p:cNvPr>
          <p:cNvSpPr>
            <a:spLocks noGrp="1"/>
          </p:cNvSpPr>
          <p:nvPr>
            <p:ph idx="1"/>
          </p:nvPr>
        </p:nvSpPr>
        <p:spPr>
          <a:xfrm>
            <a:off x="581192" y="1980471"/>
            <a:ext cx="11029615" cy="3678303"/>
          </a:xfrm>
        </p:spPr>
        <p:txBody>
          <a:bodyPr/>
          <a:lstStyle/>
          <a:p>
            <a:r>
              <a:rPr lang="fr-FR" dirty="0"/>
              <a:t>Une application mobile </a:t>
            </a:r>
            <a:r>
              <a:rPr lang="fr-FR" sz="1800" b="1" dirty="0" err="1">
                <a:effectLst/>
                <a:latin typeface="Candara" panose="020E0502030303020204" pitchFamily="34" charset="0"/>
                <a:ea typeface="Candara" panose="020E0502030303020204" pitchFamily="34" charset="0"/>
                <a:cs typeface="Tahoma" panose="020B0604030504040204" pitchFamily="34" charset="0"/>
              </a:rPr>
              <a:t>CanScore</a:t>
            </a:r>
            <a:r>
              <a:rPr lang="fr-FR" b="1" dirty="0">
                <a:latin typeface="Candara" panose="020E0502030303020204" pitchFamily="34" charset="0"/>
                <a:ea typeface="Candara" panose="020E0502030303020204" pitchFamily="34" charset="0"/>
                <a:cs typeface="Tahoma" panose="020B0604030504040204" pitchFamily="34" charset="0"/>
              </a:rPr>
              <a:t> </a:t>
            </a:r>
            <a:r>
              <a:rPr lang="fr-FR" dirty="0"/>
              <a:t>qui </a:t>
            </a:r>
            <a:r>
              <a:rPr lang="fr-FR" b="1" dirty="0"/>
              <a:t>scanne</a:t>
            </a:r>
            <a:r>
              <a:rPr lang="fr-FR" dirty="0"/>
              <a:t> le code à barre de produits et donne un score par rapport aux produits </a:t>
            </a:r>
            <a:r>
              <a:rPr lang="fr-FR" b="1" dirty="0"/>
              <a:t>cancérogènes</a:t>
            </a:r>
            <a:r>
              <a:rPr lang="fr-FR" dirty="0"/>
              <a:t> :</a:t>
            </a:r>
          </a:p>
          <a:p>
            <a:pPr lvl="1"/>
            <a:r>
              <a:rPr lang="fr-FR" dirty="0"/>
              <a:t>Produits transformés, ultra-transformés, avec additifs chimiques, modes de cuisson </a:t>
            </a:r>
            <a:r>
              <a:rPr lang="fr-FR" dirty="0" err="1"/>
              <a:t>deconseillé</a:t>
            </a:r>
            <a:r>
              <a:rPr lang="fr-FR" dirty="0"/>
              <a:t>, etc. </a:t>
            </a:r>
            <a:r>
              <a:rPr lang="fr-FR" dirty="0">
                <a:sym typeface="Wingdings" panose="05000000000000000000" pitchFamily="2" charset="2"/>
              </a:rPr>
              <a:t> Augmentent les risques de cancers </a:t>
            </a:r>
            <a:r>
              <a:rPr lang="fr-FR" b="1" dirty="0">
                <a:sym typeface="Wingdings" panose="05000000000000000000" pitchFamily="2" charset="2"/>
              </a:rPr>
              <a:t>C+ ou C</a:t>
            </a:r>
          </a:p>
          <a:p>
            <a:pPr lvl="1"/>
            <a:r>
              <a:rPr lang="fr-FR" dirty="0">
                <a:sym typeface="Wingdings" panose="05000000000000000000" pitchFamily="2" charset="2"/>
              </a:rPr>
              <a:t>Produits riches en fibres, bio, </a:t>
            </a:r>
            <a:r>
              <a:rPr lang="fr-FR" dirty="0" err="1">
                <a:sym typeface="Wingdings" panose="05000000000000000000" pitchFamily="2" charset="2"/>
              </a:rPr>
              <a:t>vegan</a:t>
            </a:r>
            <a:r>
              <a:rPr lang="fr-FR" dirty="0">
                <a:sym typeface="Wingdings" panose="05000000000000000000" pitchFamily="2" charset="2"/>
              </a:rPr>
              <a:t> etc.  Font partie d’une alimentation saine diminuant les risques d’apparition de cancers </a:t>
            </a:r>
            <a:r>
              <a:rPr lang="fr-FR" b="1" dirty="0">
                <a:sym typeface="Wingdings" panose="05000000000000000000" pitchFamily="2" charset="2"/>
              </a:rPr>
              <a:t>B+ ou B</a:t>
            </a:r>
          </a:p>
          <a:p>
            <a:pPr lvl="1"/>
            <a:r>
              <a:rPr lang="fr-FR" dirty="0">
                <a:sym typeface="Wingdings" panose="05000000000000000000" pitchFamily="2" charset="2"/>
              </a:rPr>
              <a:t>Produits avec composition n’appartenant ni à B ni à C On Ignore l’impact  </a:t>
            </a:r>
            <a:r>
              <a:rPr lang="fr-FR" b="1" dirty="0">
                <a:sym typeface="Wingdings" panose="05000000000000000000" pitchFamily="2" charset="2"/>
              </a:rPr>
              <a:t>I </a:t>
            </a:r>
          </a:p>
          <a:p>
            <a:pPr marL="324000" lvl="1" indent="0">
              <a:buNone/>
            </a:pPr>
            <a:endParaRPr lang="fr-FR" dirty="0">
              <a:sym typeface="Wingdings" panose="05000000000000000000" pitchFamily="2" charset="2"/>
            </a:endParaRPr>
          </a:p>
          <a:p>
            <a:pPr marL="324000" lvl="1" indent="0">
              <a:buNone/>
            </a:pPr>
            <a:r>
              <a:rPr lang="fr-FR" dirty="0">
                <a:sym typeface="Wingdings" panose="05000000000000000000" pitchFamily="2" charset="2"/>
              </a:rPr>
              <a:t>					</a:t>
            </a:r>
            <a:r>
              <a:rPr lang="fr-FR" sz="1800" b="1" dirty="0" err="1">
                <a:sym typeface="Wingdings" panose="05000000000000000000" pitchFamily="2" charset="2"/>
              </a:rPr>
              <a:t>Cscore</a:t>
            </a:r>
            <a:endParaRPr lang="fr-FR" b="1" dirty="0">
              <a:sym typeface="Wingdings" panose="05000000000000000000" pitchFamily="2" charset="2"/>
            </a:endParaRPr>
          </a:p>
          <a:p>
            <a:endParaRPr lang="fr-FR" dirty="0"/>
          </a:p>
        </p:txBody>
      </p:sp>
      <p:grpSp>
        <p:nvGrpSpPr>
          <p:cNvPr id="16" name="Groupe 15">
            <a:extLst>
              <a:ext uri="{FF2B5EF4-FFF2-40B4-BE49-F238E27FC236}">
                <a16:creationId xmlns:a16="http://schemas.microsoft.com/office/drawing/2014/main" id="{6D073E64-48AF-4593-907B-F967EBD7B26A}"/>
              </a:ext>
            </a:extLst>
          </p:cNvPr>
          <p:cNvGrpSpPr/>
          <p:nvPr/>
        </p:nvGrpSpPr>
        <p:grpSpPr>
          <a:xfrm>
            <a:off x="4698835" y="4851936"/>
            <a:ext cx="2012852" cy="386916"/>
            <a:chOff x="4698835" y="4851936"/>
            <a:chExt cx="2012852" cy="386916"/>
          </a:xfrm>
        </p:grpSpPr>
        <p:grpSp>
          <p:nvGrpSpPr>
            <p:cNvPr id="4" name="Groupe 3">
              <a:extLst>
                <a:ext uri="{FF2B5EF4-FFF2-40B4-BE49-F238E27FC236}">
                  <a16:creationId xmlns:a16="http://schemas.microsoft.com/office/drawing/2014/main" id="{42E0BB55-C091-4524-A3DE-B8543F94685C}"/>
                </a:ext>
              </a:extLst>
            </p:cNvPr>
            <p:cNvGrpSpPr/>
            <p:nvPr/>
          </p:nvGrpSpPr>
          <p:grpSpPr>
            <a:xfrm>
              <a:off x="5206541" y="4881243"/>
              <a:ext cx="1017255" cy="312662"/>
              <a:chOff x="3174675" y="4900473"/>
              <a:chExt cx="1017255" cy="312662"/>
            </a:xfrm>
          </p:grpSpPr>
          <p:sp>
            <p:nvSpPr>
              <p:cNvPr id="5" name="Rectangle 4">
                <a:extLst>
                  <a:ext uri="{FF2B5EF4-FFF2-40B4-BE49-F238E27FC236}">
                    <a16:creationId xmlns:a16="http://schemas.microsoft.com/office/drawing/2014/main" id="{28B889C3-93A6-40EC-9FEE-D2F668B7BA30}"/>
                  </a:ext>
                </a:extLst>
              </p:cNvPr>
              <p:cNvSpPr/>
              <p:nvPr/>
            </p:nvSpPr>
            <p:spPr>
              <a:xfrm>
                <a:off x="3174675" y="4900473"/>
                <a:ext cx="292963" cy="310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6" name="Rectangle 5">
                <a:extLst>
                  <a:ext uri="{FF2B5EF4-FFF2-40B4-BE49-F238E27FC236}">
                    <a16:creationId xmlns:a16="http://schemas.microsoft.com/office/drawing/2014/main" id="{401D4236-66F9-4B48-B768-7E66E0F6B7C8}"/>
                  </a:ext>
                </a:extLst>
              </p:cNvPr>
              <p:cNvSpPr/>
              <p:nvPr/>
            </p:nvSpPr>
            <p:spPr>
              <a:xfrm>
                <a:off x="3527394" y="4902416"/>
                <a:ext cx="292963" cy="310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7" name="Rectangle 6">
                <a:extLst>
                  <a:ext uri="{FF2B5EF4-FFF2-40B4-BE49-F238E27FC236}">
                    <a16:creationId xmlns:a16="http://schemas.microsoft.com/office/drawing/2014/main" id="{1E8B84E3-28DD-4965-B6B0-992653095821}"/>
                  </a:ext>
                </a:extLst>
              </p:cNvPr>
              <p:cNvSpPr/>
              <p:nvPr/>
            </p:nvSpPr>
            <p:spPr>
              <a:xfrm>
                <a:off x="3898967" y="4900473"/>
                <a:ext cx="292963" cy="310719"/>
              </a:xfrm>
              <a:prstGeom prst="rect">
                <a:avLst/>
              </a:prstGeom>
              <a:solidFill>
                <a:srgbClr val="B84F08"/>
              </a:solidFill>
              <a:ln>
                <a:solidFill>
                  <a:srgbClr val="B84F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
                </a:r>
              </a:p>
            </p:txBody>
          </p:sp>
        </p:grpSp>
        <p:grpSp>
          <p:nvGrpSpPr>
            <p:cNvPr id="11" name="Groupe 10">
              <a:extLst>
                <a:ext uri="{FF2B5EF4-FFF2-40B4-BE49-F238E27FC236}">
                  <a16:creationId xmlns:a16="http://schemas.microsoft.com/office/drawing/2014/main" id="{C26F74F9-78BC-41BF-86EB-54C7693D1A46}"/>
                </a:ext>
              </a:extLst>
            </p:cNvPr>
            <p:cNvGrpSpPr/>
            <p:nvPr/>
          </p:nvGrpSpPr>
          <p:grpSpPr>
            <a:xfrm>
              <a:off x="4698835" y="4869520"/>
              <a:ext cx="587409" cy="369332"/>
              <a:chOff x="4580122" y="5536357"/>
              <a:chExt cx="587409" cy="369332"/>
            </a:xfrm>
          </p:grpSpPr>
          <p:sp>
            <p:nvSpPr>
              <p:cNvPr id="8" name="Rectangle 7">
                <a:extLst>
                  <a:ext uri="{FF2B5EF4-FFF2-40B4-BE49-F238E27FC236}">
                    <a16:creationId xmlns:a16="http://schemas.microsoft.com/office/drawing/2014/main" id="{93AD7B2F-D035-4728-827E-31D6F401F7AE}"/>
                  </a:ext>
                </a:extLst>
              </p:cNvPr>
              <p:cNvSpPr/>
              <p:nvPr/>
            </p:nvSpPr>
            <p:spPr>
              <a:xfrm>
                <a:off x="4727346" y="5548080"/>
                <a:ext cx="292963" cy="310719"/>
              </a:xfrm>
              <a:prstGeom prst="rect">
                <a:avLst/>
              </a:prstGeom>
              <a:solidFill>
                <a:srgbClr val="268631"/>
              </a:solidFill>
              <a:ln>
                <a:solidFill>
                  <a:srgbClr val="268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10" name="ZoneTexte 9">
                <a:extLst>
                  <a:ext uri="{FF2B5EF4-FFF2-40B4-BE49-F238E27FC236}">
                    <a16:creationId xmlns:a16="http://schemas.microsoft.com/office/drawing/2014/main" id="{87174B4D-1F53-4894-A45F-368019E03B0C}"/>
                  </a:ext>
                </a:extLst>
              </p:cNvPr>
              <p:cNvSpPr txBox="1"/>
              <p:nvPr/>
            </p:nvSpPr>
            <p:spPr>
              <a:xfrm>
                <a:off x="4580122" y="5536357"/>
                <a:ext cx="587409" cy="369332"/>
              </a:xfrm>
              <a:prstGeom prst="rect">
                <a:avLst/>
              </a:prstGeom>
              <a:noFill/>
            </p:spPr>
            <p:txBody>
              <a:bodyPr wrap="square">
                <a:spAutoFit/>
              </a:bodyPr>
              <a:lstStyle/>
              <a:p>
                <a:pPr algn="ctr"/>
                <a:r>
                  <a:rPr lang="fr-FR" sz="1800" dirty="0">
                    <a:solidFill>
                      <a:schemeClr val="bg1"/>
                    </a:solidFill>
                  </a:rPr>
                  <a:t>B+</a:t>
                </a:r>
              </a:p>
            </p:txBody>
          </p:sp>
        </p:grpSp>
        <p:grpSp>
          <p:nvGrpSpPr>
            <p:cNvPr id="15" name="Groupe 14">
              <a:extLst>
                <a:ext uri="{FF2B5EF4-FFF2-40B4-BE49-F238E27FC236}">
                  <a16:creationId xmlns:a16="http://schemas.microsoft.com/office/drawing/2014/main" id="{2821BBF3-2F6D-4B43-B1C4-4C6B48B54F26}"/>
                </a:ext>
              </a:extLst>
            </p:cNvPr>
            <p:cNvGrpSpPr/>
            <p:nvPr/>
          </p:nvGrpSpPr>
          <p:grpSpPr>
            <a:xfrm>
              <a:off x="6176716" y="4851936"/>
              <a:ext cx="534971" cy="369332"/>
              <a:chOff x="5802507" y="5853217"/>
              <a:chExt cx="534971" cy="369332"/>
            </a:xfrm>
          </p:grpSpPr>
          <p:sp>
            <p:nvSpPr>
              <p:cNvPr id="12" name="Rectangle 11">
                <a:extLst>
                  <a:ext uri="{FF2B5EF4-FFF2-40B4-BE49-F238E27FC236}">
                    <a16:creationId xmlns:a16="http://schemas.microsoft.com/office/drawing/2014/main" id="{ABDA4499-1356-4408-B576-1FE97E30B7E3}"/>
                  </a:ext>
                </a:extLst>
              </p:cNvPr>
              <p:cNvSpPr/>
              <p:nvPr/>
            </p:nvSpPr>
            <p:spPr>
              <a:xfrm>
                <a:off x="5914085" y="5881498"/>
                <a:ext cx="292963" cy="310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DD7161FB-21D4-432C-B823-F0C73BB56600}"/>
                  </a:ext>
                </a:extLst>
              </p:cNvPr>
              <p:cNvSpPr txBox="1"/>
              <p:nvPr/>
            </p:nvSpPr>
            <p:spPr>
              <a:xfrm>
                <a:off x="5802507" y="5853217"/>
                <a:ext cx="534971" cy="369332"/>
              </a:xfrm>
              <a:prstGeom prst="rect">
                <a:avLst/>
              </a:prstGeom>
              <a:noFill/>
            </p:spPr>
            <p:txBody>
              <a:bodyPr wrap="square">
                <a:spAutoFit/>
              </a:bodyPr>
              <a:lstStyle/>
              <a:p>
                <a:pPr algn="ctr"/>
                <a:r>
                  <a:rPr lang="fr-FR" dirty="0">
                    <a:solidFill>
                      <a:schemeClr val="bg1"/>
                    </a:solidFill>
                  </a:rPr>
                  <a:t>C+</a:t>
                </a:r>
              </a:p>
            </p:txBody>
          </p:sp>
        </p:grpSp>
      </p:grpSp>
      <p:sp>
        <p:nvSpPr>
          <p:cNvPr id="9" name="Espace réservé du numéro de diapositive 8">
            <a:extLst>
              <a:ext uri="{FF2B5EF4-FFF2-40B4-BE49-F238E27FC236}">
                <a16:creationId xmlns:a16="http://schemas.microsoft.com/office/drawing/2014/main" id="{6F76580E-3836-4D3A-8F8D-F3A73EB22417}"/>
              </a:ext>
            </a:extLst>
          </p:cNvPr>
          <p:cNvSpPr>
            <a:spLocks noGrp="1"/>
          </p:cNvSpPr>
          <p:nvPr>
            <p:ph type="sldNum" sz="quarter" idx="12"/>
          </p:nvPr>
        </p:nvSpPr>
        <p:spPr/>
        <p:txBody>
          <a:bodyPr/>
          <a:lstStyle/>
          <a:p>
            <a:fld id="{506FC297-A7C6-4156-ADF2-A109030AE4F6}" type="slidenum">
              <a:rPr lang="fr-FR" smtClean="0"/>
              <a:t>6</a:t>
            </a:fld>
            <a:endParaRPr lang="fr-FR"/>
          </a:p>
        </p:txBody>
      </p:sp>
    </p:spTree>
    <p:extLst>
      <p:ext uri="{BB962C8B-B14F-4D97-AF65-F5344CB8AC3E}">
        <p14:creationId xmlns:p14="http://schemas.microsoft.com/office/powerpoint/2010/main" val="166154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06D07-B2FE-453F-BF1F-38DBF944DA5F}"/>
              </a:ext>
            </a:extLst>
          </p:cNvPr>
          <p:cNvSpPr>
            <a:spLocks noGrp="1"/>
          </p:cNvSpPr>
          <p:nvPr>
            <p:ph type="title" idx="4294967295"/>
          </p:nvPr>
        </p:nvSpPr>
        <p:spPr>
          <a:xfrm>
            <a:off x="5349456" y="41485"/>
            <a:ext cx="5284926" cy="436563"/>
          </a:xfrm>
        </p:spPr>
        <p:txBody>
          <a:bodyPr>
            <a:normAutofit fontScale="90000"/>
          </a:bodyPr>
          <a:lstStyle/>
          <a:p>
            <a:r>
              <a:rPr lang="fr-FR" dirty="0">
                <a:solidFill>
                  <a:srgbClr val="002060"/>
                </a:solidFill>
              </a:rPr>
              <a:t>Interface Application</a:t>
            </a:r>
          </a:p>
        </p:txBody>
      </p:sp>
      <p:sp>
        <p:nvSpPr>
          <p:cNvPr id="11" name="ZoneTexte 10">
            <a:extLst>
              <a:ext uri="{FF2B5EF4-FFF2-40B4-BE49-F238E27FC236}">
                <a16:creationId xmlns:a16="http://schemas.microsoft.com/office/drawing/2014/main" id="{B9DA12A3-8755-417E-9C7A-890C2C0D5760}"/>
              </a:ext>
            </a:extLst>
          </p:cNvPr>
          <p:cNvSpPr txBox="1"/>
          <p:nvPr/>
        </p:nvSpPr>
        <p:spPr>
          <a:xfrm>
            <a:off x="5797377" y="4461044"/>
            <a:ext cx="5518610" cy="923330"/>
          </a:xfrm>
          <a:prstGeom prst="rect">
            <a:avLst/>
          </a:prstGeom>
          <a:noFill/>
        </p:spPr>
        <p:txBody>
          <a:bodyPr wrap="square" rtlCol="0">
            <a:spAutoFit/>
          </a:bodyPr>
          <a:lstStyle/>
          <a:p>
            <a:r>
              <a:rPr lang="fr-FR" dirty="0"/>
              <a:t>Eléments intégrés dans le calcul (additifs, transformation et nutri grade) et leurs valeurs respectives </a:t>
            </a:r>
          </a:p>
          <a:p>
            <a:r>
              <a:rPr lang="fr-FR" dirty="0"/>
              <a:t>- Explication du score obtenu </a:t>
            </a:r>
          </a:p>
        </p:txBody>
      </p:sp>
      <p:sp>
        <p:nvSpPr>
          <p:cNvPr id="13" name="ZoneTexte 12">
            <a:extLst>
              <a:ext uri="{FF2B5EF4-FFF2-40B4-BE49-F238E27FC236}">
                <a16:creationId xmlns:a16="http://schemas.microsoft.com/office/drawing/2014/main" id="{25BBBC98-2C98-44FE-8C83-E6D388898302}"/>
              </a:ext>
            </a:extLst>
          </p:cNvPr>
          <p:cNvSpPr txBox="1"/>
          <p:nvPr/>
        </p:nvSpPr>
        <p:spPr>
          <a:xfrm>
            <a:off x="5811273" y="3582148"/>
            <a:ext cx="5518610" cy="369332"/>
          </a:xfrm>
          <a:prstGeom prst="rect">
            <a:avLst/>
          </a:prstGeom>
          <a:noFill/>
        </p:spPr>
        <p:txBody>
          <a:bodyPr wrap="square" rtlCol="0">
            <a:spAutoFit/>
          </a:bodyPr>
          <a:lstStyle/>
          <a:p>
            <a:r>
              <a:rPr lang="fr-FR" dirty="0"/>
              <a:t>Le code de couleur du score obtenu</a:t>
            </a:r>
          </a:p>
        </p:txBody>
      </p:sp>
      <p:sp>
        <p:nvSpPr>
          <p:cNvPr id="14" name="ZoneTexte 13">
            <a:extLst>
              <a:ext uri="{FF2B5EF4-FFF2-40B4-BE49-F238E27FC236}">
                <a16:creationId xmlns:a16="http://schemas.microsoft.com/office/drawing/2014/main" id="{099A90E4-5201-4050-B732-7ACA731A012A}"/>
              </a:ext>
            </a:extLst>
          </p:cNvPr>
          <p:cNvSpPr txBox="1"/>
          <p:nvPr/>
        </p:nvSpPr>
        <p:spPr>
          <a:xfrm>
            <a:off x="5797377" y="2703252"/>
            <a:ext cx="5518610" cy="369332"/>
          </a:xfrm>
          <a:prstGeom prst="rect">
            <a:avLst/>
          </a:prstGeom>
          <a:noFill/>
        </p:spPr>
        <p:txBody>
          <a:bodyPr wrap="square" rtlCol="0">
            <a:spAutoFit/>
          </a:bodyPr>
          <a:lstStyle/>
          <a:p>
            <a:r>
              <a:rPr lang="fr-FR" dirty="0"/>
              <a:t>La valeur numérique permettant de déduire le score obtenu</a:t>
            </a:r>
          </a:p>
        </p:txBody>
      </p:sp>
      <p:sp>
        <p:nvSpPr>
          <p:cNvPr id="16" name="ZoneTexte 15">
            <a:extLst>
              <a:ext uri="{FF2B5EF4-FFF2-40B4-BE49-F238E27FC236}">
                <a16:creationId xmlns:a16="http://schemas.microsoft.com/office/drawing/2014/main" id="{49BF1484-3DFE-4D85-9477-5157EB351454}"/>
              </a:ext>
            </a:extLst>
          </p:cNvPr>
          <p:cNvSpPr txBox="1"/>
          <p:nvPr/>
        </p:nvSpPr>
        <p:spPr>
          <a:xfrm>
            <a:off x="5811273" y="1866111"/>
            <a:ext cx="5631178" cy="369332"/>
          </a:xfrm>
          <a:prstGeom prst="rect">
            <a:avLst/>
          </a:prstGeom>
          <a:noFill/>
        </p:spPr>
        <p:txBody>
          <a:bodyPr wrap="square" rtlCol="0">
            <a:spAutoFit/>
          </a:bodyPr>
          <a:lstStyle/>
          <a:p>
            <a:r>
              <a:rPr lang="fr-FR" dirty="0"/>
              <a:t>Un message indiquant le type de score</a:t>
            </a:r>
          </a:p>
        </p:txBody>
      </p:sp>
      <p:sp>
        <p:nvSpPr>
          <p:cNvPr id="18" name="ZoneTexte 17">
            <a:extLst>
              <a:ext uri="{FF2B5EF4-FFF2-40B4-BE49-F238E27FC236}">
                <a16:creationId xmlns:a16="http://schemas.microsoft.com/office/drawing/2014/main" id="{86BC6D24-5378-4B02-AAA8-80FDE4EE5AA1}"/>
              </a:ext>
            </a:extLst>
          </p:cNvPr>
          <p:cNvSpPr txBox="1"/>
          <p:nvPr/>
        </p:nvSpPr>
        <p:spPr>
          <a:xfrm>
            <a:off x="5797377" y="5578638"/>
            <a:ext cx="5518610" cy="646331"/>
          </a:xfrm>
          <a:prstGeom prst="rect">
            <a:avLst/>
          </a:prstGeom>
          <a:noFill/>
        </p:spPr>
        <p:txBody>
          <a:bodyPr wrap="square" rtlCol="0">
            <a:spAutoFit/>
          </a:bodyPr>
          <a:lstStyle/>
          <a:p>
            <a:r>
              <a:rPr lang="fr-FR" dirty="0"/>
              <a:t>Un lien permettant de trouver des alternatives non cancérigènes</a:t>
            </a:r>
          </a:p>
        </p:txBody>
      </p:sp>
      <p:grpSp>
        <p:nvGrpSpPr>
          <p:cNvPr id="31" name="Groupe 30">
            <a:extLst>
              <a:ext uri="{FF2B5EF4-FFF2-40B4-BE49-F238E27FC236}">
                <a16:creationId xmlns:a16="http://schemas.microsoft.com/office/drawing/2014/main" id="{7CA34182-3C84-43DF-8156-3E9B0C278355}"/>
              </a:ext>
            </a:extLst>
          </p:cNvPr>
          <p:cNvGrpSpPr/>
          <p:nvPr/>
        </p:nvGrpSpPr>
        <p:grpSpPr>
          <a:xfrm>
            <a:off x="434810" y="-52785"/>
            <a:ext cx="4886365" cy="7902947"/>
            <a:chOff x="-3446674" y="544609"/>
            <a:chExt cx="4886365" cy="7902947"/>
          </a:xfrm>
        </p:grpSpPr>
        <p:pic>
          <p:nvPicPr>
            <p:cNvPr id="20" name="Image 19">
              <a:extLst>
                <a:ext uri="{FF2B5EF4-FFF2-40B4-BE49-F238E27FC236}">
                  <a16:creationId xmlns:a16="http://schemas.microsoft.com/office/drawing/2014/main" id="{E2474A38-5070-412C-9425-A93AB47EDE72}"/>
                </a:ext>
              </a:extLst>
            </p:cNvPr>
            <p:cNvPicPr>
              <a:picLocks noChangeAspect="1"/>
            </p:cNvPicPr>
            <p:nvPr/>
          </p:nvPicPr>
          <p:blipFill>
            <a:blip r:embed="rId2"/>
            <a:stretch>
              <a:fillRect/>
            </a:stretch>
          </p:blipFill>
          <p:spPr>
            <a:xfrm>
              <a:off x="-3446674" y="544609"/>
              <a:ext cx="4886365" cy="7902947"/>
            </a:xfrm>
            <a:prstGeom prst="rect">
              <a:avLst/>
            </a:prstGeom>
          </p:spPr>
        </p:pic>
        <p:grpSp>
          <p:nvGrpSpPr>
            <p:cNvPr id="33" name="Groupe 32">
              <a:extLst>
                <a:ext uri="{FF2B5EF4-FFF2-40B4-BE49-F238E27FC236}">
                  <a16:creationId xmlns:a16="http://schemas.microsoft.com/office/drawing/2014/main" id="{DB56669A-CA64-48FD-BA40-7A913034EEF4}"/>
                </a:ext>
              </a:extLst>
            </p:cNvPr>
            <p:cNvGrpSpPr/>
            <p:nvPr/>
          </p:nvGrpSpPr>
          <p:grpSpPr>
            <a:xfrm>
              <a:off x="-1925016" y="2820510"/>
              <a:ext cx="1595336" cy="1915363"/>
              <a:chOff x="1984443" y="2675106"/>
              <a:chExt cx="1595336" cy="1915363"/>
            </a:xfrm>
          </p:grpSpPr>
          <p:sp>
            <p:nvSpPr>
              <p:cNvPr id="34" name="Organigramme : Connecteur 33">
                <a:extLst>
                  <a:ext uri="{FF2B5EF4-FFF2-40B4-BE49-F238E27FC236}">
                    <a16:creationId xmlns:a16="http://schemas.microsoft.com/office/drawing/2014/main" id="{A6932138-BBCF-48AC-BF09-9E7A33C42BE1}"/>
                  </a:ext>
                </a:extLst>
              </p:cNvPr>
              <p:cNvSpPr/>
              <p:nvPr/>
            </p:nvSpPr>
            <p:spPr>
              <a:xfrm>
                <a:off x="1984443" y="2675106"/>
                <a:ext cx="1595336" cy="150778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rganigramme : Connecteur 34">
                <a:extLst>
                  <a:ext uri="{FF2B5EF4-FFF2-40B4-BE49-F238E27FC236}">
                    <a16:creationId xmlns:a16="http://schemas.microsoft.com/office/drawing/2014/main" id="{FBB559A8-17E8-40B0-AA3F-ED9832D95647}"/>
                  </a:ext>
                </a:extLst>
              </p:cNvPr>
              <p:cNvSpPr/>
              <p:nvPr/>
            </p:nvSpPr>
            <p:spPr>
              <a:xfrm>
                <a:off x="2088466" y="2841526"/>
                <a:ext cx="1384905" cy="1328143"/>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6" name="Rectangle : avec coins rognés en haut 35">
                <a:extLst>
                  <a:ext uri="{FF2B5EF4-FFF2-40B4-BE49-F238E27FC236}">
                    <a16:creationId xmlns:a16="http://schemas.microsoft.com/office/drawing/2014/main" id="{BECC5489-B33F-4EBA-9EEF-DC0D948EADB2}"/>
                  </a:ext>
                </a:extLst>
              </p:cNvPr>
              <p:cNvSpPr/>
              <p:nvPr/>
            </p:nvSpPr>
            <p:spPr>
              <a:xfrm>
                <a:off x="2154430" y="3676069"/>
                <a:ext cx="1258074" cy="914400"/>
              </a:xfrm>
              <a:prstGeom prst="snip2SameRect">
                <a:avLst>
                  <a:gd name="adj1" fmla="val 34193"/>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7" name="Rectangle : coins arrondis 36">
              <a:extLst>
                <a:ext uri="{FF2B5EF4-FFF2-40B4-BE49-F238E27FC236}">
                  <a16:creationId xmlns:a16="http://schemas.microsoft.com/office/drawing/2014/main" id="{97878984-1337-4FFD-9B31-DC0BCFECEDD0}"/>
                </a:ext>
              </a:extLst>
            </p:cNvPr>
            <p:cNvSpPr/>
            <p:nvPr/>
          </p:nvSpPr>
          <p:spPr>
            <a:xfrm>
              <a:off x="-1513194" y="4202858"/>
              <a:ext cx="697583" cy="309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score</a:t>
              </a:r>
            </a:p>
          </p:txBody>
        </p:sp>
        <p:sp>
          <p:nvSpPr>
            <p:cNvPr id="38" name="ZoneTexte 37">
              <a:extLst>
                <a:ext uri="{FF2B5EF4-FFF2-40B4-BE49-F238E27FC236}">
                  <a16:creationId xmlns:a16="http://schemas.microsoft.com/office/drawing/2014/main" id="{0217402A-C212-49F4-8F12-BDB1343628A0}"/>
                </a:ext>
              </a:extLst>
            </p:cNvPr>
            <p:cNvSpPr txBox="1"/>
            <p:nvPr/>
          </p:nvSpPr>
          <p:spPr>
            <a:xfrm flipH="1">
              <a:off x="-1705489" y="3415506"/>
              <a:ext cx="1595336" cy="307777"/>
            </a:xfrm>
            <a:prstGeom prst="rect">
              <a:avLst/>
            </a:prstGeom>
            <a:noFill/>
          </p:spPr>
          <p:txBody>
            <a:bodyPr wrap="square" rtlCol="0">
              <a:spAutoFit/>
            </a:bodyPr>
            <a:lstStyle/>
            <a:p>
              <a:r>
                <a:rPr lang="fr-FR" sz="1400" dirty="0"/>
                <a:t>Valeur du score</a:t>
              </a:r>
            </a:p>
          </p:txBody>
        </p:sp>
        <p:graphicFrame>
          <p:nvGraphicFramePr>
            <p:cNvPr id="39" name="Diagramme 38">
              <a:extLst>
                <a:ext uri="{FF2B5EF4-FFF2-40B4-BE49-F238E27FC236}">
                  <a16:creationId xmlns:a16="http://schemas.microsoft.com/office/drawing/2014/main" id="{097BE38A-E909-488A-98E3-EEFEFEE01A9C}"/>
                </a:ext>
              </a:extLst>
            </p:cNvPr>
            <p:cNvGraphicFramePr/>
            <p:nvPr>
              <p:extLst>
                <p:ext uri="{D42A27DB-BD31-4B8C-83A1-F6EECF244321}">
                  <p14:modId xmlns:p14="http://schemas.microsoft.com/office/powerpoint/2010/main" val="579458622"/>
                </p:ext>
              </p:extLst>
            </p:nvPr>
          </p:nvGraphicFramePr>
          <p:xfrm>
            <a:off x="-2516074" y="4538859"/>
            <a:ext cx="2794524" cy="141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 coins arrondis 39">
              <a:extLst>
                <a:ext uri="{FF2B5EF4-FFF2-40B4-BE49-F238E27FC236}">
                  <a16:creationId xmlns:a16="http://schemas.microsoft.com/office/drawing/2014/main" id="{44447753-6382-475D-A1DA-8CCDE93EC429}"/>
                </a:ext>
              </a:extLst>
            </p:cNvPr>
            <p:cNvSpPr/>
            <p:nvPr/>
          </p:nvSpPr>
          <p:spPr>
            <a:xfrm>
              <a:off x="-2229080" y="2352179"/>
              <a:ext cx="2309567"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5229AF84-51A7-4A09-A020-5E5347AD4FE8}"/>
                </a:ext>
              </a:extLst>
            </p:cNvPr>
            <p:cNvSpPr txBox="1"/>
            <p:nvPr/>
          </p:nvSpPr>
          <p:spPr>
            <a:xfrm>
              <a:off x="-1827408" y="6146801"/>
              <a:ext cx="1695208" cy="369332"/>
            </a:xfrm>
            <a:prstGeom prst="rect">
              <a:avLst/>
            </a:prstGeom>
            <a:noFill/>
          </p:spPr>
          <p:txBody>
            <a:bodyPr wrap="none" rtlCol="0">
              <a:spAutoFit/>
            </a:bodyPr>
            <a:lstStyle/>
            <a:p>
              <a:r>
                <a:rPr lang="fr-FR" u="sng" dirty="0">
                  <a:solidFill>
                    <a:srgbClr val="002060"/>
                  </a:solidFill>
                </a:rPr>
                <a:t>Voir alternatives </a:t>
              </a:r>
            </a:p>
          </p:txBody>
        </p:sp>
        <p:sp>
          <p:nvSpPr>
            <p:cNvPr id="42" name="Triangle isocèle 41">
              <a:extLst>
                <a:ext uri="{FF2B5EF4-FFF2-40B4-BE49-F238E27FC236}">
                  <a16:creationId xmlns:a16="http://schemas.microsoft.com/office/drawing/2014/main" id="{B0977D3D-103F-4173-B3F8-F36DCCC6A709}"/>
                </a:ext>
              </a:extLst>
            </p:cNvPr>
            <p:cNvSpPr/>
            <p:nvPr/>
          </p:nvSpPr>
          <p:spPr>
            <a:xfrm rot="18500591">
              <a:off x="-1796824" y="3069344"/>
              <a:ext cx="128927" cy="19343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grpSp>
      <p:sp>
        <p:nvSpPr>
          <p:cNvPr id="45" name="ZoneTexte 44">
            <a:extLst>
              <a:ext uri="{FF2B5EF4-FFF2-40B4-BE49-F238E27FC236}">
                <a16:creationId xmlns:a16="http://schemas.microsoft.com/office/drawing/2014/main" id="{2AC3734D-2FE9-49D1-B2CD-32B271DBF659}"/>
              </a:ext>
            </a:extLst>
          </p:cNvPr>
          <p:cNvSpPr txBox="1"/>
          <p:nvPr/>
        </p:nvSpPr>
        <p:spPr>
          <a:xfrm>
            <a:off x="1960987" y="1088032"/>
            <a:ext cx="1345676" cy="375552"/>
          </a:xfrm>
          <a:prstGeom prst="rect">
            <a:avLst/>
          </a:prstGeom>
          <a:noFill/>
        </p:spPr>
        <p:style>
          <a:lnRef idx="0">
            <a:schemeClr val="accent2"/>
          </a:lnRef>
          <a:fillRef idx="3">
            <a:schemeClr val="accent2"/>
          </a:fillRef>
          <a:effectRef idx="3">
            <a:schemeClr val="accent2"/>
          </a:effectRef>
          <a:fontRef idx="minor">
            <a:schemeClr val="lt1"/>
          </a:fontRef>
        </p:style>
        <p:txBody>
          <a:bodyPr wrap="square">
            <a:spAutoFit/>
          </a:bodyPr>
          <a:lstStyle/>
          <a:p>
            <a:pPr algn="ctr">
              <a:lnSpc>
                <a:spcPct val="107000"/>
              </a:lnSpc>
              <a:spcAft>
                <a:spcPts val="800"/>
              </a:spcAft>
            </a:pPr>
            <a:r>
              <a:rPr lang="fr-FR" sz="1800" b="1" dirty="0" err="1">
                <a:ln/>
                <a:gradFill>
                  <a:gsLst>
                    <a:gs pos="0">
                      <a:srgbClr val="FF0000"/>
                    </a:gs>
                    <a:gs pos="28000">
                      <a:srgbClr val="B84F08"/>
                    </a:gs>
                    <a:gs pos="55000">
                      <a:srgbClr val="FFC000"/>
                    </a:gs>
                    <a:gs pos="77500">
                      <a:srgbClr val="92D050"/>
                    </a:gs>
                    <a:gs pos="100000">
                      <a:srgbClr val="268631"/>
                    </a:gs>
                  </a:gsLst>
                  <a:path path="circle">
                    <a:fillToRect l="100000" t="100000"/>
                  </a:path>
                </a:gradFill>
                <a:effectLst>
                  <a:outerShdw blurRad="38100" dist="19050" dir="2700000" algn="tl" rotWithShape="0">
                    <a:schemeClr val="dk1">
                      <a:lumMod val="50000"/>
                      <a:alpha val="40000"/>
                    </a:schemeClr>
                  </a:outerShdw>
                </a:effectLst>
                <a:latin typeface="Candara" panose="020E0502030303020204" pitchFamily="34" charset="0"/>
                <a:ea typeface="Candara" panose="020E0502030303020204" pitchFamily="34" charset="0"/>
                <a:cs typeface="Tahoma" panose="020B0604030504040204" pitchFamily="34" charset="0"/>
              </a:rPr>
              <a:t>CanScore</a:t>
            </a:r>
            <a:endParaRPr lang="fr-FR" sz="1200" b="1" dirty="0">
              <a:ln/>
              <a:gradFill>
                <a:gsLst>
                  <a:gs pos="0">
                    <a:srgbClr val="FF0000"/>
                  </a:gs>
                  <a:gs pos="28000">
                    <a:srgbClr val="B84F08"/>
                  </a:gs>
                  <a:gs pos="55000">
                    <a:srgbClr val="FFC000"/>
                  </a:gs>
                  <a:gs pos="77500">
                    <a:srgbClr val="92D050"/>
                  </a:gs>
                  <a:gs pos="100000">
                    <a:srgbClr val="268631"/>
                  </a:gs>
                </a:gsLst>
                <a:path path="circle">
                  <a:fillToRect l="100000" t="100000"/>
                </a:path>
              </a:gradFill>
              <a:effectLst>
                <a:outerShdw blurRad="38100" dist="19050" dir="2700000" algn="tl" rotWithShape="0">
                  <a:schemeClr val="dk1">
                    <a:lumMod val="50000"/>
                    <a:alpha val="40000"/>
                  </a:schemeClr>
                </a:outerShdw>
              </a:effectLst>
              <a:latin typeface="Candara" panose="020E0502030303020204" pitchFamily="34" charset="0"/>
              <a:ea typeface="Candara" panose="020E0502030303020204" pitchFamily="34" charset="0"/>
              <a:cs typeface="Tahoma" panose="020B0604030504040204" pitchFamily="34" charset="0"/>
            </a:endParaRPr>
          </a:p>
        </p:txBody>
      </p:sp>
      <p:cxnSp>
        <p:nvCxnSpPr>
          <p:cNvPr id="44" name="Connecteur droit avec flèche 43">
            <a:extLst>
              <a:ext uri="{FF2B5EF4-FFF2-40B4-BE49-F238E27FC236}">
                <a16:creationId xmlns:a16="http://schemas.microsoft.com/office/drawing/2014/main" id="{451D59B9-7881-41B5-8A96-CCD380205C3D}"/>
              </a:ext>
            </a:extLst>
          </p:cNvPr>
          <p:cNvCxnSpPr>
            <a:cxnSpLocks/>
          </p:cNvCxnSpPr>
          <p:nvPr/>
        </p:nvCxnSpPr>
        <p:spPr>
          <a:xfrm>
            <a:off x="4017523" y="2013621"/>
            <a:ext cx="15758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496F16B5-E154-4058-A60A-A9E1FFE04EB8}"/>
              </a:ext>
            </a:extLst>
          </p:cNvPr>
          <p:cNvCxnSpPr>
            <a:cxnSpLocks/>
          </p:cNvCxnSpPr>
          <p:nvPr/>
        </p:nvCxnSpPr>
        <p:spPr>
          <a:xfrm>
            <a:off x="3998068" y="2883987"/>
            <a:ext cx="1666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953B637A-75DC-448D-942D-BB588985DAE3}"/>
              </a:ext>
            </a:extLst>
          </p:cNvPr>
          <p:cNvCxnSpPr>
            <a:cxnSpLocks/>
          </p:cNvCxnSpPr>
          <p:nvPr/>
        </p:nvCxnSpPr>
        <p:spPr>
          <a:xfrm>
            <a:off x="3913289" y="3770838"/>
            <a:ext cx="1751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EBE130E6-67BB-4163-A297-12E4FF5563D1}"/>
              </a:ext>
            </a:extLst>
          </p:cNvPr>
          <p:cNvCxnSpPr>
            <a:cxnSpLocks/>
          </p:cNvCxnSpPr>
          <p:nvPr/>
        </p:nvCxnSpPr>
        <p:spPr>
          <a:xfrm>
            <a:off x="4111252" y="4813483"/>
            <a:ext cx="1427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21CCF32E-799C-4A19-BCC5-605A810BE5CB}"/>
              </a:ext>
            </a:extLst>
          </p:cNvPr>
          <p:cNvCxnSpPr>
            <a:cxnSpLocks/>
          </p:cNvCxnSpPr>
          <p:nvPr/>
        </p:nvCxnSpPr>
        <p:spPr>
          <a:xfrm>
            <a:off x="3813243" y="5893943"/>
            <a:ext cx="1780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a:extLst>
              <a:ext uri="{FF2B5EF4-FFF2-40B4-BE49-F238E27FC236}">
                <a16:creationId xmlns:a16="http://schemas.microsoft.com/office/drawing/2014/main" id="{AE070FC7-66B2-4148-9618-C623CB1F5642}"/>
              </a:ext>
            </a:extLst>
          </p:cNvPr>
          <p:cNvSpPr>
            <a:spLocks noGrp="1"/>
          </p:cNvSpPr>
          <p:nvPr>
            <p:ph type="sldNum" sz="quarter" idx="12"/>
          </p:nvPr>
        </p:nvSpPr>
        <p:spPr/>
        <p:txBody>
          <a:bodyPr/>
          <a:lstStyle/>
          <a:p>
            <a:fld id="{506FC297-A7C6-4156-ADF2-A109030AE4F6}" type="slidenum">
              <a:rPr lang="fr-FR" smtClean="0"/>
              <a:t>7</a:t>
            </a:fld>
            <a:endParaRPr lang="fr-FR"/>
          </a:p>
        </p:txBody>
      </p:sp>
    </p:spTree>
    <p:extLst>
      <p:ext uri="{BB962C8B-B14F-4D97-AF65-F5344CB8AC3E}">
        <p14:creationId xmlns:p14="http://schemas.microsoft.com/office/powerpoint/2010/main" val="62517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F576F-6506-4BD4-A12C-9EC3471EEDEF}"/>
              </a:ext>
            </a:extLst>
          </p:cNvPr>
          <p:cNvSpPr>
            <a:spLocks noGrp="1"/>
          </p:cNvSpPr>
          <p:nvPr>
            <p:ph type="title"/>
          </p:nvPr>
        </p:nvSpPr>
        <p:spPr/>
        <p:txBody>
          <a:bodyPr/>
          <a:lstStyle/>
          <a:p>
            <a:r>
              <a:rPr lang="fr-FR" dirty="0"/>
              <a:t>Aliments transformés et Additifs</a:t>
            </a:r>
          </a:p>
        </p:txBody>
      </p:sp>
      <p:sp>
        <p:nvSpPr>
          <p:cNvPr id="3" name="Espace réservé du contenu 2">
            <a:extLst>
              <a:ext uri="{FF2B5EF4-FFF2-40B4-BE49-F238E27FC236}">
                <a16:creationId xmlns:a16="http://schemas.microsoft.com/office/drawing/2014/main" id="{A5DBD6FA-8470-4937-A64E-141B050D996E}"/>
              </a:ext>
            </a:extLst>
          </p:cNvPr>
          <p:cNvSpPr>
            <a:spLocks noGrp="1"/>
          </p:cNvSpPr>
          <p:nvPr>
            <p:ph idx="1"/>
          </p:nvPr>
        </p:nvSpPr>
        <p:spPr>
          <a:xfrm>
            <a:off x="326668" y="1857080"/>
            <a:ext cx="11532251" cy="4147794"/>
          </a:xfrm>
        </p:spPr>
        <p:txBody>
          <a:bodyPr/>
          <a:lstStyle/>
          <a:p>
            <a:r>
              <a:rPr lang="fr-FR" dirty="0"/>
              <a:t>La classification NOVA assigne un groupe aux produits alimentaires en fonction du degré de transformation subi</a:t>
            </a:r>
          </a:p>
          <a:p>
            <a:endParaRPr lang="fr-FR" dirty="0">
              <a:solidFill>
                <a:srgbClr val="222222"/>
              </a:solidFill>
              <a:latin typeface="Helvetica Neue"/>
              <a:hlinkClick r:id="rId2"/>
            </a:endParaRPr>
          </a:p>
          <a:p>
            <a:endParaRPr lang="fr-FR" dirty="0">
              <a:hlinkClick r:id="rId2"/>
            </a:endParaRPr>
          </a:p>
          <a:p>
            <a:endParaRPr lang="fr-FR" dirty="0">
              <a:hlinkClick r:id="rId2"/>
            </a:endParaRPr>
          </a:p>
          <a:p>
            <a:r>
              <a:rPr lang="fr-FR" dirty="0"/>
              <a:t>Site web pour l’évaluation des additifs alimentaire : </a:t>
            </a:r>
            <a:r>
              <a:rPr lang="fr-FR" dirty="0">
                <a:hlinkClick r:id="rId2"/>
              </a:rPr>
              <a:t>https://www.quechoisir.org/comparatif-additifs-alimentaires-n56877/</a:t>
            </a:r>
            <a:endParaRPr lang="fr-FR" dirty="0"/>
          </a:p>
          <a:p>
            <a:r>
              <a:rPr lang="fr-FR" dirty="0"/>
              <a:t>Les additifs évalués avec un score de 4 niveaux :</a:t>
            </a:r>
          </a:p>
          <a:p>
            <a:endParaRPr lang="fr-FR" dirty="0"/>
          </a:p>
          <a:p>
            <a:r>
              <a:rPr lang="fr-FR" dirty="0" err="1"/>
              <a:t>Scraping</a:t>
            </a:r>
            <a:r>
              <a:rPr lang="fr-FR" dirty="0"/>
              <a:t> du site et obtention de la liste des additifs et leurs évaluations respectives </a:t>
            </a:r>
          </a:p>
        </p:txBody>
      </p:sp>
      <p:grpSp>
        <p:nvGrpSpPr>
          <p:cNvPr id="25" name="Groupe 24">
            <a:extLst>
              <a:ext uri="{FF2B5EF4-FFF2-40B4-BE49-F238E27FC236}">
                <a16:creationId xmlns:a16="http://schemas.microsoft.com/office/drawing/2014/main" id="{977A2768-ADA1-4071-8778-A4E061654ED6}"/>
              </a:ext>
            </a:extLst>
          </p:cNvPr>
          <p:cNvGrpSpPr/>
          <p:nvPr/>
        </p:nvGrpSpPr>
        <p:grpSpPr>
          <a:xfrm>
            <a:off x="5463512" y="4414550"/>
            <a:ext cx="2502123" cy="553376"/>
            <a:chOff x="5473740" y="4103464"/>
            <a:chExt cx="2954241" cy="666750"/>
          </a:xfrm>
        </p:grpSpPr>
        <p:pic>
          <p:nvPicPr>
            <p:cNvPr id="5" name="Image 4">
              <a:extLst>
                <a:ext uri="{FF2B5EF4-FFF2-40B4-BE49-F238E27FC236}">
                  <a16:creationId xmlns:a16="http://schemas.microsoft.com/office/drawing/2014/main" id="{DFD3D8F7-2DE5-431A-BD58-A47577BD1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740" y="4103464"/>
              <a:ext cx="666750" cy="666750"/>
            </a:xfrm>
            <a:prstGeom prst="rect">
              <a:avLst/>
            </a:prstGeom>
          </p:spPr>
        </p:pic>
        <p:pic>
          <p:nvPicPr>
            <p:cNvPr id="7" name="Image 6">
              <a:extLst>
                <a:ext uri="{FF2B5EF4-FFF2-40B4-BE49-F238E27FC236}">
                  <a16:creationId xmlns:a16="http://schemas.microsoft.com/office/drawing/2014/main" id="{81747318-78C6-480C-98DE-BCC428F18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710" y="4103464"/>
              <a:ext cx="666750" cy="666750"/>
            </a:xfrm>
            <a:prstGeom prst="rect">
              <a:avLst/>
            </a:prstGeom>
          </p:spPr>
        </p:pic>
        <p:pic>
          <p:nvPicPr>
            <p:cNvPr id="9" name="Image 8">
              <a:extLst>
                <a:ext uri="{FF2B5EF4-FFF2-40B4-BE49-F238E27FC236}">
                  <a16:creationId xmlns:a16="http://schemas.microsoft.com/office/drawing/2014/main" id="{7E17A2C6-32DC-4C73-A74C-D5F0FFB18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5939" y="4103464"/>
              <a:ext cx="666750" cy="666750"/>
            </a:xfrm>
            <a:prstGeom prst="rect">
              <a:avLst/>
            </a:prstGeom>
          </p:spPr>
        </p:pic>
        <p:pic>
          <p:nvPicPr>
            <p:cNvPr id="11" name="Image 10" descr="Une image contenant texte, trousse de secours, clipart&#10;&#10;Description générée automatiquement">
              <a:extLst>
                <a:ext uri="{FF2B5EF4-FFF2-40B4-BE49-F238E27FC236}">
                  <a16:creationId xmlns:a16="http://schemas.microsoft.com/office/drawing/2014/main" id="{6C787651-F6E7-4D57-ADB7-08EB525B1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1232" y="4103464"/>
              <a:ext cx="666749" cy="666750"/>
            </a:xfrm>
            <a:prstGeom prst="rect">
              <a:avLst/>
            </a:prstGeom>
          </p:spPr>
        </p:pic>
      </p:grpSp>
      <p:grpSp>
        <p:nvGrpSpPr>
          <p:cNvPr id="26" name="Groupe 25">
            <a:extLst>
              <a:ext uri="{FF2B5EF4-FFF2-40B4-BE49-F238E27FC236}">
                <a16:creationId xmlns:a16="http://schemas.microsoft.com/office/drawing/2014/main" id="{738A5104-6EEF-48C3-A076-45DA277D942E}"/>
              </a:ext>
            </a:extLst>
          </p:cNvPr>
          <p:cNvGrpSpPr/>
          <p:nvPr/>
        </p:nvGrpSpPr>
        <p:grpSpPr>
          <a:xfrm>
            <a:off x="4307200" y="2716828"/>
            <a:ext cx="2312623" cy="906145"/>
            <a:chOff x="4727837" y="2522855"/>
            <a:chExt cx="2899427" cy="1238250"/>
          </a:xfrm>
        </p:grpSpPr>
        <p:pic>
          <p:nvPicPr>
            <p:cNvPr id="18" name="Graphique 17">
              <a:extLst>
                <a:ext uri="{FF2B5EF4-FFF2-40B4-BE49-F238E27FC236}">
                  <a16:creationId xmlns:a16="http://schemas.microsoft.com/office/drawing/2014/main" id="{0E4DB991-A3B6-45F4-A130-58771CD195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7837" y="2522855"/>
              <a:ext cx="647700" cy="1238250"/>
            </a:xfrm>
            <a:prstGeom prst="rect">
              <a:avLst/>
            </a:prstGeom>
          </p:spPr>
        </p:pic>
        <p:pic>
          <p:nvPicPr>
            <p:cNvPr id="20" name="Graphique 19">
              <a:extLst>
                <a:ext uri="{FF2B5EF4-FFF2-40B4-BE49-F238E27FC236}">
                  <a16:creationId xmlns:a16="http://schemas.microsoft.com/office/drawing/2014/main" id="{609427D7-326B-49ED-A992-0DEB505860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85298" y="2522855"/>
              <a:ext cx="647700" cy="1238250"/>
            </a:xfrm>
            <a:prstGeom prst="rect">
              <a:avLst/>
            </a:prstGeom>
          </p:spPr>
        </p:pic>
        <p:pic>
          <p:nvPicPr>
            <p:cNvPr id="22" name="Graphique 21">
              <a:extLst>
                <a:ext uri="{FF2B5EF4-FFF2-40B4-BE49-F238E27FC236}">
                  <a16:creationId xmlns:a16="http://schemas.microsoft.com/office/drawing/2014/main" id="{976B5CA4-72BA-496C-A0CB-D6AA2EE926B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42760" y="2522855"/>
              <a:ext cx="647700" cy="1238250"/>
            </a:xfrm>
            <a:prstGeom prst="rect">
              <a:avLst/>
            </a:prstGeom>
          </p:spPr>
        </p:pic>
        <p:pic>
          <p:nvPicPr>
            <p:cNvPr id="24" name="Graphique 23">
              <a:extLst>
                <a:ext uri="{FF2B5EF4-FFF2-40B4-BE49-F238E27FC236}">
                  <a16:creationId xmlns:a16="http://schemas.microsoft.com/office/drawing/2014/main" id="{7CD8034B-D4DF-4FFE-AF55-DBE627491D3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79564" y="2522855"/>
              <a:ext cx="647700" cy="1238250"/>
            </a:xfrm>
            <a:prstGeom prst="rect">
              <a:avLst/>
            </a:prstGeom>
          </p:spPr>
        </p:pic>
      </p:grpSp>
      <p:sp>
        <p:nvSpPr>
          <p:cNvPr id="4" name="Espace réservé du numéro de diapositive 3">
            <a:extLst>
              <a:ext uri="{FF2B5EF4-FFF2-40B4-BE49-F238E27FC236}">
                <a16:creationId xmlns:a16="http://schemas.microsoft.com/office/drawing/2014/main" id="{E6E14445-D09B-4D1C-933A-E90496F9CA5D}"/>
              </a:ext>
            </a:extLst>
          </p:cNvPr>
          <p:cNvSpPr>
            <a:spLocks noGrp="1"/>
          </p:cNvSpPr>
          <p:nvPr>
            <p:ph type="sldNum" sz="quarter" idx="12"/>
          </p:nvPr>
        </p:nvSpPr>
        <p:spPr/>
        <p:txBody>
          <a:bodyPr/>
          <a:lstStyle/>
          <a:p>
            <a:fld id="{506FC297-A7C6-4156-ADF2-A109030AE4F6}" type="slidenum">
              <a:rPr lang="fr-FR" smtClean="0"/>
              <a:t>8</a:t>
            </a:fld>
            <a:endParaRPr lang="fr-FR"/>
          </a:p>
        </p:txBody>
      </p:sp>
    </p:spTree>
    <p:extLst>
      <p:ext uri="{BB962C8B-B14F-4D97-AF65-F5344CB8AC3E}">
        <p14:creationId xmlns:p14="http://schemas.microsoft.com/office/powerpoint/2010/main" val="347561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D66CC0-4DC6-4453-BFE5-5778644E0D70}"/>
              </a:ext>
            </a:extLst>
          </p:cNvPr>
          <p:cNvSpPr>
            <a:spLocks noGrp="1"/>
          </p:cNvSpPr>
          <p:nvPr>
            <p:ph type="title"/>
          </p:nvPr>
        </p:nvSpPr>
        <p:spPr/>
        <p:txBody>
          <a:bodyPr/>
          <a:lstStyle/>
          <a:p>
            <a:r>
              <a:rPr lang="fr-FR" dirty="0"/>
              <a:t>Définition du nouveau score</a:t>
            </a:r>
          </a:p>
        </p:txBody>
      </p:sp>
      <p:pic>
        <p:nvPicPr>
          <p:cNvPr id="5" name="Espace réservé du contenu 4">
            <a:extLst>
              <a:ext uri="{FF2B5EF4-FFF2-40B4-BE49-F238E27FC236}">
                <a16:creationId xmlns:a16="http://schemas.microsoft.com/office/drawing/2014/main" id="{A3BA84FD-BE8B-47BD-86E9-37AA1A28F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17" y="2412906"/>
            <a:ext cx="5408640" cy="3311736"/>
          </a:xfrm>
        </p:spPr>
      </p:pic>
      <p:graphicFrame>
        <p:nvGraphicFramePr>
          <p:cNvPr id="6" name="Tableau 6">
            <a:extLst>
              <a:ext uri="{FF2B5EF4-FFF2-40B4-BE49-F238E27FC236}">
                <a16:creationId xmlns:a16="http://schemas.microsoft.com/office/drawing/2014/main" id="{111C390A-F2A1-4E6F-9B85-D33A868362A9}"/>
              </a:ext>
            </a:extLst>
          </p:cNvPr>
          <p:cNvGraphicFramePr>
            <a:graphicFrameLocks noGrp="1"/>
          </p:cNvGraphicFramePr>
          <p:nvPr>
            <p:extLst>
              <p:ext uri="{D42A27DB-BD31-4B8C-83A1-F6EECF244321}">
                <p14:modId xmlns:p14="http://schemas.microsoft.com/office/powerpoint/2010/main" val="1710029108"/>
              </p:ext>
            </p:extLst>
          </p:nvPr>
        </p:nvGraphicFramePr>
        <p:xfrm>
          <a:off x="5497532" y="1944601"/>
          <a:ext cx="3333453" cy="1954707"/>
        </p:xfrm>
        <a:graphic>
          <a:graphicData uri="http://schemas.openxmlformats.org/drawingml/2006/table">
            <a:tbl>
              <a:tblPr firstRow="1" bandRow="1">
                <a:solidFill>
                  <a:srgbClr val="C00000"/>
                </a:solidFill>
                <a:tableStyleId>{5C22544A-7EE6-4342-B048-85BDC9FD1C3A}</a:tableStyleId>
              </a:tblPr>
              <a:tblGrid>
                <a:gridCol w="2197049">
                  <a:extLst>
                    <a:ext uri="{9D8B030D-6E8A-4147-A177-3AD203B41FA5}">
                      <a16:colId xmlns:a16="http://schemas.microsoft.com/office/drawing/2014/main" val="603092995"/>
                    </a:ext>
                  </a:extLst>
                </a:gridCol>
                <a:gridCol w="1136404">
                  <a:extLst>
                    <a:ext uri="{9D8B030D-6E8A-4147-A177-3AD203B41FA5}">
                      <a16:colId xmlns:a16="http://schemas.microsoft.com/office/drawing/2014/main" val="3987795405"/>
                    </a:ext>
                  </a:extLst>
                </a:gridCol>
              </a:tblGrid>
              <a:tr h="251739">
                <a:tc>
                  <a:txBody>
                    <a:bodyPr/>
                    <a:lstStyle/>
                    <a:p>
                      <a:r>
                        <a:rPr lang="fr-FR" sz="1200" dirty="0"/>
                        <a:t>Nutriment/100g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AC183F"/>
                    </a:solidFill>
                  </a:tcPr>
                </a:tc>
                <a:tc>
                  <a:txBody>
                    <a:bodyPr/>
                    <a:lstStyle/>
                    <a:p>
                      <a:r>
                        <a:rPr lang="fr-FR" sz="1200" dirty="0"/>
                        <a:t>Points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AC183F"/>
                    </a:solidFill>
                  </a:tcPr>
                </a:tc>
                <a:extLst>
                  <a:ext uri="{0D108BD9-81ED-4DB2-BD59-A6C34878D82A}">
                    <a16:rowId xmlns:a16="http://schemas.microsoft.com/office/drawing/2014/main" val="1757330902"/>
                  </a:ext>
                </a:extLst>
              </a:tr>
              <a:tr h="251739">
                <a:tc>
                  <a:txBody>
                    <a:bodyPr/>
                    <a:lstStyle/>
                    <a:p>
                      <a:r>
                        <a:rPr lang="fr-FR" sz="1200" dirty="0"/>
                        <a:t>Energy (</a:t>
                      </a:r>
                      <a:r>
                        <a:rPr lang="fr-FR" sz="1200" dirty="0" err="1"/>
                        <a:t>Kj</a:t>
                      </a:r>
                      <a:r>
                        <a:rPr lang="fr-FR" sz="1200" dirty="0"/>
                        <a:t>)</a:t>
                      </a:r>
                    </a:p>
                  </a:txBody>
                  <a:tcPr>
                    <a:lnL w="12700" cap="flat" cmpd="sng" algn="ctr">
                      <a:solidFill>
                        <a:schemeClr val="tx1"/>
                      </a:solidFill>
                      <a:prstDash val="solid"/>
                      <a:round/>
                      <a:headEnd type="none" w="med" len="med"/>
                      <a:tailEnd type="none" w="med" len="med"/>
                    </a:lnL>
                  </a:tcPr>
                </a:tc>
                <a:tc>
                  <a:txBody>
                    <a:bodyPr/>
                    <a:lstStyle/>
                    <a:p>
                      <a:r>
                        <a:rPr lang="fr-FR" sz="1200" dirty="0"/>
                        <a:t>0-10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8206957"/>
                  </a:ext>
                </a:extLst>
              </a:tr>
              <a:tr h="251739">
                <a:tc>
                  <a:txBody>
                    <a:bodyPr/>
                    <a:lstStyle/>
                    <a:p>
                      <a:r>
                        <a:rPr lang="fr-FR" sz="1200" dirty="0" err="1"/>
                        <a:t>Sugars</a:t>
                      </a:r>
                      <a:endParaRPr lang="fr-FR" sz="1200" dirty="0"/>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0-10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81624441"/>
                  </a:ext>
                </a:extLst>
              </a:tr>
              <a:tr h="251739">
                <a:tc>
                  <a:txBody>
                    <a:bodyPr/>
                    <a:lstStyle/>
                    <a:p>
                      <a:r>
                        <a:rPr lang="fr-FR" sz="1200" dirty="0" err="1"/>
                        <a:t>Saturated</a:t>
                      </a:r>
                      <a:r>
                        <a:rPr lang="fr-FR" sz="1200" dirty="0"/>
                        <a:t> </a:t>
                      </a:r>
                      <a:r>
                        <a:rPr lang="fr-FR" sz="1200" dirty="0" err="1"/>
                        <a:t>fatty</a:t>
                      </a:r>
                      <a:r>
                        <a:rPr lang="fr-FR" sz="1200" dirty="0"/>
                        <a:t> </a:t>
                      </a:r>
                      <a:r>
                        <a:rPr lang="fr-FR" sz="1200" dirty="0" err="1"/>
                        <a:t>acids</a:t>
                      </a:r>
                      <a:endParaRPr lang="fr-FR" sz="1200" dirty="0"/>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0-10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5209818"/>
                  </a:ext>
                </a:extLst>
              </a:tr>
              <a:tr h="251739">
                <a:tc>
                  <a:txBody>
                    <a:bodyPr/>
                    <a:lstStyle/>
                    <a:p>
                      <a:r>
                        <a:rPr lang="fr-FR" sz="1200" dirty="0"/>
                        <a:t>Sodium</a:t>
                      </a:r>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0-10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052444"/>
                  </a:ext>
                </a:extLst>
              </a:tr>
              <a:tr h="251739">
                <a:tc>
                  <a:txBody>
                    <a:bodyPr/>
                    <a:lstStyle/>
                    <a:p>
                      <a:r>
                        <a:rPr lang="fr-FR" sz="1200" dirty="0"/>
                        <a:t>Nova- group</a:t>
                      </a:r>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0-10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0966616"/>
                  </a:ext>
                </a:extLst>
              </a:tr>
              <a:tr h="308787">
                <a:tc>
                  <a:txBody>
                    <a:bodyPr/>
                    <a:lstStyle/>
                    <a:p>
                      <a:r>
                        <a:rPr lang="fr-FR" sz="1200" kern="1200" dirty="0">
                          <a:solidFill>
                            <a:schemeClr val="dk1"/>
                          </a:solidFill>
                          <a:latin typeface="+mn-lt"/>
                          <a:ea typeface="+mn-ea"/>
                          <a:cs typeface="+mn-cs"/>
                        </a:rPr>
                        <a:t>Additives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0-10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207134"/>
                  </a:ext>
                </a:extLst>
              </a:tr>
            </a:tbl>
          </a:graphicData>
        </a:graphic>
      </p:graphicFrame>
      <p:graphicFrame>
        <p:nvGraphicFramePr>
          <p:cNvPr id="7" name="Tableau 6">
            <a:extLst>
              <a:ext uri="{FF2B5EF4-FFF2-40B4-BE49-F238E27FC236}">
                <a16:creationId xmlns:a16="http://schemas.microsoft.com/office/drawing/2014/main" id="{3FA6DC73-1760-4A02-BB5B-9F7A0CAAAE74}"/>
              </a:ext>
            </a:extLst>
          </p:cNvPr>
          <p:cNvGraphicFramePr>
            <a:graphicFrameLocks noGrp="1"/>
          </p:cNvGraphicFramePr>
          <p:nvPr>
            <p:extLst>
              <p:ext uri="{D42A27DB-BD31-4B8C-83A1-F6EECF244321}">
                <p14:modId xmlns:p14="http://schemas.microsoft.com/office/powerpoint/2010/main" val="3418124931"/>
              </p:ext>
            </p:extLst>
          </p:nvPr>
        </p:nvGraphicFramePr>
        <p:xfrm>
          <a:off x="5515341" y="4198185"/>
          <a:ext cx="3333453" cy="1435402"/>
        </p:xfrm>
        <a:graphic>
          <a:graphicData uri="http://schemas.openxmlformats.org/drawingml/2006/table">
            <a:tbl>
              <a:tblPr firstRow="1" bandRow="1">
                <a:tableStyleId>{5C22544A-7EE6-4342-B048-85BDC9FD1C3A}</a:tableStyleId>
              </a:tblPr>
              <a:tblGrid>
                <a:gridCol w="2225262">
                  <a:extLst>
                    <a:ext uri="{9D8B030D-6E8A-4147-A177-3AD203B41FA5}">
                      <a16:colId xmlns:a16="http://schemas.microsoft.com/office/drawing/2014/main" val="603092995"/>
                    </a:ext>
                  </a:extLst>
                </a:gridCol>
                <a:gridCol w="1108191">
                  <a:extLst>
                    <a:ext uri="{9D8B030D-6E8A-4147-A177-3AD203B41FA5}">
                      <a16:colId xmlns:a16="http://schemas.microsoft.com/office/drawing/2014/main" val="3987795405"/>
                    </a:ext>
                  </a:extLst>
                </a:gridCol>
              </a:tblGrid>
              <a:tr h="3381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err="1"/>
                        <a:t>Element</a:t>
                      </a:r>
                      <a:r>
                        <a:rPr lang="fr-FR" sz="1200" dirty="0"/>
                        <a:t>/100g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fr-FR" sz="1200" dirty="0"/>
                        <a:t>Points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57330902"/>
                  </a:ext>
                </a:extLst>
              </a:tr>
              <a:tr h="269305">
                <a:tc>
                  <a:txBody>
                    <a:bodyPr/>
                    <a:lstStyle/>
                    <a:p>
                      <a:r>
                        <a:rPr lang="fr-FR" sz="1200" dirty="0"/>
                        <a:t>Fruits </a:t>
                      </a:r>
                      <a:r>
                        <a:rPr lang="fr-FR" sz="1200" dirty="0" err="1"/>
                        <a:t>vegetables</a:t>
                      </a:r>
                      <a:r>
                        <a:rPr lang="fr-FR" sz="1200" dirty="0"/>
                        <a:t>, pulse, </a:t>
                      </a:r>
                      <a:r>
                        <a:rPr lang="fr-FR" sz="1200" dirty="0" err="1"/>
                        <a:t>nuts</a:t>
                      </a:r>
                      <a:r>
                        <a:rPr lang="fr-FR" sz="1200" dirty="0"/>
                        <a:t> etc.</a:t>
                      </a:r>
                    </a:p>
                  </a:txBody>
                  <a:tcPr>
                    <a:lnL w="12700" cap="flat" cmpd="sng" algn="ctr">
                      <a:solidFill>
                        <a:schemeClr val="tx1"/>
                      </a:solidFill>
                      <a:prstDash val="solid"/>
                      <a:round/>
                      <a:headEnd type="none" w="med" len="med"/>
                      <a:tailEnd type="none" w="med" len="med"/>
                    </a:lnL>
                  </a:tcPr>
                </a:tc>
                <a:tc>
                  <a:txBody>
                    <a:bodyPr/>
                    <a:lstStyle/>
                    <a:p>
                      <a:r>
                        <a:rPr lang="fr-FR" sz="1200" dirty="0"/>
                        <a:t>0-5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8206957"/>
                  </a:ext>
                </a:extLst>
              </a:tr>
              <a:tr h="269305">
                <a:tc>
                  <a:txBody>
                    <a:bodyPr/>
                    <a:lstStyle/>
                    <a:p>
                      <a:r>
                        <a:rPr lang="fr-FR" sz="1200" dirty="0"/>
                        <a:t>Fibres</a:t>
                      </a:r>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0-5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5209818"/>
                  </a:ext>
                </a:extLst>
              </a:tr>
              <a:tr h="269305">
                <a:tc>
                  <a:txBody>
                    <a:bodyPr/>
                    <a:lstStyle/>
                    <a:p>
                      <a:r>
                        <a:rPr lang="fr-FR" sz="1200" dirty="0" err="1"/>
                        <a:t>Proteins</a:t>
                      </a:r>
                      <a:endParaRPr lang="fr-FR" sz="1200" dirty="0"/>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0-5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0966616"/>
                  </a:ext>
                </a:extLst>
              </a:tr>
              <a:tr h="269305">
                <a:tc>
                  <a:txBody>
                    <a:bodyPr/>
                    <a:lstStyle/>
                    <a:p>
                      <a:r>
                        <a:rPr lang="fr-FR" sz="1200" dirty="0"/>
                        <a:t>Labels </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0-5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207134"/>
                  </a:ext>
                </a:extLst>
              </a:tr>
            </a:tbl>
          </a:graphicData>
        </a:graphic>
      </p:graphicFrame>
      <p:sp>
        <p:nvSpPr>
          <p:cNvPr id="8" name="Légende : flèche vers la droite 7">
            <a:extLst>
              <a:ext uri="{FF2B5EF4-FFF2-40B4-BE49-F238E27FC236}">
                <a16:creationId xmlns:a16="http://schemas.microsoft.com/office/drawing/2014/main" id="{5AA6AD9B-5065-4F20-B936-DCB256883A47}"/>
              </a:ext>
            </a:extLst>
          </p:cNvPr>
          <p:cNvSpPr/>
          <p:nvPr/>
        </p:nvSpPr>
        <p:spPr>
          <a:xfrm>
            <a:off x="5515341" y="4207913"/>
            <a:ext cx="3954836" cy="1415342"/>
          </a:xfrm>
          <a:prstGeom prst="rightArrowCallout">
            <a:avLst>
              <a:gd name="adj1" fmla="val 35309"/>
              <a:gd name="adj2" fmla="val 34794"/>
              <a:gd name="adj3" fmla="val 25000"/>
              <a:gd name="adj4" fmla="val 843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Légende : flèche vers la droite 8">
            <a:extLst>
              <a:ext uri="{FF2B5EF4-FFF2-40B4-BE49-F238E27FC236}">
                <a16:creationId xmlns:a16="http://schemas.microsoft.com/office/drawing/2014/main" id="{927AA1E2-EE10-434F-9BFB-F60928490DCC}"/>
              </a:ext>
            </a:extLst>
          </p:cNvPr>
          <p:cNvSpPr/>
          <p:nvPr/>
        </p:nvSpPr>
        <p:spPr>
          <a:xfrm>
            <a:off x="5491249" y="1944602"/>
            <a:ext cx="3992116" cy="1970128"/>
          </a:xfrm>
          <a:prstGeom prst="rightArrowCallout">
            <a:avLst>
              <a:gd name="adj1" fmla="val 25452"/>
              <a:gd name="adj2" fmla="val 27946"/>
              <a:gd name="adj3" fmla="val 21050"/>
              <a:gd name="adj4" fmla="val 83840"/>
            </a:avLst>
          </a:prstGeom>
          <a:noFill/>
          <a:ln>
            <a:solidFill>
              <a:srgbClr val="AC18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10" name="Légende : flèche vers le bas 9">
            <a:extLst>
              <a:ext uri="{FF2B5EF4-FFF2-40B4-BE49-F238E27FC236}">
                <a16:creationId xmlns:a16="http://schemas.microsoft.com/office/drawing/2014/main" id="{A4DD4F0F-CD76-4566-AE87-A871189C7ADE}"/>
              </a:ext>
            </a:extLst>
          </p:cNvPr>
          <p:cNvSpPr/>
          <p:nvPr/>
        </p:nvSpPr>
        <p:spPr>
          <a:xfrm>
            <a:off x="9570920" y="2252484"/>
            <a:ext cx="1444180" cy="3442046"/>
          </a:xfrm>
          <a:prstGeom prst="downArrowCallout">
            <a:avLst>
              <a:gd name="adj1" fmla="val 25000"/>
              <a:gd name="adj2" fmla="val 25000"/>
              <a:gd name="adj3" fmla="val 25000"/>
              <a:gd name="adj4" fmla="val 8077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3CC4354-55E3-44A6-858D-A214D6F82C85}"/>
              </a:ext>
            </a:extLst>
          </p:cNvPr>
          <p:cNvSpPr/>
          <p:nvPr/>
        </p:nvSpPr>
        <p:spPr>
          <a:xfrm>
            <a:off x="9717352" y="3914729"/>
            <a:ext cx="1184532" cy="90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Positive points (P) </a:t>
            </a:r>
          </a:p>
          <a:p>
            <a:pPr algn="ctr"/>
            <a:r>
              <a:rPr lang="fr-FR" sz="1600" dirty="0"/>
              <a:t>0-20 points</a:t>
            </a:r>
          </a:p>
        </p:txBody>
      </p:sp>
      <p:sp>
        <p:nvSpPr>
          <p:cNvPr id="12" name="Rectangle 11">
            <a:extLst>
              <a:ext uri="{FF2B5EF4-FFF2-40B4-BE49-F238E27FC236}">
                <a16:creationId xmlns:a16="http://schemas.microsoft.com/office/drawing/2014/main" id="{B18A1A4B-6D14-407C-9FCA-5036F72822DD}"/>
              </a:ext>
            </a:extLst>
          </p:cNvPr>
          <p:cNvSpPr/>
          <p:nvPr/>
        </p:nvSpPr>
        <p:spPr>
          <a:xfrm>
            <a:off x="9691688" y="2442973"/>
            <a:ext cx="1184532" cy="908203"/>
          </a:xfrm>
          <a:prstGeom prst="rect">
            <a:avLst/>
          </a:prstGeom>
          <a:solidFill>
            <a:srgbClr val="E52B46"/>
          </a:solidFill>
          <a:ln>
            <a:solidFill>
              <a:srgbClr val="AC18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Négatives points (N)</a:t>
            </a:r>
          </a:p>
          <a:p>
            <a:pPr algn="ctr"/>
            <a:r>
              <a:rPr lang="fr-FR" sz="1600" dirty="0"/>
              <a:t>0-60 points</a:t>
            </a:r>
          </a:p>
        </p:txBody>
      </p:sp>
      <p:sp>
        <p:nvSpPr>
          <p:cNvPr id="13" name="ZoneTexte 12">
            <a:extLst>
              <a:ext uri="{FF2B5EF4-FFF2-40B4-BE49-F238E27FC236}">
                <a16:creationId xmlns:a16="http://schemas.microsoft.com/office/drawing/2014/main" id="{744081DB-3E30-44F5-8AC4-B55F26870941}"/>
              </a:ext>
            </a:extLst>
          </p:cNvPr>
          <p:cNvSpPr txBox="1"/>
          <p:nvPr/>
        </p:nvSpPr>
        <p:spPr>
          <a:xfrm>
            <a:off x="10188493" y="3281771"/>
            <a:ext cx="261519" cy="646331"/>
          </a:xfrm>
          <a:prstGeom prst="rect">
            <a:avLst/>
          </a:prstGeom>
          <a:noFill/>
        </p:spPr>
        <p:txBody>
          <a:bodyPr wrap="square" rtlCol="0">
            <a:spAutoFit/>
          </a:bodyPr>
          <a:lstStyle/>
          <a:p>
            <a:r>
              <a:rPr lang="fr-FR" sz="3600" b="1" dirty="0"/>
              <a:t>-</a:t>
            </a:r>
          </a:p>
        </p:txBody>
      </p:sp>
      <p:sp>
        <p:nvSpPr>
          <p:cNvPr id="14" name="ZoneTexte 13">
            <a:extLst>
              <a:ext uri="{FF2B5EF4-FFF2-40B4-BE49-F238E27FC236}">
                <a16:creationId xmlns:a16="http://schemas.microsoft.com/office/drawing/2014/main" id="{549E1ED5-74FE-498B-826E-5E1442A15969}"/>
              </a:ext>
            </a:extLst>
          </p:cNvPr>
          <p:cNvSpPr txBox="1"/>
          <p:nvPr/>
        </p:nvSpPr>
        <p:spPr>
          <a:xfrm>
            <a:off x="9503870" y="5664196"/>
            <a:ext cx="1372350" cy="307777"/>
          </a:xfrm>
          <a:prstGeom prst="rect">
            <a:avLst/>
          </a:prstGeom>
          <a:noFill/>
        </p:spPr>
        <p:txBody>
          <a:bodyPr wrap="square" rtlCol="0">
            <a:spAutoFit/>
          </a:bodyPr>
          <a:lstStyle/>
          <a:p>
            <a:r>
              <a:rPr lang="fr-FR" sz="1400" dirty="0"/>
              <a:t>Final score N-P</a:t>
            </a:r>
          </a:p>
        </p:txBody>
      </p:sp>
      <p:sp>
        <p:nvSpPr>
          <p:cNvPr id="15" name="ZoneTexte 14">
            <a:extLst>
              <a:ext uri="{FF2B5EF4-FFF2-40B4-BE49-F238E27FC236}">
                <a16:creationId xmlns:a16="http://schemas.microsoft.com/office/drawing/2014/main" id="{48520CD4-CEC9-4073-BE08-CB8406636727}"/>
              </a:ext>
            </a:extLst>
          </p:cNvPr>
          <p:cNvSpPr txBox="1"/>
          <p:nvPr/>
        </p:nvSpPr>
        <p:spPr>
          <a:xfrm>
            <a:off x="7193316" y="5988018"/>
            <a:ext cx="2111744" cy="954107"/>
          </a:xfrm>
          <a:prstGeom prst="rect">
            <a:avLst/>
          </a:prstGeom>
          <a:noFill/>
        </p:spPr>
        <p:txBody>
          <a:bodyPr wrap="square" rtlCol="0">
            <a:spAutoFit/>
          </a:bodyPr>
          <a:lstStyle/>
          <a:p>
            <a:pPr algn="r"/>
            <a:r>
              <a:rPr lang="fr-FR" sz="1400" b="1" dirty="0">
                <a:solidFill>
                  <a:schemeClr val="accent1"/>
                </a:solidFill>
              </a:rPr>
              <a:t>-20 </a:t>
            </a:r>
          </a:p>
          <a:p>
            <a:r>
              <a:rPr lang="fr-FR" sz="1400" dirty="0"/>
              <a:t>Meilleur produits en terme nutrition et prévention des cancers  </a:t>
            </a:r>
          </a:p>
        </p:txBody>
      </p:sp>
      <p:sp>
        <p:nvSpPr>
          <p:cNvPr id="16" name="ZoneTexte 15">
            <a:extLst>
              <a:ext uri="{FF2B5EF4-FFF2-40B4-BE49-F238E27FC236}">
                <a16:creationId xmlns:a16="http://schemas.microsoft.com/office/drawing/2014/main" id="{87C2C079-499B-4310-9C66-B3F1875699FF}"/>
              </a:ext>
            </a:extLst>
          </p:cNvPr>
          <p:cNvSpPr txBox="1"/>
          <p:nvPr/>
        </p:nvSpPr>
        <p:spPr>
          <a:xfrm>
            <a:off x="9279188" y="6020323"/>
            <a:ext cx="2352357" cy="738664"/>
          </a:xfrm>
          <a:prstGeom prst="rect">
            <a:avLst/>
          </a:prstGeom>
          <a:noFill/>
        </p:spPr>
        <p:txBody>
          <a:bodyPr wrap="square" rtlCol="0">
            <a:spAutoFit/>
          </a:bodyPr>
          <a:lstStyle/>
          <a:p>
            <a:r>
              <a:rPr lang="fr-FR" sz="1400" b="1" dirty="0">
                <a:solidFill>
                  <a:srgbClr val="FF0000"/>
                </a:solidFill>
              </a:rPr>
              <a:t>60</a:t>
            </a:r>
            <a:r>
              <a:rPr lang="fr-FR" sz="1400" dirty="0"/>
              <a:t> </a:t>
            </a:r>
          </a:p>
          <a:p>
            <a:r>
              <a:rPr lang="fr-FR" sz="1400" dirty="0"/>
              <a:t>Produits ayant le plus d’impact négatif pour causer les cancers</a:t>
            </a:r>
          </a:p>
        </p:txBody>
      </p:sp>
      <p:grpSp>
        <p:nvGrpSpPr>
          <p:cNvPr id="25" name="Groupe 24">
            <a:extLst>
              <a:ext uri="{FF2B5EF4-FFF2-40B4-BE49-F238E27FC236}">
                <a16:creationId xmlns:a16="http://schemas.microsoft.com/office/drawing/2014/main" id="{71DC89BE-2F77-4650-977A-14FF31904F17}"/>
              </a:ext>
            </a:extLst>
          </p:cNvPr>
          <p:cNvGrpSpPr/>
          <p:nvPr/>
        </p:nvGrpSpPr>
        <p:grpSpPr>
          <a:xfrm>
            <a:off x="6846345" y="5907058"/>
            <a:ext cx="2012852" cy="386916"/>
            <a:chOff x="4698835" y="4851936"/>
            <a:chExt cx="2012852" cy="386916"/>
          </a:xfrm>
        </p:grpSpPr>
        <p:grpSp>
          <p:nvGrpSpPr>
            <p:cNvPr id="26" name="Groupe 25">
              <a:extLst>
                <a:ext uri="{FF2B5EF4-FFF2-40B4-BE49-F238E27FC236}">
                  <a16:creationId xmlns:a16="http://schemas.microsoft.com/office/drawing/2014/main" id="{90024254-FF92-44DA-B2DE-DC5CCF3EF2AF}"/>
                </a:ext>
              </a:extLst>
            </p:cNvPr>
            <p:cNvGrpSpPr/>
            <p:nvPr/>
          </p:nvGrpSpPr>
          <p:grpSpPr>
            <a:xfrm>
              <a:off x="5206541" y="4881243"/>
              <a:ext cx="1017255" cy="312662"/>
              <a:chOff x="3174675" y="4900473"/>
              <a:chExt cx="1017255" cy="312662"/>
            </a:xfrm>
          </p:grpSpPr>
          <p:sp>
            <p:nvSpPr>
              <p:cNvPr id="33" name="Rectangle 32">
                <a:extLst>
                  <a:ext uri="{FF2B5EF4-FFF2-40B4-BE49-F238E27FC236}">
                    <a16:creationId xmlns:a16="http://schemas.microsoft.com/office/drawing/2014/main" id="{03249AC3-4330-4481-957E-63905D117BF2}"/>
                  </a:ext>
                </a:extLst>
              </p:cNvPr>
              <p:cNvSpPr/>
              <p:nvPr/>
            </p:nvSpPr>
            <p:spPr>
              <a:xfrm>
                <a:off x="3174675" y="4900473"/>
                <a:ext cx="292963" cy="310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34" name="Rectangle 33">
                <a:extLst>
                  <a:ext uri="{FF2B5EF4-FFF2-40B4-BE49-F238E27FC236}">
                    <a16:creationId xmlns:a16="http://schemas.microsoft.com/office/drawing/2014/main" id="{5C732B57-945F-4EFA-8904-89A774A8FCB0}"/>
                  </a:ext>
                </a:extLst>
              </p:cNvPr>
              <p:cNvSpPr/>
              <p:nvPr/>
            </p:nvSpPr>
            <p:spPr>
              <a:xfrm>
                <a:off x="3527394" y="4902416"/>
                <a:ext cx="292963" cy="310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35" name="Rectangle 34">
                <a:extLst>
                  <a:ext uri="{FF2B5EF4-FFF2-40B4-BE49-F238E27FC236}">
                    <a16:creationId xmlns:a16="http://schemas.microsoft.com/office/drawing/2014/main" id="{A9CEA1B3-9047-4570-B895-C423A0762F8C}"/>
                  </a:ext>
                </a:extLst>
              </p:cNvPr>
              <p:cNvSpPr/>
              <p:nvPr/>
            </p:nvSpPr>
            <p:spPr>
              <a:xfrm>
                <a:off x="3898967" y="4900473"/>
                <a:ext cx="292963" cy="310719"/>
              </a:xfrm>
              <a:prstGeom prst="rect">
                <a:avLst/>
              </a:prstGeom>
              <a:solidFill>
                <a:srgbClr val="B84F08"/>
              </a:solidFill>
              <a:ln>
                <a:solidFill>
                  <a:srgbClr val="B84F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
                </a:r>
              </a:p>
            </p:txBody>
          </p:sp>
        </p:grpSp>
        <p:grpSp>
          <p:nvGrpSpPr>
            <p:cNvPr id="27" name="Groupe 26">
              <a:extLst>
                <a:ext uri="{FF2B5EF4-FFF2-40B4-BE49-F238E27FC236}">
                  <a16:creationId xmlns:a16="http://schemas.microsoft.com/office/drawing/2014/main" id="{2732E049-F331-4496-85BC-C7B6E6CD57A9}"/>
                </a:ext>
              </a:extLst>
            </p:cNvPr>
            <p:cNvGrpSpPr/>
            <p:nvPr/>
          </p:nvGrpSpPr>
          <p:grpSpPr>
            <a:xfrm>
              <a:off x="4698835" y="4869520"/>
              <a:ext cx="587409" cy="369332"/>
              <a:chOff x="4580122" y="5536357"/>
              <a:chExt cx="587409" cy="369332"/>
            </a:xfrm>
          </p:grpSpPr>
          <p:sp>
            <p:nvSpPr>
              <p:cNvPr id="31" name="Rectangle 30">
                <a:extLst>
                  <a:ext uri="{FF2B5EF4-FFF2-40B4-BE49-F238E27FC236}">
                    <a16:creationId xmlns:a16="http://schemas.microsoft.com/office/drawing/2014/main" id="{AAD8F021-2982-401F-AEB9-CDC5A69F384F}"/>
                  </a:ext>
                </a:extLst>
              </p:cNvPr>
              <p:cNvSpPr/>
              <p:nvPr/>
            </p:nvSpPr>
            <p:spPr>
              <a:xfrm>
                <a:off x="4727346" y="5548080"/>
                <a:ext cx="292963" cy="310719"/>
              </a:xfrm>
              <a:prstGeom prst="rect">
                <a:avLst/>
              </a:prstGeom>
              <a:solidFill>
                <a:srgbClr val="268631"/>
              </a:solidFill>
              <a:ln>
                <a:solidFill>
                  <a:srgbClr val="268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32" name="ZoneTexte 31">
                <a:extLst>
                  <a:ext uri="{FF2B5EF4-FFF2-40B4-BE49-F238E27FC236}">
                    <a16:creationId xmlns:a16="http://schemas.microsoft.com/office/drawing/2014/main" id="{3F6C71DD-2F93-419B-81D4-0DCD60EA6A4F}"/>
                  </a:ext>
                </a:extLst>
              </p:cNvPr>
              <p:cNvSpPr txBox="1"/>
              <p:nvPr/>
            </p:nvSpPr>
            <p:spPr>
              <a:xfrm>
                <a:off x="4580122" y="5536357"/>
                <a:ext cx="587409" cy="369332"/>
              </a:xfrm>
              <a:prstGeom prst="rect">
                <a:avLst/>
              </a:prstGeom>
              <a:noFill/>
            </p:spPr>
            <p:txBody>
              <a:bodyPr wrap="square">
                <a:spAutoFit/>
              </a:bodyPr>
              <a:lstStyle/>
              <a:p>
                <a:pPr algn="ctr"/>
                <a:r>
                  <a:rPr lang="fr-FR" sz="1800" dirty="0">
                    <a:solidFill>
                      <a:schemeClr val="bg1"/>
                    </a:solidFill>
                  </a:rPr>
                  <a:t>B+</a:t>
                </a:r>
              </a:p>
            </p:txBody>
          </p:sp>
        </p:grpSp>
        <p:grpSp>
          <p:nvGrpSpPr>
            <p:cNvPr id="28" name="Groupe 27">
              <a:extLst>
                <a:ext uri="{FF2B5EF4-FFF2-40B4-BE49-F238E27FC236}">
                  <a16:creationId xmlns:a16="http://schemas.microsoft.com/office/drawing/2014/main" id="{0FC52731-927E-4759-8766-015BD9D98F6B}"/>
                </a:ext>
              </a:extLst>
            </p:cNvPr>
            <p:cNvGrpSpPr/>
            <p:nvPr/>
          </p:nvGrpSpPr>
          <p:grpSpPr>
            <a:xfrm>
              <a:off x="6176716" y="4851936"/>
              <a:ext cx="534971" cy="369332"/>
              <a:chOff x="5802507" y="5853217"/>
              <a:chExt cx="534971" cy="369332"/>
            </a:xfrm>
          </p:grpSpPr>
          <p:sp>
            <p:nvSpPr>
              <p:cNvPr id="29" name="Rectangle 28">
                <a:extLst>
                  <a:ext uri="{FF2B5EF4-FFF2-40B4-BE49-F238E27FC236}">
                    <a16:creationId xmlns:a16="http://schemas.microsoft.com/office/drawing/2014/main" id="{5E8F465A-73CF-4155-ADD4-29F02ECDF2B7}"/>
                  </a:ext>
                </a:extLst>
              </p:cNvPr>
              <p:cNvSpPr/>
              <p:nvPr/>
            </p:nvSpPr>
            <p:spPr>
              <a:xfrm>
                <a:off x="5914085" y="5881498"/>
                <a:ext cx="292963" cy="310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CD517D2A-D52F-4773-AEB3-9006ACB238F1}"/>
                  </a:ext>
                </a:extLst>
              </p:cNvPr>
              <p:cNvSpPr txBox="1"/>
              <p:nvPr/>
            </p:nvSpPr>
            <p:spPr>
              <a:xfrm>
                <a:off x="5802507" y="5853217"/>
                <a:ext cx="534971" cy="369332"/>
              </a:xfrm>
              <a:prstGeom prst="rect">
                <a:avLst/>
              </a:prstGeom>
              <a:noFill/>
            </p:spPr>
            <p:txBody>
              <a:bodyPr wrap="square">
                <a:spAutoFit/>
              </a:bodyPr>
              <a:lstStyle/>
              <a:p>
                <a:pPr algn="ctr"/>
                <a:r>
                  <a:rPr lang="fr-FR" dirty="0">
                    <a:solidFill>
                      <a:schemeClr val="bg1"/>
                    </a:solidFill>
                  </a:rPr>
                  <a:t>C+</a:t>
                </a:r>
              </a:p>
            </p:txBody>
          </p:sp>
        </p:grpSp>
      </p:grpSp>
      <p:grpSp>
        <p:nvGrpSpPr>
          <p:cNvPr id="36" name="Groupe 35">
            <a:extLst>
              <a:ext uri="{FF2B5EF4-FFF2-40B4-BE49-F238E27FC236}">
                <a16:creationId xmlns:a16="http://schemas.microsoft.com/office/drawing/2014/main" id="{401A2024-3016-48F5-9087-7F675E454AEE}"/>
              </a:ext>
            </a:extLst>
          </p:cNvPr>
          <p:cNvGrpSpPr/>
          <p:nvPr/>
        </p:nvGrpSpPr>
        <p:grpSpPr>
          <a:xfrm>
            <a:off x="9611621" y="5967150"/>
            <a:ext cx="2012852" cy="386916"/>
            <a:chOff x="4698835" y="4851936"/>
            <a:chExt cx="2012852" cy="386916"/>
          </a:xfrm>
        </p:grpSpPr>
        <p:grpSp>
          <p:nvGrpSpPr>
            <p:cNvPr id="37" name="Groupe 36">
              <a:extLst>
                <a:ext uri="{FF2B5EF4-FFF2-40B4-BE49-F238E27FC236}">
                  <a16:creationId xmlns:a16="http://schemas.microsoft.com/office/drawing/2014/main" id="{BFF15B47-FEC9-4F89-B871-0F772C2C9EC1}"/>
                </a:ext>
              </a:extLst>
            </p:cNvPr>
            <p:cNvGrpSpPr/>
            <p:nvPr/>
          </p:nvGrpSpPr>
          <p:grpSpPr>
            <a:xfrm>
              <a:off x="5206541" y="4881243"/>
              <a:ext cx="1017255" cy="312662"/>
              <a:chOff x="3174675" y="4900473"/>
              <a:chExt cx="1017255" cy="312662"/>
            </a:xfrm>
          </p:grpSpPr>
          <p:sp>
            <p:nvSpPr>
              <p:cNvPr id="44" name="Rectangle 43">
                <a:extLst>
                  <a:ext uri="{FF2B5EF4-FFF2-40B4-BE49-F238E27FC236}">
                    <a16:creationId xmlns:a16="http://schemas.microsoft.com/office/drawing/2014/main" id="{4F8F5CDF-6494-459D-9903-2037DDC9A67E}"/>
                  </a:ext>
                </a:extLst>
              </p:cNvPr>
              <p:cNvSpPr/>
              <p:nvPr/>
            </p:nvSpPr>
            <p:spPr>
              <a:xfrm>
                <a:off x="3174675" y="4900473"/>
                <a:ext cx="292963" cy="310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45" name="Rectangle 44">
                <a:extLst>
                  <a:ext uri="{FF2B5EF4-FFF2-40B4-BE49-F238E27FC236}">
                    <a16:creationId xmlns:a16="http://schemas.microsoft.com/office/drawing/2014/main" id="{8FCE652E-5BF3-4FC4-A93D-60A081437EAF}"/>
                  </a:ext>
                </a:extLst>
              </p:cNvPr>
              <p:cNvSpPr/>
              <p:nvPr/>
            </p:nvSpPr>
            <p:spPr>
              <a:xfrm>
                <a:off x="3527394" y="4902416"/>
                <a:ext cx="292963" cy="310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46" name="Rectangle 45">
                <a:extLst>
                  <a:ext uri="{FF2B5EF4-FFF2-40B4-BE49-F238E27FC236}">
                    <a16:creationId xmlns:a16="http://schemas.microsoft.com/office/drawing/2014/main" id="{E1DA708E-D9FC-442D-A1FD-5C9AA51BEB66}"/>
                  </a:ext>
                </a:extLst>
              </p:cNvPr>
              <p:cNvSpPr/>
              <p:nvPr/>
            </p:nvSpPr>
            <p:spPr>
              <a:xfrm>
                <a:off x="3898967" y="4900473"/>
                <a:ext cx="292963" cy="310719"/>
              </a:xfrm>
              <a:prstGeom prst="rect">
                <a:avLst/>
              </a:prstGeom>
              <a:solidFill>
                <a:srgbClr val="B84F08"/>
              </a:solidFill>
              <a:ln>
                <a:solidFill>
                  <a:srgbClr val="B84F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
                </a:r>
              </a:p>
            </p:txBody>
          </p:sp>
        </p:grpSp>
        <p:grpSp>
          <p:nvGrpSpPr>
            <p:cNvPr id="38" name="Groupe 37">
              <a:extLst>
                <a:ext uri="{FF2B5EF4-FFF2-40B4-BE49-F238E27FC236}">
                  <a16:creationId xmlns:a16="http://schemas.microsoft.com/office/drawing/2014/main" id="{DB65B41E-D01F-4C5A-9FBF-AB77DBD9FBA6}"/>
                </a:ext>
              </a:extLst>
            </p:cNvPr>
            <p:cNvGrpSpPr/>
            <p:nvPr/>
          </p:nvGrpSpPr>
          <p:grpSpPr>
            <a:xfrm>
              <a:off x="4698835" y="4869520"/>
              <a:ext cx="587409" cy="369332"/>
              <a:chOff x="4580122" y="5536357"/>
              <a:chExt cx="587409" cy="369332"/>
            </a:xfrm>
          </p:grpSpPr>
          <p:sp>
            <p:nvSpPr>
              <p:cNvPr id="42" name="Rectangle 41">
                <a:extLst>
                  <a:ext uri="{FF2B5EF4-FFF2-40B4-BE49-F238E27FC236}">
                    <a16:creationId xmlns:a16="http://schemas.microsoft.com/office/drawing/2014/main" id="{641C4F07-BD1B-4DFB-BC9B-7630B4C357A9}"/>
                  </a:ext>
                </a:extLst>
              </p:cNvPr>
              <p:cNvSpPr/>
              <p:nvPr/>
            </p:nvSpPr>
            <p:spPr>
              <a:xfrm>
                <a:off x="4727346" y="5548080"/>
                <a:ext cx="292963" cy="310719"/>
              </a:xfrm>
              <a:prstGeom prst="rect">
                <a:avLst/>
              </a:prstGeom>
              <a:solidFill>
                <a:srgbClr val="268631"/>
              </a:solidFill>
              <a:ln>
                <a:solidFill>
                  <a:srgbClr val="268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43" name="ZoneTexte 42">
                <a:extLst>
                  <a:ext uri="{FF2B5EF4-FFF2-40B4-BE49-F238E27FC236}">
                    <a16:creationId xmlns:a16="http://schemas.microsoft.com/office/drawing/2014/main" id="{92602110-5574-488D-B0CF-FBAEB6CCD4A3}"/>
                  </a:ext>
                </a:extLst>
              </p:cNvPr>
              <p:cNvSpPr txBox="1"/>
              <p:nvPr/>
            </p:nvSpPr>
            <p:spPr>
              <a:xfrm>
                <a:off x="4580122" y="5536357"/>
                <a:ext cx="587409" cy="369332"/>
              </a:xfrm>
              <a:prstGeom prst="rect">
                <a:avLst/>
              </a:prstGeom>
              <a:noFill/>
            </p:spPr>
            <p:txBody>
              <a:bodyPr wrap="square">
                <a:spAutoFit/>
              </a:bodyPr>
              <a:lstStyle/>
              <a:p>
                <a:pPr algn="ctr"/>
                <a:r>
                  <a:rPr lang="fr-FR" sz="1800" dirty="0">
                    <a:solidFill>
                      <a:schemeClr val="bg1"/>
                    </a:solidFill>
                  </a:rPr>
                  <a:t>B+</a:t>
                </a:r>
              </a:p>
            </p:txBody>
          </p:sp>
        </p:grpSp>
        <p:grpSp>
          <p:nvGrpSpPr>
            <p:cNvPr id="39" name="Groupe 38">
              <a:extLst>
                <a:ext uri="{FF2B5EF4-FFF2-40B4-BE49-F238E27FC236}">
                  <a16:creationId xmlns:a16="http://schemas.microsoft.com/office/drawing/2014/main" id="{ECC10B0C-8283-4898-B8AF-CF3A99FBF0A1}"/>
                </a:ext>
              </a:extLst>
            </p:cNvPr>
            <p:cNvGrpSpPr/>
            <p:nvPr/>
          </p:nvGrpSpPr>
          <p:grpSpPr>
            <a:xfrm>
              <a:off x="6176716" y="4851936"/>
              <a:ext cx="534971" cy="369332"/>
              <a:chOff x="5802507" y="5853217"/>
              <a:chExt cx="534971" cy="369332"/>
            </a:xfrm>
          </p:grpSpPr>
          <p:sp>
            <p:nvSpPr>
              <p:cNvPr id="40" name="Rectangle 39">
                <a:extLst>
                  <a:ext uri="{FF2B5EF4-FFF2-40B4-BE49-F238E27FC236}">
                    <a16:creationId xmlns:a16="http://schemas.microsoft.com/office/drawing/2014/main" id="{3BC0C2D8-E13D-4C65-A6D4-A4FA9EC8D9AE}"/>
                  </a:ext>
                </a:extLst>
              </p:cNvPr>
              <p:cNvSpPr/>
              <p:nvPr/>
            </p:nvSpPr>
            <p:spPr>
              <a:xfrm>
                <a:off x="5914085" y="5881498"/>
                <a:ext cx="292963" cy="310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ZoneTexte 40">
                <a:extLst>
                  <a:ext uri="{FF2B5EF4-FFF2-40B4-BE49-F238E27FC236}">
                    <a16:creationId xmlns:a16="http://schemas.microsoft.com/office/drawing/2014/main" id="{0579A5E8-7D45-45C7-AAB6-BF72D0CA66FF}"/>
                  </a:ext>
                </a:extLst>
              </p:cNvPr>
              <p:cNvSpPr txBox="1"/>
              <p:nvPr/>
            </p:nvSpPr>
            <p:spPr>
              <a:xfrm>
                <a:off x="5802507" y="5853217"/>
                <a:ext cx="534971" cy="369332"/>
              </a:xfrm>
              <a:prstGeom prst="rect">
                <a:avLst/>
              </a:prstGeom>
              <a:noFill/>
            </p:spPr>
            <p:txBody>
              <a:bodyPr wrap="square">
                <a:spAutoFit/>
              </a:bodyPr>
              <a:lstStyle/>
              <a:p>
                <a:pPr algn="ctr"/>
                <a:r>
                  <a:rPr lang="fr-FR" dirty="0">
                    <a:solidFill>
                      <a:schemeClr val="bg1"/>
                    </a:solidFill>
                  </a:rPr>
                  <a:t>C+</a:t>
                </a:r>
              </a:p>
            </p:txBody>
          </p:sp>
        </p:grpSp>
      </p:grpSp>
      <p:sp>
        <p:nvSpPr>
          <p:cNvPr id="3" name="Espace réservé du numéro de diapositive 2">
            <a:extLst>
              <a:ext uri="{FF2B5EF4-FFF2-40B4-BE49-F238E27FC236}">
                <a16:creationId xmlns:a16="http://schemas.microsoft.com/office/drawing/2014/main" id="{928F1B09-AB6E-4295-88BF-7B2BA14E0762}"/>
              </a:ext>
            </a:extLst>
          </p:cNvPr>
          <p:cNvSpPr>
            <a:spLocks noGrp="1"/>
          </p:cNvSpPr>
          <p:nvPr>
            <p:ph type="sldNum" sz="quarter" idx="12"/>
          </p:nvPr>
        </p:nvSpPr>
        <p:spPr>
          <a:xfrm>
            <a:off x="11084554" y="6242952"/>
            <a:ext cx="1052508" cy="365125"/>
          </a:xfrm>
        </p:spPr>
        <p:txBody>
          <a:bodyPr/>
          <a:lstStyle/>
          <a:p>
            <a:fld id="{506FC297-A7C6-4156-ADF2-A109030AE4F6}" type="slidenum">
              <a:rPr lang="fr-FR" smtClean="0"/>
              <a:t>9</a:t>
            </a:fld>
            <a:endParaRPr lang="fr-FR" dirty="0"/>
          </a:p>
        </p:txBody>
      </p:sp>
    </p:spTree>
    <p:extLst>
      <p:ext uri="{BB962C8B-B14F-4D97-AF65-F5344CB8AC3E}">
        <p14:creationId xmlns:p14="http://schemas.microsoft.com/office/powerpoint/2010/main" val="3482498507"/>
      </p:ext>
    </p:extLst>
  </p:cSld>
  <p:clrMapOvr>
    <a:masterClrMapping/>
  </p:clrMapOvr>
</p:sld>
</file>

<file path=ppt/theme/theme1.xml><?xml version="1.0" encoding="utf-8"?>
<a:theme xmlns:a="http://schemas.openxmlformats.org/drawingml/2006/main" name="Dividende">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Dividende</Template>
  <TotalTime>50179</TotalTime>
  <Words>2907</Words>
  <Application>Microsoft Office PowerPoint</Application>
  <PresentationFormat>Grand écran</PresentationFormat>
  <Paragraphs>468</Paragraphs>
  <Slides>43</Slides>
  <Notes>11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43</vt:i4>
      </vt:variant>
    </vt:vector>
  </HeadingPairs>
  <TitlesOfParts>
    <vt:vector size="52" baseType="lpstr">
      <vt:lpstr>Arial</vt:lpstr>
      <vt:lpstr>Calibri</vt:lpstr>
      <vt:lpstr>Candara</vt:lpstr>
      <vt:lpstr>Garamond</vt:lpstr>
      <vt:lpstr>Helvetica Neue</vt:lpstr>
      <vt:lpstr>Open Sans</vt:lpstr>
      <vt:lpstr>Wingdings</vt:lpstr>
      <vt:lpstr>Wingdings 2</vt:lpstr>
      <vt:lpstr>Dividende</vt:lpstr>
      <vt:lpstr>          Projet3 : Concevez une application au service de la santé publique</vt:lpstr>
      <vt:lpstr>Plan</vt:lpstr>
      <vt:lpstr>Contexte &amp; idée d’application</vt:lpstr>
      <vt:lpstr>Contexte </vt:lpstr>
      <vt:lpstr>Idée d’application : Constatations </vt:lpstr>
      <vt:lpstr>Idée d’application : proposition</vt:lpstr>
      <vt:lpstr>Interface Application</vt:lpstr>
      <vt:lpstr>Aliments transformés et Additifs</vt:lpstr>
      <vt:lpstr>Définition du nouveau score</vt:lpstr>
      <vt:lpstr>Etapes de calcul du nouveau score</vt:lpstr>
      <vt:lpstr>Nutri-grade et nouveau score</vt:lpstr>
      <vt:lpstr>Nettoyage des données</vt:lpstr>
      <vt:lpstr>Résumé des étapes de nettoyage</vt:lpstr>
      <vt:lpstr>Découverte du dataset</vt:lpstr>
      <vt:lpstr>Nettoyage des données</vt:lpstr>
      <vt:lpstr>découverte du dataset</vt:lpstr>
      <vt:lpstr>Reduction du dataset</vt:lpstr>
      <vt:lpstr>Imputation des données manquantes</vt:lpstr>
      <vt:lpstr>Imputation des données manquantes</vt:lpstr>
      <vt:lpstr>Analyse exploratoire </vt:lpstr>
      <vt:lpstr>Résumé des étapes d’analyse</vt:lpstr>
      <vt:lpstr>Analyse exploratoire analyse univariée </vt:lpstr>
      <vt:lpstr>Présentation PowerPoint</vt:lpstr>
      <vt:lpstr>Présentation PowerPoint</vt:lpstr>
      <vt:lpstr>Présentation PowerPoint</vt:lpstr>
      <vt:lpstr>Présentation PowerPoint</vt:lpstr>
      <vt:lpstr>Analyse en composante principale</vt:lpstr>
      <vt:lpstr>Présentation PowerPoint</vt:lpstr>
      <vt:lpstr>Présentation PowerPoint</vt:lpstr>
      <vt:lpstr>Présentation PowerPoint</vt:lpstr>
      <vt:lpstr>Présentation PowerPoint</vt:lpstr>
      <vt:lpstr>Présentation PowerPoint</vt:lpstr>
      <vt:lpstr>Présentation PowerPoint</vt:lpstr>
      <vt:lpstr>Les tests statistiques</vt:lpstr>
      <vt:lpstr>Kolmogorov-Smirnov</vt:lpstr>
      <vt:lpstr>PEARSON</vt:lpstr>
      <vt:lpstr>Test de Chi2</vt:lpstr>
      <vt:lpstr>ANOVa : Analysis of variance</vt:lpstr>
      <vt:lpstr>Analyse exploratoire Analyse multivariée</vt:lpstr>
      <vt:lpstr>conclusion</vt:lpstr>
      <vt:lpstr>Conclusions</vt:lpstr>
      <vt:lpstr>Merci pour votre attention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Projet3 : Concevez une application au service de la santé publique</dc:title>
  <dc:creator>ATIG Olfa</dc:creator>
  <cp:lastModifiedBy>ATIG Olfa</cp:lastModifiedBy>
  <cp:revision>197</cp:revision>
  <dcterms:created xsi:type="dcterms:W3CDTF">2021-05-12T23:46:13Z</dcterms:created>
  <dcterms:modified xsi:type="dcterms:W3CDTF">2021-10-31T22:33:05Z</dcterms:modified>
</cp:coreProperties>
</file>