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8" r:id="rId2"/>
    <p:sldId id="257" r:id="rId3"/>
    <p:sldId id="259" r:id="rId4"/>
    <p:sldId id="271" r:id="rId5"/>
    <p:sldId id="273" r:id="rId6"/>
    <p:sldId id="260" r:id="rId7"/>
    <p:sldId id="262" r:id="rId8"/>
    <p:sldId id="263" r:id="rId9"/>
    <p:sldId id="264" r:id="rId10"/>
    <p:sldId id="275" r:id="rId11"/>
    <p:sldId id="276" r:id="rId12"/>
    <p:sldId id="305" r:id="rId13"/>
    <p:sldId id="293" r:id="rId14"/>
    <p:sldId id="300" r:id="rId15"/>
    <p:sldId id="297" r:id="rId16"/>
    <p:sldId id="308" r:id="rId17"/>
    <p:sldId id="312" r:id="rId18"/>
    <p:sldId id="278" r:id="rId19"/>
    <p:sldId id="280" r:id="rId20"/>
    <p:sldId id="270" r:id="rId21"/>
    <p:sldId id="282" r:id="rId22"/>
    <p:sldId id="284" r:id="rId23"/>
    <p:sldId id="296" r:id="rId24"/>
    <p:sldId id="285" r:id="rId25"/>
    <p:sldId id="301" r:id="rId26"/>
    <p:sldId id="298" r:id="rId27"/>
    <p:sldId id="306" r:id="rId28"/>
    <p:sldId id="311" r:id="rId29"/>
    <p:sldId id="292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970" autoAdjust="0"/>
  </p:normalViewPr>
  <p:slideViewPr>
    <p:cSldViewPr snapToGrid="0">
      <p:cViewPr varScale="1">
        <p:scale>
          <a:sx n="59" d="100"/>
          <a:sy n="59" d="100"/>
        </p:scale>
        <p:origin x="16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AC0DF-3BFD-4F77-84AD-72D6AD2DC9F4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</dgm:pt>
    <dgm:pt modelId="{F7400018-BB25-403B-B725-DA30A3ADC751}">
      <dgm:prSet phldrT="[Texte]"/>
      <dgm:spPr/>
      <dgm:t>
        <a:bodyPr/>
        <a:lstStyle/>
        <a:p>
          <a:r>
            <a:rPr lang="fr-FR" dirty="0"/>
            <a:t>Contexte du projet</a:t>
          </a:r>
        </a:p>
      </dgm:t>
    </dgm:pt>
    <dgm:pt modelId="{202981C0-39A8-4E8C-965B-E0347CAA6309}" type="parTrans" cxnId="{66DFA2E5-D6A7-48F1-A167-93D774130F07}">
      <dgm:prSet/>
      <dgm:spPr/>
      <dgm:t>
        <a:bodyPr/>
        <a:lstStyle/>
        <a:p>
          <a:endParaRPr lang="fr-FR"/>
        </a:p>
      </dgm:t>
    </dgm:pt>
    <dgm:pt modelId="{FC3E0A44-525D-4C8E-A153-D29DF818C8C7}" type="sibTrans" cxnId="{66DFA2E5-D6A7-48F1-A167-93D774130F07}">
      <dgm:prSet/>
      <dgm:spPr/>
      <dgm:t>
        <a:bodyPr/>
        <a:lstStyle/>
        <a:p>
          <a:endParaRPr lang="fr-FR"/>
        </a:p>
      </dgm:t>
    </dgm:pt>
    <dgm:pt modelId="{34D5F504-3839-40D5-93E1-A904369F93CF}">
      <dgm:prSet phldrT="[Texte]"/>
      <dgm:spPr/>
      <dgm:t>
        <a:bodyPr/>
        <a:lstStyle/>
        <a:p>
          <a:r>
            <a:rPr lang="fr-FR" dirty="0"/>
            <a:t>Analyse exploratoire et ingénierie des variables</a:t>
          </a:r>
        </a:p>
      </dgm:t>
    </dgm:pt>
    <dgm:pt modelId="{C978696D-29F2-4F8F-86FB-2DF8A3DB3E7B}" type="parTrans" cxnId="{3A2235C4-23F4-4F20-A8C2-9F03AF8F97F5}">
      <dgm:prSet/>
      <dgm:spPr/>
      <dgm:t>
        <a:bodyPr/>
        <a:lstStyle/>
        <a:p>
          <a:endParaRPr lang="fr-FR"/>
        </a:p>
      </dgm:t>
    </dgm:pt>
    <dgm:pt modelId="{FE0F2D25-726B-49A5-9B19-EA101ED0EA5A}" type="sibTrans" cxnId="{3A2235C4-23F4-4F20-A8C2-9F03AF8F97F5}">
      <dgm:prSet/>
      <dgm:spPr/>
      <dgm:t>
        <a:bodyPr/>
        <a:lstStyle/>
        <a:p>
          <a:endParaRPr lang="fr-FR"/>
        </a:p>
      </dgm:t>
    </dgm:pt>
    <dgm:pt modelId="{AAEBD123-A8BC-4088-AC0C-7FD9D72ECA49}">
      <dgm:prSet phldrT="[Texte]"/>
      <dgm:spPr/>
      <dgm:t>
        <a:bodyPr/>
        <a:lstStyle/>
        <a:p>
          <a:r>
            <a:rPr lang="fr-FR" dirty="0"/>
            <a:t>Modèles de prédiction </a:t>
          </a:r>
          <a:r>
            <a:rPr lang="fr-FR" b="1" i="0" dirty="0"/>
            <a:t>linéaires, ensemblistes et à noyau</a:t>
          </a:r>
        </a:p>
      </dgm:t>
    </dgm:pt>
    <dgm:pt modelId="{D79D7E05-DBB2-4E83-9DB0-975FB2CAC32E}" type="parTrans" cxnId="{3F735B54-85BC-4863-8DAD-BB3C39E015B8}">
      <dgm:prSet/>
      <dgm:spPr/>
      <dgm:t>
        <a:bodyPr/>
        <a:lstStyle/>
        <a:p>
          <a:endParaRPr lang="fr-FR"/>
        </a:p>
      </dgm:t>
    </dgm:pt>
    <dgm:pt modelId="{E8F35AE6-DDA8-4A33-A8CA-B309139D95B1}" type="sibTrans" cxnId="{3F735B54-85BC-4863-8DAD-BB3C39E015B8}">
      <dgm:prSet/>
      <dgm:spPr/>
      <dgm:t>
        <a:bodyPr/>
        <a:lstStyle/>
        <a:p>
          <a:endParaRPr lang="fr-FR"/>
        </a:p>
      </dgm:t>
    </dgm:pt>
    <dgm:pt modelId="{EE067C0B-2CE6-40AC-9305-E747BD083849}">
      <dgm:prSet phldrT="[Texte]"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08295D2E-1473-4BFF-8E9C-B2246B4CA1D9}" type="parTrans" cxnId="{8F74B171-DFC6-4A3B-943F-915408253E0F}">
      <dgm:prSet/>
      <dgm:spPr/>
      <dgm:t>
        <a:bodyPr/>
        <a:lstStyle/>
        <a:p>
          <a:endParaRPr lang="fr-FR"/>
        </a:p>
      </dgm:t>
    </dgm:pt>
    <dgm:pt modelId="{6BD1AE78-7E55-4EFE-ACCC-36765604C68C}" type="sibTrans" cxnId="{8F74B171-DFC6-4A3B-943F-915408253E0F}">
      <dgm:prSet/>
      <dgm:spPr/>
      <dgm:t>
        <a:bodyPr/>
        <a:lstStyle/>
        <a:p>
          <a:endParaRPr lang="fr-FR"/>
        </a:p>
      </dgm:t>
    </dgm:pt>
    <dgm:pt modelId="{120E54C9-AD02-4E74-A6C2-15B0C0CAF8D4}" type="pres">
      <dgm:prSet presAssocID="{9F8AC0DF-3BFD-4F77-84AD-72D6AD2DC9F4}" presName="linearFlow" presStyleCnt="0">
        <dgm:presLayoutVars>
          <dgm:dir/>
          <dgm:resizeHandles val="exact"/>
        </dgm:presLayoutVars>
      </dgm:prSet>
      <dgm:spPr/>
    </dgm:pt>
    <dgm:pt modelId="{CCE2B86C-7F41-48AD-881E-0D0DCB64CEAC}" type="pres">
      <dgm:prSet presAssocID="{F7400018-BB25-403B-B725-DA30A3ADC751}" presName="composite" presStyleCnt="0"/>
      <dgm:spPr/>
    </dgm:pt>
    <dgm:pt modelId="{7B5C3A91-89AF-4FDA-8E97-B973FB1128E4}" type="pres">
      <dgm:prSet presAssocID="{F7400018-BB25-403B-B725-DA30A3ADC751}" presName="imgShp" presStyleLbl="fgImgPlace1" presStyleIdx="0" presStyleCnt="4"/>
      <dgm:spPr/>
    </dgm:pt>
    <dgm:pt modelId="{CC4B4B3D-174A-49AA-A249-9C05F5E218B5}" type="pres">
      <dgm:prSet presAssocID="{F7400018-BB25-403B-B725-DA30A3ADC751}" presName="txShp" presStyleLbl="node1" presStyleIdx="0" presStyleCnt="4">
        <dgm:presLayoutVars>
          <dgm:bulletEnabled val="1"/>
        </dgm:presLayoutVars>
      </dgm:prSet>
      <dgm:spPr/>
    </dgm:pt>
    <dgm:pt modelId="{E77490C7-CDF8-431C-9B41-7322D5781E34}" type="pres">
      <dgm:prSet presAssocID="{FC3E0A44-525D-4C8E-A153-D29DF818C8C7}" presName="spacing" presStyleCnt="0"/>
      <dgm:spPr/>
    </dgm:pt>
    <dgm:pt modelId="{AA12E375-25B3-4A54-ADCC-E41CFBB8D363}" type="pres">
      <dgm:prSet presAssocID="{34D5F504-3839-40D5-93E1-A904369F93CF}" presName="composite" presStyleCnt="0"/>
      <dgm:spPr/>
    </dgm:pt>
    <dgm:pt modelId="{367E905D-AE90-4433-A0D9-DFFD64C15D83}" type="pres">
      <dgm:prSet presAssocID="{34D5F504-3839-40D5-93E1-A904369F93CF}" presName="imgShp" presStyleLbl="fgImgPlace1" presStyleIdx="1" presStyleCnt="4"/>
      <dgm:spPr/>
    </dgm:pt>
    <dgm:pt modelId="{40A22373-CDC8-407A-A05D-87B61478E989}" type="pres">
      <dgm:prSet presAssocID="{34D5F504-3839-40D5-93E1-A904369F93CF}" presName="txShp" presStyleLbl="node1" presStyleIdx="1" presStyleCnt="4">
        <dgm:presLayoutVars>
          <dgm:bulletEnabled val="1"/>
        </dgm:presLayoutVars>
      </dgm:prSet>
      <dgm:spPr/>
    </dgm:pt>
    <dgm:pt modelId="{7D22AF93-FBA1-4E59-A5DD-68D2A55CD266}" type="pres">
      <dgm:prSet presAssocID="{FE0F2D25-726B-49A5-9B19-EA101ED0EA5A}" presName="spacing" presStyleCnt="0"/>
      <dgm:spPr/>
    </dgm:pt>
    <dgm:pt modelId="{2AEF2C8E-A9C1-4C3D-B221-637D8937A039}" type="pres">
      <dgm:prSet presAssocID="{AAEBD123-A8BC-4088-AC0C-7FD9D72ECA49}" presName="composite" presStyleCnt="0"/>
      <dgm:spPr/>
    </dgm:pt>
    <dgm:pt modelId="{AC38D27C-3F6E-40EF-99BC-0EDD352A9371}" type="pres">
      <dgm:prSet presAssocID="{AAEBD123-A8BC-4088-AC0C-7FD9D72ECA49}" presName="imgShp" presStyleLbl="fgImgPlace1" presStyleIdx="2" presStyleCnt="4"/>
      <dgm:spPr/>
    </dgm:pt>
    <dgm:pt modelId="{1550CBC6-18B9-4419-8450-E4944F653BE9}" type="pres">
      <dgm:prSet presAssocID="{AAEBD123-A8BC-4088-AC0C-7FD9D72ECA49}" presName="txShp" presStyleLbl="node1" presStyleIdx="2" presStyleCnt="4">
        <dgm:presLayoutVars>
          <dgm:bulletEnabled val="1"/>
        </dgm:presLayoutVars>
      </dgm:prSet>
      <dgm:spPr/>
    </dgm:pt>
    <dgm:pt modelId="{92C6C1C6-4CDB-46A0-96B2-1FFD59D74BC4}" type="pres">
      <dgm:prSet presAssocID="{E8F35AE6-DDA8-4A33-A8CA-B309139D95B1}" presName="spacing" presStyleCnt="0"/>
      <dgm:spPr/>
    </dgm:pt>
    <dgm:pt modelId="{754D3DF3-849E-44B2-BF52-B1381C32678A}" type="pres">
      <dgm:prSet presAssocID="{EE067C0B-2CE6-40AC-9305-E747BD083849}" presName="composite" presStyleCnt="0"/>
      <dgm:spPr/>
    </dgm:pt>
    <dgm:pt modelId="{9E0CDA32-E5A9-4623-9523-42F1337CF7D9}" type="pres">
      <dgm:prSet presAssocID="{EE067C0B-2CE6-40AC-9305-E747BD083849}" presName="imgShp" presStyleLbl="fgImgPlace1" presStyleIdx="3" presStyleCnt="4"/>
      <dgm:spPr/>
    </dgm:pt>
    <dgm:pt modelId="{8FC33F7C-C29D-4A26-8904-FFB747D18A77}" type="pres">
      <dgm:prSet presAssocID="{EE067C0B-2CE6-40AC-9305-E747BD083849}" presName="txShp" presStyleLbl="node1" presStyleIdx="3" presStyleCnt="4">
        <dgm:presLayoutVars>
          <dgm:bulletEnabled val="1"/>
        </dgm:presLayoutVars>
      </dgm:prSet>
      <dgm:spPr/>
    </dgm:pt>
  </dgm:ptLst>
  <dgm:cxnLst>
    <dgm:cxn modelId="{A9ECEB40-CE98-45DB-A7F4-40E94A2F7B84}" type="presOf" srcId="{EE067C0B-2CE6-40AC-9305-E747BD083849}" destId="{8FC33F7C-C29D-4A26-8904-FFB747D18A77}" srcOrd="0" destOrd="0" presId="urn:microsoft.com/office/officeart/2005/8/layout/vList3"/>
    <dgm:cxn modelId="{8F74B171-DFC6-4A3B-943F-915408253E0F}" srcId="{9F8AC0DF-3BFD-4F77-84AD-72D6AD2DC9F4}" destId="{EE067C0B-2CE6-40AC-9305-E747BD083849}" srcOrd="3" destOrd="0" parTransId="{08295D2E-1473-4BFF-8E9C-B2246B4CA1D9}" sibTransId="{6BD1AE78-7E55-4EFE-ACCC-36765604C68C}"/>
    <dgm:cxn modelId="{3F735B54-85BC-4863-8DAD-BB3C39E015B8}" srcId="{9F8AC0DF-3BFD-4F77-84AD-72D6AD2DC9F4}" destId="{AAEBD123-A8BC-4088-AC0C-7FD9D72ECA49}" srcOrd="2" destOrd="0" parTransId="{D79D7E05-DBB2-4E83-9DB0-975FB2CAC32E}" sibTransId="{E8F35AE6-DDA8-4A33-A8CA-B309139D95B1}"/>
    <dgm:cxn modelId="{18F3F685-6062-4DBD-A206-9C00D4591513}" type="presOf" srcId="{9F8AC0DF-3BFD-4F77-84AD-72D6AD2DC9F4}" destId="{120E54C9-AD02-4E74-A6C2-15B0C0CAF8D4}" srcOrd="0" destOrd="0" presId="urn:microsoft.com/office/officeart/2005/8/layout/vList3"/>
    <dgm:cxn modelId="{B565F19A-86BD-4546-9DCE-D7A0A11ABE53}" type="presOf" srcId="{F7400018-BB25-403B-B725-DA30A3ADC751}" destId="{CC4B4B3D-174A-49AA-A249-9C05F5E218B5}" srcOrd="0" destOrd="0" presId="urn:microsoft.com/office/officeart/2005/8/layout/vList3"/>
    <dgm:cxn modelId="{3A2235C4-23F4-4F20-A8C2-9F03AF8F97F5}" srcId="{9F8AC0DF-3BFD-4F77-84AD-72D6AD2DC9F4}" destId="{34D5F504-3839-40D5-93E1-A904369F93CF}" srcOrd="1" destOrd="0" parTransId="{C978696D-29F2-4F8F-86FB-2DF8A3DB3E7B}" sibTransId="{FE0F2D25-726B-49A5-9B19-EA101ED0EA5A}"/>
    <dgm:cxn modelId="{E348EDCD-E7CB-4ECF-A004-9A0F59D7524E}" type="presOf" srcId="{34D5F504-3839-40D5-93E1-A904369F93CF}" destId="{40A22373-CDC8-407A-A05D-87B61478E989}" srcOrd="0" destOrd="0" presId="urn:microsoft.com/office/officeart/2005/8/layout/vList3"/>
    <dgm:cxn modelId="{66DFA2E5-D6A7-48F1-A167-93D774130F07}" srcId="{9F8AC0DF-3BFD-4F77-84AD-72D6AD2DC9F4}" destId="{F7400018-BB25-403B-B725-DA30A3ADC751}" srcOrd="0" destOrd="0" parTransId="{202981C0-39A8-4E8C-965B-E0347CAA6309}" sibTransId="{FC3E0A44-525D-4C8E-A153-D29DF818C8C7}"/>
    <dgm:cxn modelId="{A916C3F1-6966-4304-AF5F-F7E8F62B8768}" type="presOf" srcId="{AAEBD123-A8BC-4088-AC0C-7FD9D72ECA49}" destId="{1550CBC6-18B9-4419-8450-E4944F653BE9}" srcOrd="0" destOrd="0" presId="urn:microsoft.com/office/officeart/2005/8/layout/vList3"/>
    <dgm:cxn modelId="{8B4C770C-D64B-4282-AE66-B6F1B03EA69F}" type="presParOf" srcId="{120E54C9-AD02-4E74-A6C2-15B0C0CAF8D4}" destId="{CCE2B86C-7F41-48AD-881E-0D0DCB64CEAC}" srcOrd="0" destOrd="0" presId="urn:microsoft.com/office/officeart/2005/8/layout/vList3"/>
    <dgm:cxn modelId="{40FF84E3-F496-421A-8D8C-B9FBB6E445DF}" type="presParOf" srcId="{CCE2B86C-7F41-48AD-881E-0D0DCB64CEAC}" destId="{7B5C3A91-89AF-4FDA-8E97-B973FB1128E4}" srcOrd="0" destOrd="0" presId="urn:microsoft.com/office/officeart/2005/8/layout/vList3"/>
    <dgm:cxn modelId="{A8AFA7BB-1393-43DE-9AE4-5089013925F9}" type="presParOf" srcId="{CCE2B86C-7F41-48AD-881E-0D0DCB64CEAC}" destId="{CC4B4B3D-174A-49AA-A249-9C05F5E218B5}" srcOrd="1" destOrd="0" presId="urn:microsoft.com/office/officeart/2005/8/layout/vList3"/>
    <dgm:cxn modelId="{5A9C9869-280D-4A82-A03E-72A558F28EBE}" type="presParOf" srcId="{120E54C9-AD02-4E74-A6C2-15B0C0CAF8D4}" destId="{E77490C7-CDF8-431C-9B41-7322D5781E34}" srcOrd="1" destOrd="0" presId="urn:microsoft.com/office/officeart/2005/8/layout/vList3"/>
    <dgm:cxn modelId="{905084C4-B9C9-4797-A834-2E5F299D48D2}" type="presParOf" srcId="{120E54C9-AD02-4E74-A6C2-15B0C0CAF8D4}" destId="{AA12E375-25B3-4A54-ADCC-E41CFBB8D363}" srcOrd="2" destOrd="0" presId="urn:microsoft.com/office/officeart/2005/8/layout/vList3"/>
    <dgm:cxn modelId="{5D9949B6-FE7E-4BF4-A3C5-8C844EDF526D}" type="presParOf" srcId="{AA12E375-25B3-4A54-ADCC-E41CFBB8D363}" destId="{367E905D-AE90-4433-A0D9-DFFD64C15D83}" srcOrd="0" destOrd="0" presId="urn:microsoft.com/office/officeart/2005/8/layout/vList3"/>
    <dgm:cxn modelId="{732E92B0-F138-4641-99C3-6CA2F9F3C606}" type="presParOf" srcId="{AA12E375-25B3-4A54-ADCC-E41CFBB8D363}" destId="{40A22373-CDC8-407A-A05D-87B61478E989}" srcOrd="1" destOrd="0" presId="urn:microsoft.com/office/officeart/2005/8/layout/vList3"/>
    <dgm:cxn modelId="{A5F79712-C349-469D-BEA3-E4926F14F066}" type="presParOf" srcId="{120E54C9-AD02-4E74-A6C2-15B0C0CAF8D4}" destId="{7D22AF93-FBA1-4E59-A5DD-68D2A55CD266}" srcOrd="3" destOrd="0" presId="urn:microsoft.com/office/officeart/2005/8/layout/vList3"/>
    <dgm:cxn modelId="{A34C37B0-7202-4A73-A2A0-D9C809A69D7C}" type="presParOf" srcId="{120E54C9-AD02-4E74-A6C2-15B0C0CAF8D4}" destId="{2AEF2C8E-A9C1-4C3D-B221-637D8937A039}" srcOrd="4" destOrd="0" presId="urn:microsoft.com/office/officeart/2005/8/layout/vList3"/>
    <dgm:cxn modelId="{3BAF7FE1-C91F-48AE-96EF-B5778195BDE1}" type="presParOf" srcId="{2AEF2C8E-A9C1-4C3D-B221-637D8937A039}" destId="{AC38D27C-3F6E-40EF-99BC-0EDD352A9371}" srcOrd="0" destOrd="0" presId="urn:microsoft.com/office/officeart/2005/8/layout/vList3"/>
    <dgm:cxn modelId="{9ACA8C8C-EEFA-4C15-BB35-94DEA124E3AC}" type="presParOf" srcId="{2AEF2C8E-A9C1-4C3D-B221-637D8937A039}" destId="{1550CBC6-18B9-4419-8450-E4944F653BE9}" srcOrd="1" destOrd="0" presId="urn:microsoft.com/office/officeart/2005/8/layout/vList3"/>
    <dgm:cxn modelId="{6A6B9A88-DB78-43FA-A966-7473A7BCC015}" type="presParOf" srcId="{120E54C9-AD02-4E74-A6C2-15B0C0CAF8D4}" destId="{92C6C1C6-4CDB-46A0-96B2-1FFD59D74BC4}" srcOrd="5" destOrd="0" presId="urn:microsoft.com/office/officeart/2005/8/layout/vList3"/>
    <dgm:cxn modelId="{CCC959A7-3E28-496B-991F-8910F63D7F39}" type="presParOf" srcId="{120E54C9-AD02-4E74-A6C2-15B0C0CAF8D4}" destId="{754D3DF3-849E-44B2-BF52-B1381C32678A}" srcOrd="6" destOrd="0" presId="urn:microsoft.com/office/officeart/2005/8/layout/vList3"/>
    <dgm:cxn modelId="{D09C4145-C19C-4794-8F19-73536C1C83F5}" type="presParOf" srcId="{754D3DF3-849E-44B2-BF52-B1381C32678A}" destId="{9E0CDA32-E5A9-4623-9523-42F1337CF7D9}" srcOrd="0" destOrd="0" presId="urn:microsoft.com/office/officeart/2005/8/layout/vList3"/>
    <dgm:cxn modelId="{93F3CC72-B13B-445F-96DB-4BFBFC3FBDF6}" type="presParOf" srcId="{754D3DF3-849E-44B2-BF52-B1381C32678A}" destId="{8FC33F7C-C29D-4A26-8904-FFB747D18A7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72D40C-F6FC-470D-9B25-AAD55C4B9127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851B51C-08E1-4EDD-96EE-34FDCC1109C3}">
      <dgm:prSet phldrT="[Texte]"/>
      <dgm:spPr/>
      <dgm:t>
        <a:bodyPr/>
        <a:lstStyle/>
        <a:p>
          <a:r>
            <a:rPr lang="fr-FR" dirty="0"/>
            <a:t>Modèles de prédiction</a:t>
          </a:r>
        </a:p>
      </dgm:t>
    </dgm:pt>
    <dgm:pt modelId="{10A29447-BD74-4BD1-BFEA-ED26BF9AA6F5}" type="parTrans" cxnId="{C721E9BE-07FB-47B2-AD9A-42ADAB5D86AE}">
      <dgm:prSet/>
      <dgm:spPr/>
      <dgm:t>
        <a:bodyPr/>
        <a:lstStyle/>
        <a:p>
          <a:endParaRPr lang="fr-FR"/>
        </a:p>
      </dgm:t>
    </dgm:pt>
    <dgm:pt modelId="{432E7ED4-251E-45DC-B233-79FC1483057F}" type="sibTrans" cxnId="{C721E9BE-07FB-47B2-AD9A-42ADAB5D86AE}">
      <dgm:prSet/>
      <dgm:spPr/>
      <dgm:t>
        <a:bodyPr/>
        <a:lstStyle/>
        <a:p>
          <a:endParaRPr lang="fr-FR"/>
        </a:p>
      </dgm:t>
    </dgm:pt>
    <dgm:pt modelId="{4180D861-270A-4076-8951-9B4AFF26C199}">
      <dgm:prSet phldrT="[Texte]"/>
      <dgm:spPr/>
      <dgm:t>
        <a:bodyPr/>
        <a:lstStyle/>
        <a:p>
          <a:r>
            <a:rPr lang="fr-FR" dirty="0"/>
            <a:t>Linéaires</a:t>
          </a:r>
        </a:p>
      </dgm:t>
    </dgm:pt>
    <dgm:pt modelId="{2A3DBF02-9532-4749-9ED7-43211361D03A}" type="parTrans" cxnId="{60B3BB24-9E25-4540-BD79-673A10DDB29D}">
      <dgm:prSet/>
      <dgm:spPr/>
      <dgm:t>
        <a:bodyPr/>
        <a:lstStyle/>
        <a:p>
          <a:endParaRPr lang="fr-FR"/>
        </a:p>
      </dgm:t>
    </dgm:pt>
    <dgm:pt modelId="{FF0FA381-9BEF-4E05-ABFE-A99C4B2B1699}" type="sibTrans" cxnId="{60B3BB24-9E25-4540-BD79-673A10DDB29D}">
      <dgm:prSet/>
      <dgm:spPr/>
      <dgm:t>
        <a:bodyPr/>
        <a:lstStyle/>
        <a:p>
          <a:endParaRPr lang="fr-FR"/>
        </a:p>
      </dgm:t>
    </dgm:pt>
    <dgm:pt modelId="{354BABDC-1A71-4643-9A3C-7641640F9C95}">
      <dgm:prSet phldrT="[Texte]"/>
      <dgm:spPr/>
      <dgm:t>
        <a:bodyPr/>
        <a:lstStyle/>
        <a:p>
          <a:r>
            <a:rPr lang="fr-FR" dirty="0"/>
            <a:t>Lasso</a:t>
          </a:r>
        </a:p>
      </dgm:t>
    </dgm:pt>
    <dgm:pt modelId="{2255C16B-9EF3-4385-8749-DC9B7AA1750D}" type="parTrans" cxnId="{753E5E82-2DEA-4826-B5AF-0C9FC8D6F968}">
      <dgm:prSet/>
      <dgm:spPr/>
      <dgm:t>
        <a:bodyPr/>
        <a:lstStyle/>
        <a:p>
          <a:endParaRPr lang="fr-FR"/>
        </a:p>
      </dgm:t>
    </dgm:pt>
    <dgm:pt modelId="{C3B62116-695D-4246-8AB0-FF78B405D894}" type="sibTrans" cxnId="{753E5E82-2DEA-4826-B5AF-0C9FC8D6F968}">
      <dgm:prSet/>
      <dgm:spPr/>
      <dgm:t>
        <a:bodyPr/>
        <a:lstStyle/>
        <a:p>
          <a:endParaRPr lang="fr-FR"/>
        </a:p>
      </dgm:t>
    </dgm:pt>
    <dgm:pt modelId="{4BE598A6-6409-453E-9498-F23636E2D4BC}">
      <dgm:prSet phldrT="[Texte]"/>
      <dgm:spPr/>
      <dgm:t>
        <a:bodyPr/>
        <a:lstStyle/>
        <a:p>
          <a:r>
            <a:rPr lang="fr-FR" dirty="0"/>
            <a:t>Ridge</a:t>
          </a:r>
        </a:p>
      </dgm:t>
    </dgm:pt>
    <dgm:pt modelId="{99F27315-0096-4316-B6F7-9BF7F21B11E7}" type="parTrans" cxnId="{0A912388-4308-4588-AF5C-FBF9452360F0}">
      <dgm:prSet/>
      <dgm:spPr/>
      <dgm:t>
        <a:bodyPr/>
        <a:lstStyle/>
        <a:p>
          <a:endParaRPr lang="fr-FR"/>
        </a:p>
      </dgm:t>
    </dgm:pt>
    <dgm:pt modelId="{35AB0357-764D-42A6-9CB3-5E363E111D7F}" type="sibTrans" cxnId="{0A912388-4308-4588-AF5C-FBF9452360F0}">
      <dgm:prSet/>
      <dgm:spPr/>
      <dgm:t>
        <a:bodyPr/>
        <a:lstStyle/>
        <a:p>
          <a:endParaRPr lang="fr-FR"/>
        </a:p>
      </dgm:t>
    </dgm:pt>
    <dgm:pt modelId="{36FD96C8-ACE6-4B5A-8EE0-C5708A1ADA67}">
      <dgm:prSet phldrT="[Texte]"/>
      <dgm:spPr/>
      <dgm:t>
        <a:bodyPr/>
        <a:lstStyle/>
        <a:p>
          <a:r>
            <a:rPr lang="fr-FR" dirty="0"/>
            <a:t>Bagging</a:t>
          </a:r>
        </a:p>
      </dgm:t>
    </dgm:pt>
    <dgm:pt modelId="{B9AC653A-D8BF-4E6B-871A-0E49D6382D36}" type="parTrans" cxnId="{7D1376D7-FBC9-4D80-B5AD-44478CD05DC7}">
      <dgm:prSet/>
      <dgm:spPr/>
      <dgm:t>
        <a:bodyPr/>
        <a:lstStyle/>
        <a:p>
          <a:endParaRPr lang="fr-FR"/>
        </a:p>
      </dgm:t>
    </dgm:pt>
    <dgm:pt modelId="{CDFF7480-CC6C-461C-831D-9A4D3BE2F599}" type="sibTrans" cxnId="{7D1376D7-FBC9-4D80-B5AD-44478CD05DC7}">
      <dgm:prSet/>
      <dgm:spPr/>
      <dgm:t>
        <a:bodyPr/>
        <a:lstStyle/>
        <a:p>
          <a:endParaRPr lang="fr-FR"/>
        </a:p>
      </dgm:t>
    </dgm:pt>
    <dgm:pt modelId="{002769FF-154A-48CC-800A-1DCBE33FF0F3}">
      <dgm:prSet phldrT="[Texte]"/>
      <dgm:spPr/>
      <dgm:t>
        <a:bodyPr/>
        <a:lstStyle/>
        <a:p>
          <a:r>
            <a:rPr lang="fr-FR" dirty="0"/>
            <a:t>A noyaux</a:t>
          </a:r>
        </a:p>
      </dgm:t>
    </dgm:pt>
    <dgm:pt modelId="{B36AF507-616B-4A08-B082-69DCA6CFBF41}" type="parTrans" cxnId="{48CAEAF3-1450-420D-AE4B-61E640D65B00}">
      <dgm:prSet/>
      <dgm:spPr/>
      <dgm:t>
        <a:bodyPr/>
        <a:lstStyle/>
        <a:p>
          <a:endParaRPr lang="fr-FR"/>
        </a:p>
      </dgm:t>
    </dgm:pt>
    <dgm:pt modelId="{C4E2B563-F532-43AB-A9FB-CA26E4F45F7D}" type="sibTrans" cxnId="{48CAEAF3-1450-420D-AE4B-61E640D65B00}">
      <dgm:prSet/>
      <dgm:spPr/>
      <dgm:t>
        <a:bodyPr/>
        <a:lstStyle/>
        <a:p>
          <a:endParaRPr lang="fr-FR"/>
        </a:p>
      </dgm:t>
    </dgm:pt>
    <dgm:pt modelId="{17416E45-0347-4ABB-98AA-42C90DDE30DD}">
      <dgm:prSet phldrT="[Texte]"/>
      <dgm:spPr/>
      <dgm:t>
        <a:bodyPr/>
        <a:lstStyle/>
        <a:p>
          <a:r>
            <a:rPr lang="fr-FR" dirty="0"/>
            <a:t>Gradient </a:t>
          </a:r>
          <a:r>
            <a:rPr lang="fr-FR" dirty="0" err="1"/>
            <a:t>Boosting</a:t>
          </a:r>
          <a:endParaRPr lang="fr-FR" dirty="0"/>
        </a:p>
      </dgm:t>
    </dgm:pt>
    <dgm:pt modelId="{EF39AB13-4A6F-431E-A7B6-59E548B8B02E}" type="parTrans" cxnId="{77E6457D-7851-41BF-87DD-B4ACCDEC160C}">
      <dgm:prSet/>
      <dgm:spPr/>
      <dgm:t>
        <a:bodyPr/>
        <a:lstStyle/>
        <a:p>
          <a:endParaRPr lang="fr-FR"/>
        </a:p>
      </dgm:t>
    </dgm:pt>
    <dgm:pt modelId="{2829B3EF-5723-4249-8B04-8F9FC4695354}" type="sibTrans" cxnId="{77E6457D-7851-41BF-87DD-B4ACCDEC160C}">
      <dgm:prSet/>
      <dgm:spPr/>
      <dgm:t>
        <a:bodyPr/>
        <a:lstStyle/>
        <a:p>
          <a:endParaRPr lang="fr-FR"/>
        </a:p>
      </dgm:t>
    </dgm:pt>
    <dgm:pt modelId="{ED5EDCE3-5B33-4895-AEA1-5E55FC980254}">
      <dgm:prSet phldrT="[Texte]"/>
      <dgm:spPr/>
      <dgm:t>
        <a:bodyPr/>
        <a:lstStyle/>
        <a:p>
          <a:r>
            <a:rPr lang="fr-FR" dirty="0"/>
            <a:t>SVM </a:t>
          </a:r>
          <a:r>
            <a:rPr lang="fr-FR" dirty="0" err="1"/>
            <a:t>Regressor</a:t>
          </a:r>
          <a:endParaRPr lang="fr-FR" dirty="0"/>
        </a:p>
      </dgm:t>
    </dgm:pt>
    <dgm:pt modelId="{F9C16623-5770-4151-9C10-3226F8E3BFA1}" type="parTrans" cxnId="{51CE4F81-288B-4357-A18D-AF4CBCCF20A5}">
      <dgm:prSet/>
      <dgm:spPr/>
      <dgm:t>
        <a:bodyPr/>
        <a:lstStyle/>
        <a:p>
          <a:endParaRPr lang="fr-FR"/>
        </a:p>
      </dgm:t>
    </dgm:pt>
    <dgm:pt modelId="{4E36B6CB-D393-4353-92DC-17313AF233AA}" type="sibTrans" cxnId="{51CE4F81-288B-4357-A18D-AF4CBCCF20A5}">
      <dgm:prSet/>
      <dgm:spPr/>
      <dgm:t>
        <a:bodyPr/>
        <a:lstStyle/>
        <a:p>
          <a:endParaRPr lang="fr-FR"/>
        </a:p>
      </dgm:t>
    </dgm:pt>
    <dgm:pt modelId="{348ACE69-ECAD-44BF-9865-2CBF8B5AAB51}">
      <dgm:prSet phldrT="[Texte]"/>
      <dgm:spPr/>
      <dgm:t>
        <a:bodyPr/>
        <a:lstStyle/>
        <a:p>
          <a:r>
            <a:rPr lang="fr-FR" dirty="0" err="1"/>
            <a:t>XGBoost</a:t>
          </a:r>
          <a:endParaRPr lang="fr-FR" dirty="0"/>
        </a:p>
      </dgm:t>
    </dgm:pt>
    <dgm:pt modelId="{DF52BABE-E46A-4EEC-93E5-BBC67EA6AA69}" type="parTrans" cxnId="{14C63188-C9EA-43C4-A33F-0B518F46C6AE}">
      <dgm:prSet/>
      <dgm:spPr/>
      <dgm:t>
        <a:bodyPr/>
        <a:lstStyle/>
        <a:p>
          <a:endParaRPr lang="fr-FR"/>
        </a:p>
      </dgm:t>
    </dgm:pt>
    <dgm:pt modelId="{023ED248-4B2E-43DD-8296-4F650A80C6EE}" type="sibTrans" cxnId="{14C63188-C9EA-43C4-A33F-0B518F46C6AE}">
      <dgm:prSet/>
      <dgm:spPr/>
      <dgm:t>
        <a:bodyPr/>
        <a:lstStyle/>
        <a:p>
          <a:endParaRPr lang="fr-FR"/>
        </a:p>
      </dgm:t>
    </dgm:pt>
    <dgm:pt modelId="{ED78486F-3C05-4390-8604-299D2A17BF55}">
      <dgm:prSet phldrT="[Texte]"/>
      <dgm:spPr/>
      <dgm:t>
        <a:bodyPr/>
        <a:lstStyle/>
        <a:p>
          <a:r>
            <a:rPr lang="fr-FR" dirty="0" err="1"/>
            <a:t>Boosting</a:t>
          </a:r>
          <a:endParaRPr lang="fr-FR" dirty="0"/>
        </a:p>
      </dgm:t>
    </dgm:pt>
    <dgm:pt modelId="{5E0A79FD-EC8E-41C6-AB21-365D156FD079}" type="parTrans" cxnId="{67E6789B-34A3-4329-8139-20A73FE38415}">
      <dgm:prSet/>
      <dgm:spPr/>
      <dgm:t>
        <a:bodyPr/>
        <a:lstStyle/>
        <a:p>
          <a:endParaRPr lang="fr-FR"/>
        </a:p>
      </dgm:t>
    </dgm:pt>
    <dgm:pt modelId="{BE4C5178-51E2-4B84-821D-FA12B6A86BAB}" type="sibTrans" cxnId="{67E6789B-34A3-4329-8139-20A73FE38415}">
      <dgm:prSet/>
      <dgm:spPr/>
      <dgm:t>
        <a:bodyPr/>
        <a:lstStyle/>
        <a:p>
          <a:endParaRPr lang="fr-FR"/>
        </a:p>
      </dgm:t>
    </dgm:pt>
    <dgm:pt modelId="{8C41ED04-5C3A-4E65-AD57-C225B0C97118}">
      <dgm:prSet phldrT="[Texte]"/>
      <dgm:spPr/>
      <dgm:t>
        <a:bodyPr/>
        <a:lstStyle/>
        <a:p>
          <a:r>
            <a:rPr lang="fr-FR"/>
            <a:t>Forets aléatoire</a:t>
          </a:r>
          <a:endParaRPr lang="fr-FR" dirty="0"/>
        </a:p>
      </dgm:t>
    </dgm:pt>
    <dgm:pt modelId="{00E85951-1FD4-49E3-BAF5-7627F1CB7CF4}" type="parTrans" cxnId="{14B407DD-8B3A-46AF-9CEA-84235DD97726}">
      <dgm:prSet/>
      <dgm:spPr/>
      <dgm:t>
        <a:bodyPr/>
        <a:lstStyle/>
        <a:p>
          <a:endParaRPr lang="fr-FR"/>
        </a:p>
      </dgm:t>
    </dgm:pt>
    <dgm:pt modelId="{C79756BA-C78A-4ECF-AA8B-44926E78947D}" type="sibTrans" cxnId="{14B407DD-8B3A-46AF-9CEA-84235DD97726}">
      <dgm:prSet/>
      <dgm:spPr/>
      <dgm:t>
        <a:bodyPr/>
        <a:lstStyle/>
        <a:p>
          <a:endParaRPr lang="fr-FR"/>
        </a:p>
      </dgm:t>
    </dgm:pt>
    <dgm:pt modelId="{0C3779C9-3C98-437A-BA64-83674A526951}" type="pres">
      <dgm:prSet presAssocID="{5972D40C-F6FC-470D-9B25-AAD55C4B912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9CD9885-15A0-4C1E-A27E-C8074BC323E2}" type="pres">
      <dgm:prSet presAssocID="{5972D40C-F6FC-470D-9B25-AAD55C4B9127}" presName="hierFlow" presStyleCnt="0"/>
      <dgm:spPr/>
    </dgm:pt>
    <dgm:pt modelId="{E50E1044-CD9F-4A27-BEBE-78B5195F26E8}" type="pres">
      <dgm:prSet presAssocID="{5972D40C-F6FC-470D-9B25-AAD55C4B912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63A3FA7-BAD3-4FA3-A2CD-98A302BF7F5C}" type="pres">
      <dgm:prSet presAssocID="{4851B51C-08E1-4EDD-96EE-34FDCC1109C3}" presName="Name14" presStyleCnt="0"/>
      <dgm:spPr/>
    </dgm:pt>
    <dgm:pt modelId="{115EC98B-0972-4F86-9AC0-548AF5250F22}" type="pres">
      <dgm:prSet presAssocID="{4851B51C-08E1-4EDD-96EE-34FDCC1109C3}" presName="level1Shape" presStyleLbl="node0" presStyleIdx="0" presStyleCnt="1">
        <dgm:presLayoutVars>
          <dgm:chPref val="3"/>
        </dgm:presLayoutVars>
      </dgm:prSet>
      <dgm:spPr/>
    </dgm:pt>
    <dgm:pt modelId="{CCC8342F-B3B5-4BEA-9339-D9A02E4CB5E2}" type="pres">
      <dgm:prSet presAssocID="{4851B51C-08E1-4EDD-96EE-34FDCC1109C3}" presName="hierChild2" presStyleCnt="0"/>
      <dgm:spPr/>
    </dgm:pt>
    <dgm:pt modelId="{85A08B7D-4B07-41F4-8E72-A1899ADED491}" type="pres">
      <dgm:prSet presAssocID="{2A3DBF02-9532-4749-9ED7-43211361D03A}" presName="Name19" presStyleLbl="parChTrans1D2" presStyleIdx="0" presStyleCnt="4"/>
      <dgm:spPr/>
    </dgm:pt>
    <dgm:pt modelId="{4AF8C25E-6944-4933-A5AE-502423BB972C}" type="pres">
      <dgm:prSet presAssocID="{4180D861-270A-4076-8951-9B4AFF26C199}" presName="Name21" presStyleCnt="0"/>
      <dgm:spPr/>
    </dgm:pt>
    <dgm:pt modelId="{95B982A7-497F-4B7D-9317-F7CC88AAC303}" type="pres">
      <dgm:prSet presAssocID="{4180D861-270A-4076-8951-9B4AFF26C199}" presName="level2Shape" presStyleLbl="node2" presStyleIdx="0" presStyleCnt="4"/>
      <dgm:spPr/>
    </dgm:pt>
    <dgm:pt modelId="{E64191B4-5B95-45E5-9CAE-7E91D672C446}" type="pres">
      <dgm:prSet presAssocID="{4180D861-270A-4076-8951-9B4AFF26C199}" presName="hierChild3" presStyleCnt="0"/>
      <dgm:spPr/>
    </dgm:pt>
    <dgm:pt modelId="{4BC168A2-2AB3-4626-A390-BC6B2C67C7D2}" type="pres">
      <dgm:prSet presAssocID="{2255C16B-9EF3-4385-8749-DC9B7AA1750D}" presName="Name19" presStyleLbl="parChTrans1D3" presStyleIdx="0" presStyleCnt="6"/>
      <dgm:spPr/>
    </dgm:pt>
    <dgm:pt modelId="{3059C97B-F42F-40F8-86D0-3979433BEB35}" type="pres">
      <dgm:prSet presAssocID="{354BABDC-1A71-4643-9A3C-7641640F9C95}" presName="Name21" presStyleCnt="0"/>
      <dgm:spPr/>
    </dgm:pt>
    <dgm:pt modelId="{EF927410-CDCB-4EB4-B0E7-A1B5A73E2AC7}" type="pres">
      <dgm:prSet presAssocID="{354BABDC-1A71-4643-9A3C-7641640F9C95}" presName="level2Shape" presStyleLbl="node3" presStyleIdx="0" presStyleCnt="6"/>
      <dgm:spPr/>
    </dgm:pt>
    <dgm:pt modelId="{6CC45200-ACA5-429B-97EC-1F238A8AEF98}" type="pres">
      <dgm:prSet presAssocID="{354BABDC-1A71-4643-9A3C-7641640F9C95}" presName="hierChild3" presStyleCnt="0"/>
      <dgm:spPr/>
    </dgm:pt>
    <dgm:pt modelId="{1A3C6561-FD65-4452-B7E6-9AB061C0018A}" type="pres">
      <dgm:prSet presAssocID="{99F27315-0096-4316-B6F7-9BF7F21B11E7}" presName="Name19" presStyleLbl="parChTrans1D3" presStyleIdx="1" presStyleCnt="6"/>
      <dgm:spPr/>
    </dgm:pt>
    <dgm:pt modelId="{3ECDFFF7-9C0A-448C-A21A-772DF3863AB1}" type="pres">
      <dgm:prSet presAssocID="{4BE598A6-6409-453E-9498-F23636E2D4BC}" presName="Name21" presStyleCnt="0"/>
      <dgm:spPr/>
    </dgm:pt>
    <dgm:pt modelId="{CA3F9421-2C69-4742-A6E8-68F4B4585B89}" type="pres">
      <dgm:prSet presAssocID="{4BE598A6-6409-453E-9498-F23636E2D4BC}" presName="level2Shape" presStyleLbl="node3" presStyleIdx="1" presStyleCnt="6"/>
      <dgm:spPr/>
    </dgm:pt>
    <dgm:pt modelId="{E9FB1AB4-01C2-4A7E-B944-45A959CBB66E}" type="pres">
      <dgm:prSet presAssocID="{4BE598A6-6409-453E-9498-F23636E2D4BC}" presName="hierChild3" presStyleCnt="0"/>
      <dgm:spPr/>
    </dgm:pt>
    <dgm:pt modelId="{62CA3381-A3E3-4091-8F68-A9180941CFA7}" type="pres">
      <dgm:prSet presAssocID="{B9AC653A-D8BF-4E6B-871A-0E49D6382D36}" presName="Name19" presStyleLbl="parChTrans1D2" presStyleIdx="1" presStyleCnt="4"/>
      <dgm:spPr/>
    </dgm:pt>
    <dgm:pt modelId="{59704A00-5DC6-4C1A-8709-6B49908F3738}" type="pres">
      <dgm:prSet presAssocID="{36FD96C8-ACE6-4B5A-8EE0-C5708A1ADA67}" presName="Name21" presStyleCnt="0"/>
      <dgm:spPr/>
    </dgm:pt>
    <dgm:pt modelId="{92913A94-38E4-4226-A4F5-A9C3D2A39E5E}" type="pres">
      <dgm:prSet presAssocID="{36FD96C8-ACE6-4B5A-8EE0-C5708A1ADA67}" presName="level2Shape" presStyleLbl="node2" presStyleIdx="1" presStyleCnt="4"/>
      <dgm:spPr/>
    </dgm:pt>
    <dgm:pt modelId="{9C6348C6-52B0-46EE-9C53-C4AB17C18A70}" type="pres">
      <dgm:prSet presAssocID="{36FD96C8-ACE6-4B5A-8EE0-C5708A1ADA67}" presName="hierChild3" presStyleCnt="0"/>
      <dgm:spPr/>
    </dgm:pt>
    <dgm:pt modelId="{C3488108-45B1-429E-A02E-D1B311A775E8}" type="pres">
      <dgm:prSet presAssocID="{00E85951-1FD4-49E3-BAF5-7627F1CB7CF4}" presName="Name19" presStyleLbl="parChTrans1D3" presStyleIdx="2" presStyleCnt="6"/>
      <dgm:spPr/>
    </dgm:pt>
    <dgm:pt modelId="{4C79413A-DD06-4DBF-81E3-1BBC81FF5735}" type="pres">
      <dgm:prSet presAssocID="{8C41ED04-5C3A-4E65-AD57-C225B0C97118}" presName="Name21" presStyleCnt="0"/>
      <dgm:spPr/>
    </dgm:pt>
    <dgm:pt modelId="{0F97996C-6AFA-4540-B96C-88D0445266EF}" type="pres">
      <dgm:prSet presAssocID="{8C41ED04-5C3A-4E65-AD57-C225B0C97118}" presName="level2Shape" presStyleLbl="node3" presStyleIdx="2" presStyleCnt="6"/>
      <dgm:spPr/>
    </dgm:pt>
    <dgm:pt modelId="{92ECBFC2-F80D-426D-B13B-CE4E4B703B3A}" type="pres">
      <dgm:prSet presAssocID="{8C41ED04-5C3A-4E65-AD57-C225B0C97118}" presName="hierChild3" presStyleCnt="0"/>
      <dgm:spPr/>
    </dgm:pt>
    <dgm:pt modelId="{1A30B416-0977-401A-9D55-BEE30CF34FE7}" type="pres">
      <dgm:prSet presAssocID="{5E0A79FD-EC8E-41C6-AB21-365D156FD079}" presName="Name19" presStyleLbl="parChTrans1D2" presStyleIdx="2" presStyleCnt="4"/>
      <dgm:spPr/>
    </dgm:pt>
    <dgm:pt modelId="{ACC6E78A-8D19-4307-98B7-D52B330798AB}" type="pres">
      <dgm:prSet presAssocID="{ED78486F-3C05-4390-8604-299D2A17BF55}" presName="Name21" presStyleCnt="0"/>
      <dgm:spPr/>
    </dgm:pt>
    <dgm:pt modelId="{BFB75867-B380-4841-A47A-084351D3EEC3}" type="pres">
      <dgm:prSet presAssocID="{ED78486F-3C05-4390-8604-299D2A17BF55}" presName="level2Shape" presStyleLbl="node2" presStyleIdx="2" presStyleCnt="4"/>
      <dgm:spPr/>
    </dgm:pt>
    <dgm:pt modelId="{4B990BCD-55C7-41A6-A8BB-3FEA0CF48B34}" type="pres">
      <dgm:prSet presAssocID="{ED78486F-3C05-4390-8604-299D2A17BF55}" presName="hierChild3" presStyleCnt="0"/>
      <dgm:spPr/>
    </dgm:pt>
    <dgm:pt modelId="{935730D3-4CAF-4DC8-9BBE-D12E93CA2648}" type="pres">
      <dgm:prSet presAssocID="{EF39AB13-4A6F-431E-A7B6-59E548B8B02E}" presName="Name19" presStyleLbl="parChTrans1D3" presStyleIdx="3" presStyleCnt="6"/>
      <dgm:spPr/>
    </dgm:pt>
    <dgm:pt modelId="{863C3574-AECC-4B2F-A025-FA45A2503FBC}" type="pres">
      <dgm:prSet presAssocID="{17416E45-0347-4ABB-98AA-42C90DDE30DD}" presName="Name21" presStyleCnt="0"/>
      <dgm:spPr/>
    </dgm:pt>
    <dgm:pt modelId="{F5B1498E-8B06-46CF-99FC-8D05E5B2C0B5}" type="pres">
      <dgm:prSet presAssocID="{17416E45-0347-4ABB-98AA-42C90DDE30DD}" presName="level2Shape" presStyleLbl="node3" presStyleIdx="3" presStyleCnt="6"/>
      <dgm:spPr/>
    </dgm:pt>
    <dgm:pt modelId="{05A4E114-0A34-4E61-A6E2-D2CD1483751F}" type="pres">
      <dgm:prSet presAssocID="{17416E45-0347-4ABB-98AA-42C90DDE30DD}" presName="hierChild3" presStyleCnt="0"/>
      <dgm:spPr/>
    </dgm:pt>
    <dgm:pt modelId="{9EA3803E-FF69-4C88-984F-FAC6751B8060}" type="pres">
      <dgm:prSet presAssocID="{DF52BABE-E46A-4EEC-93E5-BBC67EA6AA69}" presName="Name19" presStyleLbl="parChTrans1D3" presStyleIdx="4" presStyleCnt="6"/>
      <dgm:spPr/>
    </dgm:pt>
    <dgm:pt modelId="{10C60183-F5EA-4E31-889F-465A2FFD77B6}" type="pres">
      <dgm:prSet presAssocID="{348ACE69-ECAD-44BF-9865-2CBF8B5AAB51}" presName="Name21" presStyleCnt="0"/>
      <dgm:spPr/>
    </dgm:pt>
    <dgm:pt modelId="{2FC9B769-62AA-4782-9C69-5820F44BC1B8}" type="pres">
      <dgm:prSet presAssocID="{348ACE69-ECAD-44BF-9865-2CBF8B5AAB51}" presName="level2Shape" presStyleLbl="node3" presStyleIdx="4" presStyleCnt="6"/>
      <dgm:spPr/>
    </dgm:pt>
    <dgm:pt modelId="{EF0DF71A-E189-4C72-BA8E-CEC682C37682}" type="pres">
      <dgm:prSet presAssocID="{348ACE69-ECAD-44BF-9865-2CBF8B5AAB51}" presName="hierChild3" presStyleCnt="0"/>
      <dgm:spPr/>
    </dgm:pt>
    <dgm:pt modelId="{3DF44F0B-D802-45DD-BEFC-285AACD560C2}" type="pres">
      <dgm:prSet presAssocID="{B36AF507-616B-4A08-B082-69DCA6CFBF41}" presName="Name19" presStyleLbl="parChTrans1D2" presStyleIdx="3" presStyleCnt="4"/>
      <dgm:spPr/>
    </dgm:pt>
    <dgm:pt modelId="{82C538C0-A242-493B-B878-8A1CBE69C391}" type="pres">
      <dgm:prSet presAssocID="{002769FF-154A-48CC-800A-1DCBE33FF0F3}" presName="Name21" presStyleCnt="0"/>
      <dgm:spPr/>
    </dgm:pt>
    <dgm:pt modelId="{24B96FB0-5327-4A75-BA76-862AABC4B060}" type="pres">
      <dgm:prSet presAssocID="{002769FF-154A-48CC-800A-1DCBE33FF0F3}" presName="level2Shape" presStyleLbl="node2" presStyleIdx="3" presStyleCnt="4"/>
      <dgm:spPr/>
    </dgm:pt>
    <dgm:pt modelId="{FB3F27FE-F3E5-4A9E-B0FF-460414B86943}" type="pres">
      <dgm:prSet presAssocID="{002769FF-154A-48CC-800A-1DCBE33FF0F3}" presName="hierChild3" presStyleCnt="0"/>
      <dgm:spPr/>
    </dgm:pt>
    <dgm:pt modelId="{D4BC5940-DF52-4912-9427-769F61F0DABF}" type="pres">
      <dgm:prSet presAssocID="{F9C16623-5770-4151-9C10-3226F8E3BFA1}" presName="Name19" presStyleLbl="parChTrans1D3" presStyleIdx="5" presStyleCnt="6"/>
      <dgm:spPr/>
    </dgm:pt>
    <dgm:pt modelId="{33C67695-1DA8-4449-B3E5-0F371A797DC0}" type="pres">
      <dgm:prSet presAssocID="{ED5EDCE3-5B33-4895-AEA1-5E55FC980254}" presName="Name21" presStyleCnt="0"/>
      <dgm:spPr/>
    </dgm:pt>
    <dgm:pt modelId="{8DCD9C3C-4946-48E5-B185-A1C6D3CDB9CC}" type="pres">
      <dgm:prSet presAssocID="{ED5EDCE3-5B33-4895-AEA1-5E55FC980254}" presName="level2Shape" presStyleLbl="node3" presStyleIdx="5" presStyleCnt="6"/>
      <dgm:spPr/>
    </dgm:pt>
    <dgm:pt modelId="{CD98616D-C676-4B21-895F-5493F0F42AA0}" type="pres">
      <dgm:prSet presAssocID="{ED5EDCE3-5B33-4895-AEA1-5E55FC980254}" presName="hierChild3" presStyleCnt="0"/>
      <dgm:spPr/>
    </dgm:pt>
    <dgm:pt modelId="{D8F51235-084E-4E98-B477-EFDD1BB37A25}" type="pres">
      <dgm:prSet presAssocID="{5972D40C-F6FC-470D-9B25-AAD55C4B9127}" presName="bgShapesFlow" presStyleCnt="0"/>
      <dgm:spPr/>
    </dgm:pt>
  </dgm:ptLst>
  <dgm:cxnLst>
    <dgm:cxn modelId="{99A7B40B-886C-4C7A-8979-5E99F4ABF661}" type="presOf" srcId="{5972D40C-F6FC-470D-9B25-AAD55C4B9127}" destId="{0C3779C9-3C98-437A-BA64-83674A526951}" srcOrd="0" destOrd="0" presId="urn:microsoft.com/office/officeart/2005/8/layout/hierarchy6"/>
    <dgm:cxn modelId="{5064630F-07D3-4ACA-888D-974C2EDE4E63}" type="presOf" srcId="{17416E45-0347-4ABB-98AA-42C90DDE30DD}" destId="{F5B1498E-8B06-46CF-99FC-8D05E5B2C0B5}" srcOrd="0" destOrd="0" presId="urn:microsoft.com/office/officeart/2005/8/layout/hierarchy6"/>
    <dgm:cxn modelId="{0DBB2212-4BF5-4D2A-9CED-1839B2492E04}" type="presOf" srcId="{36FD96C8-ACE6-4B5A-8EE0-C5708A1ADA67}" destId="{92913A94-38E4-4226-A4F5-A9C3D2A39E5E}" srcOrd="0" destOrd="0" presId="urn:microsoft.com/office/officeart/2005/8/layout/hierarchy6"/>
    <dgm:cxn modelId="{E8E1661A-4DD9-4E73-BB0A-A3B38D0D3AC5}" type="presOf" srcId="{99F27315-0096-4316-B6F7-9BF7F21B11E7}" destId="{1A3C6561-FD65-4452-B7E6-9AB061C0018A}" srcOrd="0" destOrd="0" presId="urn:microsoft.com/office/officeart/2005/8/layout/hierarchy6"/>
    <dgm:cxn modelId="{60B3BB24-9E25-4540-BD79-673A10DDB29D}" srcId="{4851B51C-08E1-4EDD-96EE-34FDCC1109C3}" destId="{4180D861-270A-4076-8951-9B4AFF26C199}" srcOrd="0" destOrd="0" parTransId="{2A3DBF02-9532-4749-9ED7-43211361D03A}" sibTransId="{FF0FA381-9BEF-4E05-ABFE-A99C4B2B1699}"/>
    <dgm:cxn modelId="{73E41E39-FADE-4931-816F-A4C8437C77C1}" type="presOf" srcId="{F9C16623-5770-4151-9C10-3226F8E3BFA1}" destId="{D4BC5940-DF52-4912-9427-769F61F0DABF}" srcOrd="0" destOrd="0" presId="urn:microsoft.com/office/officeart/2005/8/layout/hierarchy6"/>
    <dgm:cxn modelId="{86B0365F-4ADB-4C4B-8CD1-A84D0404BECE}" type="presOf" srcId="{B9AC653A-D8BF-4E6B-871A-0E49D6382D36}" destId="{62CA3381-A3E3-4091-8F68-A9180941CFA7}" srcOrd="0" destOrd="0" presId="urn:microsoft.com/office/officeart/2005/8/layout/hierarchy6"/>
    <dgm:cxn modelId="{F937C741-5761-4862-B586-736BBC0F18F6}" type="presOf" srcId="{8C41ED04-5C3A-4E65-AD57-C225B0C97118}" destId="{0F97996C-6AFA-4540-B96C-88D0445266EF}" srcOrd="0" destOrd="0" presId="urn:microsoft.com/office/officeart/2005/8/layout/hierarchy6"/>
    <dgm:cxn modelId="{C79A7B6D-ED1E-45F7-BD82-FA38D83FCEB3}" type="presOf" srcId="{ED5EDCE3-5B33-4895-AEA1-5E55FC980254}" destId="{8DCD9C3C-4946-48E5-B185-A1C6D3CDB9CC}" srcOrd="0" destOrd="0" presId="urn:microsoft.com/office/officeart/2005/8/layout/hierarchy6"/>
    <dgm:cxn modelId="{A2571E70-1485-4470-8997-CBF800183E9C}" type="presOf" srcId="{EF39AB13-4A6F-431E-A7B6-59E548B8B02E}" destId="{935730D3-4CAF-4DC8-9BBE-D12E93CA2648}" srcOrd="0" destOrd="0" presId="urn:microsoft.com/office/officeart/2005/8/layout/hierarchy6"/>
    <dgm:cxn modelId="{77E6457D-7851-41BF-87DD-B4ACCDEC160C}" srcId="{ED78486F-3C05-4390-8604-299D2A17BF55}" destId="{17416E45-0347-4ABB-98AA-42C90DDE30DD}" srcOrd="0" destOrd="0" parTransId="{EF39AB13-4A6F-431E-A7B6-59E548B8B02E}" sibTransId="{2829B3EF-5723-4249-8B04-8F9FC4695354}"/>
    <dgm:cxn modelId="{A22F3C7E-C3B4-40F9-96D6-9BAC0FAE6879}" type="presOf" srcId="{DF52BABE-E46A-4EEC-93E5-BBC67EA6AA69}" destId="{9EA3803E-FF69-4C88-984F-FAC6751B8060}" srcOrd="0" destOrd="0" presId="urn:microsoft.com/office/officeart/2005/8/layout/hierarchy6"/>
    <dgm:cxn modelId="{51CE4F81-288B-4357-A18D-AF4CBCCF20A5}" srcId="{002769FF-154A-48CC-800A-1DCBE33FF0F3}" destId="{ED5EDCE3-5B33-4895-AEA1-5E55FC980254}" srcOrd="0" destOrd="0" parTransId="{F9C16623-5770-4151-9C10-3226F8E3BFA1}" sibTransId="{4E36B6CB-D393-4353-92DC-17313AF233AA}"/>
    <dgm:cxn modelId="{753E5E82-2DEA-4826-B5AF-0C9FC8D6F968}" srcId="{4180D861-270A-4076-8951-9B4AFF26C199}" destId="{354BABDC-1A71-4643-9A3C-7641640F9C95}" srcOrd="0" destOrd="0" parTransId="{2255C16B-9EF3-4385-8749-DC9B7AA1750D}" sibTransId="{C3B62116-695D-4246-8AB0-FF78B405D894}"/>
    <dgm:cxn modelId="{0A912388-4308-4588-AF5C-FBF9452360F0}" srcId="{4180D861-270A-4076-8951-9B4AFF26C199}" destId="{4BE598A6-6409-453E-9498-F23636E2D4BC}" srcOrd="1" destOrd="0" parTransId="{99F27315-0096-4316-B6F7-9BF7F21B11E7}" sibTransId="{35AB0357-764D-42A6-9CB3-5E363E111D7F}"/>
    <dgm:cxn modelId="{14C63188-C9EA-43C4-A33F-0B518F46C6AE}" srcId="{ED78486F-3C05-4390-8604-299D2A17BF55}" destId="{348ACE69-ECAD-44BF-9865-2CBF8B5AAB51}" srcOrd="1" destOrd="0" parTransId="{DF52BABE-E46A-4EEC-93E5-BBC67EA6AA69}" sibTransId="{023ED248-4B2E-43DD-8296-4F650A80C6EE}"/>
    <dgm:cxn modelId="{7C480F92-28D1-4B15-9BB3-DE747D84DCA5}" type="presOf" srcId="{5E0A79FD-EC8E-41C6-AB21-365D156FD079}" destId="{1A30B416-0977-401A-9D55-BEE30CF34FE7}" srcOrd="0" destOrd="0" presId="urn:microsoft.com/office/officeart/2005/8/layout/hierarchy6"/>
    <dgm:cxn modelId="{67E6789B-34A3-4329-8139-20A73FE38415}" srcId="{4851B51C-08E1-4EDD-96EE-34FDCC1109C3}" destId="{ED78486F-3C05-4390-8604-299D2A17BF55}" srcOrd="2" destOrd="0" parTransId="{5E0A79FD-EC8E-41C6-AB21-365D156FD079}" sibTransId="{BE4C5178-51E2-4B84-821D-FA12B6A86BAB}"/>
    <dgm:cxn modelId="{3886749D-2EAE-4DEE-BEDD-2808DD11B6CB}" type="presOf" srcId="{002769FF-154A-48CC-800A-1DCBE33FF0F3}" destId="{24B96FB0-5327-4A75-BA76-862AABC4B060}" srcOrd="0" destOrd="0" presId="urn:microsoft.com/office/officeart/2005/8/layout/hierarchy6"/>
    <dgm:cxn modelId="{5DE1DBA0-9B67-4A49-8AD3-26C840205275}" type="presOf" srcId="{ED78486F-3C05-4390-8604-299D2A17BF55}" destId="{BFB75867-B380-4841-A47A-084351D3EEC3}" srcOrd="0" destOrd="0" presId="urn:microsoft.com/office/officeart/2005/8/layout/hierarchy6"/>
    <dgm:cxn modelId="{7A6092A3-9E15-4144-BD63-0BCD19B05E3D}" type="presOf" srcId="{4180D861-270A-4076-8951-9B4AFF26C199}" destId="{95B982A7-497F-4B7D-9317-F7CC88AAC303}" srcOrd="0" destOrd="0" presId="urn:microsoft.com/office/officeart/2005/8/layout/hierarchy6"/>
    <dgm:cxn modelId="{2D4547A6-0682-4504-A11D-CB377C59FE9D}" type="presOf" srcId="{00E85951-1FD4-49E3-BAF5-7627F1CB7CF4}" destId="{C3488108-45B1-429E-A02E-D1B311A775E8}" srcOrd="0" destOrd="0" presId="urn:microsoft.com/office/officeart/2005/8/layout/hierarchy6"/>
    <dgm:cxn modelId="{5A5581B1-0883-4FDF-99B9-BE0B8BDB9E75}" type="presOf" srcId="{354BABDC-1A71-4643-9A3C-7641640F9C95}" destId="{EF927410-CDCB-4EB4-B0E7-A1B5A73E2AC7}" srcOrd="0" destOrd="0" presId="urn:microsoft.com/office/officeart/2005/8/layout/hierarchy6"/>
    <dgm:cxn modelId="{BAA572B9-32A8-4BEC-A544-40F91E5A0E95}" type="presOf" srcId="{348ACE69-ECAD-44BF-9865-2CBF8B5AAB51}" destId="{2FC9B769-62AA-4782-9C69-5820F44BC1B8}" srcOrd="0" destOrd="0" presId="urn:microsoft.com/office/officeart/2005/8/layout/hierarchy6"/>
    <dgm:cxn modelId="{C721E9BE-07FB-47B2-AD9A-42ADAB5D86AE}" srcId="{5972D40C-F6FC-470D-9B25-AAD55C4B9127}" destId="{4851B51C-08E1-4EDD-96EE-34FDCC1109C3}" srcOrd="0" destOrd="0" parTransId="{10A29447-BD74-4BD1-BFEA-ED26BF9AA6F5}" sibTransId="{432E7ED4-251E-45DC-B233-79FC1483057F}"/>
    <dgm:cxn modelId="{C99ED4CA-72D2-49AE-AA9A-0826B7D41CD0}" type="presOf" srcId="{2255C16B-9EF3-4385-8749-DC9B7AA1750D}" destId="{4BC168A2-2AB3-4626-A390-BC6B2C67C7D2}" srcOrd="0" destOrd="0" presId="urn:microsoft.com/office/officeart/2005/8/layout/hierarchy6"/>
    <dgm:cxn modelId="{6E186DD2-F02B-4010-894B-1AE8D668957F}" type="presOf" srcId="{4851B51C-08E1-4EDD-96EE-34FDCC1109C3}" destId="{115EC98B-0972-4F86-9AC0-548AF5250F22}" srcOrd="0" destOrd="0" presId="urn:microsoft.com/office/officeart/2005/8/layout/hierarchy6"/>
    <dgm:cxn modelId="{7D1376D7-FBC9-4D80-B5AD-44478CD05DC7}" srcId="{4851B51C-08E1-4EDD-96EE-34FDCC1109C3}" destId="{36FD96C8-ACE6-4B5A-8EE0-C5708A1ADA67}" srcOrd="1" destOrd="0" parTransId="{B9AC653A-D8BF-4E6B-871A-0E49D6382D36}" sibTransId="{CDFF7480-CC6C-461C-831D-9A4D3BE2F599}"/>
    <dgm:cxn modelId="{14B407DD-8B3A-46AF-9CEA-84235DD97726}" srcId="{36FD96C8-ACE6-4B5A-8EE0-C5708A1ADA67}" destId="{8C41ED04-5C3A-4E65-AD57-C225B0C97118}" srcOrd="0" destOrd="0" parTransId="{00E85951-1FD4-49E3-BAF5-7627F1CB7CF4}" sibTransId="{C79756BA-C78A-4ECF-AA8B-44926E78947D}"/>
    <dgm:cxn modelId="{8C50F4E4-42CB-42E8-9FF4-40BA254665A5}" type="presOf" srcId="{4BE598A6-6409-453E-9498-F23636E2D4BC}" destId="{CA3F9421-2C69-4742-A6E8-68F4B4585B89}" srcOrd="0" destOrd="0" presId="urn:microsoft.com/office/officeart/2005/8/layout/hierarchy6"/>
    <dgm:cxn modelId="{5DF4A4EB-C606-4B72-8CCE-B2C0CA2D7785}" type="presOf" srcId="{B36AF507-616B-4A08-B082-69DCA6CFBF41}" destId="{3DF44F0B-D802-45DD-BEFC-285AACD560C2}" srcOrd="0" destOrd="0" presId="urn:microsoft.com/office/officeart/2005/8/layout/hierarchy6"/>
    <dgm:cxn modelId="{48CAEAF3-1450-420D-AE4B-61E640D65B00}" srcId="{4851B51C-08E1-4EDD-96EE-34FDCC1109C3}" destId="{002769FF-154A-48CC-800A-1DCBE33FF0F3}" srcOrd="3" destOrd="0" parTransId="{B36AF507-616B-4A08-B082-69DCA6CFBF41}" sibTransId="{C4E2B563-F532-43AB-A9FB-CA26E4F45F7D}"/>
    <dgm:cxn modelId="{6D71FFF6-3DB8-41D8-ACDB-E97E2BBCD19F}" type="presOf" srcId="{2A3DBF02-9532-4749-9ED7-43211361D03A}" destId="{85A08B7D-4B07-41F4-8E72-A1899ADED491}" srcOrd="0" destOrd="0" presId="urn:microsoft.com/office/officeart/2005/8/layout/hierarchy6"/>
    <dgm:cxn modelId="{7A88F028-A24A-409B-A72C-1887DCFB30A9}" type="presParOf" srcId="{0C3779C9-3C98-437A-BA64-83674A526951}" destId="{29CD9885-15A0-4C1E-A27E-C8074BC323E2}" srcOrd="0" destOrd="0" presId="urn:microsoft.com/office/officeart/2005/8/layout/hierarchy6"/>
    <dgm:cxn modelId="{A2748760-E503-4494-B66F-81DF1FE11842}" type="presParOf" srcId="{29CD9885-15A0-4C1E-A27E-C8074BC323E2}" destId="{E50E1044-CD9F-4A27-BEBE-78B5195F26E8}" srcOrd="0" destOrd="0" presId="urn:microsoft.com/office/officeart/2005/8/layout/hierarchy6"/>
    <dgm:cxn modelId="{5D87E741-29D6-4FF1-A39F-06B4B697F5CD}" type="presParOf" srcId="{E50E1044-CD9F-4A27-BEBE-78B5195F26E8}" destId="{A63A3FA7-BAD3-4FA3-A2CD-98A302BF7F5C}" srcOrd="0" destOrd="0" presId="urn:microsoft.com/office/officeart/2005/8/layout/hierarchy6"/>
    <dgm:cxn modelId="{40ED0578-13DF-4ACA-BA27-13FD28434E22}" type="presParOf" srcId="{A63A3FA7-BAD3-4FA3-A2CD-98A302BF7F5C}" destId="{115EC98B-0972-4F86-9AC0-548AF5250F22}" srcOrd="0" destOrd="0" presId="urn:microsoft.com/office/officeart/2005/8/layout/hierarchy6"/>
    <dgm:cxn modelId="{53359DEA-AD9D-4ABE-879A-0532B86699C5}" type="presParOf" srcId="{A63A3FA7-BAD3-4FA3-A2CD-98A302BF7F5C}" destId="{CCC8342F-B3B5-4BEA-9339-D9A02E4CB5E2}" srcOrd="1" destOrd="0" presId="urn:microsoft.com/office/officeart/2005/8/layout/hierarchy6"/>
    <dgm:cxn modelId="{DD1A4E98-A315-46D9-8BB7-188B4C6AE217}" type="presParOf" srcId="{CCC8342F-B3B5-4BEA-9339-D9A02E4CB5E2}" destId="{85A08B7D-4B07-41F4-8E72-A1899ADED491}" srcOrd="0" destOrd="0" presId="urn:microsoft.com/office/officeart/2005/8/layout/hierarchy6"/>
    <dgm:cxn modelId="{CB5785F1-94CB-4AD7-A237-6B2A8EB28C96}" type="presParOf" srcId="{CCC8342F-B3B5-4BEA-9339-D9A02E4CB5E2}" destId="{4AF8C25E-6944-4933-A5AE-502423BB972C}" srcOrd="1" destOrd="0" presId="urn:microsoft.com/office/officeart/2005/8/layout/hierarchy6"/>
    <dgm:cxn modelId="{C2186FAF-FB53-466B-A3F1-3DE2360FB5EA}" type="presParOf" srcId="{4AF8C25E-6944-4933-A5AE-502423BB972C}" destId="{95B982A7-497F-4B7D-9317-F7CC88AAC303}" srcOrd="0" destOrd="0" presId="urn:microsoft.com/office/officeart/2005/8/layout/hierarchy6"/>
    <dgm:cxn modelId="{6670D901-9F9D-4B55-A1D5-FDE2E5A7BCA2}" type="presParOf" srcId="{4AF8C25E-6944-4933-A5AE-502423BB972C}" destId="{E64191B4-5B95-45E5-9CAE-7E91D672C446}" srcOrd="1" destOrd="0" presId="urn:microsoft.com/office/officeart/2005/8/layout/hierarchy6"/>
    <dgm:cxn modelId="{7400861E-9920-4E88-BFCD-44BFD82AEFD2}" type="presParOf" srcId="{E64191B4-5B95-45E5-9CAE-7E91D672C446}" destId="{4BC168A2-2AB3-4626-A390-BC6B2C67C7D2}" srcOrd="0" destOrd="0" presId="urn:microsoft.com/office/officeart/2005/8/layout/hierarchy6"/>
    <dgm:cxn modelId="{2B0C61EB-473B-4421-BA48-9E5648506858}" type="presParOf" srcId="{E64191B4-5B95-45E5-9CAE-7E91D672C446}" destId="{3059C97B-F42F-40F8-86D0-3979433BEB35}" srcOrd="1" destOrd="0" presId="urn:microsoft.com/office/officeart/2005/8/layout/hierarchy6"/>
    <dgm:cxn modelId="{FD362C6D-46C2-4853-A2B0-63B234357E04}" type="presParOf" srcId="{3059C97B-F42F-40F8-86D0-3979433BEB35}" destId="{EF927410-CDCB-4EB4-B0E7-A1B5A73E2AC7}" srcOrd="0" destOrd="0" presId="urn:microsoft.com/office/officeart/2005/8/layout/hierarchy6"/>
    <dgm:cxn modelId="{5ADD2566-9619-4554-8306-29A19C3789E6}" type="presParOf" srcId="{3059C97B-F42F-40F8-86D0-3979433BEB35}" destId="{6CC45200-ACA5-429B-97EC-1F238A8AEF98}" srcOrd="1" destOrd="0" presId="urn:microsoft.com/office/officeart/2005/8/layout/hierarchy6"/>
    <dgm:cxn modelId="{463F66E1-80FB-4B4D-8132-1B923F48730D}" type="presParOf" srcId="{E64191B4-5B95-45E5-9CAE-7E91D672C446}" destId="{1A3C6561-FD65-4452-B7E6-9AB061C0018A}" srcOrd="2" destOrd="0" presId="urn:microsoft.com/office/officeart/2005/8/layout/hierarchy6"/>
    <dgm:cxn modelId="{A465EECD-3F86-4D43-9E25-7BCD264B55F4}" type="presParOf" srcId="{E64191B4-5B95-45E5-9CAE-7E91D672C446}" destId="{3ECDFFF7-9C0A-448C-A21A-772DF3863AB1}" srcOrd="3" destOrd="0" presId="urn:microsoft.com/office/officeart/2005/8/layout/hierarchy6"/>
    <dgm:cxn modelId="{582CF820-49D6-4542-BADC-3A54C67F8CF7}" type="presParOf" srcId="{3ECDFFF7-9C0A-448C-A21A-772DF3863AB1}" destId="{CA3F9421-2C69-4742-A6E8-68F4B4585B89}" srcOrd="0" destOrd="0" presId="urn:microsoft.com/office/officeart/2005/8/layout/hierarchy6"/>
    <dgm:cxn modelId="{811C56CD-FC97-4AA3-B520-EAF1EA96941F}" type="presParOf" srcId="{3ECDFFF7-9C0A-448C-A21A-772DF3863AB1}" destId="{E9FB1AB4-01C2-4A7E-B944-45A959CBB66E}" srcOrd="1" destOrd="0" presId="urn:microsoft.com/office/officeart/2005/8/layout/hierarchy6"/>
    <dgm:cxn modelId="{828A3A8F-64E5-4BAD-9DBB-7DEC25FE947D}" type="presParOf" srcId="{CCC8342F-B3B5-4BEA-9339-D9A02E4CB5E2}" destId="{62CA3381-A3E3-4091-8F68-A9180941CFA7}" srcOrd="2" destOrd="0" presId="urn:microsoft.com/office/officeart/2005/8/layout/hierarchy6"/>
    <dgm:cxn modelId="{4E975AEA-6615-4F2D-BDE4-248F99424B6C}" type="presParOf" srcId="{CCC8342F-B3B5-4BEA-9339-D9A02E4CB5E2}" destId="{59704A00-5DC6-4C1A-8709-6B49908F3738}" srcOrd="3" destOrd="0" presId="urn:microsoft.com/office/officeart/2005/8/layout/hierarchy6"/>
    <dgm:cxn modelId="{91220636-70D5-42BB-A259-7C32EF832B17}" type="presParOf" srcId="{59704A00-5DC6-4C1A-8709-6B49908F3738}" destId="{92913A94-38E4-4226-A4F5-A9C3D2A39E5E}" srcOrd="0" destOrd="0" presId="urn:microsoft.com/office/officeart/2005/8/layout/hierarchy6"/>
    <dgm:cxn modelId="{15F85CB7-43C2-4F74-A163-31122580578F}" type="presParOf" srcId="{59704A00-5DC6-4C1A-8709-6B49908F3738}" destId="{9C6348C6-52B0-46EE-9C53-C4AB17C18A70}" srcOrd="1" destOrd="0" presId="urn:microsoft.com/office/officeart/2005/8/layout/hierarchy6"/>
    <dgm:cxn modelId="{A5371A95-A947-4826-8D2A-3A09EAA8A00E}" type="presParOf" srcId="{9C6348C6-52B0-46EE-9C53-C4AB17C18A70}" destId="{C3488108-45B1-429E-A02E-D1B311A775E8}" srcOrd="0" destOrd="0" presId="urn:microsoft.com/office/officeart/2005/8/layout/hierarchy6"/>
    <dgm:cxn modelId="{FA9ABB5B-4DF0-4A6A-81BD-F7DAAA897DAD}" type="presParOf" srcId="{9C6348C6-52B0-46EE-9C53-C4AB17C18A70}" destId="{4C79413A-DD06-4DBF-81E3-1BBC81FF5735}" srcOrd="1" destOrd="0" presId="urn:microsoft.com/office/officeart/2005/8/layout/hierarchy6"/>
    <dgm:cxn modelId="{C6ABA632-6C4A-43ED-AE85-7F35B658E589}" type="presParOf" srcId="{4C79413A-DD06-4DBF-81E3-1BBC81FF5735}" destId="{0F97996C-6AFA-4540-B96C-88D0445266EF}" srcOrd="0" destOrd="0" presId="urn:microsoft.com/office/officeart/2005/8/layout/hierarchy6"/>
    <dgm:cxn modelId="{188C2562-0E1B-42AA-9A49-9C1775FFF3A2}" type="presParOf" srcId="{4C79413A-DD06-4DBF-81E3-1BBC81FF5735}" destId="{92ECBFC2-F80D-426D-B13B-CE4E4B703B3A}" srcOrd="1" destOrd="0" presId="urn:microsoft.com/office/officeart/2005/8/layout/hierarchy6"/>
    <dgm:cxn modelId="{480BB7D2-6F1C-4F89-B1A2-07388FCE5660}" type="presParOf" srcId="{CCC8342F-B3B5-4BEA-9339-D9A02E4CB5E2}" destId="{1A30B416-0977-401A-9D55-BEE30CF34FE7}" srcOrd="4" destOrd="0" presId="urn:microsoft.com/office/officeart/2005/8/layout/hierarchy6"/>
    <dgm:cxn modelId="{72853311-CC5E-48D3-8D0F-0D04E039132A}" type="presParOf" srcId="{CCC8342F-B3B5-4BEA-9339-D9A02E4CB5E2}" destId="{ACC6E78A-8D19-4307-98B7-D52B330798AB}" srcOrd="5" destOrd="0" presId="urn:microsoft.com/office/officeart/2005/8/layout/hierarchy6"/>
    <dgm:cxn modelId="{93F552DE-BD3E-45EA-96E7-73800F023D15}" type="presParOf" srcId="{ACC6E78A-8D19-4307-98B7-D52B330798AB}" destId="{BFB75867-B380-4841-A47A-084351D3EEC3}" srcOrd="0" destOrd="0" presId="urn:microsoft.com/office/officeart/2005/8/layout/hierarchy6"/>
    <dgm:cxn modelId="{06D7D6A2-2654-4C8A-9139-64A866CFC1EF}" type="presParOf" srcId="{ACC6E78A-8D19-4307-98B7-D52B330798AB}" destId="{4B990BCD-55C7-41A6-A8BB-3FEA0CF48B34}" srcOrd="1" destOrd="0" presId="urn:microsoft.com/office/officeart/2005/8/layout/hierarchy6"/>
    <dgm:cxn modelId="{3AADCF96-853A-41C5-8B80-A50342FD9624}" type="presParOf" srcId="{4B990BCD-55C7-41A6-A8BB-3FEA0CF48B34}" destId="{935730D3-4CAF-4DC8-9BBE-D12E93CA2648}" srcOrd="0" destOrd="0" presId="urn:microsoft.com/office/officeart/2005/8/layout/hierarchy6"/>
    <dgm:cxn modelId="{B72EEC74-1115-461A-B348-38070483BEA3}" type="presParOf" srcId="{4B990BCD-55C7-41A6-A8BB-3FEA0CF48B34}" destId="{863C3574-AECC-4B2F-A025-FA45A2503FBC}" srcOrd="1" destOrd="0" presId="urn:microsoft.com/office/officeart/2005/8/layout/hierarchy6"/>
    <dgm:cxn modelId="{69700EDE-E26D-4D43-8315-754CEAB3A70D}" type="presParOf" srcId="{863C3574-AECC-4B2F-A025-FA45A2503FBC}" destId="{F5B1498E-8B06-46CF-99FC-8D05E5B2C0B5}" srcOrd="0" destOrd="0" presId="urn:microsoft.com/office/officeart/2005/8/layout/hierarchy6"/>
    <dgm:cxn modelId="{75B15ED6-30CF-4810-8835-37FC1256A1D7}" type="presParOf" srcId="{863C3574-AECC-4B2F-A025-FA45A2503FBC}" destId="{05A4E114-0A34-4E61-A6E2-D2CD1483751F}" srcOrd="1" destOrd="0" presId="urn:microsoft.com/office/officeart/2005/8/layout/hierarchy6"/>
    <dgm:cxn modelId="{30BED43A-66B7-409A-9A8E-4BAD13FC7E3C}" type="presParOf" srcId="{4B990BCD-55C7-41A6-A8BB-3FEA0CF48B34}" destId="{9EA3803E-FF69-4C88-984F-FAC6751B8060}" srcOrd="2" destOrd="0" presId="urn:microsoft.com/office/officeart/2005/8/layout/hierarchy6"/>
    <dgm:cxn modelId="{B4D79A41-470F-49A1-B53C-8BE406F84DEC}" type="presParOf" srcId="{4B990BCD-55C7-41A6-A8BB-3FEA0CF48B34}" destId="{10C60183-F5EA-4E31-889F-465A2FFD77B6}" srcOrd="3" destOrd="0" presId="urn:microsoft.com/office/officeart/2005/8/layout/hierarchy6"/>
    <dgm:cxn modelId="{FF348642-BEEB-476A-AF44-C6A75DFD9EAF}" type="presParOf" srcId="{10C60183-F5EA-4E31-889F-465A2FFD77B6}" destId="{2FC9B769-62AA-4782-9C69-5820F44BC1B8}" srcOrd="0" destOrd="0" presId="urn:microsoft.com/office/officeart/2005/8/layout/hierarchy6"/>
    <dgm:cxn modelId="{A1D2F517-BA60-49C2-9711-98EB7B5514EF}" type="presParOf" srcId="{10C60183-F5EA-4E31-889F-465A2FFD77B6}" destId="{EF0DF71A-E189-4C72-BA8E-CEC682C37682}" srcOrd="1" destOrd="0" presId="urn:microsoft.com/office/officeart/2005/8/layout/hierarchy6"/>
    <dgm:cxn modelId="{43DC4B30-98BF-4592-A57C-88D136B79922}" type="presParOf" srcId="{CCC8342F-B3B5-4BEA-9339-D9A02E4CB5E2}" destId="{3DF44F0B-D802-45DD-BEFC-285AACD560C2}" srcOrd="6" destOrd="0" presId="urn:microsoft.com/office/officeart/2005/8/layout/hierarchy6"/>
    <dgm:cxn modelId="{426902CC-B232-41B1-BEA9-DFCCF124B191}" type="presParOf" srcId="{CCC8342F-B3B5-4BEA-9339-D9A02E4CB5E2}" destId="{82C538C0-A242-493B-B878-8A1CBE69C391}" srcOrd="7" destOrd="0" presId="urn:microsoft.com/office/officeart/2005/8/layout/hierarchy6"/>
    <dgm:cxn modelId="{3F734634-BA2F-4CEE-B91B-E5750B31A232}" type="presParOf" srcId="{82C538C0-A242-493B-B878-8A1CBE69C391}" destId="{24B96FB0-5327-4A75-BA76-862AABC4B060}" srcOrd="0" destOrd="0" presId="urn:microsoft.com/office/officeart/2005/8/layout/hierarchy6"/>
    <dgm:cxn modelId="{77802D92-9819-46CB-89D4-D6F25F2C9B3C}" type="presParOf" srcId="{82C538C0-A242-493B-B878-8A1CBE69C391}" destId="{FB3F27FE-F3E5-4A9E-B0FF-460414B86943}" srcOrd="1" destOrd="0" presId="urn:microsoft.com/office/officeart/2005/8/layout/hierarchy6"/>
    <dgm:cxn modelId="{E106FD9C-FFEE-4707-B462-4A71617B052F}" type="presParOf" srcId="{FB3F27FE-F3E5-4A9E-B0FF-460414B86943}" destId="{D4BC5940-DF52-4912-9427-769F61F0DABF}" srcOrd="0" destOrd="0" presId="urn:microsoft.com/office/officeart/2005/8/layout/hierarchy6"/>
    <dgm:cxn modelId="{1F267DE2-3389-4187-BDF3-C73CD1193B73}" type="presParOf" srcId="{FB3F27FE-F3E5-4A9E-B0FF-460414B86943}" destId="{33C67695-1DA8-4449-B3E5-0F371A797DC0}" srcOrd="1" destOrd="0" presId="urn:microsoft.com/office/officeart/2005/8/layout/hierarchy6"/>
    <dgm:cxn modelId="{CFA07A89-715F-490B-9D22-D1503BAE3552}" type="presParOf" srcId="{33C67695-1DA8-4449-B3E5-0F371A797DC0}" destId="{8DCD9C3C-4946-48E5-B185-A1C6D3CDB9CC}" srcOrd="0" destOrd="0" presId="urn:microsoft.com/office/officeart/2005/8/layout/hierarchy6"/>
    <dgm:cxn modelId="{B1E17DFB-D46D-4C2F-9B1F-8CA19A3DC54F}" type="presParOf" srcId="{33C67695-1DA8-4449-B3E5-0F371A797DC0}" destId="{CD98616D-C676-4B21-895F-5493F0F42AA0}" srcOrd="1" destOrd="0" presId="urn:microsoft.com/office/officeart/2005/8/layout/hierarchy6"/>
    <dgm:cxn modelId="{6BE79E43-F02F-4B9A-A1BE-35DAA1476203}" type="presParOf" srcId="{0C3779C9-3C98-437A-BA64-83674A526951}" destId="{D8F51235-084E-4E98-B477-EFDD1BB37A2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B4B3D-174A-49AA-A249-9C05F5E218B5}">
      <dsp:nvSpPr>
        <dsp:cNvPr id="0" name=""/>
        <dsp:cNvSpPr/>
      </dsp:nvSpPr>
      <dsp:spPr>
        <a:xfrm rot="10800000">
          <a:off x="1901742" y="522"/>
          <a:ext cx="6954412" cy="60026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70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Contexte du projet</a:t>
          </a:r>
        </a:p>
      </dsp:txBody>
      <dsp:txXfrm rot="10800000">
        <a:off x="2051808" y="522"/>
        <a:ext cx="6804346" cy="600266"/>
      </dsp:txXfrm>
    </dsp:sp>
    <dsp:sp modelId="{7B5C3A91-89AF-4FDA-8E97-B973FB1128E4}">
      <dsp:nvSpPr>
        <dsp:cNvPr id="0" name=""/>
        <dsp:cNvSpPr/>
      </dsp:nvSpPr>
      <dsp:spPr>
        <a:xfrm>
          <a:off x="1601608" y="522"/>
          <a:ext cx="600266" cy="60026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22373-CDC8-407A-A05D-87B61478E989}">
      <dsp:nvSpPr>
        <dsp:cNvPr id="0" name=""/>
        <dsp:cNvSpPr/>
      </dsp:nvSpPr>
      <dsp:spPr>
        <a:xfrm rot="10800000">
          <a:off x="1901742" y="750855"/>
          <a:ext cx="6954412" cy="60026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70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Analyse exploratoire et ingénierie des variables</a:t>
          </a:r>
        </a:p>
      </dsp:txBody>
      <dsp:txXfrm rot="10800000">
        <a:off x="2051808" y="750855"/>
        <a:ext cx="6804346" cy="600266"/>
      </dsp:txXfrm>
    </dsp:sp>
    <dsp:sp modelId="{367E905D-AE90-4433-A0D9-DFFD64C15D83}">
      <dsp:nvSpPr>
        <dsp:cNvPr id="0" name=""/>
        <dsp:cNvSpPr/>
      </dsp:nvSpPr>
      <dsp:spPr>
        <a:xfrm>
          <a:off x="1601608" y="750855"/>
          <a:ext cx="600266" cy="60026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0CBC6-18B9-4419-8450-E4944F653BE9}">
      <dsp:nvSpPr>
        <dsp:cNvPr id="0" name=""/>
        <dsp:cNvSpPr/>
      </dsp:nvSpPr>
      <dsp:spPr>
        <a:xfrm rot="10800000">
          <a:off x="1901742" y="1501189"/>
          <a:ext cx="6954412" cy="60026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70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Modèles de prédiction </a:t>
          </a:r>
          <a:r>
            <a:rPr lang="fr-FR" sz="2100" b="1" i="0" kern="1200" dirty="0"/>
            <a:t>linéaires, ensemblistes et à noyau</a:t>
          </a:r>
        </a:p>
      </dsp:txBody>
      <dsp:txXfrm rot="10800000">
        <a:off x="2051808" y="1501189"/>
        <a:ext cx="6804346" cy="600266"/>
      </dsp:txXfrm>
    </dsp:sp>
    <dsp:sp modelId="{AC38D27C-3F6E-40EF-99BC-0EDD352A9371}">
      <dsp:nvSpPr>
        <dsp:cNvPr id="0" name=""/>
        <dsp:cNvSpPr/>
      </dsp:nvSpPr>
      <dsp:spPr>
        <a:xfrm>
          <a:off x="1601608" y="1501189"/>
          <a:ext cx="600266" cy="60026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33F7C-C29D-4A26-8904-FFB747D18A77}">
      <dsp:nvSpPr>
        <dsp:cNvPr id="0" name=""/>
        <dsp:cNvSpPr/>
      </dsp:nvSpPr>
      <dsp:spPr>
        <a:xfrm rot="10800000">
          <a:off x="1901742" y="2251522"/>
          <a:ext cx="6954412" cy="60026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70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Synthèse et conclusion</a:t>
          </a:r>
        </a:p>
      </dsp:txBody>
      <dsp:txXfrm rot="10800000">
        <a:off x="2051808" y="2251522"/>
        <a:ext cx="6804346" cy="600266"/>
      </dsp:txXfrm>
    </dsp:sp>
    <dsp:sp modelId="{9E0CDA32-E5A9-4623-9523-42F1337CF7D9}">
      <dsp:nvSpPr>
        <dsp:cNvPr id="0" name=""/>
        <dsp:cNvSpPr/>
      </dsp:nvSpPr>
      <dsp:spPr>
        <a:xfrm>
          <a:off x="1601608" y="2251522"/>
          <a:ext cx="600266" cy="60026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EC98B-0972-4F86-9AC0-548AF5250F22}">
      <dsp:nvSpPr>
        <dsp:cNvPr id="0" name=""/>
        <dsp:cNvSpPr/>
      </dsp:nvSpPr>
      <dsp:spPr>
        <a:xfrm>
          <a:off x="5166614" y="58229"/>
          <a:ext cx="1444836" cy="96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Modèles de prédiction</a:t>
          </a:r>
        </a:p>
      </dsp:txBody>
      <dsp:txXfrm>
        <a:off x="5194826" y="86441"/>
        <a:ext cx="1388412" cy="906800"/>
      </dsp:txXfrm>
    </dsp:sp>
    <dsp:sp modelId="{85A08B7D-4B07-41F4-8E72-A1899ADED491}">
      <dsp:nvSpPr>
        <dsp:cNvPr id="0" name=""/>
        <dsp:cNvSpPr/>
      </dsp:nvSpPr>
      <dsp:spPr>
        <a:xfrm>
          <a:off x="1662885" y="1021453"/>
          <a:ext cx="4226147" cy="385289"/>
        </a:xfrm>
        <a:custGeom>
          <a:avLst/>
          <a:gdLst/>
          <a:ahLst/>
          <a:cxnLst/>
          <a:rect l="0" t="0" r="0" b="0"/>
          <a:pathLst>
            <a:path>
              <a:moveTo>
                <a:pt x="4226147" y="0"/>
              </a:moveTo>
              <a:lnTo>
                <a:pt x="4226147" y="192644"/>
              </a:lnTo>
              <a:lnTo>
                <a:pt x="0" y="192644"/>
              </a:lnTo>
              <a:lnTo>
                <a:pt x="0" y="38528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982A7-497F-4B7D-9317-F7CC88AAC303}">
      <dsp:nvSpPr>
        <dsp:cNvPr id="0" name=""/>
        <dsp:cNvSpPr/>
      </dsp:nvSpPr>
      <dsp:spPr>
        <a:xfrm>
          <a:off x="940466" y="1406743"/>
          <a:ext cx="1444836" cy="96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Linéaires</a:t>
          </a:r>
        </a:p>
      </dsp:txBody>
      <dsp:txXfrm>
        <a:off x="968678" y="1434955"/>
        <a:ext cx="1388412" cy="906800"/>
      </dsp:txXfrm>
    </dsp:sp>
    <dsp:sp modelId="{4BC168A2-2AB3-4626-A390-BC6B2C67C7D2}">
      <dsp:nvSpPr>
        <dsp:cNvPr id="0" name=""/>
        <dsp:cNvSpPr/>
      </dsp:nvSpPr>
      <dsp:spPr>
        <a:xfrm>
          <a:off x="723741" y="2369967"/>
          <a:ext cx="939143" cy="385289"/>
        </a:xfrm>
        <a:custGeom>
          <a:avLst/>
          <a:gdLst/>
          <a:ahLst/>
          <a:cxnLst/>
          <a:rect l="0" t="0" r="0" b="0"/>
          <a:pathLst>
            <a:path>
              <a:moveTo>
                <a:pt x="939143" y="0"/>
              </a:moveTo>
              <a:lnTo>
                <a:pt x="939143" y="192644"/>
              </a:lnTo>
              <a:lnTo>
                <a:pt x="0" y="192644"/>
              </a:lnTo>
              <a:lnTo>
                <a:pt x="0" y="38528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27410-CDCB-4EB4-B0E7-A1B5A73E2AC7}">
      <dsp:nvSpPr>
        <dsp:cNvPr id="0" name=""/>
        <dsp:cNvSpPr/>
      </dsp:nvSpPr>
      <dsp:spPr>
        <a:xfrm>
          <a:off x="1323" y="2755257"/>
          <a:ext cx="1444836" cy="96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Lasso</a:t>
          </a:r>
        </a:p>
      </dsp:txBody>
      <dsp:txXfrm>
        <a:off x="29535" y="2783469"/>
        <a:ext cx="1388412" cy="906800"/>
      </dsp:txXfrm>
    </dsp:sp>
    <dsp:sp modelId="{1A3C6561-FD65-4452-B7E6-9AB061C0018A}">
      <dsp:nvSpPr>
        <dsp:cNvPr id="0" name=""/>
        <dsp:cNvSpPr/>
      </dsp:nvSpPr>
      <dsp:spPr>
        <a:xfrm>
          <a:off x="1662885" y="2369967"/>
          <a:ext cx="939143" cy="385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644"/>
              </a:lnTo>
              <a:lnTo>
                <a:pt x="939143" y="192644"/>
              </a:lnTo>
              <a:lnTo>
                <a:pt x="939143" y="38528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F9421-2C69-4742-A6E8-68F4B4585B89}">
      <dsp:nvSpPr>
        <dsp:cNvPr id="0" name=""/>
        <dsp:cNvSpPr/>
      </dsp:nvSpPr>
      <dsp:spPr>
        <a:xfrm>
          <a:off x="1879610" y="2755257"/>
          <a:ext cx="1444836" cy="96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Ridge</a:t>
          </a:r>
        </a:p>
      </dsp:txBody>
      <dsp:txXfrm>
        <a:off x="1907822" y="2783469"/>
        <a:ext cx="1388412" cy="906800"/>
      </dsp:txXfrm>
    </dsp:sp>
    <dsp:sp modelId="{62CA3381-A3E3-4091-8F68-A9180941CFA7}">
      <dsp:nvSpPr>
        <dsp:cNvPr id="0" name=""/>
        <dsp:cNvSpPr/>
      </dsp:nvSpPr>
      <dsp:spPr>
        <a:xfrm>
          <a:off x="4480316" y="1021453"/>
          <a:ext cx="1408715" cy="385289"/>
        </a:xfrm>
        <a:custGeom>
          <a:avLst/>
          <a:gdLst/>
          <a:ahLst/>
          <a:cxnLst/>
          <a:rect l="0" t="0" r="0" b="0"/>
          <a:pathLst>
            <a:path>
              <a:moveTo>
                <a:pt x="1408715" y="0"/>
              </a:moveTo>
              <a:lnTo>
                <a:pt x="1408715" y="192644"/>
              </a:lnTo>
              <a:lnTo>
                <a:pt x="0" y="192644"/>
              </a:lnTo>
              <a:lnTo>
                <a:pt x="0" y="38528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13A94-38E4-4226-A4F5-A9C3D2A39E5E}">
      <dsp:nvSpPr>
        <dsp:cNvPr id="0" name=""/>
        <dsp:cNvSpPr/>
      </dsp:nvSpPr>
      <dsp:spPr>
        <a:xfrm>
          <a:off x="3757898" y="1406743"/>
          <a:ext cx="1444836" cy="96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Bagging</a:t>
          </a:r>
        </a:p>
      </dsp:txBody>
      <dsp:txXfrm>
        <a:off x="3786110" y="1434955"/>
        <a:ext cx="1388412" cy="906800"/>
      </dsp:txXfrm>
    </dsp:sp>
    <dsp:sp modelId="{C3488108-45B1-429E-A02E-D1B311A775E8}">
      <dsp:nvSpPr>
        <dsp:cNvPr id="0" name=""/>
        <dsp:cNvSpPr/>
      </dsp:nvSpPr>
      <dsp:spPr>
        <a:xfrm>
          <a:off x="4434596" y="2369967"/>
          <a:ext cx="91440" cy="385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528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7996C-6AFA-4540-B96C-88D0445266EF}">
      <dsp:nvSpPr>
        <dsp:cNvPr id="0" name=""/>
        <dsp:cNvSpPr/>
      </dsp:nvSpPr>
      <dsp:spPr>
        <a:xfrm>
          <a:off x="3757898" y="2755257"/>
          <a:ext cx="1444836" cy="96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Forets aléatoire</a:t>
          </a:r>
          <a:endParaRPr lang="fr-FR" sz="2100" kern="1200" dirty="0"/>
        </a:p>
      </dsp:txBody>
      <dsp:txXfrm>
        <a:off x="3786110" y="2783469"/>
        <a:ext cx="1388412" cy="906800"/>
      </dsp:txXfrm>
    </dsp:sp>
    <dsp:sp modelId="{1A30B416-0977-401A-9D55-BEE30CF34FE7}">
      <dsp:nvSpPr>
        <dsp:cNvPr id="0" name=""/>
        <dsp:cNvSpPr/>
      </dsp:nvSpPr>
      <dsp:spPr>
        <a:xfrm>
          <a:off x="5889032" y="1021453"/>
          <a:ext cx="1408715" cy="385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644"/>
              </a:lnTo>
              <a:lnTo>
                <a:pt x="1408715" y="192644"/>
              </a:lnTo>
              <a:lnTo>
                <a:pt x="1408715" y="38528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75867-B380-4841-A47A-084351D3EEC3}">
      <dsp:nvSpPr>
        <dsp:cNvPr id="0" name=""/>
        <dsp:cNvSpPr/>
      </dsp:nvSpPr>
      <dsp:spPr>
        <a:xfrm>
          <a:off x="6575329" y="1406743"/>
          <a:ext cx="1444836" cy="96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Boosting</a:t>
          </a:r>
          <a:endParaRPr lang="fr-FR" sz="2100" kern="1200" dirty="0"/>
        </a:p>
      </dsp:txBody>
      <dsp:txXfrm>
        <a:off x="6603541" y="1434955"/>
        <a:ext cx="1388412" cy="906800"/>
      </dsp:txXfrm>
    </dsp:sp>
    <dsp:sp modelId="{935730D3-4CAF-4DC8-9BBE-D12E93CA2648}">
      <dsp:nvSpPr>
        <dsp:cNvPr id="0" name=""/>
        <dsp:cNvSpPr/>
      </dsp:nvSpPr>
      <dsp:spPr>
        <a:xfrm>
          <a:off x="6358604" y="2369967"/>
          <a:ext cx="939143" cy="385289"/>
        </a:xfrm>
        <a:custGeom>
          <a:avLst/>
          <a:gdLst/>
          <a:ahLst/>
          <a:cxnLst/>
          <a:rect l="0" t="0" r="0" b="0"/>
          <a:pathLst>
            <a:path>
              <a:moveTo>
                <a:pt x="939143" y="0"/>
              </a:moveTo>
              <a:lnTo>
                <a:pt x="939143" y="192644"/>
              </a:lnTo>
              <a:lnTo>
                <a:pt x="0" y="192644"/>
              </a:lnTo>
              <a:lnTo>
                <a:pt x="0" y="38528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1498E-8B06-46CF-99FC-8D05E5B2C0B5}">
      <dsp:nvSpPr>
        <dsp:cNvPr id="0" name=""/>
        <dsp:cNvSpPr/>
      </dsp:nvSpPr>
      <dsp:spPr>
        <a:xfrm>
          <a:off x="5636185" y="2755257"/>
          <a:ext cx="1444836" cy="96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Gradient </a:t>
          </a:r>
          <a:r>
            <a:rPr lang="fr-FR" sz="2100" kern="1200" dirty="0" err="1"/>
            <a:t>Boosting</a:t>
          </a:r>
          <a:endParaRPr lang="fr-FR" sz="2100" kern="1200" dirty="0"/>
        </a:p>
      </dsp:txBody>
      <dsp:txXfrm>
        <a:off x="5664397" y="2783469"/>
        <a:ext cx="1388412" cy="906800"/>
      </dsp:txXfrm>
    </dsp:sp>
    <dsp:sp modelId="{9EA3803E-FF69-4C88-984F-FAC6751B8060}">
      <dsp:nvSpPr>
        <dsp:cNvPr id="0" name=""/>
        <dsp:cNvSpPr/>
      </dsp:nvSpPr>
      <dsp:spPr>
        <a:xfrm>
          <a:off x="7297748" y="2369967"/>
          <a:ext cx="939143" cy="385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644"/>
              </a:lnTo>
              <a:lnTo>
                <a:pt x="939143" y="192644"/>
              </a:lnTo>
              <a:lnTo>
                <a:pt x="939143" y="38528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9B769-62AA-4782-9C69-5820F44BC1B8}">
      <dsp:nvSpPr>
        <dsp:cNvPr id="0" name=""/>
        <dsp:cNvSpPr/>
      </dsp:nvSpPr>
      <dsp:spPr>
        <a:xfrm>
          <a:off x="7514473" y="2755257"/>
          <a:ext cx="1444836" cy="96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XGBoost</a:t>
          </a:r>
          <a:endParaRPr lang="fr-FR" sz="2100" kern="1200" dirty="0"/>
        </a:p>
      </dsp:txBody>
      <dsp:txXfrm>
        <a:off x="7542685" y="2783469"/>
        <a:ext cx="1388412" cy="906800"/>
      </dsp:txXfrm>
    </dsp:sp>
    <dsp:sp modelId="{3DF44F0B-D802-45DD-BEFC-285AACD560C2}">
      <dsp:nvSpPr>
        <dsp:cNvPr id="0" name=""/>
        <dsp:cNvSpPr/>
      </dsp:nvSpPr>
      <dsp:spPr>
        <a:xfrm>
          <a:off x="5889032" y="1021453"/>
          <a:ext cx="4226147" cy="385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644"/>
              </a:lnTo>
              <a:lnTo>
                <a:pt x="4226147" y="192644"/>
              </a:lnTo>
              <a:lnTo>
                <a:pt x="4226147" y="38528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96FB0-5327-4A75-BA76-862AABC4B060}">
      <dsp:nvSpPr>
        <dsp:cNvPr id="0" name=""/>
        <dsp:cNvSpPr/>
      </dsp:nvSpPr>
      <dsp:spPr>
        <a:xfrm>
          <a:off x="9392761" y="1406743"/>
          <a:ext cx="1444836" cy="96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 noyaux</a:t>
          </a:r>
        </a:p>
      </dsp:txBody>
      <dsp:txXfrm>
        <a:off x="9420973" y="1434955"/>
        <a:ext cx="1388412" cy="906800"/>
      </dsp:txXfrm>
    </dsp:sp>
    <dsp:sp modelId="{D4BC5940-DF52-4912-9427-769F61F0DABF}">
      <dsp:nvSpPr>
        <dsp:cNvPr id="0" name=""/>
        <dsp:cNvSpPr/>
      </dsp:nvSpPr>
      <dsp:spPr>
        <a:xfrm>
          <a:off x="10069459" y="2369967"/>
          <a:ext cx="91440" cy="385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528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D9C3C-4946-48E5-B185-A1C6D3CDB9CC}">
      <dsp:nvSpPr>
        <dsp:cNvPr id="0" name=""/>
        <dsp:cNvSpPr/>
      </dsp:nvSpPr>
      <dsp:spPr>
        <a:xfrm>
          <a:off x="9392761" y="2755257"/>
          <a:ext cx="1444836" cy="963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SVM </a:t>
          </a:r>
          <a:r>
            <a:rPr lang="fr-FR" sz="2100" kern="1200" dirty="0" err="1"/>
            <a:t>Regressor</a:t>
          </a:r>
          <a:endParaRPr lang="fr-FR" sz="2100" kern="1200" dirty="0"/>
        </a:p>
      </dsp:txBody>
      <dsp:txXfrm>
        <a:off x="9420973" y="2783469"/>
        <a:ext cx="1388412" cy="90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1B86E-BFEA-40DA-B0E1-081467B73AF2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9596-3861-4532-BBAF-8C00A2581A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55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9596-3861-4532-BBAF-8C00A2581A3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4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i="1" dirty="0"/>
              <a:t>Ici on suppose qu’il n’y aura pas de travaux et que la </a:t>
            </a:r>
            <a:r>
              <a:rPr lang="fr-FR" i="1" dirty="0" err="1"/>
              <a:t>distribtion</a:t>
            </a:r>
            <a:r>
              <a:rPr lang="fr-FR" i="1" dirty="0"/>
              <a:t> des pourcentages d’utilisation par type de source d’énergie restera la même pour les prédictions.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9596-3861-4532-BBAF-8C00A2581A3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6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9596-3861-4532-BBAF-8C00A2581A3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9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9596-3861-4532-BBAF-8C00A2581A3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40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9596-3861-4532-BBAF-8C00A2581A3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83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9596-3861-4532-BBAF-8C00A2581A3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0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9596-3861-4532-BBAF-8C00A2581A3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10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B7AB14-45A6-4AE5-AB09-98F423780E28}" type="datetime1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72164A-4F41-4359-8EAF-B9232DCD4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52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6FCA-E10F-475C-BF80-0FF675E2FF18}" type="datetime1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78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B12C1F-4162-4348-A650-7BEB40639AEE}" type="datetime1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72164A-4F41-4359-8EAF-B9232DCD4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1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433-5C92-4DE9-BA3E-E92091E071B1}" type="datetime1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572164A-4F41-4359-8EAF-B9232DCD4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66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042C57-5B39-4913-A3B8-9FDAD382A0D2}" type="datetime1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72164A-4F41-4359-8EAF-B9232DCD4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27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DC3-6F2E-4EB4-8A40-C213FCA039FD}" type="datetime1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61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91C9-5B63-4E15-B5DF-F599853A89BF}" type="datetime1">
              <a:rPr lang="fr-FR" smtClean="0"/>
              <a:t>26/10/2021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44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1DA6-FBF0-4500-A52F-1491706AA920}" type="datetime1">
              <a:rPr lang="fr-FR" smtClean="0"/>
              <a:t>26/10/2021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4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2554-4CEB-4761-B5D9-CC3288E135AD}" type="datetime1">
              <a:rPr lang="fr-FR" smtClean="0"/>
              <a:t>26/10/2021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89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694933-F088-4BB6-B3DA-2B57BE96771F}" type="datetime1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72164A-4F41-4359-8EAF-B9232DCD4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2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92F-CCED-40AC-9D4C-83D656001A5E}" type="datetime1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70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66FC39D-1A94-40A3-BC38-3598CAAECCDF}" type="datetime1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72164A-4F41-4359-8EAF-B9232DCD417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46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ergystar.gov/buildings/facility-owners-and-managers/existing-buildings/use-portfolio-manager/interpret-your-results/wha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7937B2BA-7A3F-4338-9F35-A23EE736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DD0117-A9BC-4044-9C5E-7CA4DFA1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347" y="854923"/>
            <a:ext cx="10189930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PROJET 4 : ANTICIPEZ LES BESOINS EN CONSOMMATION ÉLECTRIQUE DE BÂTIMENTS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F677D424-9960-4ACA-BCD2-505B987C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34247F3-70BF-4860-A663-2ECA100F9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81D5223-6DF2-4751-8B5D-D37B5D98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60F658-F981-4766-B92B-6FBD8880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224495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572164A-4F41-4359-8EAF-B9232DCD4175}" type="slidenum">
              <a:rPr lang="fr-FR" smtClean="0"/>
              <a:pPr>
                <a:spcAft>
                  <a:spcPts val="600"/>
                </a:spcAft>
              </a:pPr>
              <a:t>1</a:t>
            </a:fld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55708B6B-1D05-4017-A761-9F812738A42D}"/>
              </a:ext>
            </a:extLst>
          </p:cNvPr>
          <p:cNvSpPr txBox="1">
            <a:spLocks/>
          </p:cNvSpPr>
          <p:nvPr/>
        </p:nvSpPr>
        <p:spPr>
          <a:xfrm>
            <a:off x="442585" y="1171260"/>
            <a:ext cx="11306830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2CB58E2-8545-4513-AD25-CDF794AA5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2" y="3068570"/>
            <a:ext cx="1283229" cy="1283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4FBDF9-DC04-4E06-9C54-D5744DFF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15690" y="6460817"/>
            <a:ext cx="2844799" cy="365125"/>
          </a:xfrm>
        </p:spPr>
        <p:txBody>
          <a:bodyPr/>
          <a:lstStyle/>
          <a:p>
            <a:r>
              <a:rPr lang="fr-FR" dirty="0"/>
              <a:t>19/08/2021</a:t>
            </a:r>
          </a:p>
        </p:txBody>
      </p:sp>
    </p:spTree>
    <p:extLst>
      <p:ext uri="{BB962C8B-B14F-4D97-AF65-F5344CB8AC3E}">
        <p14:creationId xmlns:p14="http://schemas.microsoft.com/office/powerpoint/2010/main" val="1689661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2FC1B-A479-4D0C-BA49-0F069AF4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des </a:t>
            </a:r>
            <a:r>
              <a:rPr lang="fr-FR" dirty="0" err="1"/>
              <a:t>étaapes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4F5F7-2709-47D2-A43E-8F12958F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92614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fr-FR" dirty="0"/>
              <a:t>Eviter la </a:t>
            </a:r>
            <a:r>
              <a:rPr lang="fr-FR" b="1" dirty="0"/>
              <a:t>fuite de données</a:t>
            </a:r>
            <a:r>
              <a:rPr lang="fr-FR" dirty="0"/>
              <a:t> par élimination des variables cibles </a:t>
            </a:r>
            <a:r>
              <a:rPr lang="fr-FR" b="1" i="1" dirty="0" err="1"/>
              <a:t>TotalGHGEmission</a:t>
            </a:r>
            <a:r>
              <a:rPr lang="fr-FR" b="1" i="1" dirty="0"/>
              <a:t>, </a:t>
            </a:r>
            <a:r>
              <a:rPr lang="fr-FR" b="1" i="1" dirty="0" err="1"/>
              <a:t>SiteEnergyUse</a:t>
            </a:r>
            <a:r>
              <a:rPr lang="fr-FR" b="1" i="1" dirty="0"/>
              <a:t> </a:t>
            </a:r>
            <a:r>
              <a:rPr lang="fr-FR" dirty="0"/>
              <a:t>et les variables qui  en découlent comme : </a:t>
            </a:r>
            <a:r>
              <a:rPr lang="fr-FR" b="1" i="1" dirty="0" err="1"/>
              <a:t>SiteEU</a:t>
            </a:r>
            <a:r>
              <a:rPr lang="fr-FR" b="1" i="1" dirty="0"/>
              <a:t>..., </a:t>
            </a:r>
            <a:r>
              <a:rPr lang="fr-FR" b="1" i="1" dirty="0" err="1"/>
              <a:t>SourceEU</a:t>
            </a:r>
            <a:r>
              <a:rPr lang="fr-FR" b="1" i="1" dirty="0"/>
              <a:t>.. </a:t>
            </a:r>
            <a:r>
              <a:rPr lang="fr-FR" b="1" i="1" dirty="0" err="1"/>
              <a:t>SiteEnergy</a:t>
            </a:r>
            <a:r>
              <a:rPr lang="fr-FR" b="1" i="1" dirty="0"/>
              <a:t>.... </a:t>
            </a:r>
            <a:r>
              <a:rPr lang="fr-FR" b="1" i="1" dirty="0" err="1"/>
              <a:t>SteamUse</a:t>
            </a:r>
            <a:r>
              <a:rPr lang="fr-FR" b="1" i="1" dirty="0"/>
              <a:t>, </a:t>
            </a:r>
            <a:r>
              <a:rPr lang="fr-FR" b="1" i="1" dirty="0" err="1"/>
              <a:t>Electricity</a:t>
            </a:r>
            <a:r>
              <a:rPr lang="fr-FR" b="1" i="1" dirty="0"/>
              <a:t>, </a:t>
            </a:r>
            <a:r>
              <a:rPr lang="fr-FR" b="1" i="1" dirty="0" err="1"/>
              <a:t>NaturalGas</a:t>
            </a:r>
            <a:r>
              <a:rPr lang="fr-FR" dirty="0"/>
              <a:t>…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fr-FR" dirty="0" err="1"/>
              <a:t>Dataframe</a:t>
            </a:r>
            <a:r>
              <a:rPr lang="fr-FR" dirty="0"/>
              <a:t> final obtenu par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i="1" dirty="0"/>
              <a:t>Ajout</a:t>
            </a:r>
            <a:r>
              <a:rPr lang="fr-FR" dirty="0"/>
              <a:t> des variables par ingénierie de variables (âge de bâtiment, pourcentage d’utilisation </a:t>
            </a:r>
            <a:r>
              <a:rPr lang="fr-FR" dirty="0" err="1"/>
              <a:t>d’energie</a:t>
            </a:r>
            <a:r>
              <a:rPr lang="fr-FR" dirty="0"/>
              <a:t>, pourcentage d’occupation par utilisation)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i="1" dirty="0"/>
              <a:t>Elimination</a:t>
            </a:r>
            <a:r>
              <a:rPr lang="fr-FR" dirty="0"/>
              <a:t> de variables redondantes, pas utiles (id, année), des variables cibles et variables à l’origine de fuite de données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i="1" dirty="0"/>
              <a:t>Transformation</a:t>
            </a:r>
            <a:r>
              <a:rPr lang="fr-FR" dirty="0"/>
              <a:t> log sur les variables quantitatives non gaussiennes,  Encodage des variables qualitatives avec </a:t>
            </a:r>
            <a:r>
              <a:rPr lang="fr-FR" dirty="0" err="1"/>
              <a:t>OneHotEncoding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8C47D9-155B-4BA9-A178-C1238C32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47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DB0AA5-3E2A-4689-8088-6E89033C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47" y="2733773"/>
            <a:ext cx="10724953" cy="1657112"/>
          </a:xfrm>
        </p:spPr>
        <p:txBody>
          <a:bodyPr>
            <a:normAutofit fontScale="90000"/>
          </a:bodyPr>
          <a:lstStyle/>
          <a:p>
            <a:r>
              <a:rPr lang="fr-FR" sz="6600" dirty="0">
                <a:solidFill>
                  <a:schemeClr val="tx2">
                    <a:lumMod val="75000"/>
                  </a:schemeClr>
                </a:solidFill>
              </a:rPr>
              <a:t>Modèles de prédiction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BC243D-B970-4DFE-86B2-11D458DA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572164A-4F41-4359-8EAF-B9232DCD4175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45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8F0F8-775F-4351-88F7-E2E6693F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des modèles </a:t>
            </a:r>
            <a:r>
              <a:rPr lang="fr-FR"/>
              <a:t>de prédiction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20A76BC-6AE8-478A-B2F6-E413E4DD0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501594"/>
              </p:ext>
            </p:extLst>
          </p:nvPr>
        </p:nvGraphicFramePr>
        <p:xfrm>
          <a:off x="347345" y="2179426"/>
          <a:ext cx="10838921" cy="377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A7A825-40C0-45F8-92E9-7559CAFC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11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6A715-EF66-47C1-8FB2-CCC2D4BC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F5C17-D581-43A3-B233-BDCEF6F0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94178"/>
            <a:ext cx="11029615" cy="4358784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b="1" dirty="0"/>
              <a:t>But</a:t>
            </a:r>
            <a:r>
              <a:rPr lang="fr-FR" dirty="0"/>
              <a:t> : expliquer une variable Y en fonction d’une variable X, c’est  dire trouver une fonction f tel que y</a:t>
            </a:r>
            <a:r>
              <a:rPr lang="fr-FR" baseline="-25000" dirty="0"/>
              <a:t>i </a:t>
            </a:r>
            <a:r>
              <a:rPr lang="fr-FR" dirty="0"/>
              <a:t>= f(x</a:t>
            </a:r>
            <a:r>
              <a:rPr lang="fr-FR" baseline="-25000" dirty="0"/>
              <a:t>i</a:t>
            </a:r>
            <a:r>
              <a:rPr lang="fr-FR" dirty="0"/>
              <a:t>)</a:t>
            </a:r>
          </a:p>
          <a:p>
            <a:r>
              <a:rPr lang="fr-FR" dirty="0"/>
              <a:t>C’est-à-dire 		         	avec Y variable expliquée et X variables explicatives. </a:t>
            </a:r>
            <a:r>
              <a:rPr lang="el-GR" dirty="0"/>
              <a:t>ε</a:t>
            </a:r>
            <a:r>
              <a:rPr lang="fr-FR" dirty="0"/>
              <a:t> terme d’erreur et le vecteurs de paramètres estimés, les valeurs prédites sont  données par </a:t>
            </a:r>
          </a:p>
          <a:p>
            <a:r>
              <a:rPr lang="fr-FR" b="1" dirty="0"/>
              <a:t>Hypothèse</a:t>
            </a:r>
            <a:r>
              <a:rPr lang="fr-FR" dirty="0"/>
              <a:t> : </a:t>
            </a:r>
            <a:r>
              <a:rPr lang="fr-FR" altLang="fr-FR" dirty="0"/>
              <a:t>Non colinéarité des variables explicatives car                                        va tendre vers l’infini si les </a:t>
            </a:r>
            <a:r>
              <a:rPr lang="fr-FR" dirty="0"/>
              <a:t>xi  </a:t>
            </a:r>
            <a:r>
              <a:rPr lang="fr-FR" altLang="fr-FR" dirty="0"/>
              <a:t>sont corrélées </a:t>
            </a:r>
            <a:endParaRPr lang="fr-FR" dirty="0"/>
          </a:p>
          <a:p>
            <a:r>
              <a:rPr lang="fr-FR" dirty="0"/>
              <a:t>Régression Ridge : </a:t>
            </a:r>
            <a:r>
              <a:rPr lang="fr-FR" altLang="fr-FR" dirty="0"/>
              <a:t> un terme de régularisation est introduit dans la minimisation qui est le carré de la norme du vecteur </a:t>
            </a:r>
          </a:p>
          <a:p>
            <a:pPr marL="0" indent="0">
              <a:buNone/>
            </a:pPr>
            <a:r>
              <a:rPr lang="fr-FR" altLang="fr-FR" dirty="0"/>
              <a:t>     de poids β :</a:t>
            </a:r>
            <a:br>
              <a:rPr lang="fr-FR" dirty="0"/>
            </a:br>
            <a:endParaRPr lang="fr-FR" dirty="0"/>
          </a:p>
          <a:p>
            <a:r>
              <a:rPr lang="fr-FR" dirty="0"/>
              <a:t>Régression Lasso : </a:t>
            </a:r>
            <a:r>
              <a:rPr lang="fr-FR" altLang="fr-FR" dirty="0"/>
              <a:t>il suffit de remplacer le terme de régularisation de la régression Ridge, autrement dit la norme ℓ2 de β, par  la norme ℓ1 de ce vecteur, c'est-à-dire : </a:t>
            </a:r>
            <a:endParaRPr lang="fr-FR" dirty="0"/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7F1E13-0783-4067-AE65-043DDB65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87837"/>
            <a:ext cx="1052508" cy="365125"/>
          </a:xfrm>
        </p:spPr>
        <p:txBody>
          <a:bodyPr/>
          <a:lstStyle/>
          <a:p>
            <a:fld id="{5572164A-4F41-4359-8EAF-B9232DCD4175}" type="slidenum">
              <a:rPr lang="fr-FR" smtClean="0"/>
              <a:t>13</a:t>
            </a:fld>
            <a:endParaRPr lang="fr-FR"/>
          </a:p>
        </p:txBody>
      </p:sp>
      <p:sp>
        <p:nvSpPr>
          <p:cNvPr id="6" name="AutoShape 3" descr="\mathbb E (x_ix_i')">
            <a:extLst>
              <a:ext uri="{FF2B5EF4-FFF2-40B4-BE49-F238E27FC236}">
                <a16:creationId xmlns:a16="http://schemas.microsoft.com/office/drawing/2014/main" id="{9D96254B-C100-4557-8644-E14207781C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32888" y="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\mathbb E (X'X) ">
            <a:extLst>
              <a:ext uri="{FF2B5EF4-FFF2-40B4-BE49-F238E27FC236}">
                <a16:creationId xmlns:a16="http://schemas.microsoft.com/office/drawing/2014/main" id="{995125E7-B4F4-4B9A-9DA2-EE484BD887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49325" y="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6" descr="{\displaystyle Y=X\beta +\epsilon }">
            <a:extLst>
              <a:ext uri="{FF2B5EF4-FFF2-40B4-BE49-F238E27FC236}">
                <a16:creationId xmlns:a16="http://schemas.microsoft.com/office/drawing/2014/main" id="{ED224DE3-9480-42DC-ACF4-D569F276B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2968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8" descr="{\displaystyle {\hat {Y}}=X{\hat {\beta }}}">
            <a:extLst>
              <a:ext uri="{FF2B5EF4-FFF2-40B4-BE49-F238E27FC236}">
                <a16:creationId xmlns:a16="http://schemas.microsoft.com/office/drawing/2014/main" id="{B576263E-1BA8-45E8-9225-000196CC19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9963" y="1762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9" descr="{\displaystyle {\hat {\varepsilon }}=Y-{\hat {Y}}}">
            <a:extLst>
              <a:ext uri="{FF2B5EF4-FFF2-40B4-BE49-F238E27FC236}">
                <a16:creationId xmlns:a16="http://schemas.microsoft.com/office/drawing/2014/main" id="{CE3E5481-0646-44CE-B669-27323CBA06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45800" y="1762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4297315-2F77-4AF8-A11B-3FC5D0D43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30" y="2471003"/>
            <a:ext cx="1074513" cy="31244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1D2DDDA-FFCB-427F-9694-AABDBD76F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47" y="2798930"/>
            <a:ext cx="640135" cy="297206"/>
          </a:xfrm>
          <a:prstGeom prst="rect">
            <a:avLst/>
          </a:prstGeom>
        </p:spPr>
      </p:pic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783108-263C-4BFF-8973-F6F25CE3B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22" y="3108774"/>
            <a:ext cx="1867062" cy="381033"/>
          </a:xfrm>
          <a:prstGeom prst="rect">
            <a:avLst/>
          </a:prstGeom>
        </p:spPr>
      </p:pic>
      <p:sp>
        <p:nvSpPr>
          <p:cNvPr id="20" name="AutoShape 11" descr="{\displaystyle \|A\mathbf {x} -\mathbf {b} \|^{2}+\|\Gamma \mathbf {x} \|^{2}}">
            <a:extLst>
              <a:ext uri="{FF2B5EF4-FFF2-40B4-BE49-F238E27FC236}">
                <a16:creationId xmlns:a16="http://schemas.microsoft.com/office/drawing/2014/main" id="{278A4458-CA6D-4CB8-98E9-53A2138941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9EB12A99-F0CB-4B28-BC76-25CB61F2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D897568-C582-4B63-AF44-716188C26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00" y="4055837"/>
            <a:ext cx="1417443" cy="67823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23211FE-A668-483D-A00B-72316582EB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00" y="5218082"/>
            <a:ext cx="1447925" cy="31244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AF7E61C-9E11-4412-90AD-013BAD0FE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43" y="6089006"/>
            <a:ext cx="7772401" cy="49758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700" dirty="0">
                <a:solidFill>
                  <a:schemeClr val="tx2"/>
                </a:solidFill>
              </a:rPr>
              <a:t>Ici, </a:t>
            </a:r>
            <a:r>
              <a:rPr lang="el-GR" altLang="fr-FR" sz="1700" dirty="0">
                <a:solidFill>
                  <a:schemeClr val="tx2"/>
                </a:solidFill>
              </a:rPr>
              <a:t>α</a:t>
            </a:r>
            <a:r>
              <a:rPr lang="fr-FR" altLang="fr-FR" sz="1700" dirty="0">
                <a:solidFill>
                  <a:schemeClr val="tx2"/>
                </a:solidFill>
              </a:rPr>
              <a:t> est le paramètre de régularisation , c'est ce que nous allons optimiser. Le modèle pénalise les grands coefficients et essaie de répartir uniformément les poids.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313D8A-0D43-49B7-9C76-1D255FC9C9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62" y="6197765"/>
            <a:ext cx="20478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1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5E9C82-402D-42BD-B569-9A11CFC3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17952"/>
            <a:ext cx="1052510" cy="365125"/>
          </a:xfrm>
        </p:spPr>
        <p:txBody>
          <a:bodyPr/>
          <a:lstStyle/>
          <a:p>
            <a:fld id="{5572164A-4F41-4359-8EAF-B9232DCD4175}" type="slidenum">
              <a:rPr lang="fr-FR" smtClean="0"/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AD0FD9-FDA6-42C4-94E3-1CB8F1782D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52450"/>
            <a:ext cx="11029950" cy="987425"/>
          </a:xfrm>
        </p:spPr>
        <p:txBody>
          <a:bodyPr/>
          <a:lstStyle/>
          <a:p>
            <a:r>
              <a:rPr lang="fr-FR" dirty="0">
                <a:solidFill>
                  <a:srgbClr val="FFFFFF"/>
                </a:solidFill>
              </a:rPr>
              <a:t>Modèles ensemblistes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45194-1803-443D-8518-DBE4FD958B1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36987" y="317517"/>
            <a:ext cx="11718026" cy="1165032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fr-FR" b="1" u="sng" dirty="0"/>
              <a:t>Apprentissage ensembliste :  </a:t>
            </a:r>
            <a:r>
              <a:rPr lang="fr-FR" dirty="0"/>
              <a:t>combinaison de multiples algorithmes pour accroître les performances du modèle (précision)</a:t>
            </a:r>
            <a:endParaRPr lang="fr-FR" alt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3E60A9-DFEE-4E0A-A141-695431FB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3" descr="k">
            <a:extLst>
              <a:ext uri="{FF2B5EF4-FFF2-40B4-BE49-F238E27FC236}">
                <a16:creationId xmlns:a16="http://schemas.microsoft.com/office/drawing/2014/main" id="{0B6C41D8-4B74-4691-807F-833182B01B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70938" y="-330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4" descr="{\displaystyle M_{1}}">
            <a:extLst>
              <a:ext uri="{FF2B5EF4-FFF2-40B4-BE49-F238E27FC236}">
                <a16:creationId xmlns:a16="http://schemas.microsoft.com/office/drawing/2014/main" id="{DEB209EE-0FE9-4E28-911F-5A3C6E7B9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32975" y="-330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5" descr="{\displaystyle M_{2}}">
            <a:extLst>
              <a:ext uri="{FF2B5EF4-FFF2-40B4-BE49-F238E27FC236}">
                <a16:creationId xmlns:a16="http://schemas.microsoft.com/office/drawing/2014/main" id="{10EF00C9-E1BF-42D4-B0DB-8406CCB06E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06050" y="-330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6" descr="{\displaystyle M_{k}}">
            <a:extLst>
              <a:ext uri="{FF2B5EF4-FFF2-40B4-BE49-F238E27FC236}">
                <a16:creationId xmlns:a16="http://schemas.microsoft.com/office/drawing/2014/main" id="{0B192ED2-9E9D-407D-8371-04F07EFF84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53750" y="-330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3FE5E24-473C-40BA-87B0-78B8BA61048A}"/>
              </a:ext>
            </a:extLst>
          </p:cNvPr>
          <p:cNvGrpSpPr/>
          <p:nvPr/>
        </p:nvGrpSpPr>
        <p:grpSpPr>
          <a:xfrm>
            <a:off x="474767" y="1651809"/>
            <a:ext cx="11323656" cy="2417823"/>
            <a:chOff x="1724799" y="595250"/>
            <a:chExt cx="10716763" cy="2417823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A2EC958-DE94-4656-917F-90C865C93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799" y="716762"/>
              <a:ext cx="3942088" cy="2296311"/>
            </a:xfrm>
            <a:prstGeom prst="rect">
              <a:avLst/>
            </a:prstGeom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C6E7551-55CE-452D-9EDB-CAEA26713F70}"/>
                </a:ext>
              </a:extLst>
            </p:cNvPr>
            <p:cNvGrpSpPr/>
            <p:nvPr/>
          </p:nvGrpSpPr>
          <p:grpSpPr>
            <a:xfrm>
              <a:off x="5879702" y="595250"/>
              <a:ext cx="6561860" cy="2401452"/>
              <a:chOff x="5879702" y="595250"/>
              <a:chExt cx="6561860" cy="2401452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61C0C7D-AD7E-445B-ABB1-24B0B0981354}"/>
                  </a:ext>
                </a:extLst>
              </p:cNvPr>
              <p:cNvSpPr txBox="1"/>
              <p:nvPr/>
            </p:nvSpPr>
            <p:spPr>
              <a:xfrm>
                <a:off x="5879702" y="595250"/>
                <a:ext cx="6561860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Bagging</a:t>
                </a:r>
                <a:r>
                  <a:rPr lang="fr-FR" dirty="0"/>
                  <a:t> : Combinaison d’algorithmes en parallèle. Sous-</a:t>
                </a:r>
                <a:r>
                  <a:rPr lang="fr-FR" dirty="0" err="1"/>
                  <a:t>échantilloner</a:t>
                </a:r>
                <a:r>
                  <a:rPr lang="fr-FR" dirty="0"/>
                  <a:t> le training set et faire générer à l’algorithme voulu un modèle pour chaque sous-échantillon </a:t>
                </a:r>
                <a:r>
                  <a:rPr lang="fr-FR" dirty="0">
                    <a:sym typeface="Wingdings" panose="05000000000000000000" pitchFamily="2" charset="2"/>
                  </a:rPr>
                  <a:t> </a:t>
                </a:r>
                <a:r>
                  <a:rPr lang="fr-FR" dirty="0"/>
                  <a:t>ensemble de résultats de modèles donc moyenner les résultats dans le cas d’une régression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B137043-E705-418A-AF7E-68DB81034B52}"/>
                  </a:ext>
                </a:extLst>
              </p:cNvPr>
              <p:cNvSpPr txBox="1"/>
              <p:nvPr/>
            </p:nvSpPr>
            <p:spPr>
              <a:xfrm>
                <a:off x="5879702" y="1796373"/>
                <a:ext cx="6561860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b="1" dirty="0" err="1"/>
                  <a:t>Boosting</a:t>
                </a:r>
                <a:r>
                  <a:rPr lang="fr-FR" dirty="0"/>
                  <a:t> :Combinaison d’algorithmes par itérations successives. Les différents algorithmes sont pondérés de manière à ce qu’à chaque prédiction, les algorithmes ayant prédit correctement auront un poids plus fort que ceux dont la prédiction est incorrecte.</a:t>
                </a:r>
              </a:p>
            </p:txBody>
          </p:sp>
        </p:grpSp>
      </p:grp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7A72B4E-3E99-46EF-AA89-31695DF6BA20}"/>
              </a:ext>
            </a:extLst>
          </p:cNvPr>
          <p:cNvSpPr txBox="1">
            <a:spLocks/>
          </p:cNvSpPr>
          <p:nvPr/>
        </p:nvSpPr>
        <p:spPr>
          <a:xfrm>
            <a:off x="-33780" y="5077892"/>
            <a:ext cx="4673876" cy="284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chemeClr val="tx1"/>
              </a:solidFill>
              <a:latin typeface="Crimson Text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D0A17988-B180-4986-AE89-9A9A0B580E7D}"/>
              </a:ext>
            </a:extLst>
          </p:cNvPr>
          <p:cNvSpPr txBox="1">
            <a:spLocks/>
          </p:cNvSpPr>
          <p:nvPr/>
        </p:nvSpPr>
        <p:spPr>
          <a:xfrm>
            <a:off x="4083890" y="4969258"/>
            <a:ext cx="4165329" cy="3064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846AD4B-DAE6-4BD6-94DC-ABED38C71785}"/>
              </a:ext>
            </a:extLst>
          </p:cNvPr>
          <p:cNvSpPr txBox="1"/>
          <p:nvPr/>
        </p:nvSpPr>
        <p:spPr>
          <a:xfrm>
            <a:off x="12360713" y="1066096"/>
            <a:ext cx="3102016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0" i="1" dirty="0">
                <a:solidFill>
                  <a:srgbClr val="444444"/>
                </a:solidFill>
                <a:effectLst/>
                <a:latin typeface="Kokila" panose="020B0502040204020203" pitchFamily="34" charset="0"/>
                <a:cs typeface="Kokila" panose="020B0502040204020203" pitchFamily="34" charset="0"/>
              </a:rPr>
              <a:t>Bagging adapté aux algorithmes à fortes variance (réseaux neuronaux, arbres de décision pour la classification ou la régression), mais peut dégrader les qualités pour des algos plus stables (k plus proches voisins avec k grand, régression linéaire).</a:t>
            </a:r>
          </a:p>
        </p:txBody>
      </p:sp>
      <p:sp>
        <p:nvSpPr>
          <p:cNvPr id="23" name="Espace réservé du contenu 4">
            <a:extLst>
              <a:ext uri="{FF2B5EF4-FFF2-40B4-BE49-F238E27FC236}">
                <a16:creationId xmlns:a16="http://schemas.microsoft.com/office/drawing/2014/main" id="{2CFC1A1B-21D9-421F-AED9-A7CDE828893B}"/>
              </a:ext>
            </a:extLst>
          </p:cNvPr>
          <p:cNvSpPr txBox="1">
            <a:spLocks/>
          </p:cNvSpPr>
          <p:nvPr/>
        </p:nvSpPr>
        <p:spPr>
          <a:xfrm>
            <a:off x="8664489" y="4969258"/>
            <a:ext cx="5422390" cy="3633047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XGBoost </a:t>
            </a:r>
            <a:endParaRPr lang="fr-FR" dirty="0"/>
          </a:p>
        </p:txBody>
      </p:sp>
      <p:graphicFrame>
        <p:nvGraphicFramePr>
          <p:cNvPr id="24" name="Tableau 24">
            <a:extLst>
              <a:ext uri="{FF2B5EF4-FFF2-40B4-BE49-F238E27FC236}">
                <a16:creationId xmlns:a16="http://schemas.microsoft.com/office/drawing/2014/main" id="{C3D47D2E-D519-4D55-B575-F24FFA163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58704"/>
              </p:ext>
            </p:extLst>
          </p:nvPr>
        </p:nvGraphicFramePr>
        <p:xfrm>
          <a:off x="258618" y="4239118"/>
          <a:ext cx="11711707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976">
                  <a:extLst>
                    <a:ext uri="{9D8B030D-6E8A-4147-A177-3AD203B41FA5}">
                      <a16:colId xmlns:a16="http://schemas.microsoft.com/office/drawing/2014/main" val="1084688953"/>
                    </a:ext>
                  </a:extLst>
                </a:gridCol>
                <a:gridCol w="4479949">
                  <a:extLst>
                    <a:ext uri="{9D8B030D-6E8A-4147-A177-3AD203B41FA5}">
                      <a16:colId xmlns:a16="http://schemas.microsoft.com/office/drawing/2014/main" val="3724416890"/>
                    </a:ext>
                  </a:extLst>
                </a:gridCol>
                <a:gridCol w="4211782">
                  <a:extLst>
                    <a:ext uri="{9D8B030D-6E8A-4147-A177-3AD203B41FA5}">
                      <a16:colId xmlns:a16="http://schemas.microsoft.com/office/drawing/2014/main" val="4043792563"/>
                    </a:ext>
                  </a:extLst>
                </a:gridCol>
              </a:tblGrid>
              <a:tr h="192939">
                <a:tc>
                  <a:txBody>
                    <a:bodyPr/>
                    <a:lstStyle/>
                    <a:p>
                      <a:r>
                        <a:rPr lang="fr-FR" sz="1400" dirty="0"/>
                        <a:t>Forets aléatoires :  Principe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Gradient </a:t>
                      </a:r>
                      <a:r>
                        <a:rPr lang="fr-FR" sz="1400" dirty="0" err="1"/>
                        <a:t>Boosting</a:t>
                      </a:r>
                      <a:r>
                        <a:rPr lang="fr-FR" sz="1400" dirty="0"/>
                        <a:t> : Principe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ou </a:t>
                      </a:r>
                      <a:r>
                        <a:rPr lang="fr-F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eXtreme</a:t>
                      </a:r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Gradient </a:t>
                      </a:r>
                      <a:r>
                        <a:rPr lang="fr-F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: Principe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51177"/>
                  </a:ext>
                </a:extLst>
              </a:tr>
              <a:tr h="1899132">
                <a:tc>
                  <a:txBody>
                    <a:bodyPr/>
                    <a:lstStyle/>
                    <a:p>
                      <a:pPr fontAlgn="base"/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</a:t>
                      </a:r>
                      <a:r>
                        <a:rPr lang="fr-FR" sz="1400" b="1" dirty="0"/>
                        <a:t>Forets aléatoires 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combinent plusieurs arbres de décision. Chacun est entraîné sur un sous-ensemble du dataset de départ et donne un résultat. Les résultats de tous les arbres de décision sont alors combinés pour donner une réponse finale (moyenne des résultats).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ensemble de “</a:t>
                      </a:r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learners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créés les uns après les autres, chaque “</a:t>
                      </a:r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learner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est entraîné pour corriger les erreurs des précédents. Le premier “</a:t>
                      </a:r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learner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(w1)  s’agit de la moyenne des observations. Par la suite, nous calculons l’écart entre cette moyenne et la réalité (premier résidu). Le Gradient </a:t>
                      </a:r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essaye de prédire à chaque étape les résidus. Ainsi, le second “</a:t>
                      </a:r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learner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est entraîné pour prédire le premier résidu. Les prédictions du second </a:t>
                      </a:r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learner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sont ensuite multipliées par un facteur inférieur à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est un </a:t>
                      </a:r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</a:t>
                      </a:r>
                      <a:r>
                        <a:rPr lang="fr-FR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informatiquement optimisé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rendre les calculs rapide. Plus précisément, </a:t>
                      </a:r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traite les données en </a:t>
                      </a:r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plusieurs blocs compressés 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permettant de les trier  beaucoup plus rapidement ainsi que de les traiter en parallèle. </a:t>
                      </a:r>
                    </a:p>
                    <a:p>
                      <a:pPr fontAlgn="base"/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plus </a:t>
                      </a:r>
                      <a:r>
                        <a:rPr lang="fr-F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propose un </a:t>
                      </a:r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 d’hyperparamètres 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important (contrôle total sur l’implémentation), possibilité de rajouter différentes régularisations dans la fonction de perte, limitant le phénomène </a:t>
                      </a:r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</a:t>
                      </a:r>
                      <a:r>
                        <a:rPr lang="fr-FR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overfitting</a:t>
                      </a:r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352"/>
                  </a:ext>
                </a:extLst>
              </a:tr>
            </a:tbl>
          </a:graphicData>
        </a:graphic>
      </p:graphicFrame>
      <p:sp>
        <p:nvSpPr>
          <p:cNvPr id="25" name="Titre 1">
            <a:extLst>
              <a:ext uri="{FF2B5EF4-FFF2-40B4-BE49-F238E27FC236}">
                <a16:creationId xmlns:a16="http://schemas.microsoft.com/office/drawing/2014/main" id="{053D3063-9372-4E73-A8D8-2A9564206CBE}"/>
              </a:ext>
            </a:extLst>
          </p:cNvPr>
          <p:cNvSpPr txBox="1">
            <a:spLocks/>
          </p:cNvSpPr>
          <p:nvPr/>
        </p:nvSpPr>
        <p:spPr>
          <a:xfrm>
            <a:off x="474767" y="-6226"/>
            <a:ext cx="11029616" cy="3841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Modèles ensemblistes : Bagging et </a:t>
            </a:r>
            <a:r>
              <a:rPr lang="fr-FR" dirty="0" err="1">
                <a:solidFill>
                  <a:schemeClr val="tx1"/>
                </a:solidFill>
              </a:rPr>
              <a:t>Boosting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DCD0733-17D9-4C14-AACE-7A5D0137197F}"/>
              </a:ext>
            </a:extLst>
          </p:cNvPr>
          <p:cNvSpPr txBox="1"/>
          <p:nvPr/>
        </p:nvSpPr>
        <p:spPr>
          <a:xfrm>
            <a:off x="282834" y="925012"/>
            <a:ext cx="11826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fr-FR" sz="1400" b="1" dirty="0"/>
              <a:t>Les arbres de décision </a:t>
            </a:r>
            <a:r>
              <a:rPr lang="fr-FR" sz="1400" dirty="0"/>
              <a:t>sont une série d'étapes séquentielles conçues pour répondre à une question et fournir des probabilités, des coûts ou d'autres conséquences de la prise d'une décision particulière. Il s’agit d’un </a:t>
            </a:r>
            <a:r>
              <a:rPr lang="fr-FR" sz="1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fr-FR" sz="14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weak</a:t>
            </a:r>
            <a:r>
              <a:rPr lang="fr-FR" sz="1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4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learner</a:t>
            </a:r>
            <a:r>
              <a:rPr lang="fr-FR" sz="1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3499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0E1302-B142-4E1F-BBEC-9AA80753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1163" y="6497676"/>
            <a:ext cx="1052510" cy="365125"/>
          </a:xfrm>
        </p:spPr>
        <p:txBody>
          <a:bodyPr/>
          <a:lstStyle/>
          <a:p>
            <a:fld id="{5572164A-4F41-4359-8EAF-B9232DCD4175}" type="slidenum">
              <a:rPr lang="fr-FR" smtClean="0"/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8165F7-9756-49D9-81FD-3E1D80E9E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9494" y="28575"/>
            <a:ext cx="10630455" cy="49053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tx1"/>
                </a:solidFill>
              </a:rPr>
              <a:t>SVM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EAAD30C-D350-4C6B-9354-EF764B5AA3AA}"/>
              </a:ext>
            </a:extLst>
          </p:cNvPr>
          <p:cNvSpPr txBox="1">
            <a:spLocks/>
          </p:cNvSpPr>
          <p:nvPr/>
        </p:nvSpPr>
        <p:spPr>
          <a:xfrm>
            <a:off x="581192" y="2808302"/>
            <a:ext cx="6494522" cy="1896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sz="1800" dirty="0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B3895A33-1F10-47D0-A93F-6DE670A44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99762"/>
              </p:ext>
            </p:extLst>
          </p:nvPr>
        </p:nvGraphicFramePr>
        <p:xfrm>
          <a:off x="399494" y="810720"/>
          <a:ext cx="11070450" cy="568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0450">
                  <a:extLst>
                    <a:ext uri="{9D8B030D-6E8A-4147-A177-3AD203B41FA5}">
                      <a16:colId xmlns:a16="http://schemas.microsoft.com/office/drawing/2014/main" val="972716300"/>
                    </a:ext>
                  </a:extLst>
                </a:gridCol>
              </a:tblGrid>
              <a:tr h="488688">
                <a:tc>
                  <a:txBody>
                    <a:bodyPr/>
                    <a:lstStyle/>
                    <a:p>
                      <a:r>
                        <a:rPr lang="fr-FR" dirty="0"/>
                        <a:t>Modèle à noyau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91726"/>
                  </a:ext>
                </a:extLst>
              </a:tr>
              <a:tr h="51982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Basé sur le principe de la maximisation de la marge, plusieurs formulations : versions linéaires, versions à noyaux.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cherche une fonction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f:X→R a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ussi « plate » que possible tel que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|f(xi)−yi|&lt;</a:t>
                      </a:r>
                      <a:r>
                        <a:rPr lang="el-G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ϵ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pour tous les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constante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C&gt;0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 définie pour permettre de choisir le point d’équilibre entre l’aplatissement de la solution et l’acceptation d’erreurs au-delà de </a:t>
                      </a:r>
                      <a:r>
                        <a:rPr lang="el-G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ϵ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fr-FR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fr-FR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fr-FR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fr-FR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fr-FR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fr-FR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fr-FR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fr-FR" dirty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dirty="0">
                          <a:solidFill>
                            <a:schemeClr val="dk1"/>
                          </a:solidFill>
                          <a:latin typeface="+mn-lt"/>
                        </a:rPr>
                        <a:t>Le choix du paramètre ϵ est d’une grande importance pour éviter les phénomènes de sur- et sous-apprentissage.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altLang="fr-FR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143206"/>
                  </a:ext>
                </a:extLst>
              </a:tr>
            </a:tbl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06485D7F-655D-47A1-A91A-CF143472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52" y="2696895"/>
            <a:ext cx="2551244" cy="16771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22337BD-AC2B-4C80-A331-E30BA1078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25" y="2695219"/>
            <a:ext cx="2668239" cy="167711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E1EA6FD-E7D3-4F5C-ACAE-E3F45BA97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28" y="2695219"/>
            <a:ext cx="2461883" cy="167855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1765CFF-2872-44CA-983B-29B33D435DE8}"/>
              </a:ext>
            </a:extLst>
          </p:cNvPr>
          <p:cNvSpPr txBox="1"/>
          <p:nvPr/>
        </p:nvSpPr>
        <p:spPr>
          <a:xfrm>
            <a:off x="595059" y="515101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Avantages des SVM 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sz="1800" dirty="0"/>
              <a:t>Très efficaces en dimension élevée.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sz="1800" dirty="0"/>
              <a:t>Demandent moins de mémoire.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E1A9BE-82AF-4727-BEF9-EC53F33B9EDB}"/>
              </a:ext>
            </a:extLst>
          </p:cNvPr>
          <p:cNvSpPr txBox="1"/>
          <p:nvPr/>
        </p:nvSpPr>
        <p:spPr>
          <a:xfrm>
            <a:off x="5356933" y="5015133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Désavantages 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sz="1800" dirty="0"/>
              <a:t>Performances sont moins bonnes (si le nombre d’attributs est beaucoup plus grand que le nombre d’échantillons).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sz="1800" dirty="0"/>
              <a:t>Ne fournissent pas d’estimations de probabilités.</a:t>
            </a:r>
          </a:p>
        </p:txBody>
      </p:sp>
    </p:spTree>
    <p:extLst>
      <p:ext uri="{BB962C8B-B14F-4D97-AF65-F5344CB8AC3E}">
        <p14:creationId xmlns:p14="http://schemas.microsoft.com/office/powerpoint/2010/main" val="4861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A6C7D-A7A2-4E78-A2B4-43DA3E6A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variable et stratégie de validation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A9C59A-C5BE-4F24-9453-EB29011C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7400" y="6324437"/>
            <a:ext cx="1052508" cy="365125"/>
          </a:xfrm>
        </p:spPr>
        <p:txBody>
          <a:bodyPr/>
          <a:lstStyle/>
          <a:p>
            <a:fld id="{5572164A-4F41-4359-8EAF-B9232DCD4175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B10763C-D2AF-4C05-B08C-B02B80D7E4C4}"/>
              </a:ext>
            </a:extLst>
          </p:cNvPr>
          <p:cNvSpPr txBox="1">
            <a:spLocks/>
          </p:cNvSpPr>
          <p:nvPr/>
        </p:nvSpPr>
        <p:spPr>
          <a:xfrm>
            <a:off x="381964" y="1863524"/>
            <a:ext cx="11644132" cy="499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100" b="1" u="sng" dirty="0"/>
              <a:t>Choix de variables </a:t>
            </a:r>
          </a:p>
          <a:p>
            <a:r>
              <a:rPr lang="fr-FR" dirty="0"/>
              <a:t>Problème: mauvais résultats en appliquant sur toutes les variables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Rechercher la meilleure combinaison de variables pour :</a:t>
            </a:r>
          </a:p>
          <a:p>
            <a:pPr lvl="1"/>
            <a:r>
              <a:rPr lang="fr-FR" sz="1800" dirty="0"/>
              <a:t>Détecter les variables bruits (diminuant la ajustement) et les variables engendrant une fuite de données </a:t>
            </a: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Evaluation des modèles et optimisation des hyperparamètres par validation croisée </a:t>
            </a:r>
          </a:p>
          <a:p>
            <a:r>
              <a:rPr lang="fr-FR" dirty="0"/>
              <a:t>Définition de cross validation splitter différents (</a:t>
            </a:r>
            <a:r>
              <a:rPr lang="fr-FR" dirty="0" err="1"/>
              <a:t>kfold</a:t>
            </a:r>
            <a:r>
              <a:rPr lang="fr-FR" dirty="0"/>
              <a:t>, </a:t>
            </a:r>
            <a:r>
              <a:rPr lang="fr-FR" dirty="0" err="1"/>
              <a:t>repeated</a:t>
            </a:r>
            <a:r>
              <a:rPr lang="fr-FR" dirty="0"/>
              <a:t> </a:t>
            </a:r>
            <a:r>
              <a:rPr lang="fr-FR" dirty="0" err="1"/>
              <a:t>kfold</a:t>
            </a:r>
            <a:r>
              <a:rPr lang="fr-FR" dirty="0"/>
              <a:t> </a:t>
            </a:r>
            <a:r>
              <a:rPr lang="fr-FR" dirty="0" err="1"/>
              <a:t>stratified</a:t>
            </a:r>
            <a:r>
              <a:rPr lang="fr-FR" dirty="0"/>
              <a:t> k </a:t>
            </a:r>
            <a:r>
              <a:rPr lang="fr-FR" dirty="0" err="1"/>
              <a:t>foldetc</a:t>
            </a:r>
            <a:r>
              <a:rPr lang="fr-FR" dirty="0"/>
              <a:t>.)</a:t>
            </a:r>
          </a:p>
          <a:p>
            <a:r>
              <a:rPr lang="fr-FR" dirty="0"/>
              <a:t>Définition de stratégies de validation croisée : </a:t>
            </a:r>
            <a:r>
              <a:rPr lang="fr-FR" sz="1800" dirty="0" err="1"/>
              <a:t>GridSearcCV</a:t>
            </a:r>
            <a:r>
              <a:rPr lang="fr-FR" sz="1800" dirty="0"/>
              <a:t> pour un parcours de toutes les combinaisons possibles des hyperparamètres et </a:t>
            </a:r>
            <a:r>
              <a:rPr lang="fr-FR" sz="1800" dirty="0" err="1"/>
              <a:t>RandomizedSearchCV</a:t>
            </a:r>
            <a:r>
              <a:rPr lang="fr-FR" sz="1800" dirty="0"/>
              <a:t> parcours d’un sous ensemble choisi de façon  </a:t>
            </a:r>
            <a:r>
              <a:rPr lang="fr-FR" sz="1800" dirty="0" err="1"/>
              <a:t>random</a:t>
            </a:r>
            <a:endParaRPr lang="fr-FR" sz="1800" dirty="0"/>
          </a:p>
          <a:p>
            <a:pPr marL="0" indent="0">
              <a:buNone/>
            </a:pPr>
            <a:r>
              <a:rPr lang="fr-FR" b="1" u="sng" dirty="0"/>
              <a:t>Hyperparamètres par modèle </a:t>
            </a:r>
          </a:p>
          <a:p>
            <a:pPr marL="0" indent="0">
              <a:buNone/>
            </a:pPr>
            <a:r>
              <a:rPr lang="fr-FR" b="1" u="sng" dirty="0"/>
              <a:t>Modèle </a:t>
            </a:r>
            <a:r>
              <a:rPr lang="fr-FR" b="1" u="sng" dirty="0" err="1"/>
              <a:t>Boosting</a:t>
            </a:r>
            <a:endParaRPr lang="fr-FR" b="1" u="sng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dirty="0"/>
              <a:t>Paramètres généraux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dirty="0"/>
              <a:t>Paramètres du booster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dirty="0"/>
              <a:t>Paramètres de tâche d'apprentissage </a:t>
            </a:r>
          </a:p>
          <a:p>
            <a:pPr lvl="1"/>
            <a:endParaRPr lang="fr-FR" sz="1800" dirty="0"/>
          </a:p>
        </p:txBody>
      </p:sp>
      <p:graphicFrame>
        <p:nvGraphicFramePr>
          <p:cNvPr id="3" name="Tableau 5">
            <a:extLst>
              <a:ext uri="{FF2B5EF4-FFF2-40B4-BE49-F238E27FC236}">
                <a16:creationId xmlns:a16="http://schemas.microsoft.com/office/drawing/2014/main" id="{41107D6B-1470-404E-877A-648B17CD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41720"/>
              </p:ext>
            </p:extLst>
          </p:nvPr>
        </p:nvGraphicFramePr>
        <p:xfrm>
          <a:off x="381964" y="7877964"/>
          <a:ext cx="11228844" cy="153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211">
                  <a:extLst>
                    <a:ext uri="{9D8B030D-6E8A-4147-A177-3AD203B41FA5}">
                      <a16:colId xmlns:a16="http://schemas.microsoft.com/office/drawing/2014/main" val="1528987859"/>
                    </a:ext>
                  </a:extLst>
                </a:gridCol>
                <a:gridCol w="2807211">
                  <a:extLst>
                    <a:ext uri="{9D8B030D-6E8A-4147-A177-3AD203B41FA5}">
                      <a16:colId xmlns:a16="http://schemas.microsoft.com/office/drawing/2014/main" val="634808909"/>
                    </a:ext>
                  </a:extLst>
                </a:gridCol>
                <a:gridCol w="2807211">
                  <a:extLst>
                    <a:ext uri="{9D8B030D-6E8A-4147-A177-3AD203B41FA5}">
                      <a16:colId xmlns:a16="http://schemas.microsoft.com/office/drawing/2014/main" val="1749566462"/>
                    </a:ext>
                  </a:extLst>
                </a:gridCol>
                <a:gridCol w="2807211">
                  <a:extLst>
                    <a:ext uri="{9D8B030D-6E8A-4147-A177-3AD203B41FA5}">
                      <a16:colId xmlns:a16="http://schemas.microsoft.com/office/drawing/2014/main" val="321985165"/>
                    </a:ext>
                  </a:extLst>
                </a:gridCol>
              </a:tblGrid>
              <a:tr h="351636">
                <a:tc>
                  <a:txBody>
                    <a:bodyPr/>
                    <a:lstStyle/>
                    <a:p>
                      <a:r>
                        <a:rPr lang="fr-FR" dirty="0"/>
                        <a:t>Gradient </a:t>
                      </a:r>
                      <a:r>
                        <a:rPr lang="fr-FR" dirty="0" err="1"/>
                        <a:t>Boosting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XGBoost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SVR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01449"/>
                  </a:ext>
                </a:extLst>
              </a:tr>
              <a:tr h="11661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9373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8D440B6-1CA6-43E4-9A69-A0B9879B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45CFBF-DCB5-4C73-BA78-5CC619E9F3AC}"/>
              </a:ext>
            </a:extLst>
          </p:cNvPr>
          <p:cNvSpPr txBox="1"/>
          <p:nvPr/>
        </p:nvSpPr>
        <p:spPr>
          <a:xfrm>
            <a:off x="4521200" y="529092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u="sng" dirty="0"/>
              <a:t>Modèle Bagging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dirty="0"/>
              <a:t>Paramètres généraux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dirty="0"/>
              <a:t>Paramètres du bagging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dirty="0"/>
              <a:t>Paramètres de tâche d'apprentissage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9B0390-8B4D-419C-83C5-31E4489E5358}"/>
              </a:ext>
            </a:extLst>
          </p:cNvPr>
          <p:cNvSpPr txBox="1"/>
          <p:nvPr/>
        </p:nvSpPr>
        <p:spPr>
          <a:xfrm>
            <a:off x="8355716" y="5290340"/>
            <a:ext cx="5512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u="sng" dirty="0"/>
              <a:t>Modèle à noyau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dirty="0"/>
              <a:t>Paramètres du noyau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dirty="0"/>
              <a:t>Paramètres de tâche d'apprentissage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9D86B12-8EED-45FF-B3E2-A5DBBA182E9C}"/>
              </a:ext>
            </a:extLst>
          </p:cNvPr>
          <p:cNvCxnSpPr/>
          <p:nvPr/>
        </p:nvCxnSpPr>
        <p:spPr>
          <a:xfrm>
            <a:off x="8266896" y="5174145"/>
            <a:ext cx="0" cy="118837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E31592E-2517-4C3C-BFCD-83FAB6549F05}"/>
              </a:ext>
            </a:extLst>
          </p:cNvPr>
          <p:cNvCxnSpPr/>
          <p:nvPr/>
        </p:nvCxnSpPr>
        <p:spPr>
          <a:xfrm>
            <a:off x="4432380" y="5122144"/>
            <a:ext cx="0" cy="118837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DB0AA5-3E2A-4689-8088-6E89033C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Résultats</a:t>
            </a:r>
            <a:r>
              <a:rPr lang="en-US" sz="6000" dirty="0">
                <a:solidFill>
                  <a:schemeClr val="accent1"/>
                </a:solidFill>
              </a:rPr>
              <a:t> de </a:t>
            </a:r>
            <a:r>
              <a:rPr lang="en-US" sz="6000" dirty="0" err="1">
                <a:solidFill>
                  <a:schemeClr val="accent1"/>
                </a:solidFill>
              </a:rPr>
              <a:t>prédiction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BC243D-B970-4DFE-86B2-11D458DA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3974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572164A-4F41-4359-8EAF-B9232DCD4175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6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6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58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A701B-7B1A-4043-ADA3-7822BBC3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Ridge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8E3F23-0C93-4F8D-8363-B3A7F37D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30737"/>
            <a:ext cx="1052508" cy="365125"/>
          </a:xfrm>
        </p:spPr>
        <p:txBody>
          <a:bodyPr/>
          <a:lstStyle/>
          <a:p>
            <a:fld id="{5572164A-4F41-4359-8EAF-B9232DCD4175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F0F263-C113-473B-91C0-D366D17E2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5" y="2542708"/>
            <a:ext cx="5762683" cy="1103672"/>
          </a:xfrm>
          <a:prstGeom prst="rect">
            <a:avLst/>
          </a:prstGeom>
        </p:spPr>
      </p:pic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14560579-7A55-40C9-AA6A-ECAEE91A1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42631"/>
              </p:ext>
            </p:extLst>
          </p:nvPr>
        </p:nvGraphicFramePr>
        <p:xfrm>
          <a:off x="393439" y="1966795"/>
          <a:ext cx="11433630" cy="4718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815">
                  <a:extLst>
                    <a:ext uri="{9D8B030D-6E8A-4147-A177-3AD203B41FA5}">
                      <a16:colId xmlns:a16="http://schemas.microsoft.com/office/drawing/2014/main" val="2065529472"/>
                    </a:ext>
                  </a:extLst>
                </a:gridCol>
                <a:gridCol w="5716815">
                  <a:extLst>
                    <a:ext uri="{9D8B030D-6E8A-4147-A177-3AD203B41FA5}">
                      <a16:colId xmlns:a16="http://schemas.microsoft.com/office/drawing/2014/main" val="4031986872"/>
                    </a:ext>
                  </a:extLst>
                </a:gridCol>
              </a:tblGrid>
              <a:tr h="2253342">
                <a:tc>
                  <a:txBody>
                    <a:bodyPr/>
                    <a:lstStyle/>
                    <a:p>
                      <a:r>
                        <a:rPr lang="fr-FR" dirty="0"/>
                        <a:t>Ridge avec les paramètres par défaut : 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Définition de liste de valeurs de α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Parcours d’une boucle visitant les valeurs e ce paramètre et nous avons choisi le α où le score des données de validation était le plus élevé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08940"/>
                  </a:ext>
                </a:extLst>
              </a:tr>
              <a:tr h="2465590">
                <a:tc>
                  <a:txBody>
                    <a:bodyPr/>
                    <a:lstStyle/>
                    <a:p>
                      <a:r>
                        <a:rPr lang="fr-FR" dirty="0"/>
                        <a:t>Résultats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Validation croisée pour Ridge : parcours des valeurs de alpha </a:t>
                      </a:r>
                    </a:p>
                    <a:p>
                      <a:r>
                        <a:rPr lang="fr-FR" dirty="0"/>
                        <a:t>Résultats : alpha =1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61911"/>
                  </a:ext>
                </a:extLst>
              </a:tr>
            </a:tbl>
          </a:graphicData>
        </a:graphic>
      </p:graphicFrame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032EF67-47A9-4EEE-98E1-ACA667EE5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8" y="4565972"/>
            <a:ext cx="5448772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4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EACAA-A136-435E-ACA1-C4044AE5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Lasso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19AC44-2C8D-4DFF-80E4-A2B5B316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3700" y="6045037"/>
            <a:ext cx="1052508" cy="365125"/>
          </a:xfrm>
        </p:spPr>
        <p:txBody>
          <a:bodyPr/>
          <a:lstStyle/>
          <a:p>
            <a:fld id="{5572164A-4F41-4359-8EAF-B9232DCD4175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F2D157-80F8-4527-9A38-2E3F08E79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5" y="2537982"/>
            <a:ext cx="5589815" cy="1308431"/>
          </a:xfrm>
          <a:prstGeom prst="rect">
            <a:avLst/>
          </a:prstGeom>
        </p:spPr>
      </p:pic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BD869EC0-30DA-4B6D-8486-B9247A38F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95714"/>
              </p:ext>
            </p:extLst>
          </p:nvPr>
        </p:nvGraphicFramePr>
        <p:xfrm>
          <a:off x="404585" y="1954095"/>
          <a:ext cx="11433630" cy="4718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815">
                  <a:extLst>
                    <a:ext uri="{9D8B030D-6E8A-4147-A177-3AD203B41FA5}">
                      <a16:colId xmlns:a16="http://schemas.microsoft.com/office/drawing/2014/main" val="2065529472"/>
                    </a:ext>
                  </a:extLst>
                </a:gridCol>
                <a:gridCol w="5716815">
                  <a:extLst>
                    <a:ext uri="{9D8B030D-6E8A-4147-A177-3AD203B41FA5}">
                      <a16:colId xmlns:a16="http://schemas.microsoft.com/office/drawing/2014/main" val="4031986872"/>
                    </a:ext>
                  </a:extLst>
                </a:gridCol>
              </a:tblGrid>
              <a:tr h="2253342">
                <a:tc>
                  <a:txBody>
                    <a:bodyPr/>
                    <a:lstStyle/>
                    <a:p>
                      <a:r>
                        <a:rPr lang="fr-FR" dirty="0"/>
                        <a:t>Lasso avec les paramètres par défaut : 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Pour chaque α, </a:t>
                      </a:r>
                      <a:r>
                        <a:rPr lang="fr-FR" dirty="0" err="1"/>
                        <a:t>GridSearchCV</a:t>
                      </a:r>
                      <a:r>
                        <a:rPr lang="fr-FR" dirty="0"/>
                        <a:t> a adapté un modèle, et nous avons choisi le α où le score des données de validation était le plus élevé.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08940"/>
                  </a:ext>
                </a:extLst>
              </a:tr>
              <a:tr h="2465590">
                <a:tc>
                  <a:txBody>
                    <a:bodyPr/>
                    <a:lstStyle/>
                    <a:p>
                      <a:r>
                        <a:rPr lang="fr-FR" dirty="0"/>
                        <a:t>Résultats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Validation croisée pour Lasso : parcours des valeurs de alpha </a:t>
                      </a:r>
                    </a:p>
                    <a:p>
                      <a:r>
                        <a:rPr lang="fr-FR" dirty="0"/>
                        <a:t>Résultats : alpha =0,05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61911"/>
                  </a:ext>
                </a:extLst>
              </a:tr>
            </a:tbl>
          </a:graphicData>
        </a:graphic>
      </p:graphicFrame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A07315-D2FC-4BCC-BC88-09142E6B8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5" y="4756479"/>
            <a:ext cx="5601185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9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1FE6E-19E1-48DF-89DF-7A79C7F1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CDF1CD8-B380-4758-869C-374D957E4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24043"/>
              </p:ext>
            </p:extLst>
          </p:nvPr>
        </p:nvGraphicFramePr>
        <p:xfrm>
          <a:off x="581192" y="2409890"/>
          <a:ext cx="10457763" cy="285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7DB2D3-D997-402B-B2AD-4B0651FD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0B90EB-F65E-495B-8BA5-C28B4D883B1B}"/>
              </a:ext>
            </a:extLst>
          </p:cNvPr>
          <p:cNvSpPr txBox="1"/>
          <p:nvPr/>
        </p:nvSpPr>
        <p:spPr>
          <a:xfrm>
            <a:off x="2382473" y="2517434"/>
            <a:ext cx="457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1</a:t>
            </a:r>
          </a:p>
          <a:p>
            <a:endParaRPr lang="fr-FR" sz="2400" b="1" dirty="0"/>
          </a:p>
          <a:p>
            <a:r>
              <a:rPr lang="fr-FR" sz="2400" b="1" dirty="0"/>
              <a:t>2</a:t>
            </a:r>
          </a:p>
          <a:p>
            <a:endParaRPr lang="fr-FR" sz="2400" b="1" dirty="0"/>
          </a:p>
          <a:p>
            <a:r>
              <a:rPr lang="fr-FR" sz="2400" b="1" dirty="0"/>
              <a:t>3</a:t>
            </a:r>
          </a:p>
          <a:p>
            <a:endParaRPr lang="fr-FR" sz="2400" b="1" dirty="0"/>
          </a:p>
          <a:p>
            <a:r>
              <a:rPr lang="fr-FR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6988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B3926-C6C0-40F6-A7B1-55876AD8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0699" y="5899288"/>
            <a:ext cx="1052510" cy="365125"/>
          </a:xfrm>
        </p:spPr>
        <p:txBody>
          <a:bodyPr/>
          <a:lstStyle/>
          <a:p>
            <a:fld id="{5572164A-4F41-4359-8EAF-B9232DCD4175}" type="slidenum">
              <a:rPr lang="fr-FR" smtClean="0"/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AB5F04-155F-4BE2-8F44-32E003BC9F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2701" y="-141365"/>
            <a:ext cx="11029950" cy="70791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Forets Aléatoire 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71ACFAB-BA71-4D08-A931-8C70D632A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5" y="991006"/>
            <a:ext cx="5562808" cy="1829546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16CC914-C0C2-4A07-A3EB-094E8A397364}"/>
              </a:ext>
            </a:extLst>
          </p:cNvPr>
          <p:cNvSpPr txBox="1">
            <a:spLocks/>
          </p:cNvSpPr>
          <p:nvPr/>
        </p:nvSpPr>
        <p:spPr>
          <a:xfrm>
            <a:off x="6480835" y="2851994"/>
            <a:ext cx="3754185" cy="2078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11C81FF-0D68-4770-B9F1-38BA4168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52" y="3964871"/>
            <a:ext cx="4615128" cy="2366732"/>
          </a:xfrm>
          <a:prstGeom prst="rect">
            <a:avLst/>
          </a:prstGeom>
        </p:spPr>
      </p:pic>
      <p:graphicFrame>
        <p:nvGraphicFramePr>
          <p:cNvPr id="12" name="Tableau 9">
            <a:extLst>
              <a:ext uri="{FF2B5EF4-FFF2-40B4-BE49-F238E27FC236}">
                <a16:creationId xmlns:a16="http://schemas.microsoft.com/office/drawing/2014/main" id="{4DFF1600-D1D4-4305-9765-9A2EDF1FF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22686"/>
              </p:ext>
            </p:extLst>
          </p:nvPr>
        </p:nvGraphicFramePr>
        <p:xfrm>
          <a:off x="379185" y="617861"/>
          <a:ext cx="11433630" cy="5743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815">
                  <a:extLst>
                    <a:ext uri="{9D8B030D-6E8A-4147-A177-3AD203B41FA5}">
                      <a16:colId xmlns:a16="http://schemas.microsoft.com/office/drawing/2014/main" val="2065529472"/>
                    </a:ext>
                  </a:extLst>
                </a:gridCol>
                <a:gridCol w="5716815">
                  <a:extLst>
                    <a:ext uri="{9D8B030D-6E8A-4147-A177-3AD203B41FA5}">
                      <a16:colId xmlns:a16="http://schemas.microsoft.com/office/drawing/2014/main" val="4031986872"/>
                    </a:ext>
                  </a:extLst>
                </a:gridCol>
              </a:tblGrid>
              <a:tr h="2742704">
                <a:tc>
                  <a:txBody>
                    <a:bodyPr/>
                    <a:lstStyle/>
                    <a:p>
                      <a:r>
                        <a:rPr lang="fr-FR" dirty="0"/>
                        <a:t>Forets aléatoires avec les paramètres par défaut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fr-FR" sz="1400" dirty="0" err="1"/>
                        <a:t>n_estimators</a:t>
                      </a:r>
                      <a:r>
                        <a:rPr lang="fr-FR" altLang="fr-FR" sz="1400" dirty="0"/>
                        <a:t> = nombre d'arbres dans la forêt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fr-FR" sz="1400" dirty="0" err="1"/>
                        <a:t>max_features</a:t>
                      </a:r>
                      <a:r>
                        <a:rPr lang="fr-FR" altLang="fr-FR" sz="1400" dirty="0"/>
                        <a:t> = nombre maximum d'entités prises en compte pour diviser un nœud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fr-FR" sz="1400" dirty="0" err="1"/>
                        <a:t>max_depth</a:t>
                      </a:r>
                      <a:r>
                        <a:rPr lang="fr-FR" altLang="fr-FR" sz="1400" dirty="0"/>
                        <a:t> = nombre maximum de niveaux dans chaque arbre de décision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fr-FR" sz="1400" dirty="0"/>
                        <a:t> </a:t>
                      </a:r>
                      <a:r>
                        <a:rPr lang="fr-FR" altLang="fr-FR" sz="1400" dirty="0" err="1"/>
                        <a:t>min_samples_split</a:t>
                      </a:r>
                      <a:r>
                        <a:rPr lang="fr-FR" altLang="fr-FR" sz="1400" dirty="0"/>
                        <a:t> = nombre minimum de points de données placés dans un nœud avant que le nœud ne soit divisé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fr-FR" sz="1400" dirty="0"/>
                        <a:t> </a:t>
                      </a:r>
                      <a:r>
                        <a:rPr lang="fr-FR" altLang="fr-FR" sz="1400" dirty="0" err="1"/>
                        <a:t>min_samples_leaf</a:t>
                      </a:r>
                      <a:r>
                        <a:rPr lang="fr-FR" altLang="fr-FR" sz="1400" dirty="0"/>
                        <a:t> = nombre minimum de points de données autorisés dans un nœud feuille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fr-FR" sz="1400" dirty="0"/>
                        <a:t> </a:t>
                      </a:r>
                      <a:r>
                        <a:rPr lang="fr-FR" altLang="fr-FR" sz="1400" dirty="0" err="1"/>
                        <a:t>bootstrap</a:t>
                      </a:r>
                      <a:r>
                        <a:rPr lang="fr-FR" altLang="fr-FR" sz="1400" dirty="0"/>
                        <a:t> = méthode d'échantillonnage des points de données (avec ou sans remise)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08940"/>
                  </a:ext>
                </a:extLst>
              </a:tr>
              <a:tr h="3001046">
                <a:tc>
                  <a:txBody>
                    <a:bodyPr/>
                    <a:lstStyle/>
                    <a:p>
                      <a:r>
                        <a:rPr lang="fr-FR" dirty="0"/>
                        <a:t>Résultats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Validation croisée avec les valeurs                             d’hyperparamètres suivants : </a:t>
                      </a:r>
                      <a:endParaRPr lang="fr-FR" b="1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Meilleur résultats de R2 obtenue pour la combinaison suivante :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61911"/>
                  </a:ext>
                </a:extLst>
              </a:tr>
            </a:tbl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60210435-4470-44AA-8FF5-F5304378EE1E}"/>
              </a:ext>
            </a:extLst>
          </p:cNvPr>
          <p:cNvGrpSpPr/>
          <p:nvPr/>
        </p:nvGrpSpPr>
        <p:grpSpPr>
          <a:xfrm>
            <a:off x="8495938" y="3669819"/>
            <a:ext cx="3754119" cy="1169551"/>
            <a:chOff x="-2992119" y="426720"/>
            <a:chExt cx="3754119" cy="1169551"/>
          </a:xfrm>
        </p:grpSpPr>
        <p:sp>
          <p:nvSpPr>
            <p:cNvPr id="3" name="Accolade ouvrante 2">
              <a:extLst>
                <a:ext uri="{FF2B5EF4-FFF2-40B4-BE49-F238E27FC236}">
                  <a16:creationId xmlns:a16="http://schemas.microsoft.com/office/drawing/2014/main" id="{91A3FA80-6D26-47D9-8602-27E0B0628215}"/>
                </a:ext>
              </a:extLst>
            </p:cNvPr>
            <p:cNvSpPr/>
            <p:nvPr/>
          </p:nvSpPr>
          <p:spPr>
            <a:xfrm>
              <a:off x="-2992119" y="525797"/>
              <a:ext cx="477519" cy="1013800"/>
            </a:xfrm>
            <a:prstGeom prst="leftBrace">
              <a:avLst>
                <a:gd name="adj1" fmla="val 2657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EED26E9F-F84E-4639-BAE8-CD1AB27AB803}"/>
                </a:ext>
              </a:extLst>
            </p:cNvPr>
            <p:cNvSpPr txBox="1"/>
            <p:nvPr/>
          </p:nvSpPr>
          <p:spPr>
            <a:xfrm>
              <a:off x="-2730500" y="426720"/>
              <a:ext cx="34925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max_depth</a:t>
              </a:r>
              <a:r>
                <a:rPr lang="fr-FR" sz="1400" dirty="0"/>
                <a:t>=[80, 90, 100, 110]</a:t>
              </a:r>
            </a:p>
            <a:p>
              <a:r>
                <a:rPr lang="fr-FR" sz="1400" dirty="0" err="1"/>
                <a:t>max_features</a:t>
              </a:r>
              <a:r>
                <a:rPr lang="fr-FR" sz="1400" dirty="0"/>
                <a:t> = [2, 3]</a:t>
              </a:r>
            </a:p>
            <a:p>
              <a:r>
                <a:rPr lang="fr-FR" sz="1400" dirty="0" err="1"/>
                <a:t>min_samples_leaf</a:t>
              </a:r>
              <a:r>
                <a:rPr lang="fr-FR" sz="1400" dirty="0"/>
                <a:t> =  [3, 4, 5]</a:t>
              </a:r>
            </a:p>
            <a:p>
              <a:r>
                <a:rPr lang="fr-FR" sz="1400" dirty="0" err="1"/>
                <a:t>min_samples_split</a:t>
              </a:r>
              <a:r>
                <a:rPr lang="fr-FR" sz="1400" dirty="0"/>
                <a:t> =  [8, 10, 12]</a:t>
              </a:r>
            </a:p>
            <a:p>
              <a:r>
                <a:rPr lang="fr-FR" sz="1400" dirty="0" err="1"/>
                <a:t>n_estimators</a:t>
              </a:r>
              <a:r>
                <a:rPr lang="fr-FR" sz="1400" dirty="0"/>
                <a:t> =  [100, 150, 200]</a:t>
              </a: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3CDC6F0A-AE0F-4EB2-B5B4-1EB604B32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99" y="5668441"/>
            <a:ext cx="5661891" cy="544665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13E303-ADBC-486B-8891-4229E4E9E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77" y="3564917"/>
            <a:ext cx="4811016" cy="74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DAB7E2-203A-4F11-B892-88FFEF67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72AEAD-FA99-474A-83AC-6C223A35E9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26236"/>
            <a:ext cx="11029950" cy="101441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Gradient </a:t>
            </a:r>
            <a:r>
              <a:rPr lang="fr-FR" dirty="0" err="1">
                <a:solidFill>
                  <a:schemeClr val="tx1"/>
                </a:solidFill>
              </a:rPr>
              <a:t>boosting</a:t>
            </a:r>
            <a:r>
              <a:rPr lang="fr-FR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088EF4-E217-4CDD-9EE8-8056B8A7BC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2" y="1145042"/>
            <a:ext cx="5349875" cy="1690687"/>
          </a:xfr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6A1FD61-B88B-43A4-98D8-10DC5848E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4527305"/>
            <a:ext cx="4912054" cy="2085755"/>
          </a:xfrm>
          <a:prstGeom prst="rect">
            <a:avLst/>
          </a:prstGeom>
        </p:spPr>
      </p:pic>
      <p:graphicFrame>
        <p:nvGraphicFramePr>
          <p:cNvPr id="17" name="Tableau 9">
            <a:extLst>
              <a:ext uri="{FF2B5EF4-FFF2-40B4-BE49-F238E27FC236}">
                <a16:creationId xmlns:a16="http://schemas.microsoft.com/office/drawing/2014/main" id="{D09C90B5-CF6C-4CB1-A0B3-941E4674F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13404"/>
              </p:ext>
            </p:extLst>
          </p:nvPr>
        </p:nvGraphicFramePr>
        <p:xfrm>
          <a:off x="329578" y="653143"/>
          <a:ext cx="11433630" cy="6111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815">
                  <a:extLst>
                    <a:ext uri="{9D8B030D-6E8A-4147-A177-3AD203B41FA5}">
                      <a16:colId xmlns:a16="http://schemas.microsoft.com/office/drawing/2014/main" val="2065529472"/>
                    </a:ext>
                  </a:extLst>
                </a:gridCol>
                <a:gridCol w="5716815">
                  <a:extLst>
                    <a:ext uri="{9D8B030D-6E8A-4147-A177-3AD203B41FA5}">
                      <a16:colId xmlns:a16="http://schemas.microsoft.com/office/drawing/2014/main" val="4031986872"/>
                    </a:ext>
                  </a:extLst>
                </a:gridCol>
              </a:tblGrid>
              <a:tr h="2860890">
                <a:tc>
                  <a:txBody>
                    <a:bodyPr/>
                    <a:lstStyle/>
                    <a:p>
                      <a:r>
                        <a:rPr lang="fr-FR" dirty="0"/>
                        <a:t>Ridge avec les paramètres par défaut : 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N_estimator</a:t>
                      </a:r>
                      <a:r>
                        <a:rPr lang="fr-FR" sz="1400" dirty="0"/>
                        <a:t> : nombre d’arbres dans la foret</a:t>
                      </a:r>
                    </a:p>
                    <a:p>
                      <a:r>
                        <a:rPr lang="fr-FR" sz="1400" dirty="0" err="1"/>
                        <a:t>Max_depth</a:t>
                      </a:r>
                      <a:r>
                        <a:rPr lang="fr-FR" sz="1400" dirty="0"/>
                        <a:t> : </a:t>
                      </a:r>
                      <a:r>
                        <a:rPr lang="fr-F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profondeur de l'arbre construit,  plus l'arbre est profond, plus il est divisé et il capture plus d'informations</a:t>
                      </a:r>
                    </a:p>
                    <a:p>
                      <a:r>
                        <a:rPr lang="fr-F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fr-F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 représente le nombre minimum d'échantillons requis pour diviser un nœud interne</a:t>
                      </a:r>
                    </a:p>
                    <a:p>
                      <a:r>
                        <a:rPr lang="fr-F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fr-F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est le nombre minimum d'échantillons requis pour être sur un nœud feuille. </a:t>
                      </a:r>
                    </a:p>
                    <a:p>
                      <a:r>
                        <a:rPr lang="fr-F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fr-F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représente le nombre de </a:t>
                      </a:r>
                      <a:r>
                        <a:rPr lang="fr-F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r>
                        <a:rPr lang="fr-F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à prendre en compte lors de la recherche de la meilleure répartition</a:t>
                      </a:r>
                    </a:p>
                    <a:p>
                      <a:endParaRPr lang="fr-F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08940"/>
                  </a:ext>
                </a:extLst>
              </a:tr>
              <a:tr h="3250635">
                <a:tc>
                  <a:txBody>
                    <a:bodyPr/>
                    <a:lstStyle/>
                    <a:p>
                      <a:r>
                        <a:rPr lang="fr-FR" dirty="0"/>
                        <a:t>Résultats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Validation croisée avec les valeurs                             d’hyperparamètres suivants : </a:t>
                      </a:r>
                      <a:endParaRPr lang="fr-FR" b="1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Meilleur résultats de R2 obtenue pour la combinaison suivante :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61911"/>
                  </a:ext>
                </a:extLst>
              </a:tr>
            </a:tbl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14207532-3862-4042-9CF8-397F5A815703}"/>
              </a:ext>
            </a:extLst>
          </p:cNvPr>
          <p:cNvGrpSpPr/>
          <p:nvPr/>
        </p:nvGrpSpPr>
        <p:grpSpPr>
          <a:xfrm>
            <a:off x="8267375" y="4121661"/>
            <a:ext cx="3754119" cy="1013800"/>
            <a:chOff x="-2992119" y="424197"/>
            <a:chExt cx="3754119" cy="1013800"/>
          </a:xfrm>
        </p:grpSpPr>
        <p:sp>
          <p:nvSpPr>
            <p:cNvPr id="8" name="Accolade ouvrante 7">
              <a:extLst>
                <a:ext uri="{FF2B5EF4-FFF2-40B4-BE49-F238E27FC236}">
                  <a16:creationId xmlns:a16="http://schemas.microsoft.com/office/drawing/2014/main" id="{556683C3-3555-4A56-8AF3-1AB3F46FCB1C}"/>
                </a:ext>
              </a:extLst>
            </p:cNvPr>
            <p:cNvSpPr/>
            <p:nvPr/>
          </p:nvSpPr>
          <p:spPr>
            <a:xfrm>
              <a:off x="-2992119" y="424197"/>
              <a:ext cx="477519" cy="1013800"/>
            </a:xfrm>
            <a:prstGeom prst="leftBrace">
              <a:avLst>
                <a:gd name="adj1" fmla="val 37588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9F23C4C-139E-4582-96D8-EAAB511956D1}"/>
                </a:ext>
              </a:extLst>
            </p:cNvPr>
            <p:cNvSpPr txBox="1"/>
            <p:nvPr/>
          </p:nvSpPr>
          <p:spPr>
            <a:xfrm>
              <a:off x="-2730500" y="426720"/>
              <a:ext cx="3492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learning_rate</a:t>
              </a:r>
              <a:r>
                <a:rPr lang="en-US" sz="1400" dirty="0"/>
                <a:t>= [0.01,0.02,0.03,0.04]</a:t>
              </a:r>
            </a:p>
            <a:p>
              <a:r>
                <a:rPr lang="en-US" sz="1400" dirty="0" err="1"/>
                <a:t>n_estimators</a:t>
              </a:r>
              <a:r>
                <a:rPr lang="en-US" sz="1400" dirty="0"/>
                <a:t>= [100, 150, 200]</a:t>
              </a:r>
            </a:p>
            <a:p>
              <a:r>
                <a:rPr lang="en-US" sz="1400" dirty="0" err="1"/>
                <a:t>max_depth</a:t>
              </a:r>
              <a:r>
                <a:rPr lang="en-US" sz="1400" dirty="0"/>
                <a:t>= [3, 5, 7, 10]</a:t>
              </a:r>
            </a:p>
            <a:p>
              <a:r>
                <a:rPr lang="en-US" sz="1400" dirty="0" err="1"/>
                <a:t>min_samples_leaf</a:t>
              </a:r>
              <a:r>
                <a:rPr lang="en-US" sz="1400" dirty="0"/>
                <a:t>= [5, 10, 20]</a:t>
              </a:r>
              <a:endParaRPr lang="fr-FR" sz="1400" dirty="0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80AB5FBC-0FAB-4533-92A5-390E43525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342" y="6235873"/>
            <a:ext cx="5699866" cy="4969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8392569-772B-40B3-8EAE-ED059C0E1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1" y="4365821"/>
            <a:ext cx="5464013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7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0E1302-B142-4E1F-BBEC-9AA80753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9044" y="6141192"/>
            <a:ext cx="1052510" cy="365125"/>
          </a:xfrm>
        </p:spPr>
        <p:txBody>
          <a:bodyPr/>
          <a:lstStyle/>
          <a:p>
            <a:fld id="{5572164A-4F41-4359-8EAF-B9232DCD4175}" type="slidenum">
              <a:rPr lang="fr-FR" smtClean="0"/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8165F7-9756-49D9-81FD-3E1D80E9E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8594" y="60070"/>
            <a:ext cx="10671356" cy="447676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Xgboost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9068010-910F-4F98-B742-9876D8AFF2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4559344"/>
            <a:ext cx="4975225" cy="2201862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EC5A61E-8DB2-4593-8B56-060776A81DBD}"/>
              </a:ext>
            </a:extLst>
          </p:cNvPr>
          <p:cNvSpPr txBox="1">
            <a:spLocks/>
          </p:cNvSpPr>
          <p:nvPr/>
        </p:nvSpPr>
        <p:spPr>
          <a:xfrm>
            <a:off x="6687663" y="2765114"/>
            <a:ext cx="3754185" cy="2078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67B0E55F-4627-485D-BC28-663FF397D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41912"/>
              </p:ext>
            </p:extLst>
          </p:nvPr>
        </p:nvGraphicFramePr>
        <p:xfrm>
          <a:off x="358594" y="653302"/>
          <a:ext cx="11433630" cy="6144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815">
                  <a:extLst>
                    <a:ext uri="{9D8B030D-6E8A-4147-A177-3AD203B41FA5}">
                      <a16:colId xmlns:a16="http://schemas.microsoft.com/office/drawing/2014/main" val="2065529472"/>
                    </a:ext>
                  </a:extLst>
                </a:gridCol>
                <a:gridCol w="5716815">
                  <a:extLst>
                    <a:ext uri="{9D8B030D-6E8A-4147-A177-3AD203B41FA5}">
                      <a16:colId xmlns:a16="http://schemas.microsoft.com/office/drawing/2014/main" val="4031986872"/>
                    </a:ext>
                  </a:extLst>
                </a:gridCol>
              </a:tblGrid>
              <a:tr h="3208521">
                <a:tc>
                  <a:txBody>
                    <a:bodyPr/>
                    <a:lstStyle/>
                    <a:p>
                      <a:r>
                        <a:rPr lang="fr-FR" dirty="0" err="1"/>
                        <a:t>XGBoost</a:t>
                      </a:r>
                      <a:r>
                        <a:rPr lang="fr-FR" dirty="0"/>
                        <a:t>  avec les paramètres par défaut : (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booster [default=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gbtree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silent [default=0],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nthread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[default to maximum number of threads available if not set], 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[default=0.3],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min_child_weight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[default=1], 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[default=6], 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max_leaf_nodes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gamma [default=0], 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max_delta_step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[default=0], 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subsample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[default=1], 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colsample_bytree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[default=1], lambda [default=1], alpha [default=0],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scale_pos_weight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[default=1], 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objective [default=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reg:linear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eval_metric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 default according to objective ], 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seed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[default=0])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Beaucoup d’hyperparamètres à gérer, nous nous intéressons à un sous ensemble : </a:t>
                      </a:r>
                    </a:p>
                    <a:p>
                      <a:r>
                        <a:rPr lang="fr-FR" sz="1600" dirty="0"/>
                        <a:t>Booster : type de modèle dans chaque itération, </a:t>
                      </a:r>
                      <a:r>
                        <a:rPr lang="fr-FR" sz="1600" dirty="0" err="1"/>
                        <a:t>gbtree</a:t>
                      </a:r>
                      <a:r>
                        <a:rPr lang="fr-FR" sz="1600" dirty="0"/>
                        <a:t> : basé sur les </a:t>
                      </a:r>
                      <a:r>
                        <a:rPr lang="fr-FR" sz="1600" dirty="0" err="1"/>
                        <a:t>arrbres</a:t>
                      </a:r>
                      <a:r>
                        <a:rPr lang="fr-FR" sz="1600" dirty="0"/>
                        <a:t> ou </a:t>
                      </a:r>
                      <a:r>
                        <a:rPr lang="fr-FR" sz="1600" dirty="0" err="1"/>
                        <a:t>gblinear</a:t>
                      </a:r>
                      <a:r>
                        <a:rPr lang="fr-FR" sz="1600" dirty="0"/>
                        <a:t> : modèle linéaire</a:t>
                      </a:r>
                    </a:p>
                    <a:p>
                      <a:r>
                        <a:rPr lang="en-US" sz="1600" dirty="0"/>
                        <a:t>Objective : </a:t>
                      </a:r>
                      <a:r>
                        <a:rPr lang="fr-FR" sz="1600" dirty="0"/>
                        <a:t>définit la fonction de perte à minimiser. Les valeurs les plus utilisées sont : </a:t>
                      </a:r>
                      <a:r>
                        <a:rPr lang="fr-FR" sz="1600" dirty="0" err="1"/>
                        <a:t>binaire:logistique</a:t>
                      </a:r>
                      <a:r>
                        <a:rPr lang="fr-FR" sz="1600" dirty="0"/>
                        <a:t> – </a:t>
                      </a:r>
                      <a:r>
                        <a:rPr lang="fr-FR" sz="1600" dirty="0" err="1"/>
                        <a:t>multi:softmax</a:t>
                      </a:r>
                      <a:r>
                        <a:rPr lang="fr-FR" sz="1600" dirty="0"/>
                        <a:t> – </a:t>
                      </a:r>
                      <a:r>
                        <a:rPr lang="fr-FR" sz="1600" dirty="0" err="1"/>
                        <a:t>multi:softprob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colsample_bytree</a:t>
                      </a:r>
                      <a:r>
                        <a:rPr lang="en-US" sz="1600" dirty="0"/>
                        <a:t> : </a:t>
                      </a:r>
                      <a:r>
                        <a:rPr lang="fr-FR" sz="1600" dirty="0"/>
                        <a:t>Dénote la fraction de colonnes à échantillonner au hasard pour chaque arbre.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learning_rate</a:t>
                      </a:r>
                      <a:r>
                        <a:rPr lang="en-US" sz="1600" dirty="0"/>
                        <a:t> : </a:t>
                      </a:r>
                    </a:p>
                    <a:p>
                      <a:r>
                        <a:rPr lang="en-US" sz="1600" dirty="0" err="1"/>
                        <a:t>max_depth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profendeur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maximale</a:t>
                      </a:r>
                      <a:r>
                        <a:rPr lang="en-US" sz="1600" dirty="0"/>
                        <a:t> de </a:t>
                      </a:r>
                      <a:r>
                        <a:rPr lang="en-US" sz="1600" dirty="0" err="1"/>
                        <a:t>l’arbre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Subsample : </a:t>
                      </a:r>
                      <a:r>
                        <a:rPr lang="fr-FR" sz="1600" dirty="0"/>
                        <a:t>Dénote la fraction d'observations à échantillonner au hasard pour chaque arbre.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08940"/>
                  </a:ext>
                </a:extLst>
              </a:tr>
              <a:tr h="2936107">
                <a:tc>
                  <a:txBody>
                    <a:bodyPr/>
                    <a:lstStyle/>
                    <a:p>
                      <a:r>
                        <a:rPr lang="fr-FR" dirty="0"/>
                        <a:t>Résultats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Validation croisée avec les valeurs                             d’hyperparamètres suivants : </a:t>
                      </a:r>
                      <a:endParaRPr lang="fr-FR" b="1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sz="1100" dirty="0"/>
                    </a:p>
                    <a:p>
                      <a:r>
                        <a:rPr lang="fr-FR" dirty="0"/>
                        <a:t>Meilleur résultats de R2 obtenue pour la combinaison suivante :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61911"/>
                  </a:ext>
                </a:extLst>
              </a:tr>
            </a:tbl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F8AC900F-3E33-4114-B18D-F5DB073847F9}"/>
              </a:ext>
            </a:extLst>
          </p:cNvPr>
          <p:cNvGrpSpPr/>
          <p:nvPr/>
        </p:nvGrpSpPr>
        <p:grpSpPr>
          <a:xfrm>
            <a:off x="9106902" y="3995572"/>
            <a:ext cx="3830319" cy="1600438"/>
            <a:chOff x="-3068319" y="406733"/>
            <a:chExt cx="3830319" cy="1600438"/>
          </a:xfrm>
        </p:grpSpPr>
        <p:sp>
          <p:nvSpPr>
            <p:cNvPr id="8" name="Accolade ouvrante 7">
              <a:extLst>
                <a:ext uri="{FF2B5EF4-FFF2-40B4-BE49-F238E27FC236}">
                  <a16:creationId xmlns:a16="http://schemas.microsoft.com/office/drawing/2014/main" id="{E3527628-D5AB-4422-B47E-2ED0A324D33A}"/>
                </a:ext>
              </a:extLst>
            </p:cNvPr>
            <p:cNvSpPr/>
            <p:nvPr/>
          </p:nvSpPr>
          <p:spPr>
            <a:xfrm>
              <a:off x="-3068319" y="474996"/>
              <a:ext cx="477519" cy="1205107"/>
            </a:xfrm>
            <a:prstGeom prst="leftBrace">
              <a:avLst>
                <a:gd name="adj1" fmla="val 29610"/>
                <a:gd name="adj2" fmla="val 5210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239102E-0352-4F64-ABC2-703EF217BCE0}"/>
                </a:ext>
              </a:extLst>
            </p:cNvPr>
            <p:cNvSpPr txBox="1"/>
            <p:nvPr/>
          </p:nvSpPr>
          <p:spPr>
            <a:xfrm>
              <a:off x="-2730500" y="406733"/>
              <a:ext cx="34925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objective= ['</a:t>
              </a:r>
              <a:r>
                <a:rPr lang="en-US" sz="1400" dirty="0" err="1"/>
                <a:t>reg:squarederror</a:t>
              </a:r>
              <a:r>
                <a:rPr lang="en-US" sz="1400" dirty="0"/>
                <a:t>']</a:t>
              </a:r>
            </a:p>
            <a:p>
              <a:r>
                <a:rPr lang="en-US" sz="1400" dirty="0" err="1"/>
                <a:t>colsample_bytree</a:t>
              </a:r>
              <a:r>
                <a:rPr lang="en-US" sz="1400" dirty="0"/>
                <a:t>= [0.5, 0.7]</a:t>
              </a:r>
            </a:p>
            <a:p>
              <a:r>
                <a:rPr lang="en-US" sz="1400" dirty="0" err="1"/>
                <a:t>learning_rate</a:t>
              </a:r>
              <a:r>
                <a:rPr lang="en-US" sz="1400" dirty="0"/>
                <a:t>= [0.01, 0.1]</a:t>
              </a:r>
            </a:p>
            <a:p>
              <a:r>
                <a:rPr lang="en-US" sz="1400" dirty="0" err="1"/>
                <a:t>max_depth</a:t>
              </a:r>
              <a:r>
                <a:rPr lang="en-US" sz="1400" dirty="0"/>
                <a:t>= [3, 5, 7, 10]</a:t>
              </a:r>
            </a:p>
            <a:p>
              <a:r>
                <a:rPr lang="en-US" sz="1400" dirty="0" err="1"/>
                <a:t>n_estimators</a:t>
              </a:r>
              <a:r>
                <a:rPr lang="en-US" sz="1400" dirty="0"/>
                <a:t>= [100, 150, 200] </a:t>
              </a:r>
            </a:p>
            <a:p>
              <a:r>
                <a:rPr lang="en-US" sz="1400" dirty="0"/>
                <a:t>subsample= [0.5, 0.7]</a:t>
              </a:r>
              <a:endParaRPr lang="fr-FR" sz="1400" dirty="0"/>
            </a:p>
            <a:p>
              <a:endParaRPr lang="fr-FR" sz="1400" dirty="0"/>
            </a:p>
          </p:txBody>
        </p:sp>
      </p:grp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EE7B07A3-F12C-4206-A9A6-A138E8542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4" y="5494246"/>
            <a:ext cx="5589474" cy="12051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46E727-D3AE-40F0-A7E8-69518641E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5" y="4574940"/>
            <a:ext cx="5364945" cy="1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6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165F7-9756-49D9-81FD-3E1D80E9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0E1302-B142-4E1F-BBEC-9AA80753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4361" y="6467767"/>
            <a:ext cx="1052508" cy="365125"/>
          </a:xfrm>
        </p:spPr>
        <p:txBody>
          <a:bodyPr/>
          <a:lstStyle/>
          <a:p>
            <a:fld id="{5572164A-4F41-4359-8EAF-B9232DCD4175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E0111A7-E41B-4116-BBD8-EF7DF3091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9" y="2458487"/>
            <a:ext cx="5296037" cy="965660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7A631962-95D7-4024-91BC-C30A1CFD1289}"/>
              </a:ext>
            </a:extLst>
          </p:cNvPr>
          <p:cNvSpPr txBox="1">
            <a:spLocks/>
          </p:cNvSpPr>
          <p:nvPr/>
        </p:nvSpPr>
        <p:spPr>
          <a:xfrm>
            <a:off x="6233777" y="5414805"/>
            <a:ext cx="3754185" cy="143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5E9B816-7514-47FE-AF8E-1ED21BE8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20" y="3951654"/>
            <a:ext cx="5071103" cy="1830479"/>
          </a:xfrm>
          <a:prstGeom prst="rect">
            <a:avLst/>
          </a:prstGeom>
        </p:spPr>
      </p:pic>
      <p:grpSp>
        <p:nvGrpSpPr>
          <p:cNvPr id="32" name="Groupe 31">
            <a:extLst>
              <a:ext uri="{FF2B5EF4-FFF2-40B4-BE49-F238E27FC236}">
                <a16:creationId xmlns:a16="http://schemas.microsoft.com/office/drawing/2014/main" id="{9314BA6F-52A3-4000-A47B-266EBE11B9CC}"/>
              </a:ext>
            </a:extLst>
          </p:cNvPr>
          <p:cNvGrpSpPr/>
          <p:nvPr/>
        </p:nvGrpSpPr>
        <p:grpSpPr>
          <a:xfrm>
            <a:off x="176788" y="5726850"/>
            <a:ext cx="5778205" cy="954107"/>
            <a:chOff x="4996643" y="4232851"/>
            <a:chExt cx="6025313" cy="954107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4A4AF8F-8D7B-417B-BD30-AAE2C4BF9EDA}"/>
                </a:ext>
              </a:extLst>
            </p:cNvPr>
            <p:cNvSpPr txBox="1"/>
            <p:nvPr/>
          </p:nvSpPr>
          <p:spPr>
            <a:xfrm>
              <a:off x="4996643" y="4232851"/>
              <a:ext cx="6025313" cy="95410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linear</a:t>
              </a:r>
            </a:p>
            <a:p>
              <a:r>
                <a:rPr lang="en-US" sz="1400" dirty="0" err="1"/>
                <a:t>Rbf</a:t>
              </a:r>
              <a:endParaRPr lang="en-US" sz="1400" dirty="0"/>
            </a:p>
            <a:p>
              <a:r>
                <a:rPr lang="en-US" sz="1400" dirty="0"/>
                <a:t>Sigmoid</a:t>
              </a:r>
            </a:p>
            <a:p>
              <a:r>
                <a:rPr lang="en-US" sz="1400" dirty="0"/>
                <a:t>poly</a:t>
              </a:r>
              <a:endParaRPr lang="fr-FR" sz="1400" dirty="0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0ED6124B-2733-44F8-BBC5-832ABA4B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510" y="4256751"/>
              <a:ext cx="5014395" cy="289585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D61C761B-8FEE-4546-B963-88105575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083" y="4915357"/>
              <a:ext cx="4884843" cy="220999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4F5CF53C-FD4D-46A1-BBE7-809A472EB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118" y="4446488"/>
              <a:ext cx="4900085" cy="236240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E02EB58B-90B6-431E-9EA9-A38ED7E4E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084" y="4692157"/>
              <a:ext cx="4839119" cy="198137"/>
            </a:xfrm>
            <a:prstGeom prst="rect">
              <a:avLst/>
            </a:prstGeom>
          </p:spPr>
        </p:pic>
      </p:grpSp>
      <p:graphicFrame>
        <p:nvGraphicFramePr>
          <p:cNvPr id="31" name="Tableau 9">
            <a:extLst>
              <a:ext uri="{FF2B5EF4-FFF2-40B4-BE49-F238E27FC236}">
                <a16:creationId xmlns:a16="http://schemas.microsoft.com/office/drawing/2014/main" id="{6CB9B0CA-9312-4C63-B4E0-022ACAF61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77735"/>
              </p:ext>
            </p:extLst>
          </p:nvPr>
        </p:nvGraphicFramePr>
        <p:xfrm>
          <a:off x="161470" y="1938200"/>
          <a:ext cx="11736616" cy="4745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376">
                  <a:extLst>
                    <a:ext uri="{9D8B030D-6E8A-4147-A177-3AD203B41FA5}">
                      <a16:colId xmlns:a16="http://schemas.microsoft.com/office/drawing/2014/main" val="2065529472"/>
                    </a:ext>
                  </a:extLst>
                </a:gridCol>
                <a:gridCol w="6111240">
                  <a:extLst>
                    <a:ext uri="{9D8B030D-6E8A-4147-A177-3AD203B41FA5}">
                      <a16:colId xmlns:a16="http://schemas.microsoft.com/office/drawing/2014/main" val="4031986872"/>
                    </a:ext>
                  </a:extLst>
                </a:gridCol>
              </a:tblGrid>
              <a:tr h="1757353">
                <a:tc>
                  <a:txBody>
                    <a:bodyPr/>
                    <a:lstStyle/>
                    <a:p>
                      <a:r>
                        <a:rPr lang="fr-FR" dirty="0"/>
                        <a:t>SVR  avec les paramètres par défaut : 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300" dirty="0"/>
                        <a:t> </a:t>
                      </a:r>
                      <a:r>
                        <a:rPr kumimoji="0" lang="fr-FR" altLang="fr-FR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{‘</a:t>
                      </a:r>
                      <a:r>
                        <a:rPr kumimoji="0" lang="fr-FR" altLang="fr-FR" sz="13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‘poly’, ‘</a:t>
                      </a:r>
                      <a:r>
                        <a:rPr kumimoji="0" lang="fr-FR" altLang="fr-FR" sz="13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fr-FR" altLang="fr-FR" sz="13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sigmoid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fr-FR" altLang="fr-FR" sz="13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precomputed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’}, default=’</a:t>
                      </a:r>
                      <a:r>
                        <a:rPr kumimoji="0" lang="fr-FR" altLang="fr-FR" sz="13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: </a:t>
                      </a:r>
                      <a:r>
                        <a:rPr lang="fr-FR" altLang="fr-FR" sz="1300" kern="1200" dirty="0">
                          <a:solidFill>
                            <a:srgbClr val="212529"/>
                          </a:solidFill>
                          <a:latin typeface="+mn-lt"/>
                          <a:ea typeface="+mn-ea"/>
                          <a:cs typeface="+mn-cs"/>
                        </a:rPr>
                        <a:t>type de noyau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degree</a:t>
                      </a:r>
                      <a:r>
                        <a:rPr kumimoji="0" lang="fr-FR" altLang="fr-FR" sz="13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default=3 </a:t>
                      </a:r>
                      <a:r>
                        <a:rPr kumimoji="0" lang="fr-FR" altLang="fr-FR" sz="13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degré du noyau polynomial, vide sinon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{‘</a:t>
                      </a:r>
                      <a:r>
                        <a:rPr kumimoji="0" lang="fr-FR" altLang="fr-FR" sz="13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‘auto’} or </a:t>
                      </a:r>
                      <a:r>
                        <a:rPr kumimoji="0" lang="fr-FR" altLang="fr-FR" sz="13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default=’</a:t>
                      </a:r>
                      <a:r>
                        <a:rPr kumimoji="0" lang="fr-FR" altLang="fr-FR" sz="13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: </a:t>
                      </a:r>
                      <a:r>
                        <a:rPr lang="fr-FR" altLang="fr-FR" sz="1300" kern="1200" dirty="0">
                          <a:solidFill>
                            <a:srgbClr val="212529"/>
                          </a:solidFill>
                          <a:latin typeface="+mn-lt"/>
                          <a:ea typeface="+mn-ea"/>
                          <a:cs typeface="+mn-cs"/>
                        </a:rPr>
                        <a:t>Coefficient du kernel pour des kernels autre que linéaire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coef0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float, default=0.0 </a:t>
                      </a:r>
                      <a:r>
                        <a:rPr kumimoji="0" lang="fr-FR" altLang="fr-FR" sz="13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terme indépendant dans la fonction kernel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</a:t>
                      </a:r>
                      <a:r>
                        <a:rPr kumimoji="0" lang="fr-FR" altLang="fr-FR" sz="13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default=1e-3 </a:t>
                      </a:r>
                      <a:r>
                        <a:rPr kumimoji="0" lang="fr-FR" altLang="fr-FR" sz="13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tolérance pour le critère d’</a:t>
                      </a:r>
                      <a:r>
                        <a:rPr kumimoji="0" lang="fr-FR" altLang="fr-FR" sz="13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arret</a:t>
                      </a:r>
                      <a:r>
                        <a:rPr kumimoji="0" lang="fr-FR" altLang="fr-FR" sz="13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fr-FR" altLang="fr-FR" sz="13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default=1.0 </a:t>
                      </a:r>
                      <a:r>
                        <a:rPr kumimoji="0" lang="fr-FR" altLang="fr-FR" sz="1300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paramètre de régularisation</a:t>
                      </a:r>
                      <a:endParaRPr kumimoji="0" lang="fr-FR" altLang="fr-FR" sz="130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1252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epsilon</a:t>
                      </a:r>
                      <a:r>
                        <a:rPr kumimoji="0" lang="fr-FR" altLang="fr-FR" sz="13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fr-FR" altLang="fr-FR" sz="13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2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default=0.1 : </a:t>
                      </a:r>
                      <a:r>
                        <a:rPr kumimoji="0" lang="fr-FR" altLang="fr-F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spécifie le tube epsilon à l'intérieur duquel la pénalité est associée dans la fonction de perte d'entraînement aux points prédits à une distance epsilon de la valeur actuelle.</a:t>
                      </a:r>
                      <a:r>
                        <a:rPr kumimoji="0" lang="fr-FR" altLang="fr-F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08940"/>
                  </a:ext>
                </a:extLst>
              </a:tr>
              <a:tr h="2672989">
                <a:tc>
                  <a:txBody>
                    <a:bodyPr/>
                    <a:lstStyle/>
                    <a:p>
                      <a:r>
                        <a:rPr lang="fr-FR" dirty="0"/>
                        <a:t>Résultats 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Validation croisée avec </a:t>
                      </a:r>
                      <a:r>
                        <a:rPr lang="fr-FR" dirty="0" err="1"/>
                        <a:t>GridSearchCV</a:t>
                      </a:r>
                      <a:r>
                        <a:rPr lang="fr-FR" dirty="0"/>
                        <a:t> et avec </a:t>
                      </a:r>
                      <a:r>
                        <a:rPr lang="fr-FR" dirty="0" err="1"/>
                        <a:t>Randomized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SearchCV</a:t>
                      </a:r>
                      <a:r>
                        <a:rPr lang="fr-FR" dirty="0"/>
                        <a:t> avec les valeurs    d’hyperparamètres suivants : </a:t>
                      </a:r>
                      <a:endParaRPr lang="fr-FR" b="1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Meilleur résultats de R2 obtenue pour la combinaison suivante : </a:t>
                      </a:r>
                    </a:p>
                    <a:p>
                      <a:r>
                        <a:rPr lang="fr-FR" dirty="0"/>
                        <a:t>Kernel : </a:t>
                      </a:r>
                      <a:r>
                        <a:rPr lang="fr-FR" dirty="0" err="1"/>
                        <a:t>linear</a:t>
                      </a:r>
                      <a:r>
                        <a:rPr lang="fr-FR" dirty="0"/>
                        <a:t>, C=1,5, </a:t>
                      </a:r>
                      <a:r>
                        <a:rPr lang="fr-FR" dirty="0" err="1"/>
                        <a:t>tol</a:t>
                      </a:r>
                      <a:r>
                        <a:rPr lang="fr-FR" dirty="0"/>
                        <a:t>=0,1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61911"/>
                  </a:ext>
                </a:extLst>
              </a:tr>
            </a:tbl>
          </a:graphicData>
        </a:graphic>
      </p:graphicFrame>
      <p:grpSp>
        <p:nvGrpSpPr>
          <p:cNvPr id="15" name="Groupe 14">
            <a:extLst>
              <a:ext uri="{FF2B5EF4-FFF2-40B4-BE49-F238E27FC236}">
                <a16:creationId xmlns:a16="http://schemas.microsoft.com/office/drawing/2014/main" id="{F5E2726E-3F93-4954-8682-637F6DBFF068}"/>
              </a:ext>
            </a:extLst>
          </p:cNvPr>
          <p:cNvGrpSpPr/>
          <p:nvPr/>
        </p:nvGrpSpPr>
        <p:grpSpPr>
          <a:xfrm>
            <a:off x="6632469" y="4617069"/>
            <a:ext cx="3743548" cy="765931"/>
            <a:chOff x="-2981548" y="426720"/>
            <a:chExt cx="3743548" cy="765931"/>
          </a:xfrm>
        </p:grpSpPr>
        <p:sp>
          <p:nvSpPr>
            <p:cNvPr id="16" name="Accolade ouvrante 15">
              <a:extLst>
                <a:ext uri="{FF2B5EF4-FFF2-40B4-BE49-F238E27FC236}">
                  <a16:creationId xmlns:a16="http://schemas.microsoft.com/office/drawing/2014/main" id="{294CDBB6-9CB2-4E4D-871A-888E67A1E4C7}"/>
                </a:ext>
              </a:extLst>
            </p:cNvPr>
            <p:cNvSpPr/>
            <p:nvPr/>
          </p:nvSpPr>
          <p:spPr>
            <a:xfrm>
              <a:off x="-2981548" y="426720"/>
              <a:ext cx="477519" cy="765931"/>
            </a:xfrm>
            <a:prstGeom prst="leftBrace">
              <a:avLst>
                <a:gd name="adj1" fmla="val 2961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8D4E611-4A29-46F1-9904-11A06FADAED1}"/>
                </a:ext>
              </a:extLst>
            </p:cNvPr>
            <p:cNvSpPr txBox="1"/>
            <p:nvPr/>
          </p:nvSpPr>
          <p:spPr>
            <a:xfrm>
              <a:off x="-2730500" y="426720"/>
              <a:ext cx="34925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kernel = ["linear", "</a:t>
              </a:r>
              <a:r>
                <a:rPr lang="en-US" sz="1400" dirty="0" err="1"/>
                <a:t>rbf</a:t>
              </a:r>
              <a:r>
                <a:rPr lang="en-US" sz="1400" dirty="0"/>
                <a:t>", "sigmoid", "poly"]</a:t>
              </a:r>
            </a:p>
            <a:p>
              <a:r>
                <a:rPr lang="en-US" sz="1400" dirty="0"/>
                <a:t>tolerance = [0.001, 0.01, 0.1, 1]</a:t>
              </a:r>
            </a:p>
            <a:p>
              <a:r>
                <a:rPr lang="en-US" sz="1400" dirty="0"/>
                <a:t>C = [1, 1.5, 2, 2.5, 3</a:t>
              </a:r>
              <a:r>
                <a:rPr lang="fr-FR" sz="1400" dirty="0"/>
                <a:t>]</a:t>
              </a: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3A09CF33-1BE9-4DE7-87B7-FB8FB02CA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975F240-E535-471E-9EB0-0D63207898B0}"/>
              </a:ext>
            </a:extLst>
          </p:cNvPr>
          <p:cNvGrpSpPr/>
          <p:nvPr/>
        </p:nvGrpSpPr>
        <p:grpSpPr>
          <a:xfrm>
            <a:off x="766992" y="5818428"/>
            <a:ext cx="5154543" cy="845373"/>
            <a:chOff x="-4100756" y="2147522"/>
            <a:chExt cx="5568174" cy="845373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2FB4A7E-E184-4FF1-A18B-7DDB230A1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88043" y="2342369"/>
              <a:ext cx="5555461" cy="213378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4F26E42-93E6-4158-8385-7343291B1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88043" y="2580341"/>
              <a:ext cx="5410669" cy="19051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445FED7A-A331-49EE-8FBB-3E450C44D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00756" y="2147522"/>
              <a:ext cx="5395428" cy="182896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A6002A85-2BAB-40E6-B5E5-20C5C52B7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00756" y="2794758"/>
              <a:ext cx="5448772" cy="198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65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F5EBD-911E-4B8A-9DE9-4E5383ED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modèle : consommation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70025A-EEFB-45A0-AFCA-B49EE9FF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932" y="6482281"/>
            <a:ext cx="1052508" cy="365125"/>
          </a:xfrm>
        </p:spPr>
        <p:txBody>
          <a:bodyPr/>
          <a:lstStyle/>
          <a:p>
            <a:fld id="{5572164A-4F41-4359-8EAF-B9232DCD4175}" type="slidenum">
              <a:rPr lang="fr-FR" smtClean="0"/>
              <a:t>24</a:t>
            </a:fld>
            <a:endParaRPr lang="fr-FR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8315D21-8DD6-4ADC-822C-386E20B2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58239"/>
              </p:ext>
            </p:extLst>
          </p:nvPr>
        </p:nvGraphicFramePr>
        <p:xfrm>
          <a:off x="379185" y="1952146"/>
          <a:ext cx="11433630" cy="4530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3630">
                  <a:extLst>
                    <a:ext uri="{9D8B030D-6E8A-4147-A177-3AD203B41FA5}">
                      <a16:colId xmlns:a16="http://schemas.microsoft.com/office/drawing/2014/main" val="2065529472"/>
                    </a:ext>
                  </a:extLst>
                </a:gridCol>
              </a:tblGrid>
              <a:tr h="2721297">
                <a:tc>
                  <a:txBody>
                    <a:bodyPr/>
                    <a:lstStyle/>
                    <a:p>
                      <a:r>
                        <a:rPr lang="fr-FR" dirty="0"/>
                        <a:t>Choix du modèle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08940"/>
                  </a:ext>
                </a:extLst>
              </a:tr>
              <a:tr h="1808839">
                <a:tc>
                  <a:txBody>
                    <a:bodyPr/>
                    <a:lstStyle/>
                    <a:p>
                      <a:r>
                        <a:rPr lang="fr-FR" b="1" dirty="0"/>
                        <a:t>Interprétation</a:t>
                      </a:r>
                    </a:p>
                    <a:p>
                      <a:r>
                        <a:rPr lang="fr-FR" dirty="0"/>
                        <a:t>On évalue suivant la valeur de R2 pouvant facilement être convertie en un pourcentage </a:t>
                      </a:r>
                    </a:p>
                    <a:p>
                      <a:r>
                        <a:rPr lang="fr-FR" dirty="0"/>
                        <a:t>Le meilleur modèle est obtenu est </a:t>
                      </a:r>
                      <a:r>
                        <a:rPr lang="fr-FR" dirty="0" err="1"/>
                        <a:t>Xgboost</a:t>
                      </a:r>
                      <a:endParaRPr lang="fr-FR" dirty="0"/>
                    </a:p>
                    <a:p>
                      <a:r>
                        <a:rPr lang="fr-FR" dirty="0"/>
                        <a:t>Un meilleur Modèle possède la meilleure valeur de R2 et une erreur  RMSE (erreur) moins importante qu’avec les autres modèles ( c’est généralement le cas : l’amélioration de R2 est toujours accompagnée par une diminution de 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61911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C764A62C-C13D-4E45-9AFF-696EFC605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82" y="1999570"/>
            <a:ext cx="3702481" cy="2643379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7F17AE41-8A47-4923-9E8E-B14FD07F8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17" y="2278280"/>
            <a:ext cx="6151427" cy="1993274"/>
          </a:xfrm>
          <a:prstGeom prst="rect">
            <a:avLst/>
          </a:prstGeo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9B1FB42B-F834-4AFB-86AC-85EE7548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7CC51-4D14-4E47-9315-E1AE96629CCF}"/>
              </a:ext>
            </a:extLst>
          </p:cNvPr>
          <p:cNvSpPr/>
          <p:nvPr/>
        </p:nvSpPr>
        <p:spPr>
          <a:xfrm>
            <a:off x="1423317" y="3429000"/>
            <a:ext cx="6002113" cy="28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302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7311F-89A9-41CA-97D8-0FA398C3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Meilleurs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F56B9E-397C-43BC-9A8C-F12A5B15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25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99653F0-1FCD-4E50-9A8D-85F7E974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81" y="2338391"/>
            <a:ext cx="3683000" cy="20404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2A74D61-421C-465B-9B2F-DEF83DE9A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76" y="2092947"/>
            <a:ext cx="5284881" cy="2531333"/>
          </a:xfrm>
          <a:prstGeom prst="rect">
            <a:avLst/>
          </a:prstGeo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5C66DC38-6619-406D-AB3F-72303EE77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21427"/>
              </p:ext>
            </p:extLst>
          </p:nvPr>
        </p:nvGraphicFramePr>
        <p:xfrm>
          <a:off x="379185" y="1888645"/>
          <a:ext cx="11433630" cy="4847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3630">
                  <a:extLst>
                    <a:ext uri="{9D8B030D-6E8A-4147-A177-3AD203B41FA5}">
                      <a16:colId xmlns:a16="http://schemas.microsoft.com/office/drawing/2014/main" val="2065529472"/>
                    </a:ext>
                  </a:extLst>
                </a:gridCol>
              </a:tblGrid>
              <a:tr h="29119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08940"/>
                  </a:ext>
                </a:extLst>
              </a:tr>
              <a:tr h="193556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fr-FR" b="1" dirty="0"/>
                        <a:t>Interprétation</a:t>
                      </a:r>
                    </a:p>
                    <a:p>
                      <a:pPr marL="0" indent="0" algn="ctr">
                        <a:buNone/>
                      </a:pPr>
                      <a:endParaRPr lang="fr-FR" b="1" dirty="0"/>
                    </a:p>
                    <a:p>
                      <a:r>
                        <a:rPr lang="fr-FR" dirty="0"/>
                        <a:t> Le degré d’importance des variables relatives à la surface totale, nombre d’étages sont les plus importants</a:t>
                      </a:r>
                    </a:p>
                    <a:p>
                      <a:r>
                        <a:rPr lang="fr-FR" dirty="0"/>
                        <a:t>Les variables relatives à la plus large utilisation seconde et troisième plus large utilisation sont au second rang</a:t>
                      </a:r>
                    </a:p>
                    <a:p>
                      <a:r>
                        <a:rPr lang="fr-FR" dirty="0"/>
                        <a:t>Elles sont suivi par l'âge du bâtiment et les pourcentages d’utilisation des différentes sources d’</a:t>
                      </a:r>
                      <a:r>
                        <a:rPr lang="fr-FR" dirty="0" err="1"/>
                        <a:t>energies</a:t>
                      </a:r>
                      <a:endParaRPr lang="fr-FR" dirty="0"/>
                    </a:p>
                    <a:p>
                      <a:r>
                        <a:rPr lang="fr-FR" dirty="0"/>
                        <a:t>Ensuite les variables sont quasiment d’importances équivalentes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6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57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F5EBD-911E-4B8A-9DE9-4E5383ED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des résultats </a:t>
            </a:r>
            <a:br>
              <a:rPr lang="fr-FR" dirty="0"/>
            </a:br>
            <a:r>
              <a:rPr lang="fr-FR" sz="2400" i="1" cap="none" dirty="0">
                <a:latin typeface="+mn-lt"/>
              </a:rPr>
              <a:t>Par rapport au nombre de </a:t>
            </a:r>
            <a:r>
              <a:rPr lang="fr-FR" sz="2400" i="1" cap="none" dirty="0" err="1">
                <a:latin typeface="+mn-lt"/>
              </a:rPr>
              <a:t>features</a:t>
            </a:r>
            <a:endParaRPr lang="fr-FR" i="1" dirty="0"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70025A-EEFB-45A0-AFCA-B49EE9FF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26</a:t>
            </a:fld>
            <a:endParaRPr lang="fr-FR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8BED9647-9A00-4A78-8630-17364F6B5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75961"/>
              </p:ext>
            </p:extLst>
          </p:nvPr>
        </p:nvGraphicFramePr>
        <p:xfrm>
          <a:off x="460516" y="1990245"/>
          <a:ext cx="11433630" cy="4558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3630">
                  <a:extLst>
                    <a:ext uri="{9D8B030D-6E8A-4147-A177-3AD203B41FA5}">
                      <a16:colId xmlns:a16="http://schemas.microsoft.com/office/drawing/2014/main" val="2065529472"/>
                    </a:ext>
                  </a:extLst>
                </a:gridCol>
              </a:tblGrid>
              <a:tr h="2516441">
                <a:tc>
                  <a:txBody>
                    <a:bodyPr/>
                    <a:lstStyle/>
                    <a:p>
                      <a:r>
                        <a:rPr lang="fr-FR" dirty="0"/>
                        <a:t>Tests de </a:t>
                      </a:r>
                      <a:r>
                        <a:rPr lang="fr-FR" dirty="0" err="1"/>
                        <a:t>XGBoost</a:t>
                      </a:r>
                      <a:r>
                        <a:rPr lang="fr-FR" dirty="0"/>
                        <a:t> avec la combinaison optimale                                                                                                                     des hyperparamètres et avec différents % de meilleurs </a:t>
                      </a:r>
                      <a:r>
                        <a:rPr lang="fr-FR" dirty="0" err="1"/>
                        <a:t>features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sz="1800" dirty="0"/>
                        <a:t>10% , 30% , 50% , 70% , 90 % des meilleurs </a:t>
                      </a:r>
                      <a:r>
                        <a:rPr lang="fr-FR" sz="1800" dirty="0" err="1"/>
                        <a:t>features</a:t>
                      </a:r>
                      <a:r>
                        <a:rPr lang="fr-FR" sz="1800" dirty="0"/>
                        <a:t>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08940"/>
                  </a:ext>
                </a:extLst>
              </a:tr>
              <a:tr h="1935568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/>
                        <a:t>Interprétations </a:t>
                      </a:r>
                    </a:p>
                    <a:p>
                      <a:r>
                        <a:rPr lang="fr-FR" dirty="0"/>
                        <a:t>Le meilleur modèle est donné par 100% des variables car chacune apporte une amélioration même minimale en terme de l’ajustement R2 et diminue légèrement l’erreur quadratique</a:t>
                      </a:r>
                    </a:p>
                    <a:p>
                      <a:r>
                        <a:rPr lang="fr-FR" dirty="0"/>
                        <a:t>Cependant, le temps de calcul est légèrement augmenté.</a:t>
                      </a:r>
                    </a:p>
                    <a:p>
                      <a:r>
                        <a:rPr lang="fr-FR" dirty="0"/>
                        <a:t>On peut ne pas prendre en considération cet aspect dans notre cas, mais il est important lorsqu’on travaille sur des </a:t>
                      </a:r>
                      <a:r>
                        <a:rPr lang="fr-FR" dirty="0" err="1"/>
                        <a:t>datasets</a:t>
                      </a:r>
                      <a:r>
                        <a:rPr lang="fr-FR" dirty="0"/>
                        <a:t> larges et demandant des mises à jour des modèles assez fréquentes</a:t>
                      </a:r>
                    </a:p>
                    <a:p>
                      <a:pPr marL="0" indent="0" algn="ctr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61911"/>
                  </a:ext>
                </a:extLst>
              </a:tr>
            </a:tbl>
          </a:graphicData>
        </a:graphic>
      </p:graphicFrame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04511155-D15B-42FF-BAA7-21F29EA4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400" y="1990245"/>
            <a:ext cx="3740825" cy="22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03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6977D4-6E93-4C24-A892-A50ED3D2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27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4E9E91-41B4-4701-A401-C807ED4138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fr-FR" dirty="0"/>
              <a:t>Comparaison des résultats</a:t>
            </a:r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DBB8C6A9-B12B-4F9D-AF1C-5A4A14FA4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8" y="1426811"/>
            <a:ext cx="5549084" cy="1299786"/>
          </a:xfrm>
          <a:prstGeom prst="rect">
            <a:avLst/>
          </a:prstGeom>
        </p:spPr>
      </p:pic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091411C4-23FB-4271-ABEA-193AF94A4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07" y="1073886"/>
            <a:ext cx="4908427" cy="1652711"/>
          </a:xfrm>
          <a:prstGeom prst="rect">
            <a:avLst/>
          </a:prstGeom>
        </p:spPr>
      </p:pic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75A9583C-DA77-49BB-B03E-D04CD883B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30908"/>
              </p:ext>
            </p:extLst>
          </p:nvPr>
        </p:nvGraphicFramePr>
        <p:xfrm>
          <a:off x="342278" y="833406"/>
          <a:ext cx="11433630" cy="3912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815">
                  <a:extLst>
                    <a:ext uri="{9D8B030D-6E8A-4147-A177-3AD203B41FA5}">
                      <a16:colId xmlns:a16="http://schemas.microsoft.com/office/drawing/2014/main" val="2065529472"/>
                    </a:ext>
                  </a:extLst>
                </a:gridCol>
                <a:gridCol w="5716815">
                  <a:extLst>
                    <a:ext uri="{9D8B030D-6E8A-4147-A177-3AD203B41FA5}">
                      <a16:colId xmlns:a16="http://schemas.microsoft.com/office/drawing/2014/main" val="4031986872"/>
                    </a:ext>
                  </a:extLst>
                </a:gridCol>
              </a:tblGrid>
              <a:tr h="1745610">
                <a:tc>
                  <a:txBody>
                    <a:bodyPr/>
                    <a:lstStyle/>
                    <a:p>
                      <a:r>
                        <a:rPr lang="fr-FR" dirty="0"/>
                        <a:t>Utilisation de </a:t>
                      </a:r>
                      <a:r>
                        <a:rPr lang="fr-FR" dirty="0" err="1"/>
                        <a:t>GridSearchCV</a:t>
                      </a:r>
                      <a:r>
                        <a:rPr lang="fr-FR" dirty="0"/>
                        <a:t> pour la validation croisée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Utilisation de </a:t>
                      </a:r>
                      <a:r>
                        <a:rPr lang="fr-FR" dirty="0" err="1"/>
                        <a:t>RandomizedSearchCV</a:t>
                      </a:r>
                      <a:r>
                        <a:rPr lang="fr-FR" dirty="0"/>
                        <a:t> pour la validation croisée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08940"/>
                  </a:ext>
                </a:extLst>
              </a:tr>
              <a:tr h="216715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dirty="0"/>
                        <a:t>Interprétations </a:t>
                      </a:r>
                    </a:p>
                    <a:p>
                      <a:r>
                        <a:rPr lang="fr-FR" i="1" u="sng" dirty="0"/>
                        <a:t>Gradient </a:t>
                      </a:r>
                      <a:r>
                        <a:rPr lang="fr-FR" i="1" u="sng" dirty="0" err="1"/>
                        <a:t>Boosting</a:t>
                      </a:r>
                      <a:r>
                        <a:rPr lang="fr-FR" i="1" u="sng" dirty="0"/>
                        <a:t> :  </a:t>
                      </a:r>
                      <a:r>
                        <a:rPr lang="fr-FR" dirty="0"/>
                        <a:t>Gain de 1% en R2 entre </a:t>
                      </a:r>
                      <a:r>
                        <a:rPr lang="fr-FR" dirty="0" err="1"/>
                        <a:t>GridSearchCV</a:t>
                      </a:r>
                      <a:r>
                        <a:rPr lang="fr-FR" dirty="0"/>
                        <a:t> et </a:t>
                      </a:r>
                      <a:r>
                        <a:rPr lang="fr-FR" dirty="0" err="1"/>
                        <a:t>RandomizedSearchCV</a:t>
                      </a:r>
                      <a:r>
                        <a:rPr lang="fr-FR" dirty="0"/>
                        <a:t>.  Perte en terme de temps d’apprentissage (multiplié par 20)</a:t>
                      </a:r>
                    </a:p>
                    <a:p>
                      <a:r>
                        <a:rPr lang="fr-FR" i="1" u="sng" dirty="0" err="1"/>
                        <a:t>XGBoost</a:t>
                      </a:r>
                      <a:r>
                        <a:rPr lang="fr-FR" i="1" u="sng" dirty="0"/>
                        <a:t> : </a:t>
                      </a:r>
                      <a:r>
                        <a:rPr lang="fr-FR" dirty="0"/>
                        <a:t>même résultats avec explosion du temps d’apprentissage</a:t>
                      </a:r>
                    </a:p>
                    <a:p>
                      <a:r>
                        <a:rPr lang="fr-FR" i="1" u="sng" dirty="0" err="1"/>
                        <a:t>Random</a:t>
                      </a:r>
                      <a:r>
                        <a:rPr lang="fr-FR" i="1" u="sng" dirty="0"/>
                        <a:t> Forest : </a:t>
                      </a:r>
                      <a:r>
                        <a:rPr lang="fr-FR" dirty="0"/>
                        <a:t>amélioration en R2 par 1% mais explosion de temps d’apprentissage</a:t>
                      </a:r>
                    </a:p>
                    <a:p>
                      <a:r>
                        <a:rPr lang="fr-FR" i="1" u="sng" dirty="0"/>
                        <a:t>SVR : </a:t>
                      </a:r>
                      <a:r>
                        <a:rPr lang="fr-FR" dirty="0"/>
                        <a:t>Même résultats et temps d’apprentissage multiplié par 50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Validation croisée</a:t>
                      </a:r>
                    </a:p>
                    <a:p>
                      <a:r>
                        <a:rPr lang="fr-FR" b="1" dirty="0"/>
                        <a:t>Interprétation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61911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3E78E68B-584F-46D7-9C60-10C5D4D8B8A2}"/>
              </a:ext>
            </a:extLst>
          </p:cNvPr>
          <p:cNvSpPr txBox="1"/>
          <p:nvPr/>
        </p:nvSpPr>
        <p:spPr>
          <a:xfrm>
            <a:off x="342278" y="5032807"/>
            <a:ext cx="1107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valeur de R2 est améliorée de 12 % après ajout de la variable </a:t>
            </a:r>
            <a:r>
              <a:rPr lang="fr-FR" dirty="0" err="1"/>
              <a:t>ENERGYSTARScore</a:t>
            </a:r>
            <a:endParaRPr lang="fr-FR" dirty="0"/>
          </a:p>
          <a:p>
            <a:r>
              <a:rPr lang="fr-FR" dirty="0"/>
              <a:t>Le temps de calcul est aussi augmenté légèrement d’environ 2 s</a:t>
            </a:r>
          </a:p>
          <a:p>
            <a:r>
              <a:rPr lang="fr-FR" dirty="0"/>
              <a:t>La valeur de l’amélioration en R2 est </a:t>
            </a:r>
            <a:r>
              <a:rPr lang="fr-FR" dirty="0" err="1"/>
              <a:t>interessante</a:t>
            </a:r>
            <a:r>
              <a:rPr lang="fr-FR" dirty="0"/>
              <a:t> vu que les valeurs prédites sont de plus en plus proches des vraies valeurs </a:t>
            </a:r>
          </a:p>
        </p:txBody>
      </p:sp>
    </p:spTree>
    <p:extLst>
      <p:ext uri="{BB962C8B-B14F-4D97-AF65-F5344CB8AC3E}">
        <p14:creationId xmlns:p14="http://schemas.microsoft.com/office/powerpoint/2010/main" val="1720505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70D235-A118-4450-8504-0DE75D59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502237"/>
            <a:ext cx="1052510" cy="365125"/>
          </a:xfrm>
        </p:spPr>
        <p:txBody>
          <a:bodyPr/>
          <a:lstStyle/>
          <a:p>
            <a:fld id="{5572164A-4F41-4359-8EAF-B9232DCD4175}" type="slidenum">
              <a:rPr lang="fr-FR" smtClean="0"/>
              <a:t>28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7EAF24D-663A-438F-B6AD-C4599AE14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72003"/>
              </p:ext>
            </p:extLst>
          </p:nvPr>
        </p:nvGraphicFramePr>
        <p:xfrm>
          <a:off x="339270" y="576946"/>
          <a:ext cx="11433630" cy="5720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815">
                  <a:extLst>
                    <a:ext uri="{9D8B030D-6E8A-4147-A177-3AD203B41FA5}">
                      <a16:colId xmlns:a16="http://schemas.microsoft.com/office/drawing/2014/main" val="2065529472"/>
                    </a:ext>
                  </a:extLst>
                </a:gridCol>
                <a:gridCol w="5716815">
                  <a:extLst>
                    <a:ext uri="{9D8B030D-6E8A-4147-A177-3AD203B41FA5}">
                      <a16:colId xmlns:a16="http://schemas.microsoft.com/office/drawing/2014/main" val="4031986872"/>
                    </a:ext>
                  </a:extLst>
                </a:gridCol>
              </a:tblGrid>
              <a:tr h="3286725">
                <a:tc>
                  <a:txBody>
                    <a:bodyPr/>
                    <a:lstStyle/>
                    <a:p>
                      <a:r>
                        <a:rPr lang="fr-FR" dirty="0"/>
                        <a:t>Tableau des résultats 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Le meilleur résultat R2 est donné par le modèle Gradient </a:t>
                      </a:r>
                      <a:r>
                        <a:rPr lang="fr-FR" dirty="0" err="1"/>
                        <a:t>Boosting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Feature</a:t>
                      </a:r>
                      <a:r>
                        <a:rPr lang="fr-FR" dirty="0"/>
                        <a:t> importance 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08940"/>
                  </a:ext>
                </a:extLst>
              </a:tr>
              <a:tr h="23367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Résultat de variation de pourcentage des </a:t>
                      </a:r>
                      <a:r>
                        <a:rPr lang="fr-FR" dirty="0" err="1"/>
                        <a:t>features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avec </a:t>
                      </a:r>
                      <a:r>
                        <a:rPr lang="fr-FR" dirty="0" err="1"/>
                        <a:t>ENERGYSTARScore</a:t>
                      </a:r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sz="1800" dirty="0"/>
                        <a:t>La valeur de R2 avec ajout de l’</a:t>
                      </a:r>
                      <a:r>
                        <a:rPr lang="fr-FR" sz="1800" dirty="0" err="1"/>
                        <a:t>ENERGYSTARScore</a:t>
                      </a:r>
                      <a:r>
                        <a:rPr lang="fr-FR" sz="1800" dirty="0"/>
                        <a:t> apporte une amélioration de 7%. L’ajout de cette variable n’implique pas une augmentation importante en temps de calcul. </a:t>
                      </a:r>
                    </a:p>
                    <a:p>
                      <a:r>
                        <a:rPr lang="fr-FR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61911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15D5A697-99CD-47B8-8FC4-F39C6C547B6B}"/>
              </a:ext>
            </a:extLst>
          </p:cNvPr>
          <p:cNvSpPr txBox="1"/>
          <p:nvPr/>
        </p:nvSpPr>
        <p:spPr>
          <a:xfrm>
            <a:off x="339270" y="6200393"/>
            <a:ext cx="11725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Amélioration de R2 avec </a:t>
            </a:r>
            <a:r>
              <a:rPr lang="fr-FR" dirty="0" err="1"/>
              <a:t>GridSearchCV</a:t>
            </a:r>
            <a:r>
              <a:rPr lang="fr-FR" dirty="0"/>
              <a:t> par rapport au </a:t>
            </a:r>
            <a:r>
              <a:rPr lang="fr-FR" dirty="0" err="1"/>
              <a:t>RandomizedSearchCV</a:t>
            </a:r>
            <a:r>
              <a:rPr lang="fr-FR" dirty="0"/>
              <a:t> très faible avec augmentation en temps de calcul</a:t>
            </a:r>
          </a:p>
          <a:p>
            <a:r>
              <a:rPr lang="fr-FR" dirty="0"/>
              <a:t>La valeur de R2 est améliorée de 7 % après ajout de la variable </a:t>
            </a:r>
            <a:r>
              <a:rPr lang="fr-FR" dirty="0" err="1"/>
              <a:t>ENERGYSTARScore</a:t>
            </a:r>
            <a:endParaRPr lang="fr-FR" dirty="0"/>
          </a:p>
          <a:p>
            <a:endParaRPr lang="fr-FR" dirty="0"/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519A5083-B812-418F-B90B-2184B1AFF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0" y="859341"/>
            <a:ext cx="4997124" cy="25696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9BFC45-802F-43B4-8373-C71E1FA4394A}"/>
              </a:ext>
            </a:extLst>
          </p:cNvPr>
          <p:cNvSpPr/>
          <p:nvPr/>
        </p:nvSpPr>
        <p:spPr>
          <a:xfrm>
            <a:off x="804039" y="2144170"/>
            <a:ext cx="4693247" cy="250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301E76-EFA6-4254-B4A4-FDAAD5B38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17" y="1196473"/>
            <a:ext cx="4900085" cy="2240474"/>
          </a:xfrm>
          <a:prstGeom prst="rect">
            <a:avLst/>
          </a:prstGeom>
        </p:spPr>
      </p:pic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198205FC-FDED-47EB-939B-B2C8C3B63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09839"/>
              </p:ext>
            </p:extLst>
          </p:nvPr>
        </p:nvGraphicFramePr>
        <p:xfrm>
          <a:off x="419100" y="4259101"/>
          <a:ext cx="2625798" cy="194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899">
                  <a:extLst>
                    <a:ext uri="{9D8B030D-6E8A-4147-A177-3AD203B41FA5}">
                      <a16:colId xmlns:a16="http://schemas.microsoft.com/office/drawing/2014/main" val="4232507072"/>
                    </a:ext>
                  </a:extLst>
                </a:gridCol>
                <a:gridCol w="1312899">
                  <a:extLst>
                    <a:ext uri="{9D8B030D-6E8A-4147-A177-3AD203B41FA5}">
                      <a16:colId xmlns:a16="http://schemas.microsoft.com/office/drawing/2014/main" val="1284060657"/>
                    </a:ext>
                  </a:extLst>
                </a:gridCol>
              </a:tblGrid>
              <a:tr h="324155">
                <a:tc>
                  <a:txBody>
                    <a:bodyPr/>
                    <a:lstStyle/>
                    <a:p>
                      <a:r>
                        <a:rPr lang="fr-FR" sz="1400" dirty="0"/>
                        <a:t>Pourcentage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60706"/>
                  </a:ext>
                </a:extLst>
              </a:tr>
              <a:tr h="324155">
                <a:tc>
                  <a:txBody>
                    <a:bodyPr/>
                    <a:lstStyle/>
                    <a:p>
                      <a:r>
                        <a:rPr lang="fr-FR" sz="14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711871"/>
                  </a:ext>
                </a:extLst>
              </a:tr>
              <a:tr h="324155">
                <a:tc>
                  <a:txBody>
                    <a:bodyPr/>
                    <a:lstStyle/>
                    <a:p>
                      <a:r>
                        <a:rPr lang="fr-FR" sz="14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77382"/>
                  </a:ext>
                </a:extLst>
              </a:tr>
              <a:tr h="324155">
                <a:tc>
                  <a:txBody>
                    <a:bodyPr/>
                    <a:lstStyle/>
                    <a:p>
                      <a:r>
                        <a:rPr lang="fr-FR" sz="14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84243"/>
                  </a:ext>
                </a:extLst>
              </a:tr>
              <a:tr h="324155">
                <a:tc>
                  <a:txBody>
                    <a:bodyPr/>
                    <a:lstStyle/>
                    <a:p>
                      <a:r>
                        <a:rPr lang="fr-FR" sz="14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54745"/>
                  </a:ext>
                </a:extLst>
              </a:tr>
              <a:tr h="324155">
                <a:tc>
                  <a:txBody>
                    <a:bodyPr/>
                    <a:lstStyle/>
                    <a:p>
                      <a:r>
                        <a:rPr lang="fr-FR" sz="14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0,81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9259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89664772-D8BD-4155-A4E0-18D776437F0E}"/>
              </a:ext>
            </a:extLst>
          </p:cNvPr>
          <p:cNvSpPr txBox="1"/>
          <p:nvPr/>
        </p:nvSpPr>
        <p:spPr>
          <a:xfrm>
            <a:off x="3137806" y="4258309"/>
            <a:ext cx="28928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La valeur de R2 avec 100% des paramètres est très proche de celle obtenu avec 50% des paramètres (2% de différence). Ceci implique une simplification du modèle et diminution de la complexité par rapport à une petite perte</a:t>
            </a:r>
          </a:p>
        </p:txBody>
      </p:sp>
    </p:spTree>
    <p:extLst>
      <p:ext uri="{BB962C8B-B14F-4D97-AF65-F5344CB8AC3E}">
        <p14:creationId xmlns:p14="http://schemas.microsoft.com/office/powerpoint/2010/main" val="448064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DB0AA5-3E2A-4689-8088-6E89033C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47" y="2733773"/>
            <a:ext cx="10724953" cy="1657112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BC243D-B970-4DFE-86B2-11D458DA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572164A-4F41-4359-8EAF-B9232DCD4175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srgbClr val="629DD1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DB0AA5-3E2A-4689-8088-6E89033C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47" y="2733773"/>
            <a:ext cx="5505253" cy="1657112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tx2">
                    <a:lumMod val="75000"/>
                  </a:schemeClr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BC243D-B970-4DFE-86B2-11D458DA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572164A-4F41-4359-8EAF-B9232DCD4175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675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BE008-094B-4E07-B12C-E4A080D2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D0D8A-B928-404A-86CF-23E0C9B9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34581"/>
            <a:ext cx="11029615" cy="4807158"/>
          </a:xfrm>
        </p:spPr>
        <p:txBody>
          <a:bodyPr>
            <a:normAutofit/>
          </a:bodyPr>
          <a:lstStyle/>
          <a:p>
            <a:r>
              <a:rPr lang="fr-FR" sz="2000" dirty="0"/>
              <a:t>Notions apprises:</a:t>
            </a:r>
          </a:p>
          <a:p>
            <a:pPr lvl="1"/>
            <a:r>
              <a:rPr lang="fr-FR" sz="1800" dirty="0"/>
              <a:t>Le concept d’ingénierie de variables </a:t>
            </a:r>
          </a:p>
          <a:p>
            <a:pPr lvl="1"/>
            <a:r>
              <a:rPr lang="fr-FR" sz="1800" dirty="0"/>
              <a:t>Les modèles de prédictions linéaires et ensemblistes </a:t>
            </a:r>
          </a:p>
          <a:p>
            <a:pPr lvl="1"/>
            <a:r>
              <a:rPr lang="fr-FR" sz="1800" dirty="0"/>
              <a:t>Ajustement des hyperparamètres </a:t>
            </a:r>
          </a:p>
          <a:p>
            <a:pPr lvl="1"/>
            <a:r>
              <a:rPr lang="fr-FR" sz="1800" dirty="0"/>
              <a:t>Comparaison et interprétation des modèles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Problèmes rencontrés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800" dirty="0"/>
              <a:t>Choix des </a:t>
            </a:r>
            <a:r>
              <a:rPr lang="fr-FR" sz="1800" dirty="0" err="1"/>
              <a:t>features</a:t>
            </a:r>
            <a:r>
              <a:rPr lang="fr-FR" sz="1800" dirty="0"/>
              <a:t> : ne pas tomber dans de mauvais modèles (trop de simplifications) ni dans des modèles trop bons dû à la fuite de données (utilisation de </a:t>
            </a:r>
            <a:r>
              <a:rPr lang="fr-FR" sz="1800" dirty="0" err="1"/>
              <a:t>features</a:t>
            </a:r>
            <a:r>
              <a:rPr lang="fr-FR" sz="1800" dirty="0"/>
              <a:t> corrélées avec les variables </a:t>
            </a:r>
            <a:r>
              <a:rPr lang="fr-FR" sz="1800" dirty="0" err="1"/>
              <a:t>target</a:t>
            </a:r>
            <a:r>
              <a:rPr lang="fr-FR" sz="1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Perspectives du travail : exploration d’autres modèles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0FAB88-2819-4C2D-B160-F2DEB072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81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B0AA5-3E2A-4689-8088-6E89033C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dirty="0"/>
              <a:t>Contexte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C8FAB46-B543-46EF-BC7F-4B81392EE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94" y="1755789"/>
            <a:ext cx="2665406" cy="122075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BC243D-B970-4DFE-86B2-11D458DA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1700" y="64133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572164A-4F41-4359-8EAF-B9232DCD4175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FFB4DD-A81B-47F8-9F69-F47234473E46}"/>
              </a:ext>
            </a:extLst>
          </p:cNvPr>
          <p:cNvSpPr txBox="1"/>
          <p:nvPr/>
        </p:nvSpPr>
        <p:spPr>
          <a:xfrm>
            <a:off x="453882" y="1912149"/>
            <a:ext cx="1128423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effectLst/>
                <a:latin typeface="Montserrat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sng" dirty="0">
                <a:solidFill>
                  <a:schemeClr val="tx2"/>
                </a:solidFill>
                <a:latin typeface="+mn-lt"/>
              </a:rPr>
              <a:t>Ressources</a:t>
            </a:r>
            <a:r>
              <a:rPr lang="fr-FR" sz="2000" b="1" dirty="0">
                <a:solidFill>
                  <a:schemeClr val="tx2"/>
                </a:solidFill>
                <a:latin typeface="+mn-lt"/>
              </a:rPr>
              <a:t> : </a:t>
            </a:r>
            <a:r>
              <a:rPr lang="fr-FR" sz="2000" dirty="0">
                <a:solidFill>
                  <a:schemeClr val="tx2"/>
                </a:solidFill>
                <a:latin typeface="+mn-lt"/>
              </a:rPr>
              <a:t>Relevés d’utilisation </a:t>
            </a:r>
            <a:r>
              <a:rPr lang="fr-FR" sz="2000" dirty="0" err="1">
                <a:solidFill>
                  <a:schemeClr val="tx2"/>
                </a:solidFill>
                <a:latin typeface="+mn-lt"/>
              </a:rPr>
              <a:t>d’energie</a:t>
            </a:r>
            <a:r>
              <a:rPr lang="fr-FR" sz="2000" dirty="0">
                <a:solidFill>
                  <a:schemeClr val="tx2"/>
                </a:solidFill>
                <a:latin typeface="+mn-lt"/>
              </a:rPr>
              <a:t> et d’</a:t>
            </a:r>
            <a:r>
              <a:rPr lang="fr-FR" sz="2000" dirty="0" err="1">
                <a:solidFill>
                  <a:schemeClr val="tx2"/>
                </a:solidFill>
                <a:latin typeface="+mn-lt"/>
              </a:rPr>
              <a:t>emission</a:t>
            </a:r>
            <a:r>
              <a:rPr lang="fr-FR" sz="2000" dirty="0">
                <a:solidFill>
                  <a:schemeClr val="tx2"/>
                </a:solidFill>
                <a:latin typeface="+mn-lt"/>
              </a:rPr>
              <a:t> par les bâtiments de la ville de </a:t>
            </a:r>
          </a:p>
          <a:p>
            <a:r>
              <a:rPr lang="fr-FR" sz="2000" dirty="0">
                <a:solidFill>
                  <a:schemeClr val="tx2"/>
                </a:solidFill>
                <a:latin typeface="+mn-lt"/>
              </a:rPr>
              <a:t>      Seattle : se basant sur des relevés minutieux des années 2015 et en 2016.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000" b="1" u="sng" dirty="0">
                <a:solidFill>
                  <a:schemeClr val="tx2"/>
                </a:solidFill>
                <a:latin typeface="+mn-lt"/>
              </a:rPr>
              <a:t>Objectifs :</a:t>
            </a:r>
            <a:r>
              <a:rPr lang="fr-FR" sz="2000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</a:rPr>
              <a:t>prédiction de la consommation d'Energie et des émissions en CO2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</a:rPr>
              <a:t>Evaluation de l’intérêt de l’</a:t>
            </a:r>
            <a:r>
              <a:rPr lang="fr-FR" sz="20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ENERGY STAR Score</a:t>
            </a:r>
            <a:r>
              <a:rPr lang="fr-FR" sz="2000" dirty="0">
                <a:solidFill>
                  <a:schemeClr val="tx2"/>
                </a:solidFill>
              </a:rPr>
              <a:t> (information fastidieuse à calculer) pour la prédiction</a:t>
            </a:r>
            <a:endParaRPr lang="fr-FR" dirty="0"/>
          </a:p>
          <a:p>
            <a:pPr algn="ctr"/>
            <a:endParaRPr lang="fr-FR" i="1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sng" dirty="0">
                <a:solidFill>
                  <a:schemeClr val="tx2"/>
                </a:solidFill>
                <a:latin typeface="+mn-lt"/>
              </a:rPr>
              <a:t>Méthode </a:t>
            </a:r>
            <a:r>
              <a:rPr lang="fr-FR" sz="2000" dirty="0">
                <a:solidFill>
                  <a:schemeClr val="tx2"/>
                </a:solidFill>
                <a:latin typeface="+mn-lt"/>
              </a:rPr>
              <a:t>: entrainement d’un modèle d’apprentissage supervisé (prédictif) </a:t>
            </a:r>
          </a:p>
          <a:p>
            <a:endParaRPr lang="fr-FR" b="1" i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814444F-FAF7-488E-8951-E8260003A52F}"/>
              </a:ext>
            </a:extLst>
          </p:cNvPr>
          <p:cNvSpPr txBox="1"/>
          <p:nvPr/>
        </p:nvSpPr>
        <p:spPr>
          <a:xfrm>
            <a:off x="-104608" y="5300886"/>
            <a:ext cx="6096000" cy="141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4000" lvl="2" eaLnBrk="1" hangingPunct="1">
              <a:spcBef>
                <a:spcPct val="20000"/>
              </a:spcBef>
              <a:spcAft>
                <a:spcPts val="600"/>
              </a:spcAft>
            </a:pPr>
            <a:r>
              <a:rPr lang="fr-FR" altLang="fr-FR" sz="1600" dirty="0">
                <a:solidFill>
                  <a:schemeClr val="tx2"/>
                </a:solidFill>
                <a:latin typeface="+mn-lt"/>
              </a:rPr>
              <a:t>1) Analyse exploratoire :  </a:t>
            </a:r>
          </a:p>
          <a:p>
            <a:pPr marL="1221750" lvl="3" indent="-285750" eaLnBrk="1" hangingPunct="1">
              <a:spcBef>
                <a:spcPct val="200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altLang="fr-FR" sz="1600" dirty="0">
                <a:solidFill>
                  <a:schemeClr val="tx2"/>
                </a:solidFill>
                <a:latin typeface="+mn-lt"/>
              </a:rPr>
              <a:t>choix des ressources </a:t>
            </a:r>
            <a:r>
              <a:rPr lang="fr-FR" altLang="fr-FR" sz="1600" dirty="0">
                <a:solidFill>
                  <a:schemeClr val="tx2"/>
                </a:solidFill>
              </a:rPr>
              <a:t>, </a:t>
            </a:r>
            <a:r>
              <a:rPr lang="fr-FR" altLang="fr-FR" sz="1600" dirty="0">
                <a:solidFill>
                  <a:schemeClr val="tx2"/>
                </a:solidFill>
                <a:latin typeface="+mn-lt"/>
              </a:rPr>
              <a:t>Analyse uni</a:t>
            </a:r>
            <a:r>
              <a:rPr lang="fr-FR" altLang="fr-FR" sz="1600" dirty="0">
                <a:solidFill>
                  <a:schemeClr val="tx2"/>
                </a:solidFill>
              </a:rPr>
              <a:t> et bi variée</a:t>
            </a:r>
            <a:endParaRPr lang="fr-FR" altLang="fr-FR" sz="1600" dirty="0">
              <a:solidFill>
                <a:schemeClr val="tx2"/>
              </a:solidFill>
              <a:latin typeface="+mn-lt"/>
            </a:endParaRPr>
          </a:p>
          <a:p>
            <a:pPr marL="594000" lvl="2" eaLnBrk="1" hangingPunct="1">
              <a:spcBef>
                <a:spcPct val="20000"/>
              </a:spcBef>
              <a:spcAft>
                <a:spcPts val="600"/>
              </a:spcAft>
            </a:pPr>
            <a:r>
              <a:rPr lang="fr-FR" altLang="fr-FR" sz="1600" dirty="0">
                <a:solidFill>
                  <a:schemeClr val="tx2"/>
                </a:solidFill>
                <a:latin typeface="+mn-lt"/>
              </a:rPr>
              <a:t>2) Ingénierie des variables : </a:t>
            </a:r>
          </a:p>
          <a:p>
            <a:pPr marL="1221750" lvl="3" indent="-285750" eaLnBrk="1" hangingPunct="1">
              <a:spcBef>
                <a:spcPct val="200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altLang="fr-FR" sz="1400" dirty="0">
                <a:solidFill>
                  <a:schemeClr val="tx2"/>
                </a:solidFill>
                <a:latin typeface="+mn-lt"/>
              </a:rPr>
              <a:t>Transformation et création des  variables,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37D949C-FC78-4E3D-97C3-7978385E07C2}"/>
              </a:ext>
            </a:extLst>
          </p:cNvPr>
          <p:cNvSpPr txBox="1"/>
          <p:nvPr/>
        </p:nvSpPr>
        <p:spPr>
          <a:xfrm>
            <a:off x="4776186" y="5313375"/>
            <a:ext cx="6961932" cy="1381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4000" lvl="2">
              <a:spcBef>
                <a:spcPct val="20000"/>
              </a:spcBef>
              <a:spcAft>
                <a:spcPts val="600"/>
              </a:spcAft>
            </a:pPr>
            <a:r>
              <a:rPr lang="fr-FR" altLang="fr-FR" sz="1600" dirty="0">
                <a:solidFill>
                  <a:schemeClr val="tx2"/>
                </a:solidFill>
                <a:latin typeface="+mn-lt"/>
              </a:rPr>
              <a:t>3) Modèles de prédiction </a:t>
            </a:r>
          </a:p>
          <a:p>
            <a:pPr marL="1221750" lvl="3" indent="-285750" eaLnBrk="1" hangingPunct="1">
              <a:spcBef>
                <a:spcPct val="200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chemeClr val="tx2"/>
                </a:solidFill>
                <a:latin typeface="+mn-lt"/>
              </a:rPr>
              <a:t>Modèles Ridge, Lasso, Modèles bagging et </a:t>
            </a:r>
            <a:r>
              <a:rPr lang="fr-FR" sz="1400" dirty="0" err="1">
                <a:solidFill>
                  <a:schemeClr val="tx2"/>
                </a:solidFill>
                <a:latin typeface="+mn-lt"/>
              </a:rPr>
              <a:t>boosting</a:t>
            </a:r>
            <a:r>
              <a:rPr lang="fr-FR" sz="1400" dirty="0">
                <a:solidFill>
                  <a:schemeClr val="tx2"/>
                </a:solidFill>
              </a:rPr>
              <a:t> et </a:t>
            </a:r>
            <a:r>
              <a:rPr lang="fr-FR" sz="1400" dirty="0">
                <a:solidFill>
                  <a:schemeClr val="tx2"/>
                </a:solidFill>
                <a:latin typeface="+mn-lt"/>
              </a:rPr>
              <a:t>Modèles à noyau SVM</a:t>
            </a:r>
          </a:p>
          <a:p>
            <a:pPr marL="594000" lvl="2" eaLnBrk="1" hangingPunct="1">
              <a:spcBef>
                <a:spcPct val="20000"/>
              </a:spcBef>
              <a:spcAft>
                <a:spcPts val="600"/>
              </a:spcAft>
            </a:pPr>
            <a:r>
              <a:rPr lang="fr-FR" altLang="fr-FR" sz="1600" dirty="0">
                <a:solidFill>
                  <a:schemeClr val="tx2"/>
                </a:solidFill>
                <a:latin typeface="+mn-lt"/>
              </a:rPr>
              <a:t>4) Evaluation des modèles de prédiction, </a:t>
            </a:r>
          </a:p>
          <a:p>
            <a:pPr marL="1221750" lvl="3" indent="-285750" eaLnBrk="1" hangingPunct="1">
              <a:spcBef>
                <a:spcPct val="200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altLang="fr-FR" sz="1400" dirty="0">
                <a:solidFill>
                  <a:schemeClr val="tx2"/>
                </a:solidFill>
                <a:latin typeface="+mn-lt"/>
              </a:rPr>
              <a:t>Validation croisée et optimisation des hyperparamètres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87C5FD-3C75-4A82-AF31-F3CB850EBC35}"/>
              </a:ext>
            </a:extLst>
          </p:cNvPr>
          <p:cNvSpPr txBox="1"/>
          <p:nvPr/>
        </p:nvSpPr>
        <p:spPr>
          <a:xfrm>
            <a:off x="3402721" y="4691906"/>
            <a:ext cx="237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Etapes du travail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D12D-E2CA-4427-9240-2ADF12AADBDF}"/>
              </a:ext>
            </a:extLst>
          </p:cNvPr>
          <p:cNvSpPr/>
          <p:nvPr/>
        </p:nvSpPr>
        <p:spPr>
          <a:xfrm>
            <a:off x="453882" y="4769691"/>
            <a:ext cx="11284236" cy="19627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16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BC243D-B970-4DFE-86B2-11D458DA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572164A-4F41-4359-8EAF-B9232DCD4175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A492F06-C3CA-4DB4-9E3D-AE74E48C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97" y="2035277"/>
            <a:ext cx="10264064" cy="3402743"/>
          </a:xfrm>
        </p:spPr>
        <p:txBody>
          <a:bodyPr>
            <a:noAutofit/>
          </a:bodyPr>
          <a:lstStyle/>
          <a:p>
            <a:r>
              <a:rPr lang="fr-FR" sz="6200" dirty="0">
                <a:solidFill>
                  <a:schemeClr val="tx2">
                    <a:lumMod val="75000"/>
                  </a:schemeClr>
                </a:solidFill>
              </a:rPr>
              <a:t>Analyse exploratoire et ingénierie des variables</a:t>
            </a:r>
          </a:p>
        </p:txBody>
      </p:sp>
    </p:spTree>
    <p:extLst>
      <p:ext uri="{BB962C8B-B14F-4D97-AF65-F5344CB8AC3E}">
        <p14:creationId xmlns:p14="http://schemas.microsoft.com/office/powerpoint/2010/main" val="210670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84BF-C0BE-4D1F-BDCA-8864D77B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DCCFE-4913-46D8-84FD-B315D67D3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55" y="1863406"/>
            <a:ext cx="11029615" cy="858023"/>
          </a:xfrm>
        </p:spPr>
        <p:txBody>
          <a:bodyPr/>
          <a:lstStyle/>
          <a:p>
            <a:r>
              <a:rPr lang="fr-FR" dirty="0"/>
              <a:t>Deux fichiers des relevés des années 2015 et 2016 :</a:t>
            </a:r>
          </a:p>
          <a:p>
            <a:pPr lvl="1"/>
            <a:r>
              <a:rPr lang="fr-FR" dirty="0"/>
              <a:t>Dimensions, contenus  et taux de remplissage équivalents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CF7E3F-89AD-4881-95FB-83B82461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1B3DADB-12D8-4DF4-B761-31D261CC5E7E}"/>
              </a:ext>
            </a:extLst>
          </p:cNvPr>
          <p:cNvSpPr txBox="1">
            <a:spLocks/>
          </p:cNvSpPr>
          <p:nvPr/>
        </p:nvSpPr>
        <p:spPr>
          <a:xfrm>
            <a:off x="429765" y="5056387"/>
            <a:ext cx="11332469" cy="1433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Compléter les deux fichier l’un à travers l’autre</a:t>
            </a:r>
          </a:p>
          <a:p>
            <a:r>
              <a:rPr lang="fr-FR" sz="1600" dirty="0"/>
              <a:t>Ne pas fusionner afin d’éviter les redondances </a:t>
            </a:r>
          </a:p>
          <a:p>
            <a:r>
              <a:rPr lang="fr-FR" sz="1600" dirty="0"/>
              <a:t>Traitement d’information relative à la localisation (homogénéiser les deux fichiers) </a:t>
            </a:r>
          </a:p>
          <a:p>
            <a:r>
              <a:rPr lang="fr-FR" sz="1600" dirty="0"/>
              <a:t>Sélection des bâtiments non résidentiels : </a:t>
            </a:r>
            <a:r>
              <a:rPr lang="en-US" sz="1600" dirty="0"/>
              <a:t>['</a:t>
            </a:r>
            <a:r>
              <a:rPr lang="en-US" sz="1600" dirty="0" err="1"/>
              <a:t>NonResidential</a:t>
            </a:r>
            <a:r>
              <a:rPr lang="en-US" sz="1600" dirty="0"/>
              <a:t>', ‘Nonresidential COS', 'Campus' 'Nonresidential WA’]</a:t>
            </a:r>
            <a:endParaRPr lang="fr-FR" sz="1600" dirty="0"/>
          </a:p>
          <a:p>
            <a:pPr>
              <a:buFont typeface="Garamond" panose="02020404030301010803" pitchFamily="18" charset="0"/>
              <a:buChar char="→"/>
            </a:pPr>
            <a:r>
              <a:rPr lang="fr-FR" sz="1600" i="1" dirty="0"/>
              <a:t>Choix du fichier de l’année 2015  complété par 2016 sur les données relative à l’occupation principale, secondaire et tertiaire des bâtiments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99FE0F42-BB18-4748-B236-34DF26B46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7" y="2585286"/>
            <a:ext cx="5706565" cy="2253387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8DD4DF32-E6C6-48DB-9920-889C0156E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811676"/>
            <a:ext cx="5666235" cy="13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BB23F8-AFB9-4623-A08B-D6BCAD69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7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2F90F-DC65-4217-AB3F-703EA8B955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23669" y="810175"/>
            <a:ext cx="5147936" cy="5768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Interprétations des histogrammes : </a:t>
            </a:r>
            <a:endParaRPr lang="fr-F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Majorité des variables compressées à gauches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Non intérêt de présenter des variables comme </a:t>
            </a:r>
            <a:r>
              <a:rPr lang="fr-FR" dirty="0" err="1"/>
              <a:t>l’Id</a:t>
            </a:r>
            <a:r>
              <a:rPr lang="fr-FR" dirty="0"/>
              <a:t>, l’année d’extraction des données.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Variables probablement gaussiennes (latitude, longitude) à vérifier par test statistiques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Variables non renseignées totalement (</a:t>
            </a:r>
            <a:r>
              <a:rPr lang="fr-FR" dirty="0" err="1"/>
              <a:t>comments</a:t>
            </a:r>
            <a:r>
              <a:rPr lang="fr-FR" dirty="0"/>
              <a:t>)</a:t>
            </a:r>
          </a:p>
          <a:p>
            <a:pPr marL="0" indent="0" algn="just">
              <a:buNone/>
            </a:pPr>
            <a:r>
              <a:rPr lang="fr-FR" dirty="0">
                <a:sym typeface="Wingdings" panose="05000000000000000000" pitchFamily="2" charset="2"/>
              </a:rPr>
              <a:t>	 Elimination d’un ensemble de variables 	non 	pertinents</a:t>
            </a:r>
          </a:p>
          <a:p>
            <a:pPr marL="0" indent="0" algn="just">
              <a:buNone/>
            </a:pPr>
            <a:r>
              <a:rPr lang="fr-FR" dirty="0">
                <a:sym typeface="Wingdings" panose="05000000000000000000" pitchFamily="2" charset="2"/>
              </a:rPr>
              <a:t>	 Besoin de transformation log sur les 	variables 	non gaussiennes</a:t>
            </a:r>
          </a:p>
          <a:p>
            <a:pPr marL="0" indent="0" algn="just">
              <a:buNone/>
            </a:pPr>
            <a:r>
              <a:rPr lang="fr-FR" dirty="0">
                <a:sym typeface="Wingdings" panose="05000000000000000000" pitchFamily="2" charset="2"/>
              </a:rPr>
              <a:t>	 Variable de type </a:t>
            </a:r>
            <a:r>
              <a:rPr lang="fr-FR" dirty="0" err="1">
                <a:sym typeface="Wingdings" panose="05000000000000000000" pitchFamily="2" charset="2"/>
              </a:rPr>
              <a:t>int</a:t>
            </a:r>
            <a:r>
              <a:rPr lang="fr-FR" dirty="0">
                <a:sym typeface="Wingdings" panose="05000000000000000000" pitchFamily="2" charset="2"/>
              </a:rPr>
              <a:t> mais considérée comme 	qualitative : </a:t>
            </a:r>
            <a:r>
              <a:rPr lang="fr-FR" dirty="0"/>
              <a:t>code postal (</a:t>
            </a:r>
            <a:r>
              <a:rPr lang="fr-FR" dirty="0" err="1"/>
              <a:t>ZipCode</a:t>
            </a:r>
            <a:r>
              <a:rPr lang="fr-FR" dirty="0"/>
              <a:t>) visuellement numérique mais elle n’est pas descriptive d’une donnée ou d’un phénomène donc c’est une variable qualitative </a:t>
            </a:r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6" name="Image 5" descr="Une image contenant fenêtre, shoji, train, station&#10;&#10;Description générée automatiquement">
            <a:extLst>
              <a:ext uri="{FF2B5EF4-FFF2-40B4-BE49-F238E27FC236}">
                <a16:creationId xmlns:a16="http://schemas.microsoft.com/office/drawing/2014/main" id="{E70C47E6-FDE7-4531-86F3-355C4167C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0" y="531327"/>
            <a:ext cx="6464570" cy="6326673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6EC1E28-5DD8-4819-BC6C-CA40DE578B55}"/>
              </a:ext>
            </a:extLst>
          </p:cNvPr>
          <p:cNvSpPr txBox="1">
            <a:spLocks/>
          </p:cNvSpPr>
          <p:nvPr/>
        </p:nvSpPr>
        <p:spPr>
          <a:xfrm>
            <a:off x="355212" y="-26816"/>
            <a:ext cx="8942425" cy="55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fr-FR" b="1" dirty="0"/>
              <a:t>Histogrammes des variables quantitatives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25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69C0EC-A300-475D-B34F-38BA2886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259304"/>
            <a:ext cx="1052510" cy="365125"/>
          </a:xfrm>
        </p:spPr>
        <p:txBody>
          <a:bodyPr/>
          <a:lstStyle/>
          <a:p>
            <a:fld id="{5572164A-4F41-4359-8EAF-B9232DCD4175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4D7CB-46D9-4C70-BBC0-A91F157818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5212" y="-26816"/>
            <a:ext cx="8942425" cy="557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Distribution des variables qualitatives</a:t>
            </a:r>
            <a:r>
              <a:rPr lang="fr-FR" dirty="0"/>
              <a:t> 				</a:t>
            </a:r>
            <a:r>
              <a:rPr lang="fr-FR" b="1" dirty="0"/>
              <a:t>Matrice de corrélation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843AC3B-85DE-4BB4-B392-16476BC84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090"/>
            <a:ext cx="2882127" cy="24147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CE98941-35E8-46B1-AD67-518AAA357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8" y="724129"/>
            <a:ext cx="2527149" cy="234633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E552E32-04D2-4C34-943B-A8747E8E3C3E}"/>
              </a:ext>
            </a:extLst>
          </p:cNvPr>
          <p:cNvSpPr txBox="1"/>
          <p:nvPr/>
        </p:nvSpPr>
        <p:spPr>
          <a:xfrm>
            <a:off x="88109" y="3070467"/>
            <a:ext cx="2507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Distribution des bâtiments sur les cartiers (</a:t>
            </a:r>
            <a:r>
              <a:rPr lang="fr-FR" sz="1400" i="1" dirty="0" err="1"/>
              <a:t>Neighborhood</a:t>
            </a:r>
            <a:r>
              <a:rPr lang="fr-FR" sz="1400" i="1" dirty="0"/>
              <a:t>) : 5 cartiers détiennent environ 75% des bâtiments objets d’étude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C5FE0CA-4E87-49E5-A010-0914524939FD}"/>
              </a:ext>
            </a:extLst>
          </p:cNvPr>
          <p:cNvSpPr txBox="1"/>
          <p:nvPr/>
        </p:nvSpPr>
        <p:spPr>
          <a:xfrm>
            <a:off x="2882127" y="5082644"/>
            <a:ext cx="2252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Distribution par type de propriété : principalement office (</a:t>
            </a:r>
            <a:r>
              <a:rPr lang="fr-FR" sz="1400" i="1" dirty="0" err="1"/>
              <a:t>small</a:t>
            </a:r>
            <a:r>
              <a:rPr lang="fr-FR" sz="1400" i="1" dirty="0"/>
              <a:t>, medium, large), ensuite </a:t>
            </a:r>
            <a:r>
              <a:rPr lang="fr-FR" sz="1400" i="1" dirty="0" err="1"/>
              <a:t>warehouse</a:t>
            </a:r>
            <a:r>
              <a:rPr lang="fr-FR" sz="1400" i="1" dirty="0"/>
              <a:t>, mixed use, </a:t>
            </a:r>
            <a:r>
              <a:rPr lang="fr-FR" sz="1400" i="1" dirty="0" err="1"/>
              <a:t>hotel</a:t>
            </a:r>
            <a:r>
              <a:rPr lang="fr-FR" sz="1400" i="1" dirty="0"/>
              <a:t>,  </a:t>
            </a:r>
            <a:r>
              <a:rPr lang="fr-FR" sz="1400" i="1" dirty="0" err="1"/>
              <a:t>retail</a:t>
            </a:r>
            <a:r>
              <a:rPr lang="fr-FR" sz="1400" i="1" dirty="0"/>
              <a:t>, etc.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88274-C59F-460A-BC64-1B01401223E6}"/>
              </a:ext>
            </a:extLst>
          </p:cNvPr>
          <p:cNvSpPr txBox="1"/>
          <p:nvPr/>
        </p:nvSpPr>
        <p:spPr>
          <a:xfrm>
            <a:off x="2996794" y="3025357"/>
            <a:ext cx="2438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Répartition des Zip code :   11 zip code parmi 49 caractérisent  75% de la totalité des bâtiments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5E753A-47B9-47D4-8BE1-8628797FC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63" y="724129"/>
            <a:ext cx="2438846" cy="2346338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EA84010-F91A-4203-89BB-7F1D2144F018}"/>
              </a:ext>
            </a:extLst>
          </p:cNvPr>
          <p:cNvCxnSpPr/>
          <p:nvPr/>
        </p:nvCxnSpPr>
        <p:spPr>
          <a:xfrm>
            <a:off x="5484316" y="653172"/>
            <a:ext cx="0" cy="57886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7FA742B5-4BD9-4957-A716-27FC2599F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02" y="547764"/>
            <a:ext cx="6620598" cy="4550916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2B6E8A-34F9-43B0-995A-94350B581D71}"/>
              </a:ext>
            </a:extLst>
          </p:cNvPr>
          <p:cNvSpPr txBox="1">
            <a:spLocks/>
          </p:cNvSpPr>
          <p:nvPr/>
        </p:nvSpPr>
        <p:spPr>
          <a:xfrm>
            <a:off x="5532993" y="4789714"/>
            <a:ext cx="6620599" cy="2198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fr-FR" sz="1600" b="1" dirty="0"/>
              <a:t>Interprétation  des Corrélation des variables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fr-FR" sz="1400" dirty="0"/>
              <a:t>Les variables corrélées 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fr-FR" sz="1400" dirty="0"/>
              <a:t>(</a:t>
            </a:r>
            <a:r>
              <a:rPr lang="fr-FR" sz="1400" dirty="0" err="1"/>
              <a:t>PropertyGFATotal</a:t>
            </a:r>
            <a:r>
              <a:rPr lang="fr-FR" sz="1400" dirty="0"/>
              <a:t>, </a:t>
            </a:r>
            <a:r>
              <a:rPr lang="fr-FR" sz="1400" dirty="0" err="1"/>
              <a:t>PropertyGFAparking</a:t>
            </a:r>
            <a:r>
              <a:rPr lang="fr-FR" sz="1400" dirty="0"/>
              <a:t>) (</a:t>
            </a:r>
            <a:r>
              <a:rPr lang="fr-FR" sz="1400" dirty="0" err="1"/>
              <a:t>PropertyGFATotal</a:t>
            </a:r>
            <a:r>
              <a:rPr lang="fr-FR" sz="1400" dirty="0"/>
              <a:t>, </a:t>
            </a:r>
            <a:r>
              <a:rPr lang="fr-FR" sz="1400" dirty="0" err="1"/>
              <a:t>PropertyGFAbuildings</a:t>
            </a:r>
            <a:r>
              <a:rPr lang="fr-FR" sz="1400" dirty="0"/>
              <a:t>) (</a:t>
            </a:r>
            <a:r>
              <a:rPr lang="fr-FR" sz="1400" dirty="0" err="1"/>
              <a:t>PropertyGFATotal</a:t>
            </a:r>
            <a:r>
              <a:rPr lang="fr-FR" sz="1400" dirty="0"/>
              <a:t> , </a:t>
            </a:r>
            <a:r>
              <a:rPr lang="fr-FR" sz="1400" dirty="0" err="1"/>
              <a:t>NumberOfFloors</a:t>
            </a:r>
            <a:r>
              <a:rPr lang="fr-FR" sz="1400" dirty="0"/>
              <a:t>) (</a:t>
            </a:r>
            <a:r>
              <a:rPr lang="fr-FR" sz="1400" dirty="0" err="1"/>
              <a:t>LargestPropertyUseTypeGFA</a:t>
            </a:r>
            <a:r>
              <a:rPr lang="fr-FR" sz="1400" dirty="0"/>
              <a:t>, </a:t>
            </a:r>
            <a:r>
              <a:rPr lang="fr-FR" sz="1400" dirty="0" err="1"/>
              <a:t>PropertyGFATotal</a:t>
            </a:r>
            <a:r>
              <a:rPr lang="fr-FR" sz="1400" dirty="0"/>
              <a:t>) a) (</a:t>
            </a:r>
            <a:r>
              <a:rPr lang="fr-FR" sz="1400" dirty="0" err="1"/>
              <a:t>SiteEUI</a:t>
            </a:r>
            <a:r>
              <a:rPr lang="fr-FR" sz="1400" dirty="0"/>
              <a:t>, </a:t>
            </a:r>
            <a:r>
              <a:rPr lang="fr-FR" sz="1400" dirty="0" err="1"/>
              <a:t>SiteEUIWN</a:t>
            </a:r>
            <a:r>
              <a:rPr lang="fr-FR" sz="1400" dirty="0"/>
              <a:t>, </a:t>
            </a:r>
            <a:r>
              <a:rPr lang="fr-FR" sz="1400" dirty="0" err="1"/>
              <a:t>SourceEUI</a:t>
            </a:r>
            <a:r>
              <a:rPr lang="fr-FR" sz="1400" dirty="0"/>
              <a:t>, </a:t>
            </a:r>
            <a:r>
              <a:rPr lang="fr-FR" sz="1400" dirty="0" err="1"/>
              <a:t>SourceEUIWN</a:t>
            </a:r>
            <a:r>
              <a:rPr lang="fr-FR" sz="1400" dirty="0"/>
              <a:t>) b) (</a:t>
            </a:r>
            <a:r>
              <a:rPr lang="fr-FR" sz="1400" dirty="0" err="1"/>
              <a:t>SiteEnergyUse</a:t>
            </a:r>
            <a:r>
              <a:rPr lang="fr-FR" sz="1400" dirty="0"/>
              <a:t>, </a:t>
            </a:r>
            <a:r>
              <a:rPr lang="fr-FR" sz="1400" dirty="0" err="1"/>
              <a:t>SiteEnergyUseWN</a:t>
            </a:r>
            <a:r>
              <a:rPr lang="fr-FR" sz="1400" dirty="0"/>
              <a:t>, </a:t>
            </a:r>
            <a:r>
              <a:rPr lang="fr-FR" sz="1400" dirty="0" err="1"/>
              <a:t>Electricity</a:t>
            </a:r>
            <a:r>
              <a:rPr lang="fr-FR" sz="1400" dirty="0"/>
              <a:t> (les deux variables) , </a:t>
            </a:r>
            <a:r>
              <a:rPr lang="fr-FR" sz="1400" dirty="0" err="1"/>
              <a:t>NaturalGas</a:t>
            </a:r>
            <a:r>
              <a:rPr lang="fr-FR" sz="1400" dirty="0"/>
              <a:t> (les deux variables) ) sont toutes corrélées</a:t>
            </a:r>
          </a:p>
        </p:txBody>
      </p:sp>
    </p:spTree>
    <p:extLst>
      <p:ext uri="{BB962C8B-B14F-4D97-AF65-F5344CB8AC3E}">
        <p14:creationId xmlns:p14="http://schemas.microsoft.com/office/powerpoint/2010/main" val="326323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B421D-A258-4B4F-BE42-143654B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Ingénierie de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0A4C-09C3-44D5-8ABE-B9037720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8429"/>
            <a:ext cx="11029615" cy="4841421"/>
          </a:xfrm>
        </p:spPr>
        <p:txBody>
          <a:bodyPr>
            <a:normAutofit/>
          </a:bodyPr>
          <a:lstStyle/>
          <a:p>
            <a:r>
              <a:rPr lang="fr-FR" dirty="0"/>
              <a:t>Application de l’encodage </a:t>
            </a:r>
            <a:r>
              <a:rPr lang="fr-FR" dirty="0" err="1"/>
              <a:t>OneHotEncoding</a:t>
            </a:r>
            <a:r>
              <a:rPr lang="fr-FR" dirty="0"/>
              <a:t>  sur les variables catégorielles à un nombre de valeur unique limité ou après traitement via unification (dictionnaire) ou filtrage (fixation d’un seuil)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0B88F1-3E65-43B1-8090-1379351A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164A-4F41-4359-8EAF-B9232DCD4175}" type="slidenum">
              <a:rPr lang="fr-FR" smtClean="0"/>
              <a:t>9</a:t>
            </a:fld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74F8B3F-A08F-4D85-A486-32FB42BE9BDF}"/>
              </a:ext>
            </a:extLst>
          </p:cNvPr>
          <p:cNvGrpSpPr/>
          <p:nvPr/>
        </p:nvGrpSpPr>
        <p:grpSpPr>
          <a:xfrm>
            <a:off x="201383" y="2776155"/>
            <a:ext cx="11729359" cy="1703280"/>
            <a:chOff x="4000499" y="2453659"/>
            <a:chExt cx="10871588" cy="174377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6F4ECB-3BCA-43FC-BD5E-2E0FA8FDDE26}"/>
                </a:ext>
              </a:extLst>
            </p:cNvPr>
            <p:cNvGrpSpPr/>
            <p:nvPr/>
          </p:nvGrpSpPr>
          <p:grpSpPr>
            <a:xfrm>
              <a:off x="4000499" y="2453659"/>
              <a:ext cx="6225436" cy="1743775"/>
              <a:chOff x="4000499" y="2453659"/>
              <a:chExt cx="6225436" cy="1743775"/>
            </a:xfrm>
          </p:grpSpPr>
          <p:pic>
            <p:nvPicPr>
              <p:cNvPr id="2050" name="Picture 2" descr="One hot encoding pour transformer les catégoriels en python - Mes astuces">
                <a:extLst>
                  <a:ext uri="{FF2B5EF4-FFF2-40B4-BE49-F238E27FC236}">
                    <a16:creationId xmlns:a16="http://schemas.microsoft.com/office/drawing/2014/main" id="{C2E16A0E-85D9-4419-BD35-47BCFFC8FE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0084" y="2785706"/>
                <a:ext cx="3513028" cy="13776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79BC2F5F-E400-4980-A546-0B648F3B39DF}"/>
                  </a:ext>
                </a:extLst>
              </p:cNvPr>
              <p:cNvGrpSpPr/>
              <p:nvPr/>
            </p:nvGrpSpPr>
            <p:grpSpPr>
              <a:xfrm>
                <a:off x="7742548" y="2748002"/>
                <a:ext cx="2483387" cy="1449432"/>
                <a:chOff x="4340760" y="-206775"/>
                <a:chExt cx="2483387" cy="1449432"/>
              </a:xfrm>
            </p:grpSpPr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C5D140C4-EA2A-46A5-B535-FA3E49BD5BCF}"/>
                    </a:ext>
                  </a:extLst>
                </p:cNvPr>
                <p:cNvSpPr txBox="1"/>
                <p:nvPr/>
              </p:nvSpPr>
              <p:spPr>
                <a:xfrm>
                  <a:off x="4731286" y="-206775"/>
                  <a:ext cx="2092861" cy="1449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Simplification de présentation </a:t>
                  </a:r>
                </a:p>
                <a:p>
                  <a:endParaRPr lang="fr-FR" sz="1100" dirty="0"/>
                </a:p>
                <a:p>
                  <a:r>
                    <a:rPr lang="fr-FR" dirty="0"/>
                    <a:t>Possibilité d’explosion du nombre de variables </a:t>
                  </a:r>
                </a:p>
              </p:txBody>
            </p:sp>
            <p:sp>
              <p:nvSpPr>
                <p:cNvPr id="6" name="Émoticône 5">
                  <a:extLst>
                    <a:ext uri="{FF2B5EF4-FFF2-40B4-BE49-F238E27FC236}">
                      <a16:creationId xmlns:a16="http://schemas.microsoft.com/office/drawing/2014/main" id="{F3B88566-FF06-4A64-BB95-2B69A41EA4AD}"/>
                    </a:ext>
                  </a:extLst>
                </p:cNvPr>
                <p:cNvSpPr/>
                <p:nvPr/>
              </p:nvSpPr>
              <p:spPr>
                <a:xfrm>
                  <a:off x="4340761" y="-146763"/>
                  <a:ext cx="390525" cy="355208"/>
                </a:xfrm>
                <a:prstGeom prst="smileyFac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Émoticône 7">
                  <a:extLst>
                    <a:ext uri="{FF2B5EF4-FFF2-40B4-BE49-F238E27FC236}">
                      <a16:creationId xmlns:a16="http://schemas.microsoft.com/office/drawing/2014/main" id="{B2BD2ECF-FC35-4074-894F-94FBC0804D93}"/>
                    </a:ext>
                  </a:extLst>
                </p:cNvPr>
                <p:cNvSpPr/>
                <p:nvPr/>
              </p:nvSpPr>
              <p:spPr>
                <a:xfrm>
                  <a:off x="4340760" y="594678"/>
                  <a:ext cx="390525" cy="355208"/>
                </a:xfrm>
                <a:prstGeom prst="smileyFace">
                  <a:avLst>
                    <a:gd name="adj" fmla="val -4653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BE27C04-1BD9-494F-AEB5-7D9A93194821}"/>
                  </a:ext>
                </a:extLst>
              </p:cNvPr>
              <p:cNvSpPr txBox="1"/>
              <p:nvPr/>
            </p:nvSpPr>
            <p:spPr>
              <a:xfrm>
                <a:off x="4000499" y="245365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Principe du </a:t>
                </a:r>
                <a:r>
                  <a:rPr lang="fr-FR" dirty="0" err="1"/>
                  <a:t>OneHotEncoding</a:t>
                </a:r>
                <a:r>
                  <a:rPr lang="fr-FR" dirty="0"/>
                  <a:t> : </a:t>
                </a:r>
              </a:p>
            </p:txBody>
          </p:sp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7E1D8DA-CCDE-4B25-A12E-E6E2FB3CE436}"/>
                </a:ext>
              </a:extLst>
            </p:cNvPr>
            <p:cNvSpPr txBox="1"/>
            <p:nvPr/>
          </p:nvSpPr>
          <p:spPr>
            <a:xfrm>
              <a:off x="10382198" y="2872554"/>
              <a:ext cx="4489889" cy="12288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/>
                <a:t>Exemple</a:t>
              </a:r>
              <a:r>
                <a:rPr lang="fr-FR" dirty="0"/>
                <a:t> : </a:t>
              </a:r>
              <a:r>
                <a:rPr lang="fr-FR" dirty="0" err="1"/>
                <a:t>ZipCodes</a:t>
              </a:r>
              <a:r>
                <a:rPr lang="fr-FR" dirty="0"/>
                <a:t> élimination des zip codes présents à une fréquence faible (seuil choisi à 10) </a:t>
              </a:r>
              <a:r>
                <a:rPr lang="fr-FR" dirty="0">
                  <a:sym typeface="Wingdings" panose="05000000000000000000" pitchFamily="2" charset="2"/>
                </a:rPr>
                <a:t> p</a:t>
              </a:r>
              <a:r>
                <a:rPr lang="fr-FR" dirty="0"/>
                <a:t>assage de 47 à 23 codes et pertes d’une centaine de bâtiments </a:t>
              </a:r>
            </a:p>
          </p:txBody>
        </p:sp>
      </p:grp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F7C97BE-8D4C-40BC-A914-4BF1C049A155}"/>
              </a:ext>
            </a:extLst>
          </p:cNvPr>
          <p:cNvSpPr txBox="1">
            <a:spLocks/>
          </p:cNvSpPr>
          <p:nvPr/>
        </p:nvSpPr>
        <p:spPr>
          <a:xfrm>
            <a:off x="565424" y="4435500"/>
            <a:ext cx="11029615" cy="2259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Création de variables : </a:t>
            </a:r>
          </a:p>
          <a:p>
            <a:pPr lvl="1"/>
            <a:r>
              <a:rPr lang="fr-FR" dirty="0"/>
              <a:t> Age du bâtiment à partir de ‘</a:t>
            </a:r>
            <a:r>
              <a:rPr lang="fr-FR" dirty="0" err="1"/>
              <a:t>YearBuilt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Calcul du pourcentage de l’utilisation d’énergie de source Electricité ,Gaz naturel ,Vapeur et autre </a:t>
            </a:r>
          </a:p>
          <a:p>
            <a:pPr lvl="1"/>
            <a:r>
              <a:rPr lang="fr-FR" dirty="0"/>
              <a:t>Pondération des occupation des surfaces (</a:t>
            </a:r>
            <a:r>
              <a:rPr lang="fr-FR" dirty="0" err="1"/>
              <a:t>largest</a:t>
            </a:r>
            <a:r>
              <a:rPr lang="fr-FR" dirty="0"/>
              <a:t>, second, </a:t>
            </a:r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 use)</a:t>
            </a:r>
          </a:p>
          <a:p>
            <a:r>
              <a:rPr lang="fr-FR" dirty="0"/>
              <a:t>Transformation log sur les variables </a:t>
            </a:r>
            <a:r>
              <a:rPr lang="fr-FR" dirty="0" err="1"/>
              <a:t>target</a:t>
            </a:r>
            <a:r>
              <a:rPr lang="fr-FR" dirty="0"/>
              <a:t> (</a:t>
            </a:r>
            <a:r>
              <a:rPr lang="fr-FR" dirty="0" err="1"/>
              <a:t>TotalGHGEmissions</a:t>
            </a:r>
            <a:r>
              <a:rPr lang="fr-FR" dirty="0"/>
              <a:t>’, '</a:t>
            </a:r>
            <a:r>
              <a:rPr lang="fr-FR" dirty="0" err="1"/>
              <a:t>SiteEnergyUse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))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0713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u chaud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46029</TotalTime>
  <Words>3269</Words>
  <Application>Microsoft Office PowerPoint</Application>
  <PresentationFormat>Grand écran</PresentationFormat>
  <Paragraphs>385</Paragraphs>
  <Slides>30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Crimson Text</vt:lpstr>
      <vt:lpstr>Garamond</vt:lpstr>
      <vt:lpstr>Kokila</vt:lpstr>
      <vt:lpstr>Wingdings</vt:lpstr>
      <vt:lpstr>Wingdings 2</vt:lpstr>
      <vt:lpstr>Dividende</vt:lpstr>
      <vt:lpstr>Présentation PowerPoint</vt:lpstr>
      <vt:lpstr>plan</vt:lpstr>
      <vt:lpstr>Contexte</vt:lpstr>
      <vt:lpstr>Contexte</vt:lpstr>
      <vt:lpstr>Analyse exploratoire et ingénierie des variables</vt:lpstr>
      <vt:lpstr>Analyse exploratoire</vt:lpstr>
      <vt:lpstr>Présentation PowerPoint</vt:lpstr>
      <vt:lpstr>Présentation PowerPoint</vt:lpstr>
      <vt:lpstr>Ingénierie de variable</vt:lpstr>
      <vt:lpstr>Synthèse des étaapes</vt:lpstr>
      <vt:lpstr>Modèles de prédiction</vt:lpstr>
      <vt:lpstr>Classification des modèles de prédiction</vt:lpstr>
      <vt:lpstr>Modèles linéaires</vt:lpstr>
      <vt:lpstr>Modèles ensemblistes </vt:lpstr>
      <vt:lpstr>SVM</vt:lpstr>
      <vt:lpstr>Choix de variable et stratégie de validation</vt:lpstr>
      <vt:lpstr>Résultats de prédiction</vt:lpstr>
      <vt:lpstr>Régression Ridge </vt:lpstr>
      <vt:lpstr>Régression Lasso </vt:lpstr>
      <vt:lpstr>Forets Aléatoire </vt:lpstr>
      <vt:lpstr>Gradient boosting  </vt:lpstr>
      <vt:lpstr>Xgboost</vt:lpstr>
      <vt:lpstr>SVR</vt:lpstr>
      <vt:lpstr>Choix de modèle : consommation</vt:lpstr>
      <vt:lpstr>Meilleurs features</vt:lpstr>
      <vt:lpstr>Comparaison des résultats  Par rapport au nombre de features</vt:lpstr>
      <vt:lpstr>Comparaison des résultats</vt:lpstr>
      <vt:lpstr>Présentation PowerPoint</vt:lpstr>
      <vt:lpstr>Conclusion</vt:lpstr>
      <vt:lpstr>Conclusion et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Anticipez les besoins en consommation électrique de bâtiments</dc:title>
  <dc:creator>ATIG Olfa</dc:creator>
  <cp:lastModifiedBy>ATIG Olfa</cp:lastModifiedBy>
  <cp:revision>100</cp:revision>
  <dcterms:created xsi:type="dcterms:W3CDTF">2021-06-21T22:35:14Z</dcterms:created>
  <dcterms:modified xsi:type="dcterms:W3CDTF">2021-10-26T00:04:59Z</dcterms:modified>
</cp:coreProperties>
</file>