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57" r:id="rId3"/>
    <p:sldId id="270" r:id="rId4"/>
    <p:sldId id="258" r:id="rId5"/>
    <p:sldId id="259" r:id="rId6"/>
    <p:sldId id="271" r:id="rId7"/>
    <p:sldId id="260" r:id="rId8"/>
    <p:sldId id="261" r:id="rId9"/>
    <p:sldId id="262" r:id="rId10"/>
    <p:sldId id="299" r:id="rId11"/>
    <p:sldId id="293" r:id="rId12"/>
    <p:sldId id="291" r:id="rId13"/>
    <p:sldId id="272" r:id="rId14"/>
    <p:sldId id="283" r:id="rId15"/>
    <p:sldId id="267" r:id="rId16"/>
    <p:sldId id="264" r:id="rId17"/>
    <p:sldId id="284" r:id="rId18"/>
    <p:sldId id="294" r:id="rId19"/>
    <p:sldId id="265" r:id="rId20"/>
    <p:sldId id="285" r:id="rId21"/>
    <p:sldId id="300" r:id="rId22"/>
    <p:sldId id="295" r:id="rId23"/>
    <p:sldId id="266" r:id="rId24"/>
    <p:sldId id="287" r:id="rId25"/>
    <p:sldId id="297" r:id="rId26"/>
    <p:sldId id="302" r:id="rId27"/>
    <p:sldId id="273" r:id="rId28"/>
    <p:sldId id="290" r:id="rId29"/>
    <p:sldId id="275" r:id="rId30"/>
    <p:sldId id="301" r:id="rId31"/>
    <p:sldId id="303" r:id="rId32"/>
    <p:sldId id="276" r:id="rId33"/>
    <p:sldId id="2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F31898-9BEE-435D-BF60-BA9A9010BF89}" type="doc">
      <dgm:prSet loTypeId="urn:microsoft.com/office/officeart/2005/8/layout/vList3" loCatId="list" qsTypeId="urn:microsoft.com/office/officeart/2005/8/quickstyle/simple1" qsCatId="simple" csTypeId="urn:microsoft.com/office/officeart/2005/8/colors/accent1_2" csCatId="accent1" phldr="1"/>
      <dgm:spPr/>
    </dgm:pt>
    <dgm:pt modelId="{7D2E4FBB-7A78-405C-956B-758FE9C39E50}">
      <dgm:prSet phldrT="[Texte]"/>
      <dgm:spPr/>
      <dgm:t>
        <a:bodyPr/>
        <a:lstStyle/>
        <a:p>
          <a:r>
            <a:rPr lang="fr-FR" dirty="0"/>
            <a:t>Contexte et problématique</a:t>
          </a:r>
        </a:p>
      </dgm:t>
    </dgm:pt>
    <dgm:pt modelId="{44F476E9-D8E8-475C-A769-459EA5FBCD0B}" type="parTrans" cxnId="{6EA78912-08D2-48D3-A200-7E8B3C22D87F}">
      <dgm:prSet/>
      <dgm:spPr/>
      <dgm:t>
        <a:bodyPr/>
        <a:lstStyle/>
        <a:p>
          <a:endParaRPr lang="fr-FR"/>
        </a:p>
      </dgm:t>
    </dgm:pt>
    <dgm:pt modelId="{CCA53076-2DE2-4D9F-A0C2-07E6344BA46F}" type="sibTrans" cxnId="{6EA78912-08D2-48D3-A200-7E8B3C22D87F}">
      <dgm:prSet/>
      <dgm:spPr/>
      <dgm:t>
        <a:bodyPr/>
        <a:lstStyle/>
        <a:p>
          <a:endParaRPr lang="fr-FR"/>
        </a:p>
      </dgm:t>
    </dgm:pt>
    <dgm:pt modelId="{1273D5C0-37BB-4696-B278-5B07F904C6C5}">
      <dgm:prSet phldrT="[Texte]"/>
      <dgm:spPr/>
      <dgm:t>
        <a:bodyPr/>
        <a:lstStyle/>
        <a:p>
          <a:r>
            <a:rPr lang="fr-FR" dirty="0"/>
            <a:t>Analyse exploratoire et ingénierie des variables </a:t>
          </a:r>
        </a:p>
      </dgm:t>
    </dgm:pt>
    <dgm:pt modelId="{18EBB650-C443-462F-9112-984C194A919E}" type="parTrans" cxnId="{D9234357-5550-4A08-B516-097CB7BD86AE}">
      <dgm:prSet/>
      <dgm:spPr/>
      <dgm:t>
        <a:bodyPr/>
        <a:lstStyle/>
        <a:p>
          <a:endParaRPr lang="fr-FR"/>
        </a:p>
      </dgm:t>
    </dgm:pt>
    <dgm:pt modelId="{C0CB44FD-A796-4BB2-BA1C-380952FCCAF3}" type="sibTrans" cxnId="{D9234357-5550-4A08-B516-097CB7BD86AE}">
      <dgm:prSet/>
      <dgm:spPr/>
      <dgm:t>
        <a:bodyPr/>
        <a:lstStyle/>
        <a:p>
          <a:endParaRPr lang="fr-FR"/>
        </a:p>
      </dgm:t>
    </dgm:pt>
    <dgm:pt modelId="{D7A71C9A-4CD4-498F-A66C-29EBE4EC6485}">
      <dgm:prSet phldrT="[Texte]"/>
      <dgm:spPr/>
      <dgm:t>
        <a:bodyPr/>
        <a:lstStyle/>
        <a:p>
          <a:r>
            <a:rPr lang="fr-FR" dirty="0"/>
            <a:t>Segmentation des clients: apprentissage non supervisé </a:t>
          </a:r>
        </a:p>
      </dgm:t>
    </dgm:pt>
    <dgm:pt modelId="{AFD5FC20-B6E6-4CA6-A69F-F3A44E5EC767}" type="parTrans" cxnId="{93A16767-67B2-4F46-81D1-A3451A457116}">
      <dgm:prSet/>
      <dgm:spPr/>
      <dgm:t>
        <a:bodyPr/>
        <a:lstStyle/>
        <a:p>
          <a:endParaRPr lang="fr-FR"/>
        </a:p>
      </dgm:t>
    </dgm:pt>
    <dgm:pt modelId="{35A8031E-34DB-4C38-BBF2-F5CE49FE56CE}" type="sibTrans" cxnId="{93A16767-67B2-4F46-81D1-A3451A457116}">
      <dgm:prSet/>
      <dgm:spPr/>
      <dgm:t>
        <a:bodyPr/>
        <a:lstStyle/>
        <a:p>
          <a:endParaRPr lang="fr-FR"/>
        </a:p>
      </dgm:t>
    </dgm:pt>
    <dgm:pt modelId="{C4A69DEE-CAA2-4D00-B2CF-313B09129D6E}">
      <dgm:prSet phldrT="[Texte]"/>
      <dgm:spPr/>
      <dgm:t>
        <a:bodyPr/>
        <a:lstStyle/>
        <a:p>
          <a:r>
            <a:rPr lang="fr-FR" dirty="0"/>
            <a:t>Evaluation des modèles et synthèse</a:t>
          </a:r>
        </a:p>
      </dgm:t>
    </dgm:pt>
    <dgm:pt modelId="{0FCFF3AF-E22C-4039-A842-12353E57E608}" type="parTrans" cxnId="{C6312F13-3215-41A0-9C9A-8C343141BC9A}">
      <dgm:prSet/>
      <dgm:spPr/>
      <dgm:t>
        <a:bodyPr/>
        <a:lstStyle/>
        <a:p>
          <a:endParaRPr lang="fr-FR"/>
        </a:p>
      </dgm:t>
    </dgm:pt>
    <dgm:pt modelId="{09CE4CB8-C6B6-4E26-B2A8-EEA2E54FDF21}" type="sibTrans" cxnId="{C6312F13-3215-41A0-9C9A-8C343141BC9A}">
      <dgm:prSet/>
      <dgm:spPr/>
      <dgm:t>
        <a:bodyPr/>
        <a:lstStyle/>
        <a:p>
          <a:endParaRPr lang="fr-FR"/>
        </a:p>
      </dgm:t>
    </dgm:pt>
    <dgm:pt modelId="{815E96AB-2796-4587-8EE7-05044A866F4A}" type="pres">
      <dgm:prSet presAssocID="{EDF31898-9BEE-435D-BF60-BA9A9010BF89}" presName="linearFlow" presStyleCnt="0">
        <dgm:presLayoutVars>
          <dgm:dir/>
          <dgm:resizeHandles val="exact"/>
        </dgm:presLayoutVars>
      </dgm:prSet>
      <dgm:spPr/>
    </dgm:pt>
    <dgm:pt modelId="{00F50782-659A-4449-8ABC-129A46C8212B}" type="pres">
      <dgm:prSet presAssocID="{7D2E4FBB-7A78-405C-956B-758FE9C39E50}" presName="composite" presStyleCnt="0"/>
      <dgm:spPr/>
    </dgm:pt>
    <dgm:pt modelId="{E933E1B1-9AC2-4B60-84A3-B885D9E228BC}" type="pres">
      <dgm:prSet presAssocID="{7D2E4FBB-7A78-405C-956B-758FE9C39E50}" presName="imgShp" presStyleLbl="fgImgPlace1" presStyleIdx="0" presStyleCnt="4"/>
      <dgm:spPr/>
    </dgm:pt>
    <dgm:pt modelId="{6F6D12E9-DC85-41B8-8429-05A66142BED7}" type="pres">
      <dgm:prSet presAssocID="{7D2E4FBB-7A78-405C-956B-758FE9C39E50}" presName="txShp" presStyleLbl="node1" presStyleIdx="0" presStyleCnt="4">
        <dgm:presLayoutVars>
          <dgm:bulletEnabled val="1"/>
        </dgm:presLayoutVars>
      </dgm:prSet>
      <dgm:spPr/>
    </dgm:pt>
    <dgm:pt modelId="{5F3AB587-66CC-41DD-AE0B-4B57C8C2022B}" type="pres">
      <dgm:prSet presAssocID="{CCA53076-2DE2-4D9F-A0C2-07E6344BA46F}" presName="spacing" presStyleCnt="0"/>
      <dgm:spPr/>
    </dgm:pt>
    <dgm:pt modelId="{C1FB5466-B220-4B79-BF65-59120F2668AB}" type="pres">
      <dgm:prSet presAssocID="{1273D5C0-37BB-4696-B278-5B07F904C6C5}" presName="composite" presStyleCnt="0"/>
      <dgm:spPr/>
    </dgm:pt>
    <dgm:pt modelId="{523F5047-2485-442E-89A0-B98E41ED78C0}" type="pres">
      <dgm:prSet presAssocID="{1273D5C0-37BB-4696-B278-5B07F904C6C5}" presName="imgShp" presStyleLbl="fgImgPlace1" presStyleIdx="1" presStyleCnt="4"/>
      <dgm:spPr/>
    </dgm:pt>
    <dgm:pt modelId="{FF53849A-4521-474E-9086-8A074F9B4FFA}" type="pres">
      <dgm:prSet presAssocID="{1273D5C0-37BB-4696-B278-5B07F904C6C5}" presName="txShp" presStyleLbl="node1" presStyleIdx="1" presStyleCnt="4">
        <dgm:presLayoutVars>
          <dgm:bulletEnabled val="1"/>
        </dgm:presLayoutVars>
      </dgm:prSet>
      <dgm:spPr/>
    </dgm:pt>
    <dgm:pt modelId="{51048366-F754-4478-BC99-B787E99F4D68}" type="pres">
      <dgm:prSet presAssocID="{C0CB44FD-A796-4BB2-BA1C-380952FCCAF3}" presName="spacing" presStyleCnt="0"/>
      <dgm:spPr/>
    </dgm:pt>
    <dgm:pt modelId="{1BC9B2F3-04FB-4C6E-B5AD-3E6E87AE609F}" type="pres">
      <dgm:prSet presAssocID="{D7A71C9A-4CD4-498F-A66C-29EBE4EC6485}" presName="composite" presStyleCnt="0"/>
      <dgm:spPr/>
    </dgm:pt>
    <dgm:pt modelId="{E12D9839-30B4-426C-9063-05A9741E8EB4}" type="pres">
      <dgm:prSet presAssocID="{D7A71C9A-4CD4-498F-A66C-29EBE4EC6485}" presName="imgShp" presStyleLbl="fgImgPlace1" presStyleIdx="2" presStyleCnt="4"/>
      <dgm:spPr/>
    </dgm:pt>
    <dgm:pt modelId="{FE17006C-8BCC-4182-9110-B561FC5641BB}" type="pres">
      <dgm:prSet presAssocID="{D7A71C9A-4CD4-498F-A66C-29EBE4EC6485}" presName="txShp" presStyleLbl="node1" presStyleIdx="2" presStyleCnt="4">
        <dgm:presLayoutVars>
          <dgm:bulletEnabled val="1"/>
        </dgm:presLayoutVars>
      </dgm:prSet>
      <dgm:spPr/>
    </dgm:pt>
    <dgm:pt modelId="{1EAC63C4-1814-41C6-ADCA-7AFDA06A84A0}" type="pres">
      <dgm:prSet presAssocID="{35A8031E-34DB-4C38-BBF2-F5CE49FE56CE}" presName="spacing" presStyleCnt="0"/>
      <dgm:spPr/>
    </dgm:pt>
    <dgm:pt modelId="{05210C7A-79EE-433B-ACCF-F3820307E284}" type="pres">
      <dgm:prSet presAssocID="{C4A69DEE-CAA2-4D00-B2CF-313B09129D6E}" presName="composite" presStyleCnt="0"/>
      <dgm:spPr/>
    </dgm:pt>
    <dgm:pt modelId="{9CA75640-B73F-4406-9AC2-F4C936EA9C24}" type="pres">
      <dgm:prSet presAssocID="{C4A69DEE-CAA2-4D00-B2CF-313B09129D6E}" presName="imgShp" presStyleLbl="fgImgPlace1" presStyleIdx="3" presStyleCnt="4"/>
      <dgm:spPr/>
    </dgm:pt>
    <dgm:pt modelId="{C599B079-3738-44C1-895E-C13C22A80138}" type="pres">
      <dgm:prSet presAssocID="{C4A69DEE-CAA2-4D00-B2CF-313B09129D6E}" presName="txShp" presStyleLbl="node1" presStyleIdx="3" presStyleCnt="4">
        <dgm:presLayoutVars>
          <dgm:bulletEnabled val="1"/>
        </dgm:presLayoutVars>
      </dgm:prSet>
      <dgm:spPr/>
    </dgm:pt>
  </dgm:ptLst>
  <dgm:cxnLst>
    <dgm:cxn modelId="{6EA78912-08D2-48D3-A200-7E8B3C22D87F}" srcId="{EDF31898-9BEE-435D-BF60-BA9A9010BF89}" destId="{7D2E4FBB-7A78-405C-956B-758FE9C39E50}" srcOrd="0" destOrd="0" parTransId="{44F476E9-D8E8-475C-A769-459EA5FBCD0B}" sibTransId="{CCA53076-2DE2-4D9F-A0C2-07E6344BA46F}"/>
    <dgm:cxn modelId="{C6312F13-3215-41A0-9C9A-8C343141BC9A}" srcId="{EDF31898-9BEE-435D-BF60-BA9A9010BF89}" destId="{C4A69DEE-CAA2-4D00-B2CF-313B09129D6E}" srcOrd="3" destOrd="0" parTransId="{0FCFF3AF-E22C-4039-A842-12353E57E608}" sibTransId="{09CE4CB8-C6B6-4E26-B2A8-EEA2E54FDF21}"/>
    <dgm:cxn modelId="{385B2425-913A-4C0E-9727-9CC54482F86A}" type="presOf" srcId="{C4A69DEE-CAA2-4D00-B2CF-313B09129D6E}" destId="{C599B079-3738-44C1-895E-C13C22A80138}" srcOrd="0" destOrd="0" presId="urn:microsoft.com/office/officeart/2005/8/layout/vList3"/>
    <dgm:cxn modelId="{93A16767-67B2-4F46-81D1-A3451A457116}" srcId="{EDF31898-9BEE-435D-BF60-BA9A9010BF89}" destId="{D7A71C9A-4CD4-498F-A66C-29EBE4EC6485}" srcOrd="2" destOrd="0" parTransId="{AFD5FC20-B6E6-4CA6-A69F-F3A44E5EC767}" sibTransId="{35A8031E-34DB-4C38-BBF2-F5CE49FE56CE}"/>
    <dgm:cxn modelId="{CCA50372-385C-466C-A8D4-5C13BF740904}" type="presOf" srcId="{EDF31898-9BEE-435D-BF60-BA9A9010BF89}" destId="{815E96AB-2796-4587-8EE7-05044A866F4A}" srcOrd="0" destOrd="0" presId="urn:microsoft.com/office/officeart/2005/8/layout/vList3"/>
    <dgm:cxn modelId="{5F882C74-BEB9-40A9-9892-6C02AB2A7698}" type="presOf" srcId="{D7A71C9A-4CD4-498F-A66C-29EBE4EC6485}" destId="{FE17006C-8BCC-4182-9110-B561FC5641BB}" srcOrd="0" destOrd="0" presId="urn:microsoft.com/office/officeart/2005/8/layout/vList3"/>
    <dgm:cxn modelId="{D9234357-5550-4A08-B516-097CB7BD86AE}" srcId="{EDF31898-9BEE-435D-BF60-BA9A9010BF89}" destId="{1273D5C0-37BB-4696-B278-5B07F904C6C5}" srcOrd="1" destOrd="0" parTransId="{18EBB650-C443-462F-9112-984C194A919E}" sibTransId="{C0CB44FD-A796-4BB2-BA1C-380952FCCAF3}"/>
    <dgm:cxn modelId="{C21227CB-3EA7-451A-BDAD-0E53FE8DBB36}" type="presOf" srcId="{7D2E4FBB-7A78-405C-956B-758FE9C39E50}" destId="{6F6D12E9-DC85-41B8-8429-05A66142BED7}" srcOrd="0" destOrd="0" presId="urn:microsoft.com/office/officeart/2005/8/layout/vList3"/>
    <dgm:cxn modelId="{442747FA-4052-4D9D-A152-809D8DF32D2D}" type="presOf" srcId="{1273D5C0-37BB-4696-B278-5B07F904C6C5}" destId="{FF53849A-4521-474E-9086-8A074F9B4FFA}" srcOrd="0" destOrd="0" presId="urn:microsoft.com/office/officeart/2005/8/layout/vList3"/>
    <dgm:cxn modelId="{85B8D1AB-ADD5-4A37-95CE-8967C1B8BBFE}" type="presParOf" srcId="{815E96AB-2796-4587-8EE7-05044A866F4A}" destId="{00F50782-659A-4449-8ABC-129A46C8212B}" srcOrd="0" destOrd="0" presId="urn:microsoft.com/office/officeart/2005/8/layout/vList3"/>
    <dgm:cxn modelId="{B981C180-8F7F-4893-BA8E-6C535C4B90EB}" type="presParOf" srcId="{00F50782-659A-4449-8ABC-129A46C8212B}" destId="{E933E1B1-9AC2-4B60-84A3-B885D9E228BC}" srcOrd="0" destOrd="0" presId="urn:microsoft.com/office/officeart/2005/8/layout/vList3"/>
    <dgm:cxn modelId="{6BC84E20-9287-4317-9F56-5B8C7F6C9C6A}" type="presParOf" srcId="{00F50782-659A-4449-8ABC-129A46C8212B}" destId="{6F6D12E9-DC85-41B8-8429-05A66142BED7}" srcOrd="1" destOrd="0" presId="urn:microsoft.com/office/officeart/2005/8/layout/vList3"/>
    <dgm:cxn modelId="{7F71F288-1AF1-4774-A16A-47B802CDC599}" type="presParOf" srcId="{815E96AB-2796-4587-8EE7-05044A866F4A}" destId="{5F3AB587-66CC-41DD-AE0B-4B57C8C2022B}" srcOrd="1" destOrd="0" presId="urn:microsoft.com/office/officeart/2005/8/layout/vList3"/>
    <dgm:cxn modelId="{195C6969-F7AD-4626-B956-1BEEE199DF96}" type="presParOf" srcId="{815E96AB-2796-4587-8EE7-05044A866F4A}" destId="{C1FB5466-B220-4B79-BF65-59120F2668AB}" srcOrd="2" destOrd="0" presId="urn:microsoft.com/office/officeart/2005/8/layout/vList3"/>
    <dgm:cxn modelId="{57058A63-FEF7-413B-8B84-2FF9D9CE881D}" type="presParOf" srcId="{C1FB5466-B220-4B79-BF65-59120F2668AB}" destId="{523F5047-2485-442E-89A0-B98E41ED78C0}" srcOrd="0" destOrd="0" presId="urn:microsoft.com/office/officeart/2005/8/layout/vList3"/>
    <dgm:cxn modelId="{53F4BD8E-1095-466C-A8AF-BC94D8B3F0BE}" type="presParOf" srcId="{C1FB5466-B220-4B79-BF65-59120F2668AB}" destId="{FF53849A-4521-474E-9086-8A074F9B4FFA}" srcOrd="1" destOrd="0" presId="urn:microsoft.com/office/officeart/2005/8/layout/vList3"/>
    <dgm:cxn modelId="{C788FED4-7076-4344-ADE2-13F2FAB9C075}" type="presParOf" srcId="{815E96AB-2796-4587-8EE7-05044A866F4A}" destId="{51048366-F754-4478-BC99-B787E99F4D68}" srcOrd="3" destOrd="0" presId="urn:microsoft.com/office/officeart/2005/8/layout/vList3"/>
    <dgm:cxn modelId="{927CEF95-3DF1-40E3-A606-4318A932F414}" type="presParOf" srcId="{815E96AB-2796-4587-8EE7-05044A866F4A}" destId="{1BC9B2F3-04FB-4C6E-B5AD-3E6E87AE609F}" srcOrd="4" destOrd="0" presId="urn:microsoft.com/office/officeart/2005/8/layout/vList3"/>
    <dgm:cxn modelId="{B039A4D3-4980-4303-810E-DD7ED0B528EB}" type="presParOf" srcId="{1BC9B2F3-04FB-4C6E-B5AD-3E6E87AE609F}" destId="{E12D9839-30B4-426C-9063-05A9741E8EB4}" srcOrd="0" destOrd="0" presId="urn:microsoft.com/office/officeart/2005/8/layout/vList3"/>
    <dgm:cxn modelId="{2476EF8C-08EF-44A6-ACE5-72054B80F93B}" type="presParOf" srcId="{1BC9B2F3-04FB-4C6E-B5AD-3E6E87AE609F}" destId="{FE17006C-8BCC-4182-9110-B561FC5641BB}" srcOrd="1" destOrd="0" presId="urn:microsoft.com/office/officeart/2005/8/layout/vList3"/>
    <dgm:cxn modelId="{50B58622-83C2-4603-81B9-7785912262F6}" type="presParOf" srcId="{815E96AB-2796-4587-8EE7-05044A866F4A}" destId="{1EAC63C4-1814-41C6-ADCA-7AFDA06A84A0}" srcOrd="5" destOrd="0" presId="urn:microsoft.com/office/officeart/2005/8/layout/vList3"/>
    <dgm:cxn modelId="{869C659B-F0C6-4038-BD9D-1543F5ADB1E0}" type="presParOf" srcId="{815E96AB-2796-4587-8EE7-05044A866F4A}" destId="{05210C7A-79EE-433B-ACCF-F3820307E284}" srcOrd="6" destOrd="0" presId="urn:microsoft.com/office/officeart/2005/8/layout/vList3"/>
    <dgm:cxn modelId="{4EE19763-8E18-4859-95FF-575D0A6CC2ED}" type="presParOf" srcId="{05210C7A-79EE-433B-ACCF-F3820307E284}" destId="{9CA75640-B73F-4406-9AC2-F4C936EA9C24}" srcOrd="0" destOrd="0" presId="urn:microsoft.com/office/officeart/2005/8/layout/vList3"/>
    <dgm:cxn modelId="{7C24B261-4FFB-4DC4-AD14-DFFA3E045BF5}" type="presParOf" srcId="{05210C7A-79EE-433B-ACCF-F3820307E284}" destId="{C599B079-3738-44C1-895E-C13C22A8013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1FA44B-4E76-45C6-92E4-7A644B496361}"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fr-FR"/>
        </a:p>
      </dgm:t>
    </dgm:pt>
    <dgm:pt modelId="{4305AB42-8A03-41E3-B960-618BB9CFCE22}">
      <dgm:prSet phldrT="[Texte]"/>
      <dgm:spPr/>
      <dgm:t>
        <a:bodyPr/>
        <a:lstStyle/>
        <a:p>
          <a:r>
            <a:rPr lang="fr-FR" dirty="0"/>
            <a:t>12 </a:t>
          </a:r>
          <a:r>
            <a:rPr lang="fr-FR" dirty="0" err="1"/>
            <a:t>features</a:t>
          </a:r>
          <a:endParaRPr lang="fr-FR" dirty="0"/>
        </a:p>
      </dgm:t>
    </dgm:pt>
    <dgm:pt modelId="{431B35F7-022D-438D-8415-465D0BF1F37D}" type="parTrans" cxnId="{2464204D-0CF5-4B92-B167-2116E185FADB}">
      <dgm:prSet/>
      <dgm:spPr/>
      <dgm:t>
        <a:bodyPr/>
        <a:lstStyle/>
        <a:p>
          <a:endParaRPr lang="fr-FR"/>
        </a:p>
      </dgm:t>
    </dgm:pt>
    <dgm:pt modelId="{5D2C27E4-26C5-45B1-A00B-D16ECBD503F8}" type="sibTrans" cxnId="{2464204D-0CF5-4B92-B167-2116E185FADB}">
      <dgm:prSet/>
      <dgm:spPr/>
      <dgm:t>
        <a:bodyPr/>
        <a:lstStyle/>
        <a:p>
          <a:endParaRPr lang="fr-FR"/>
        </a:p>
      </dgm:t>
    </dgm:pt>
    <dgm:pt modelId="{8580CCFD-51D1-4571-BED7-484810176C2F}">
      <dgm:prSet phldrT="[Texte]"/>
      <dgm:spPr/>
      <dgm:t>
        <a:bodyPr/>
        <a:lstStyle/>
        <a:p>
          <a:r>
            <a:rPr lang="fr-FR" dirty="0" err="1"/>
            <a:t>Dataframe</a:t>
          </a:r>
          <a:r>
            <a:rPr lang="fr-FR" dirty="0"/>
            <a:t> minimal </a:t>
          </a:r>
        </a:p>
      </dgm:t>
    </dgm:pt>
    <dgm:pt modelId="{25C59D3D-3C0A-4888-B44C-B177F5708258}" type="parTrans" cxnId="{67A31508-D692-4F1A-ABCB-7EF0B0AC22D4}">
      <dgm:prSet/>
      <dgm:spPr/>
      <dgm:t>
        <a:bodyPr/>
        <a:lstStyle/>
        <a:p>
          <a:endParaRPr lang="fr-FR"/>
        </a:p>
      </dgm:t>
    </dgm:pt>
    <dgm:pt modelId="{551068AF-FFA4-4F6E-846B-D7E3D922DAD6}" type="sibTrans" cxnId="{67A31508-D692-4F1A-ABCB-7EF0B0AC22D4}">
      <dgm:prSet/>
      <dgm:spPr/>
      <dgm:t>
        <a:bodyPr/>
        <a:lstStyle/>
        <a:p>
          <a:endParaRPr lang="fr-FR"/>
        </a:p>
      </dgm:t>
    </dgm:pt>
    <dgm:pt modelId="{FE7A3A05-8F54-4B12-8BC9-3FDBDA1D953A}">
      <dgm:prSet phldrT="[Texte]"/>
      <dgm:spPr/>
      <dgm:t>
        <a:bodyPr/>
        <a:lstStyle/>
        <a:p>
          <a:r>
            <a:rPr lang="fr-FR" dirty="0"/>
            <a:t>84 </a:t>
          </a:r>
          <a:r>
            <a:rPr lang="fr-FR" dirty="0" err="1"/>
            <a:t>features</a:t>
          </a:r>
          <a:endParaRPr lang="fr-FR" dirty="0"/>
        </a:p>
      </dgm:t>
    </dgm:pt>
    <dgm:pt modelId="{44808317-B2D0-4B85-B48F-121223BED82F}" type="parTrans" cxnId="{88C19DEF-22C3-419B-A9EC-C07FE47F4839}">
      <dgm:prSet/>
      <dgm:spPr/>
      <dgm:t>
        <a:bodyPr/>
        <a:lstStyle/>
        <a:p>
          <a:endParaRPr lang="fr-FR"/>
        </a:p>
      </dgm:t>
    </dgm:pt>
    <dgm:pt modelId="{3F1EB7F5-2A14-4151-B796-9677E36706A8}" type="sibTrans" cxnId="{88C19DEF-22C3-419B-A9EC-C07FE47F4839}">
      <dgm:prSet/>
      <dgm:spPr/>
      <dgm:t>
        <a:bodyPr/>
        <a:lstStyle/>
        <a:p>
          <a:endParaRPr lang="fr-FR"/>
        </a:p>
      </dgm:t>
    </dgm:pt>
    <dgm:pt modelId="{751AE42E-391E-45AD-B832-3491E6114556}">
      <dgm:prSet phldrT="[Texte]"/>
      <dgm:spPr/>
      <dgm:t>
        <a:bodyPr/>
        <a:lstStyle/>
        <a:p>
          <a:r>
            <a:rPr lang="fr-FR" dirty="0" err="1"/>
            <a:t>Dataframe</a:t>
          </a:r>
          <a:r>
            <a:rPr lang="fr-FR" dirty="0"/>
            <a:t> global </a:t>
          </a:r>
        </a:p>
      </dgm:t>
    </dgm:pt>
    <dgm:pt modelId="{39DD3980-0688-4C25-8056-5F5BEBBC119F}" type="parTrans" cxnId="{F8A5836D-5302-4D9A-AA5C-E6A419E9C313}">
      <dgm:prSet/>
      <dgm:spPr/>
      <dgm:t>
        <a:bodyPr/>
        <a:lstStyle/>
        <a:p>
          <a:endParaRPr lang="fr-FR"/>
        </a:p>
      </dgm:t>
    </dgm:pt>
    <dgm:pt modelId="{92A85F7C-EE55-4403-9A09-12429C8CF50A}" type="sibTrans" cxnId="{F8A5836D-5302-4D9A-AA5C-E6A419E9C313}">
      <dgm:prSet/>
      <dgm:spPr/>
      <dgm:t>
        <a:bodyPr/>
        <a:lstStyle/>
        <a:p>
          <a:endParaRPr lang="fr-FR"/>
        </a:p>
      </dgm:t>
    </dgm:pt>
    <dgm:pt modelId="{E1B8A165-4790-4AAC-8526-9DB3D8B4FA6F}">
      <dgm:prSet phldrT="[Texte]"/>
      <dgm:spPr/>
      <dgm:t>
        <a:bodyPr/>
        <a:lstStyle/>
        <a:p>
          <a:r>
            <a:rPr lang="fr-FR" dirty="0"/>
            <a:t>12 + </a:t>
          </a:r>
          <a:r>
            <a:rPr lang="fr-FR" dirty="0" err="1"/>
            <a:t>Comp</a:t>
          </a:r>
          <a:r>
            <a:rPr lang="fr-FR" dirty="0"/>
            <a:t> Prin</a:t>
          </a:r>
        </a:p>
      </dgm:t>
    </dgm:pt>
    <dgm:pt modelId="{80DFDC55-F3D5-47A6-BA2E-5D5F5F19B1A0}" type="parTrans" cxnId="{03058F4C-D05E-4ADD-8138-748DAA5F4039}">
      <dgm:prSet/>
      <dgm:spPr/>
      <dgm:t>
        <a:bodyPr/>
        <a:lstStyle/>
        <a:p>
          <a:endParaRPr lang="fr-FR"/>
        </a:p>
      </dgm:t>
    </dgm:pt>
    <dgm:pt modelId="{CFC36B8A-26FA-40F4-B8C2-09098826A378}" type="sibTrans" cxnId="{03058F4C-D05E-4ADD-8138-748DAA5F4039}">
      <dgm:prSet/>
      <dgm:spPr/>
      <dgm:t>
        <a:bodyPr/>
        <a:lstStyle/>
        <a:p>
          <a:endParaRPr lang="fr-FR"/>
        </a:p>
      </dgm:t>
    </dgm:pt>
    <dgm:pt modelId="{ADEF5EC7-C0E0-4DCE-99F0-66451601A362}">
      <dgm:prSet phldrT="[Texte]"/>
      <dgm:spPr/>
      <dgm:t>
        <a:bodyPr/>
        <a:lstStyle/>
        <a:p>
          <a:r>
            <a:rPr lang="fr-FR" dirty="0" err="1"/>
            <a:t>Dataframe</a:t>
          </a:r>
          <a:r>
            <a:rPr lang="fr-FR" dirty="0"/>
            <a:t> avec composantes principales </a:t>
          </a:r>
        </a:p>
      </dgm:t>
    </dgm:pt>
    <dgm:pt modelId="{FAC402A7-91F9-4809-8651-9A01A29FB9C4}" type="parTrans" cxnId="{B96B0772-C443-49E0-842B-966E7E595FCD}">
      <dgm:prSet/>
      <dgm:spPr/>
      <dgm:t>
        <a:bodyPr/>
        <a:lstStyle/>
        <a:p>
          <a:endParaRPr lang="fr-FR"/>
        </a:p>
      </dgm:t>
    </dgm:pt>
    <dgm:pt modelId="{F8A8E2B7-0DCE-405D-B2A5-0AB63F939509}" type="sibTrans" cxnId="{B96B0772-C443-49E0-842B-966E7E595FCD}">
      <dgm:prSet/>
      <dgm:spPr/>
      <dgm:t>
        <a:bodyPr/>
        <a:lstStyle/>
        <a:p>
          <a:endParaRPr lang="fr-FR"/>
        </a:p>
      </dgm:t>
    </dgm:pt>
    <dgm:pt modelId="{D44D8055-4C76-4A23-9430-EE6EFC5AB6C0}" type="pres">
      <dgm:prSet presAssocID="{021FA44B-4E76-45C6-92E4-7A644B496361}" presName="linearFlow" presStyleCnt="0">
        <dgm:presLayoutVars>
          <dgm:dir/>
          <dgm:animLvl val="lvl"/>
          <dgm:resizeHandles/>
        </dgm:presLayoutVars>
      </dgm:prSet>
      <dgm:spPr/>
    </dgm:pt>
    <dgm:pt modelId="{36C455A5-96E7-43D8-A2DB-3B5B3932FFD5}" type="pres">
      <dgm:prSet presAssocID="{4305AB42-8A03-41E3-B960-618BB9CFCE22}" presName="compositeNode" presStyleCnt="0">
        <dgm:presLayoutVars>
          <dgm:bulletEnabled val="1"/>
        </dgm:presLayoutVars>
      </dgm:prSet>
      <dgm:spPr/>
    </dgm:pt>
    <dgm:pt modelId="{C28F201A-B9F7-4E01-8663-8EDF8072BA80}" type="pres">
      <dgm:prSet presAssocID="{4305AB42-8A03-41E3-B960-618BB9CFCE22}" presName="image" presStyleLbl="fgImgPlace1" presStyleIdx="0" presStyleCnt="3"/>
      <dgm:spPr/>
    </dgm:pt>
    <dgm:pt modelId="{3C247673-A496-49C2-ACC7-271514A0FD63}" type="pres">
      <dgm:prSet presAssocID="{4305AB42-8A03-41E3-B960-618BB9CFCE22}" presName="childNode" presStyleLbl="node1" presStyleIdx="0" presStyleCnt="3" custLinFactNeighborY="999">
        <dgm:presLayoutVars>
          <dgm:bulletEnabled val="1"/>
        </dgm:presLayoutVars>
      </dgm:prSet>
      <dgm:spPr/>
    </dgm:pt>
    <dgm:pt modelId="{A4582E11-E4E0-4B63-ACEE-D2BD7DF107F5}" type="pres">
      <dgm:prSet presAssocID="{4305AB42-8A03-41E3-B960-618BB9CFCE22}" presName="parentNode" presStyleLbl="revTx" presStyleIdx="0" presStyleCnt="3">
        <dgm:presLayoutVars>
          <dgm:chMax val="0"/>
          <dgm:bulletEnabled val="1"/>
        </dgm:presLayoutVars>
      </dgm:prSet>
      <dgm:spPr/>
    </dgm:pt>
    <dgm:pt modelId="{114736F8-860C-4B81-B933-C4D73F9A1F01}" type="pres">
      <dgm:prSet presAssocID="{5D2C27E4-26C5-45B1-A00B-D16ECBD503F8}" presName="sibTrans" presStyleCnt="0"/>
      <dgm:spPr/>
    </dgm:pt>
    <dgm:pt modelId="{2B2D6611-730F-477E-93B3-2AE7038EBA1E}" type="pres">
      <dgm:prSet presAssocID="{FE7A3A05-8F54-4B12-8BC9-3FDBDA1D953A}" presName="compositeNode" presStyleCnt="0">
        <dgm:presLayoutVars>
          <dgm:bulletEnabled val="1"/>
        </dgm:presLayoutVars>
      </dgm:prSet>
      <dgm:spPr/>
    </dgm:pt>
    <dgm:pt modelId="{5C032579-CF5E-4C64-9150-4A207E7F9C92}" type="pres">
      <dgm:prSet presAssocID="{FE7A3A05-8F54-4B12-8BC9-3FDBDA1D953A}" presName="image" presStyleLbl="fgImgPlace1" presStyleIdx="1" presStyleCnt="3"/>
      <dgm:spPr/>
    </dgm:pt>
    <dgm:pt modelId="{DA60A4BC-AECF-452C-BF54-B656B441691D}" type="pres">
      <dgm:prSet presAssocID="{FE7A3A05-8F54-4B12-8BC9-3FDBDA1D953A}" presName="childNode" presStyleLbl="node1" presStyleIdx="1" presStyleCnt="3">
        <dgm:presLayoutVars>
          <dgm:bulletEnabled val="1"/>
        </dgm:presLayoutVars>
      </dgm:prSet>
      <dgm:spPr/>
    </dgm:pt>
    <dgm:pt modelId="{F91EF8C3-209E-4B3B-97B4-6959CA3A4CD3}" type="pres">
      <dgm:prSet presAssocID="{FE7A3A05-8F54-4B12-8BC9-3FDBDA1D953A}" presName="parentNode" presStyleLbl="revTx" presStyleIdx="1" presStyleCnt="3">
        <dgm:presLayoutVars>
          <dgm:chMax val="0"/>
          <dgm:bulletEnabled val="1"/>
        </dgm:presLayoutVars>
      </dgm:prSet>
      <dgm:spPr/>
    </dgm:pt>
    <dgm:pt modelId="{9E04F3F2-8195-4052-BFBE-CE43DBF52A00}" type="pres">
      <dgm:prSet presAssocID="{3F1EB7F5-2A14-4151-B796-9677E36706A8}" presName="sibTrans" presStyleCnt="0"/>
      <dgm:spPr/>
    </dgm:pt>
    <dgm:pt modelId="{A77810D9-608A-4AB8-A460-9AEF24DBFBDA}" type="pres">
      <dgm:prSet presAssocID="{E1B8A165-4790-4AAC-8526-9DB3D8B4FA6F}" presName="compositeNode" presStyleCnt="0">
        <dgm:presLayoutVars>
          <dgm:bulletEnabled val="1"/>
        </dgm:presLayoutVars>
      </dgm:prSet>
      <dgm:spPr/>
    </dgm:pt>
    <dgm:pt modelId="{190DB799-04E0-406E-923F-59B73874BDFE}" type="pres">
      <dgm:prSet presAssocID="{E1B8A165-4790-4AAC-8526-9DB3D8B4FA6F}" presName="image" presStyleLbl="fgImgPlace1" presStyleIdx="2" presStyleCnt="3"/>
      <dgm:spPr/>
    </dgm:pt>
    <dgm:pt modelId="{8EAD30C2-6648-475E-B5B4-4FDBE73419B3}" type="pres">
      <dgm:prSet presAssocID="{E1B8A165-4790-4AAC-8526-9DB3D8B4FA6F}" presName="childNode" presStyleLbl="node1" presStyleIdx="2" presStyleCnt="3">
        <dgm:presLayoutVars>
          <dgm:bulletEnabled val="1"/>
        </dgm:presLayoutVars>
      </dgm:prSet>
      <dgm:spPr/>
    </dgm:pt>
    <dgm:pt modelId="{C2285D02-8C13-4726-8132-95DD45D2F2A4}" type="pres">
      <dgm:prSet presAssocID="{E1B8A165-4790-4AAC-8526-9DB3D8B4FA6F}" presName="parentNode" presStyleLbl="revTx" presStyleIdx="2" presStyleCnt="3">
        <dgm:presLayoutVars>
          <dgm:chMax val="0"/>
          <dgm:bulletEnabled val="1"/>
        </dgm:presLayoutVars>
      </dgm:prSet>
      <dgm:spPr/>
    </dgm:pt>
  </dgm:ptLst>
  <dgm:cxnLst>
    <dgm:cxn modelId="{469B4C01-F8B0-4516-A4AC-37FDA51CE4B1}" type="presOf" srcId="{751AE42E-391E-45AD-B832-3491E6114556}" destId="{DA60A4BC-AECF-452C-BF54-B656B441691D}" srcOrd="0" destOrd="0" presId="urn:microsoft.com/office/officeart/2005/8/layout/hList2"/>
    <dgm:cxn modelId="{67A31508-D692-4F1A-ABCB-7EF0B0AC22D4}" srcId="{4305AB42-8A03-41E3-B960-618BB9CFCE22}" destId="{8580CCFD-51D1-4571-BED7-484810176C2F}" srcOrd="0" destOrd="0" parTransId="{25C59D3D-3C0A-4888-B44C-B177F5708258}" sibTransId="{551068AF-FFA4-4F6E-846B-D7E3D922DAD6}"/>
    <dgm:cxn modelId="{3E239318-B70A-47E4-8DDC-22841191C6E6}" type="presOf" srcId="{ADEF5EC7-C0E0-4DCE-99F0-66451601A362}" destId="{8EAD30C2-6648-475E-B5B4-4FDBE73419B3}" srcOrd="0" destOrd="0" presId="urn:microsoft.com/office/officeart/2005/8/layout/hList2"/>
    <dgm:cxn modelId="{BBE61247-ABA7-44DC-8772-E3574CC48B3D}" type="presOf" srcId="{021FA44B-4E76-45C6-92E4-7A644B496361}" destId="{D44D8055-4C76-4A23-9430-EE6EFC5AB6C0}" srcOrd="0" destOrd="0" presId="urn:microsoft.com/office/officeart/2005/8/layout/hList2"/>
    <dgm:cxn modelId="{03058F4C-D05E-4ADD-8138-748DAA5F4039}" srcId="{021FA44B-4E76-45C6-92E4-7A644B496361}" destId="{E1B8A165-4790-4AAC-8526-9DB3D8B4FA6F}" srcOrd="2" destOrd="0" parTransId="{80DFDC55-F3D5-47A6-BA2E-5D5F5F19B1A0}" sibTransId="{CFC36B8A-26FA-40F4-B8C2-09098826A378}"/>
    <dgm:cxn modelId="{2464204D-0CF5-4B92-B167-2116E185FADB}" srcId="{021FA44B-4E76-45C6-92E4-7A644B496361}" destId="{4305AB42-8A03-41E3-B960-618BB9CFCE22}" srcOrd="0" destOrd="0" parTransId="{431B35F7-022D-438D-8415-465D0BF1F37D}" sibTransId="{5D2C27E4-26C5-45B1-A00B-D16ECBD503F8}"/>
    <dgm:cxn modelId="{F8A5836D-5302-4D9A-AA5C-E6A419E9C313}" srcId="{FE7A3A05-8F54-4B12-8BC9-3FDBDA1D953A}" destId="{751AE42E-391E-45AD-B832-3491E6114556}" srcOrd="0" destOrd="0" parTransId="{39DD3980-0688-4C25-8056-5F5BEBBC119F}" sibTransId="{92A85F7C-EE55-4403-9A09-12429C8CF50A}"/>
    <dgm:cxn modelId="{B96B0772-C443-49E0-842B-966E7E595FCD}" srcId="{E1B8A165-4790-4AAC-8526-9DB3D8B4FA6F}" destId="{ADEF5EC7-C0E0-4DCE-99F0-66451601A362}" srcOrd="0" destOrd="0" parTransId="{FAC402A7-91F9-4809-8651-9A01A29FB9C4}" sibTransId="{F8A8E2B7-0DCE-405D-B2A5-0AB63F939509}"/>
    <dgm:cxn modelId="{D7175176-F8B0-4EED-8A9A-3A3CC074D50F}" type="presOf" srcId="{4305AB42-8A03-41E3-B960-618BB9CFCE22}" destId="{A4582E11-E4E0-4B63-ACEE-D2BD7DF107F5}" srcOrd="0" destOrd="0" presId="urn:microsoft.com/office/officeart/2005/8/layout/hList2"/>
    <dgm:cxn modelId="{86A35CAA-39AD-443A-A28E-0DC665476C61}" type="presOf" srcId="{8580CCFD-51D1-4571-BED7-484810176C2F}" destId="{3C247673-A496-49C2-ACC7-271514A0FD63}" srcOrd="0" destOrd="0" presId="urn:microsoft.com/office/officeart/2005/8/layout/hList2"/>
    <dgm:cxn modelId="{23E28EDB-DE75-4685-9A0B-A2FCAD75D52E}" type="presOf" srcId="{FE7A3A05-8F54-4B12-8BC9-3FDBDA1D953A}" destId="{F91EF8C3-209E-4B3B-97B4-6959CA3A4CD3}" srcOrd="0" destOrd="0" presId="urn:microsoft.com/office/officeart/2005/8/layout/hList2"/>
    <dgm:cxn modelId="{88C19DEF-22C3-419B-A9EC-C07FE47F4839}" srcId="{021FA44B-4E76-45C6-92E4-7A644B496361}" destId="{FE7A3A05-8F54-4B12-8BC9-3FDBDA1D953A}" srcOrd="1" destOrd="0" parTransId="{44808317-B2D0-4B85-B48F-121223BED82F}" sibTransId="{3F1EB7F5-2A14-4151-B796-9677E36706A8}"/>
    <dgm:cxn modelId="{78E6BEF3-013B-461B-8F59-5CB0E2D8380B}" type="presOf" srcId="{E1B8A165-4790-4AAC-8526-9DB3D8B4FA6F}" destId="{C2285D02-8C13-4726-8132-95DD45D2F2A4}" srcOrd="0" destOrd="0" presId="urn:microsoft.com/office/officeart/2005/8/layout/hList2"/>
    <dgm:cxn modelId="{75C0C052-E564-4AD9-9458-7C812A58143A}" type="presParOf" srcId="{D44D8055-4C76-4A23-9430-EE6EFC5AB6C0}" destId="{36C455A5-96E7-43D8-A2DB-3B5B3932FFD5}" srcOrd="0" destOrd="0" presId="urn:microsoft.com/office/officeart/2005/8/layout/hList2"/>
    <dgm:cxn modelId="{AC600337-B1D7-4C24-B3E5-9FAFB14087EB}" type="presParOf" srcId="{36C455A5-96E7-43D8-A2DB-3B5B3932FFD5}" destId="{C28F201A-B9F7-4E01-8663-8EDF8072BA80}" srcOrd="0" destOrd="0" presId="urn:microsoft.com/office/officeart/2005/8/layout/hList2"/>
    <dgm:cxn modelId="{74F242B8-7025-434F-AC56-E491C424358A}" type="presParOf" srcId="{36C455A5-96E7-43D8-A2DB-3B5B3932FFD5}" destId="{3C247673-A496-49C2-ACC7-271514A0FD63}" srcOrd="1" destOrd="0" presId="urn:microsoft.com/office/officeart/2005/8/layout/hList2"/>
    <dgm:cxn modelId="{47DE05F6-2299-440B-B545-20F028BDA787}" type="presParOf" srcId="{36C455A5-96E7-43D8-A2DB-3B5B3932FFD5}" destId="{A4582E11-E4E0-4B63-ACEE-D2BD7DF107F5}" srcOrd="2" destOrd="0" presId="urn:microsoft.com/office/officeart/2005/8/layout/hList2"/>
    <dgm:cxn modelId="{EE36088C-D96D-474C-8A79-FB74C44643F0}" type="presParOf" srcId="{D44D8055-4C76-4A23-9430-EE6EFC5AB6C0}" destId="{114736F8-860C-4B81-B933-C4D73F9A1F01}" srcOrd="1" destOrd="0" presId="urn:microsoft.com/office/officeart/2005/8/layout/hList2"/>
    <dgm:cxn modelId="{77BBB493-B23A-4321-9363-E0161FE304DE}" type="presParOf" srcId="{D44D8055-4C76-4A23-9430-EE6EFC5AB6C0}" destId="{2B2D6611-730F-477E-93B3-2AE7038EBA1E}" srcOrd="2" destOrd="0" presId="urn:microsoft.com/office/officeart/2005/8/layout/hList2"/>
    <dgm:cxn modelId="{FE18FB8A-4F0C-456F-BF49-932534BBBA7B}" type="presParOf" srcId="{2B2D6611-730F-477E-93B3-2AE7038EBA1E}" destId="{5C032579-CF5E-4C64-9150-4A207E7F9C92}" srcOrd="0" destOrd="0" presId="urn:microsoft.com/office/officeart/2005/8/layout/hList2"/>
    <dgm:cxn modelId="{23294D92-A8E5-4959-9947-198A467F169A}" type="presParOf" srcId="{2B2D6611-730F-477E-93B3-2AE7038EBA1E}" destId="{DA60A4BC-AECF-452C-BF54-B656B441691D}" srcOrd="1" destOrd="0" presId="urn:microsoft.com/office/officeart/2005/8/layout/hList2"/>
    <dgm:cxn modelId="{D86BA4EF-0C01-4A65-8F3E-F06F566F5E24}" type="presParOf" srcId="{2B2D6611-730F-477E-93B3-2AE7038EBA1E}" destId="{F91EF8C3-209E-4B3B-97B4-6959CA3A4CD3}" srcOrd="2" destOrd="0" presId="urn:microsoft.com/office/officeart/2005/8/layout/hList2"/>
    <dgm:cxn modelId="{BE557026-540B-4F4B-ACA2-82E758634665}" type="presParOf" srcId="{D44D8055-4C76-4A23-9430-EE6EFC5AB6C0}" destId="{9E04F3F2-8195-4052-BFBE-CE43DBF52A00}" srcOrd="3" destOrd="0" presId="urn:microsoft.com/office/officeart/2005/8/layout/hList2"/>
    <dgm:cxn modelId="{4B03FA47-3B36-419A-8A64-CA22F1314B6D}" type="presParOf" srcId="{D44D8055-4C76-4A23-9430-EE6EFC5AB6C0}" destId="{A77810D9-608A-4AB8-A460-9AEF24DBFBDA}" srcOrd="4" destOrd="0" presId="urn:microsoft.com/office/officeart/2005/8/layout/hList2"/>
    <dgm:cxn modelId="{605294A6-92BC-41B4-AFA3-0D4A4EAD84EA}" type="presParOf" srcId="{A77810D9-608A-4AB8-A460-9AEF24DBFBDA}" destId="{190DB799-04E0-406E-923F-59B73874BDFE}" srcOrd="0" destOrd="0" presId="urn:microsoft.com/office/officeart/2005/8/layout/hList2"/>
    <dgm:cxn modelId="{55136B1A-8B49-46F3-841D-31C80832114E}" type="presParOf" srcId="{A77810D9-608A-4AB8-A460-9AEF24DBFBDA}" destId="{8EAD30C2-6648-475E-B5B4-4FDBE73419B3}" srcOrd="1" destOrd="0" presId="urn:microsoft.com/office/officeart/2005/8/layout/hList2"/>
    <dgm:cxn modelId="{5C7E8CC5-8EE9-4A3F-82F9-F84548120318}" type="presParOf" srcId="{A77810D9-608A-4AB8-A460-9AEF24DBFBDA}" destId="{C2285D02-8C13-4726-8132-95DD45D2F2A4}"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FE5750-A37C-447A-AAB0-3BCAC13DE4A5}" type="doc">
      <dgm:prSet loTypeId="urn:microsoft.com/office/officeart/2005/8/layout/chevron1" loCatId="process" qsTypeId="urn:microsoft.com/office/officeart/2005/8/quickstyle/simple4" qsCatId="simple" csTypeId="urn:microsoft.com/office/officeart/2005/8/colors/colorful2" csCatId="colorful" phldr="1"/>
      <dgm:spPr/>
    </dgm:pt>
    <dgm:pt modelId="{C8A4C9C1-D6C8-44FD-9553-97AD1B3103D0}">
      <dgm:prSet phldrT="[Texte]"/>
      <dgm:spPr/>
      <dgm:t>
        <a:bodyPr/>
        <a:lstStyle/>
        <a:p>
          <a:r>
            <a:rPr lang="fr-FR" dirty="0"/>
            <a:t>Algorithme de clustering</a:t>
          </a:r>
        </a:p>
      </dgm:t>
    </dgm:pt>
    <dgm:pt modelId="{7E8BBED0-5119-4F3F-9C9E-6A0E88033D00}" type="parTrans" cxnId="{DE4D5B92-2133-4962-9D90-7BFDB13B41C0}">
      <dgm:prSet/>
      <dgm:spPr/>
      <dgm:t>
        <a:bodyPr/>
        <a:lstStyle/>
        <a:p>
          <a:endParaRPr lang="fr-FR"/>
        </a:p>
      </dgm:t>
    </dgm:pt>
    <dgm:pt modelId="{4D8CAA40-FCF8-43D0-9C81-04B0193070DE}" type="sibTrans" cxnId="{DE4D5B92-2133-4962-9D90-7BFDB13B41C0}">
      <dgm:prSet/>
      <dgm:spPr/>
      <dgm:t>
        <a:bodyPr/>
        <a:lstStyle/>
        <a:p>
          <a:endParaRPr lang="fr-FR"/>
        </a:p>
      </dgm:t>
    </dgm:pt>
    <dgm:pt modelId="{90BDF52A-028A-4405-B929-9317B36B7AE3}">
      <dgm:prSet phldrT="[Texte]"/>
      <dgm:spPr/>
      <dgm:t>
        <a:bodyPr/>
        <a:lstStyle/>
        <a:p>
          <a:r>
            <a:rPr lang="fr-FR" dirty="0"/>
            <a:t>Choix d’hyperparamètres</a:t>
          </a:r>
        </a:p>
      </dgm:t>
    </dgm:pt>
    <dgm:pt modelId="{7570FD00-B57D-4106-AC7D-A0A37EBCE71F}" type="parTrans" cxnId="{F90B633A-DE60-4651-8B7D-68FF14830FDA}">
      <dgm:prSet/>
      <dgm:spPr/>
      <dgm:t>
        <a:bodyPr/>
        <a:lstStyle/>
        <a:p>
          <a:endParaRPr lang="fr-FR"/>
        </a:p>
      </dgm:t>
    </dgm:pt>
    <dgm:pt modelId="{A0FE3DCD-5773-47BE-93DA-6BACC7E48E4A}" type="sibTrans" cxnId="{F90B633A-DE60-4651-8B7D-68FF14830FDA}">
      <dgm:prSet/>
      <dgm:spPr/>
      <dgm:t>
        <a:bodyPr/>
        <a:lstStyle/>
        <a:p>
          <a:endParaRPr lang="fr-FR"/>
        </a:p>
      </dgm:t>
    </dgm:pt>
    <dgm:pt modelId="{A3C47B17-FEE5-4F02-B583-6B954E260CBD}">
      <dgm:prSet phldrT="[Texte]"/>
      <dgm:spPr/>
      <dgm:t>
        <a:bodyPr/>
        <a:lstStyle/>
        <a:p>
          <a:r>
            <a:rPr lang="fr-FR" dirty="0"/>
            <a:t>Visualisation</a:t>
          </a:r>
        </a:p>
      </dgm:t>
    </dgm:pt>
    <dgm:pt modelId="{943A95D6-FBD5-4965-93B5-E829C86B6FB4}" type="parTrans" cxnId="{DE6E954C-1BE5-47E9-A079-9732E73A5ACD}">
      <dgm:prSet/>
      <dgm:spPr/>
      <dgm:t>
        <a:bodyPr/>
        <a:lstStyle/>
        <a:p>
          <a:endParaRPr lang="fr-FR"/>
        </a:p>
      </dgm:t>
    </dgm:pt>
    <dgm:pt modelId="{E8D69831-37DD-425A-863B-3533ED11F765}" type="sibTrans" cxnId="{DE6E954C-1BE5-47E9-A079-9732E73A5ACD}">
      <dgm:prSet/>
      <dgm:spPr/>
      <dgm:t>
        <a:bodyPr/>
        <a:lstStyle/>
        <a:p>
          <a:endParaRPr lang="fr-FR"/>
        </a:p>
      </dgm:t>
    </dgm:pt>
    <dgm:pt modelId="{F91F8786-3C76-4BDA-90F6-94D75F0D7B2F}">
      <dgm:prSet phldrT="[Texte]"/>
      <dgm:spPr/>
      <dgm:t>
        <a:bodyPr/>
        <a:lstStyle/>
        <a:p>
          <a:r>
            <a:rPr lang="fr-FR" dirty="0"/>
            <a:t>Comparaison des modèles</a:t>
          </a:r>
        </a:p>
      </dgm:t>
    </dgm:pt>
    <dgm:pt modelId="{96C2614B-6D60-4FD4-A922-A8F5CC1C5C53}" type="parTrans" cxnId="{7B59E2DC-E945-4552-A6A6-F649B4B4A35F}">
      <dgm:prSet/>
      <dgm:spPr/>
      <dgm:t>
        <a:bodyPr/>
        <a:lstStyle/>
        <a:p>
          <a:endParaRPr lang="fr-FR"/>
        </a:p>
      </dgm:t>
    </dgm:pt>
    <dgm:pt modelId="{FD55ECAC-81D9-4EAB-8C7D-EC991112C3B6}" type="sibTrans" cxnId="{7B59E2DC-E945-4552-A6A6-F649B4B4A35F}">
      <dgm:prSet/>
      <dgm:spPr/>
      <dgm:t>
        <a:bodyPr/>
        <a:lstStyle/>
        <a:p>
          <a:endParaRPr lang="fr-FR"/>
        </a:p>
      </dgm:t>
    </dgm:pt>
    <dgm:pt modelId="{1DBDA001-ED43-4D9B-B47A-815098EE3889}">
      <dgm:prSet phldrT="[Texte]"/>
      <dgm:spPr/>
      <dgm:t>
        <a:bodyPr/>
        <a:lstStyle/>
        <a:p>
          <a:r>
            <a:rPr lang="fr-FR" dirty="0"/>
            <a:t>Interprétation des clusters</a:t>
          </a:r>
        </a:p>
      </dgm:t>
    </dgm:pt>
    <dgm:pt modelId="{9E5A3875-A536-4D38-8BC6-3F1914E599D1}" type="parTrans" cxnId="{6A43DCFD-1D1C-4CB8-8804-ABAD857BACF8}">
      <dgm:prSet/>
      <dgm:spPr/>
      <dgm:t>
        <a:bodyPr/>
        <a:lstStyle/>
        <a:p>
          <a:endParaRPr lang="fr-FR"/>
        </a:p>
      </dgm:t>
    </dgm:pt>
    <dgm:pt modelId="{0F6BBD6A-4E17-453C-AB40-BFEB2984BEC8}" type="sibTrans" cxnId="{6A43DCFD-1D1C-4CB8-8804-ABAD857BACF8}">
      <dgm:prSet/>
      <dgm:spPr/>
      <dgm:t>
        <a:bodyPr/>
        <a:lstStyle/>
        <a:p>
          <a:endParaRPr lang="fr-FR"/>
        </a:p>
      </dgm:t>
    </dgm:pt>
    <dgm:pt modelId="{065EB6C9-7085-493F-9D4B-10EE5EC35274}" type="pres">
      <dgm:prSet presAssocID="{56FE5750-A37C-447A-AAB0-3BCAC13DE4A5}" presName="Name0" presStyleCnt="0">
        <dgm:presLayoutVars>
          <dgm:dir/>
          <dgm:animLvl val="lvl"/>
          <dgm:resizeHandles val="exact"/>
        </dgm:presLayoutVars>
      </dgm:prSet>
      <dgm:spPr/>
    </dgm:pt>
    <dgm:pt modelId="{05F29353-AA88-41C1-8E7A-4F319618E5F5}" type="pres">
      <dgm:prSet presAssocID="{C8A4C9C1-D6C8-44FD-9553-97AD1B3103D0}" presName="parTxOnly" presStyleLbl="node1" presStyleIdx="0" presStyleCnt="5">
        <dgm:presLayoutVars>
          <dgm:chMax val="0"/>
          <dgm:chPref val="0"/>
          <dgm:bulletEnabled val="1"/>
        </dgm:presLayoutVars>
      </dgm:prSet>
      <dgm:spPr/>
    </dgm:pt>
    <dgm:pt modelId="{BA6115AC-9367-40D0-A5EB-C4F2E04D796C}" type="pres">
      <dgm:prSet presAssocID="{4D8CAA40-FCF8-43D0-9C81-04B0193070DE}" presName="parTxOnlySpace" presStyleCnt="0"/>
      <dgm:spPr/>
    </dgm:pt>
    <dgm:pt modelId="{4C1D3689-FD86-4305-9D39-D0142A966170}" type="pres">
      <dgm:prSet presAssocID="{90BDF52A-028A-4405-B929-9317B36B7AE3}" presName="parTxOnly" presStyleLbl="node1" presStyleIdx="1" presStyleCnt="5">
        <dgm:presLayoutVars>
          <dgm:chMax val="0"/>
          <dgm:chPref val="0"/>
          <dgm:bulletEnabled val="1"/>
        </dgm:presLayoutVars>
      </dgm:prSet>
      <dgm:spPr/>
    </dgm:pt>
    <dgm:pt modelId="{93CA9271-37E0-4685-BD9F-94D184FC789C}" type="pres">
      <dgm:prSet presAssocID="{A0FE3DCD-5773-47BE-93DA-6BACC7E48E4A}" presName="parTxOnlySpace" presStyleCnt="0"/>
      <dgm:spPr/>
    </dgm:pt>
    <dgm:pt modelId="{B018C68F-FDF3-4C00-92A7-9FF471A70673}" type="pres">
      <dgm:prSet presAssocID="{A3C47B17-FEE5-4F02-B583-6B954E260CBD}" presName="parTxOnly" presStyleLbl="node1" presStyleIdx="2" presStyleCnt="5">
        <dgm:presLayoutVars>
          <dgm:chMax val="0"/>
          <dgm:chPref val="0"/>
          <dgm:bulletEnabled val="1"/>
        </dgm:presLayoutVars>
      </dgm:prSet>
      <dgm:spPr/>
    </dgm:pt>
    <dgm:pt modelId="{AEE09F49-0C0D-46E2-8493-5CBB04B1CB57}" type="pres">
      <dgm:prSet presAssocID="{E8D69831-37DD-425A-863B-3533ED11F765}" presName="parTxOnlySpace" presStyleCnt="0"/>
      <dgm:spPr/>
    </dgm:pt>
    <dgm:pt modelId="{A6D9B46B-6ED3-41DF-AE46-FD62B3D31864}" type="pres">
      <dgm:prSet presAssocID="{F91F8786-3C76-4BDA-90F6-94D75F0D7B2F}" presName="parTxOnly" presStyleLbl="node1" presStyleIdx="3" presStyleCnt="5">
        <dgm:presLayoutVars>
          <dgm:chMax val="0"/>
          <dgm:chPref val="0"/>
          <dgm:bulletEnabled val="1"/>
        </dgm:presLayoutVars>
      </dgm:prSet>
      <dgm:spPr/>
    </dgm:pt>
    <dgm:pt modelId="{BE911B34-2745-44F8-8A68-FDE7565CE4B8}" type="pres">
      <dgm:prSet presAssocID="{FD55ECAC-81D9-4EAB-8C7D-EC991112C3B6}" presName="parTxOnlySpace" presStyleCnt="0"/>
      <dgm:spPr/>
    </dgm:pt>
    <dgm:pt modelId="{C65B70F4-7963-4E75-9646-87A288AE5A28}" type="pres">
      <dgm:prSet presAssocID="{1DBDA001-ED43-4D9B-B47A-815098EE3889}" presName="parTxOnly" presStyleLbl="node1" presStyleIdx="4" presStyleCnt="5">
        <dgm:presLayoutVars>
          <dgm:chMax val="0"/>
          <dgm:chPref val="0"/>
          <dgm:bulletEnabled val="1"/>
        </dgm:presLayoutVars>
      </dgm:prSet>
      <dgm:spPr/>
    </dgm:pt>
  </dgm:ptLst>
  <dgm:cxnLst>
    <dgm:cxn modelId="{0077AD01-4E3F-4395-B742-B6B9FFD64B2F}" type="presOf" srcId="{56FE5750-A37C-447A-AAB0-3BCAC13DE4A5}" destId="{065EB6C9-7085-493F-9D4B-10EE5EC35274}" srcOrd="0" destOrd="0" presId="urn:microsoft.com/office/officeart/2005/8/layout/chevron1"/>
    <dgm:cxn modelId="{14649311-6B51-4740-93FA-E46CB5E93181}" type="presOf" srcId="{1DBDA001-ED43-4D9B-B47A-815098EE3889}" destId="{C65B70F4-7963-4E75-9646-87A288AE5A28}" srcOrd="0" destOrd="0" presId="urn:microsoft.com/office/officeart/2005/8/layout/chevron1"/>
    <dgm:cxn modelId="{CAEBA039-CFE0-460E-AEC3-C0ECFD72C265}" type="presOf" srcId="{90BDF52A-028A-4405-B929-9317B36B7AE3}" destId="{4C1D3689-FD86-4305-9D39-D0142A966170}" srcOrd="0" destOrd="0" presId="urn:microsoft.com/office/officeart/2005/8/layout/chevron1"/>
    <dgm:cxn modelId="{F90B633A-DE60-4651-8B7D-68FF14830FDA}" srcId="{56FE5750-A37C-447A-AAB0-3BCAC13DE4A5}" destId="{90BDF52A-028A-4405-B929-9317B36B7AE3}" srcOrd="1" destOrd="0" parTransId="{7570FD00-B57D-4106-AC7D-A0A37EBCE71F}" sibTransId="{A0FE3DCD-5773-47BE-93DA-6BACC7E48E4A}"/>
    <dgm:cxn modelId="{6B897A6A-682C-4BDD-A74E-B2BEE36F7F29}" type="presOf" srcId="{C8A4C9C1-D6C8-44FD-9553-97AD1B3103D0}" destId="{05F29353-AA88-41C1-8E7A-4F319618E5F5}" srcOrd="0" destOrd="0" presId="urn:microsoft.com/office/officeart/2005/8/layout/chevron1"/>
    <dgm:cxn modelId="{DE6E954C-1BE5-47E9-A079-9732E73A5ACD}" srcId="{56FE5750-A37C-447A-AAB0-3BCAC13DE4A5}" destId="{A3C47B17-FEE5-4F02-B583-6B954E260CBD}" srcOrd="2" destOrd="0" parTransId="{943A95D6-FBD5-4965-93B5-E829C86B6FB4}" sibTransId="{E8D69831-37DD-425A-863B-3533ED11F765}"/>
    <dgm:cxn modelId="{DE4D5B92-2133-4962-9D90-7BFDB13B41C0}" srcId="{56FE5750-A37C-447A-AAB0-3BCAC13DE4A5}" destId="{C8A4C9C1-D6C8-44FD-9553-97AD1B3103D0}" srcOrd="0" destOrd="0" parTransId="{7E8BBED0-5119-4F3F-9C9E-6A0E88033D00}" sibTransId="{4D8CAA40-FCF8-43D0-9C81-04B0193070DE}"/>
    <dgm:cxn modelId="{9B43FEC5-E23A-4A76-8913-F1D30E080E59}" type="presOf" srcId="{A3C47B17-FEE5-4F02-B583-6B954E260CBD}" destId="{B018C68F-FDF3-4C00-92A7-9FF471A70673}" srcOrd="0" destOrd="0" presId="urn:microsoft.com/office/officeart/2005/8/layout/chevron1"/>
    <dgm:cxn modelId="{7B59E2DC-E945-4552-A6A6-F649B4B4A35F}" srcId="{56FE5750-A37C-447A-AAB0-3BCAC13DE4A5}" destId="{F91F8786-3C76-4BDA-90F6-94D75F0D7B2F}" srcOrd="3" destOrd="0" parTransId="{96C2614B-6D60-4FD4-A922-A8F5CC1C5C53}" sibTransId="{FD55ECAC-81D9-4EAB-8C7D-EC991112C3B6}"/>
    <dgm:cxn modelId="{90DBAAF9-25AA-4A0C-842D-3C77E8C6F2E7}" type="presOf" srcId="{F91F8786-3C76-4BDA-90F6-94D75F0D7B2F}" destId="{A6D9B46B-6ED3-41DF-AE46-FD62B3D31864}" srcOrd="0" destOrd="0" presId="urn:microsoft.com/office/officeart/2005/8/layout/chevron1"/>
    <dgm:cxn modelId="{6A43DCFD-1D1C-4CB8-8804-ABAD857BACF8}" srcId="{56FE5750-A37C-447A-AAB0-3BCAC13DE4A5}" destId="{1DBDA001-ED43-4D9B-B47A-815098EE3889}" srcOrd="4" destOrd="0" parTransId="{9E5A3875-A536-4D38-8BC6-3F1914E599D1}" sibTransId="{0F6BBD6A-4E17-453C-AB40-BFEB2984BEC8}"/>
    <dgm:cxn modelId="{DD73A57D-2CC2-4F49-928B-282D7DF49BAE}" type="presParOf" srcId="{065EB6C9-7085-493F-9D4B-10EE5EC35274}" destId="{05F29353-AA88-41C1-8E7A-4F319618E5F5}" srcOrd="0" destOrd="0" presId="urn:microsoft.com/office/officeart/2005/8/layout/chevron1"/>
    <dgm:cxn modelId="{62B1C9C1-6158-49AA-90D3-1B052EE9AC9C}" type="presParOf" srcId="{065EB6C9-7085-493F-9D4B-10EE5EC35274}" destId="{BA6115AC-9367-40D0-A5EB-C4F2E04D796C}" srcOrd="1" destOrd="0" presId="urn:microsoft.com/office/officeart/2005/8/layout/chevron1"/>
    <dgm:cxn modelId="{910CC803-F570-4A83-8379-90627AA49178}" type="presParOf" srcId="{065EB6C9-7085-493F-9D4B-10EE5EC35274}" destId="{4C1D3689-FD86-4305-9D39-D0142A966170}" srcOrd="2" destOrd="0" presId="urn:microsoft.com/office/officeart/2005/8/layout/chevron1"/>
    <dgm:cxn modelId="{615F610C-F81A-494D-AEE8-2960EB3B5338}" type="presParOf" srcId="{065EB6C9-7085-493F-9D4B-10EE5EC35274}" destId="{93CA9271-37E0-4685-BD9F-94D184FC789C}" srcOrd="3" destOrd="0" presId="urn:microsoft.com/office/officeart/2005/8/layout/chevron1"/>
    <dgm:cxn modelId="{691AB680-5B9D-4B6F-9F3F-3F2F30193FF8}" type="presParOf" srcId="{065EB6C9-7085-493F-9D4B-10EE5EC35274}" destId="{B018C68F-FDF3-4C00-92A7-9FF471A70673}" srcOrd="4" destOrd="0" presId="urn:microsoft.com/office/officeart/2005/8/layout/chevron1"/>
    <dgm:cxn modelId="{C1694A6B-17C6-430A-B2CC-6D59D2B5BF86}" type="presParOf" srcId="{065EB6C9-7085-493F-9D4B-10EE5EC35274}" destId="{AEE09F49-0C0D-46E2-8493-5CBB04B1CB57}" srcOrd="5" destOrd="0" presId="urn:microsoft.com/office/officeart/2005/8/layout/chevron1"/>
    <dgm:cxn modelId="{EAB7A204-A8EC-49C9-959C-F7ACB919E2D3}" type="presParOf" srcId="{065EB6C9-7085-493F-9D4B-10EE5EC35274}" destId="{A6D9B46B-6ED3-41DF-AE46-FD62B3D31864}" srcOrd="6" destOrd="0" presId="urn:microsoft.com/office/officeart/2005/8/layout/chevron1"/>
    <dgm:cxn modelId="{CD5A2086-B18C-433E-8ADF-ABCDD9EB437C}" type="presParOf" srcId="{065EB6C9-7085-493F-9D4B-10EE5EC35274}" destId="{BE911B34-2745-44F8-8A68-FDE7565CE4B8}" srcOrd="7" destOrd="0" presId="urn:microsoft.com/office/officeart/2005/8/layout/chevron1"/>
    <dgm:cxn modelId="{15449C84-CAB2-4DD1-94D5-A7E5D9012302}" type="presParOf" srcId="{065EB6C9-7085-493F-9D4B-10EE5EC35274}" destId="{C65B70F4-7963-4E75-9646-87A288AE5A28}"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6AC0E3-5442-4F9A-8D2C-8338A946DCA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BF6E9B6B-BF86-48A8-9743-85450CD5F560}">
      <dgm:prSet phldrT="[Texte]"/>
      <dgm:spPr/>
      <dgm:t>
        <a:bodyPr/>
        <a:lstStyle/>
        <a:p>
          <a:r>
            <a:rPr lang="fr-FR" dirty="0">
              <a:latin typeface="+mj-lt"/>
            </a:rPr>
            <a:t>Clustering</a:t>
          </a:r>
        </a:p>
      </dgm:t>
    </dgm:pt>
    <dgm:pt modelId="{FACD14D2-DA8C-4818-9927-761760A20213}" type="parTrans" cxnId="{877F4264-6EC4-4BDF-BC36-8B1A82A034DC}">
      <dgm:prSet/>
      <dgm:spPr/>
      <dgm:t>
        <a:bodyPr/>
        <a:lstStyle/>
        <a:p>
          <a:endParaRPr lang="fr-FR">
            <a:latin typeface="+mj-lt"/>
          </a:endParaRPr>
        </a:p>
      </dgm:t>
    </dgm:pt>
    <dgm:pt modelId="{5D862582-D811-4E9D-B8F8-294F63EDADEC}" type="sibTrans" cxnId="{877F4264-6EC4-4BDF-BC36-8B1A82A034DC}">
      <dgm:prSet/>
      <dgm:spPr/>
      <dgm:t>
        <a:bodyPr/>
        <a:lstStyle/>
        <a:p>
          <a:endParaRPr lang="fr-FR">
            <a:latin typeface="+mj-lt"/>
          </a:endParaRPr>
        </a:p>
      </dgm:t>
    </dgm:pt>
    <dgm:pt modelId="{471652E4-9207-450B-BEDF-DE6D793D9450}">
      <dgm:prSet phldrT="[Texte]"/>
      <dgm:spPr/>
      <dgm:t>
        <a:bodyPr/>
        <a:lstStyle/>
        <a:p>
          <a:pPr>
            <a:buFont typeface="Arial" panose="020B0604020202020204" pitchFamily="34" charset="0"/>
            <a:buChar char="•"/>
          </a:pPr>
          <a:r>
            <a:rPr lang="en-US" dirty="0">
              <a:latin typeface="+mj-lt"/>
            </a:rPr>
            <a:t>Density-based clustering</a:t>
          </a:r>
          <a:endParaRPr lang="fr-FR" dirty="0">
            <a:latin typeface="+mj-lt"/>
          </a:endParaRPr>
        </a:p>
      </dgm:t>
    </dgm:pt>
    <dgm:pt modelId="{C38CF463-F0C1-475E-AC12-46F87D9ADD50}" type="parTrans" cxnId="{481CDDAA-8210-40A6-8F56-960220F5CFBE}">
      <dgm:prSet/>
      <dgm:spPr/>
      <dgm:t>
        <a:bodyPr/>
        <a:lstStyle/>
        <a:p>
          <a:endParaRPr lang="fr-FR">
            <a:latin typeface="+mj-lt"/>
          </a:endParaRPr>
        </a:p>
      </dgm:t>
    </dgm:pt>
    <dgm:pt modelId="{7E7E3914-877B-48DE-9AFE-7B8B730D53E1}" type="sibTrans" cxnId="{481CDDAA-8210-40A6-8F56-960220F5CFBE}">
      <dgm:prSet/>
      <dgm:spPr/>
      <dgm:t>
        <a:bodyPr/>
        <a:lstStyle/>
        <a:p>
          <a:endParaRPr lang="fr-FR">
            <a:latin typeface="+mj-lt"/>
          </a:endParaRPr>
        </a:p>
      </dgm:t>
    </dgm:pt>
    <dgm:pt modelId="{B3FBC05A-7E24-401A-95CC-50EA6AC9C947}">
      <dgm:prSet phldrT="[Texte]"/>
      <dgm:spPr/>
      <dgm:t>
        <a:bodyPr/>
        <a:lstStyle/>
        <a:p>
          <a:r>
            <a:rPr lang="fr-FR" dirty="0" err="1">
              <a:latin typeface="+mj-lt"/>
            </a:rPr>
            <a:t>DBScan</a:t>
          </a:r>
          <a:endParaRPr lang="fr-FR" dirty="0">
            <a:latin typeface="+mj-lt"/>
          </a:endParaRPr>
        </a:p>
      </dgm:t>
    </dgm:pt>
    <dgm:pt modelId="{DB2D0199-832D-48C2-900E-6CFA38CBC43E}" type="parTrans" cxnId="{6C1B1880-214A-444A-A2A7-4C0AEE6E9106}">
      <dgm:prSet/>
      <dgm:spPr/>
      <dgm:t>
        <a:bodyPr/>
        <a:lstStyle/>
        <a:p>
          <a:endParaRPr lang="fr-FR">
            <a:latin typeface="+mj-lt"/>
          </a:endParaRPr>
        </a:p>
      </dgm:t>
    </dgm:pt>
    <dgm:pt modelId="{55605534-D82F-45C8-A24D-9CD97C1A0AAD}" type="sibTrans" cxnId="{6C1B1880-214A-444A-A2A7-4C0AEE6E9106}">
      <dgm:prSet/>
      <dgm:spPr/>
      <dgm:t>
        <a:bodyPr/>
        <a:lstStyle/>
        <a:p>
          <a:endParaRPr lang="fr-FR">
            <a:latin typeface="+mj-lt"/>
          </a:endParaRPr>
        </a:p>
      </dgm:t>
    </dgm:pt>
    <dgm:pt modelId="{642912CD-014C-4B38-9A86-5EEFD8B88C3F}">
      <dgm:prSet/>
      <dgm:spPr/>
      <dgm:t>
        <a:bodyPr/>
        <a:lstStyle/>
        <a:p>
          <a:pPr>
            <a:buFont typeface="Arial" panose="020B0604020202020204" pitchFamily="34" charset="0"/>
            <a:buChar char="•"/>
          </a:pPr>
          <a:r>
            <a:rPr lang="en-US" dirty="0">
              <a:latin typeface="+mj-lt"/>
            </a:rPr>
            <a:t>Connectivity-based clustering</a:t>
          </a:r>
          <a:endParaRPr lang="fr-FR" dirty="0">
            <a:latin typeface="+mj-lt"/>
          </a:endParaRPr>
        </a:p>
      </dgm:t>
    </dgm:pt>
    <dgm:pt modelId="{21D0298A-6952-4F32-BE24-73CA1C291613}" type="parTrans" cxnId="{C700B9C7-4E82-458B-9999-7356FB7350CB}">
      <dgm:prSet/>
      <dgm:spPr/>
      <dgm:t>
        <a:bodyPr/>
        <a:lstStyle/>
        <a:p>
          <a:endParaRPr lang="fr-FR">
            <a:latin typeface="+mj-lt"/>
          </a:endParaRPr>
        </a:p>
      </dgm:t>
    </dgm:pt>
    <dgm:pt modelId="{2798D8CE-4B80-43CD-8D60-50806BEE67FF}" type="sibTrans" cxnId="{C700B9C7-4E82-458B-9999-7356FB7350CB}">
      <dgm:prSet/>
      <dgm:spPr/>
      <dgm:t>
        <a:bodyPr/>
        <a:lstStyle/>
        <a:p>
          <a:endParaRPr lang="fr-FR">
            <a:latin typeface="+mj-lt"/>
          </a:endParaRPr>
        </a:p>
      </dgm:t>
    </dgm:pt>
    <dgm:pt modelId="{4653F8E4-26F0-4B6D-A124-22C8B2B82A30}">
      <dgm:prSet/>
      <dgm:spPr/>
      <dgm:t>
        <a:bodyPr/>
        <a:lstStyle/>
        <a:p>
          <a:pPr>
            <a:buFont typeface="Arial" panose="020B0604020202020204" pitchFamily="34" charset="0"/>
            <a:buChar char="•"/>
          </a:pPr>
          <a:r>
            <a:rPr lang="en-US" dirty="0">
              <a:latin typeface="+mj-lt"/>
            </a:rPr>
            <a:t>Centroid-based clustering</a:t>
          </a:r>
          <a:endParaRPr lang="en-US" b="0" i="0" dirty="0">
            <a:effectLst/>
            <a:latin typeface="+mj-lt"/>
          </a:endParaRPr>
        </a:p>
      </dgm:t>
    </dgm:pt>
    <dgm:pt modelId="{865F8A62-A9B2-4793-A61D-547D4C9AB938}" type="parTrans" cxnId="{049A1694-ECEC-4861-9A28-C69030F7B4A9}">
      <dgm:prSet/>
      <dgm:spPr/>
      <dgm:t>
        <a:bodyPr/>
        <a:lstStyle/>
        <a:p>
          <a:endParaRPr lang="fr-FR">
            <a:latin typeface="+mj-lt"/>
          </a:endParaRPr>
        </a:p>
      </dgm:t>
    </dgm:pt>
    <dgm:pt modelId="{F3DB1691-7FFB-49AF-A496-CB000113E0DC}" type="sibTrans" cxnId="{049A1694-ECEC-4861-9A28-C69030F7B4A9}">
      <dgm:prSet/>
      <dgm:spPr/>
      <dgm:t>
        <a:bodyPr/>
        <a:lstStyle/>
        <a:p>
          <a:endParaRPr lang="fr-FR">
            <a:latin typeface="+mj-lt"/>
          </a:endParaRPr>
        </a:p>
      </dgm:t>
    </dgm:pt>
    <dgm:pt modelId="{C20EE57C-802D-4F0B-990C-0A055D4BB76F}">
      <dgm:prSet/>
      <dgm:spPr/>
      <dgm:t>
        <a:bodyPr/>
        <a:lstStyle/>
        <a:p>
          <a:pPr>
            <a:buFont typeface="Arial" panose="020B0604020202020204" pitchFamily="34" charset="0"/>
            <a:buChar char="•"/>
          </a:pPr>
          <a:r>
            <a:rPr lang="en-US" b="0" i="0" dirty="0">
              <a:effectLst/>
              <a:latin typeface="+mj-lt"/>
            </a:rPr>
            <a:t>K-means</a:t>
          </a:r>
        </a:p>
      </dgm:t>
    </dgm:pt>
    <dgm:pt modelId="{83693129-8CBE-43CC-AE89-27373B57F7B8}" type="parTrans" cxnId="{20674D56-3E49-497D-B627-3E01332EDEC7}">
      <dgm:prSet/>
      <dgm:spPr/>
      <dgm:t>
        <a:bodyPr/>
        <a:lstStyle/>
        <a:p>
          <a:endParaRPr lang="fr-FR">
            <a:latin typeface="+mj-lt"/>
          </a:endParaRPr>
        </a:p>
      </dgm:t>
    </dgm:pt>
    <dgm:pt modelId="{DCBA6216-1188-4309-A28A-46040474355D}" type="sibTrans" cxnId="{20674D56-3E49-497D-B627-3E01332EDEC7}">
      <dgm:prSet/>
      <dgm:spPr/>
      <dgm:t>
        <a:bodyPr/>
        <a:lstStyle/>
        <a:p>
          <a:endParaRPr lang="fr-FR">
            <a:latin typeface="+mj-lt"/>
          </a:endParaRPr>
        </a:p>
      </dgm:t>
    </dgm:pt>
    <dgm:pt modelId="{92B1D480-AC32-49BC-8D62-D82676EDE5EA}">
      <dgm:prSet/>
      <dgm:spPr/>
      <dgm:t>
        <a:bodyPr/>
        <a:lstStyle/>
        <a:p>
          <a:pPr>
            <a:buFont typeface="Arial" panose="020B0604020202020204" pitchFamily="34" charset="0"/>
            <a:buChar char="•"/>
          </a:pPr>
          <a:r>
            <a:rPr lang="en-US" dirty="0">
              <a:latin typeface="+mj-lt"/>
            </a:rPr>
            <a:t>Hierarchical clustering </a:t>
          </a:r>
          <a:endParaRPr lang="fr-FR" dirty="0">
            <a:latin typeface="+mj-lt"/>
          </a:endParaRPr>
        </a:p>
      </dgm:t>
    </dgm:pt>
    <dgm:pt modelId="{0EB14495-BF59-4F05-B936-B2A0CC5E4A55}" type="parTrans" cxnId="{BE6FACAB-CB11-4892-9B46-D476FD8D390E}">
      <dgm:prSet/>
      <dgm:spPr/>
      <dgm:t>
        <a:bodyPr/>
        <a:lstStyle/>
        <a:p>
          <a:endParaRPr lang="fr-FR">
            <a:latin typeface="+mj-lt"/>
          </a:endParaRPr>
        </a:p>
      </dgm:t>
    </dgm:pt>
    <dgm:pt modelId="{7D0B6871-5C33-4BDC-B211-D369FB6CD220}" type="sibTrans" cxnId="{BE6FACAB-CB11-4892-9B46-D476FD8D390E}">
      <dgm:prSet/>
      <dgm:spPr/>
      <dgm:t>
        <a:bodyPr/>
        <a:lstStyle/>
        <a:p>
          <a:endParaRPr lang="fr-FR">
            <a:latin typeface="+mj-lt"/>
          </a:endParaRPr>
        </a:p>
      </dgm:t>
    </dgm:pt>
    <dgm:pt modelId="{8660B2D9-F2E4-484A-81BC-5FDEBCFE3065}" type="pres">
      <dgm:prSet presAssocID="{486AC0E3-5442-4F9A-8D2C-8338A946DCAB}" presName="hierChild1" presStyleCnt="0">
        <dgm:presLayoutVars>
          <dgm:chPref val="1"/>
          <dgm:dir/>
          <dgm:animOne val="branch"/>
          <dgm:animLvl val="lvl"/>
          <dgm:resizeHandles/>
        </dgm:presLayoutVars>
      </dgm:prSet>
      <dgm:spPr/>
    </dgm:pt>
    <dgm:pt modelId="{F7B1C37A-0133-443D-B609-C1C8048F4176}" type="pres">
      <dgm:prSet presAssocID="{BF6E9B6B-BF86-48A8-9743-85450CD5F560}" presName="hierRoot1" presStyleCnt="0"/>
      <dgm:spPr/>
    </dgm:pt>
    <dgm:pt modelId="{3F01E4AD-B712-4B90-AA12-3875AAC2D1DE}" type="pres">
      <dgm:prSet presAssocID="{BF6E9B6B-BF86-48A8-9743-85450CD5F560}" presName="composite" presStyleCnt="0"/>
      <dgm:spPr/>
    </dgm:pt>
    <dgm:pt modelId="{FC820A1F-B109-4A09-A542-1173E9C445F0}" type="pres">
      <dgm:prSet presAssocID="{BF6E9B6B-BF86-48A8-9743-85450CD5F560}" presName="background" presStyleLbl="node0" presStyleIdx="0" presStyleCnt="1"/>
      <dgm:spPr/>
    </dgm:pt>
    <dgm:pt modelId="{3AB702FB-F531-4747-A726-5E49687138E6}" type="pres">
      <dgm:prSet presAssocID="{BF6E9B6B-BF86-48A8-9743-85450CD5F560}" presName="text" presStyleLbl="fgAcc0" presStyleIdx="0" presStyleCnt="1" custScaleX="180066" custLinFactNeighborX="7514" custLinFactNeighborY="-3960">
        <dgm:presLayoutVars>
          <dgm:chPref val="3"/>
        </dgm:presLayoutVars>
      </dgm:prSet>
      <dgm:spPr/>
    </dgm:pt>
    <dgm:pt modelId="{6F00D5E8-0149-47D0-93EB-40CF4FCD0B57}" type="pres">
      <dgm:prSet presAssocID="{BF6E9B6B-BF86-48A8-9743-85450CD5F560}" presName="hierChild2" presStyleCnt="0"/>
      <dgm:spPr/>
    </dgm:pt>
    <dgm:pt modelId="{153A6269-D967-4E8B-8D3D-B76F8BB3CE37}" type="pres">
      <dgm:prSet presAssocID="{865F8A62-A9B2-4793-A61D-547D4C9AB938}" presName="Name10" presStyleLbl="parChTrans1D2" presStyleIdx="0" presStyleCnt="3"/>
      <dgm:spPr/>
    </dgm:pt>
    <dgm:pt modelId="{65396481-2D22-4D62-8721-FF635222153E}" type="pres">
      <dgm:prSet presAssocID="{4653F8E4-26F0-4B6D-A124-22C8B2B82A30}" presName="hierRoot2" presStyleCnt="0"/>
      <dgm:spPr/>
    </dgm:pt>
    <dgm:pt modelId="{FB1DE09B-8A4A-43D5-BEFC-6F999E2DEB19}" type="pres">
      <dgm:prSet presAssocID="{4653F8E4-26F0-4B6D-A124-22C8B2B82A30}" presName="composite2" presStyleCnt="0"/>
      <dgm:spPr/>
    </dgm:pt>
    <dgm:pt modelId="{61603429-0B05-440F-9214-5F20C2DC8975}" type="pres">
      <dgm:prSet presAssocID="{4653F8E4-26F0-4B6D-A124-22C8B2B82A30}" presName="background2" presStyleLbl="node2" presStyleIdx="0" presStyleCnt="3"/>
      <dgm:spPr/>
    </dgm:pt>
    <dgm:pt modelId="{E973CD60-402E-49B7-8A0E-3DBB524FBA9C}" type="pres">
      <dgm:prSet presAssocID="{4653F8E4-26F0-4B6D-A124-22C8B2B82A30}" presName="text2" presStyleLbl="fgAcc2" presStyleIdx="0" presStyleCnt="3" custScaleX="186170">
        <dgm:presLayoutVars>
          <dgm:chPref val="3"/>
        </dgm:presLayoutVars>
      </dgm:prSet>
      <dgm:spPr/>
    </dgm:pt>
    <dgm:pt modelId="{BD3FF742-3929-4AFC-B5D8-375C1D1E1FE3}" type="pres">
      <dgm:prSet presAssocID="{4653F8E4-26F0-4B6D-A124-22C8B2B82A30}" presName="hierChild3" presStyleCnt="0"/>
      <dgm:spPr/>
    </dgm:pt>
    <dgm:pt modelId="{28EC7AF3-DAA4-43DC-8383-36F6F5E266CC}" type="pres">
      <dgm:prSet presAssocID="{83693129-8CBE-43CC-AE89-27373B57F7B8}" presName="Name17" presStyleLbl="parChTrans1D3" presStyleIdx="0" presStyleCnt="3"/>
      <dgm:spPr/>
    </dgm:pt>
    <dgm:pt modelId="{5B12565B-46EC-4050-A1FA-C5958893B742}" type="pres">
      <dgm:prSet presAssocID="{C20EE57C-802D-4F0B-990C-0A055D4BB76F}" presName="hierRoot3" presStyleCnt="0"/>
      <dgm:spPr/>
    </dgm:pt>
    <dgm:pt modelId="{F46DE8E0-9A04-44FD-96B4-257CB808EA26}" type="pres">
      <dgm:prSet presAssocID="{C20EE57C-802D-4F0B-990C-0A055D4BB76F}" presName="composite3" presStyleCnt="0"/>
      <dgm:spPr/>
    </dgm:pt>
    <dgm:pt modelId="{AA52A2DD-C7F0-4306-B879-ACD90F885933}" type="pres">
      <dgm:prSet presAssocID="{C20EE57C-802D-4F0B-990C-0A055D4BB76F}" presName="background3" presStyleLbl="node3" presStyleIdx="0" presStyleCnt="3"/>
      <dgm:spPr/>
    </dgm:pt>
    <dgm:pt modelId="{6B02279B-B08D-43C1-89EA-336B20475DD9}" type="pres">
      <dgm:prSet presAssocID="{C20EE57C-802D-4F0B-990C-0A055D4BB76F}" presName="text3" presStyleLbl="fgAcc3" presStyleIdx="0" presStyleCnt="3" custScaleX="137874">
        <dgm:presLayoutVars>
          <dgm:chPref val="3"/>
        </dgm:presLayoutVars>
      </dgm:prSet>
      <dgm:spPr/>
    </dgm:pt>
    <dgm:pt modelId="{7C9C7025-1C22-4256-A324-C38E1E744273}" type="pres">
      <dgm:prSet presAssocID="{C20EE57C-802D-4F0B-990C-0A055D4BB76F}" presName="hierChild4" presStyleCnt="0"/>
      <dgm:spPr/>
    </dgm:pt>
    <dgm:pt modelId="{1584F480-5A48-4089-9AC2-01E91199662A}" type="pres">
      <dgm:prSet presAssocID="{21D0298A-6952-4F32-BE24-73CA1C291613}" presName="Name10" presStyleLbl="parChTrans1D2" presStyleIdx="1" presStyleCnt="3"/>
      <dgm:spPr/>
    </dgm:pt>
    <dgm:pt modelId="{179B97B2-1ABA-4BA3-8AD6-1651FB62DCCB}" type="pres">
      <dgm:prSet presAssocID="{642912CD-014C-4B38-9A86-5EEFD8B88C3F}" presName="hierRoot2" presStyleCnt="0"/>
      <dgm:spPr/>
    </dgm:pt>
    <dgm:pt modelId="{D77498B7-A2FA-4257-B059-EAAB4A337481}" type="pres">
      <dgm:prSet presAssocID="{642912CD-014C-4B38-9A86-5EEFD8B88C3F}" presName="composite2" presStyleCnt="0"/>
      <dgm:spPr/>
    </dgm:pt>
    <dgm:pt modelId="{4CDCD139-62EC-46EE-894F-A0594F24653E}" type="pres">
      <dgm:prSet presAssocID="{642912CD-014C-4B38-9A86-5EEFD8B88C3F}" presName="background2" presStyleLbl="node2" presStyleIdx="1" presStyleCnt="3"/>
      <dgm:spPr/>
    </dgm:pt>
    <dgm:pt modelId="{E1BCE89A-66E9-4BA6-8A73-6FCFAC483F58}" type="pres">
      <dgm:prSet presAssocID="{642912CD-014C-4B38-9A86-5EEFD8B88C3F}" presName="text2" presStyleLbl="fgAcc2" presStyleIdx="1" presStyleCnt="3" custScaleX="195022">
        <dgm:presLayoutVars>
          <dgm:chPref val="3"/>
        </dgm:presLayoutVars>
      </dgm:prSet>
      <dgm:spPr/>
    </dgm:pt>
    <dgm:pt modelId="{24BCB336-D10D-49AC-ABCD-D1A95394985E}" type="pres">
      <dgm:prSet presAssocID="{642912CD-014C-4B38-9A86-5EEFD8B88C3F}" presName="hierChild3" presStyleCnt="0"/>
      <dgm:spPr/>
    </dgm:pt>
    <dgm:pt modelId="{50092577-DCBF-448C-9797-3E9223F4C6DD}" type="pres">
      <dgm:prSet presAssocID="{0EB14495-BF59-4F05-B936-B2A0CC5E4A55}" presName="Name17" presStyleLbl="parChTrans1D3" presStyleIdx="1" presStyleCnt="3"/>
      <dgm:spPr/>
    </dgm:pt>
    <dgm:pt modelId="{054B5FEC-C9DA-4161-8337-FDFD463CCF14}" type="pres">
      <dgm:prSet presAssocID="{92B1D480-AC32-49BC-8D62-D82676EDE5EA}" presName="hierRoot3" presStyleCnt="0"/>
      <dgm:spPr/>
    </dgm:pt>
    <dgm:pt modelId="{59363DB3-1905-4345-A004-7C62CA23F4B1}" type="pres">
      <dgm:prSet presAssocID="{92B1D480-AC32-49BC-8D62-D82676EDE5EA}" presName="composite3" presStyleCnt="0"/>
      <dgm:spPr/>
    </dgm:pt>
    <dgm:pt modelId="{1DB259F7-C831-48CC-B1CF-B270CC02CA9C}" type="pres">
      <dgm:prSet presAssocID="{92B1D480-AC32-49BC-8D62-D82676EDE5EA}" presName="background3" presStyleLbl="node3" presStyleIdx="1" presStyleCnt="3"/>
      <dgm:spPr/>
    </dgm:pt>
    <dgm:pt modelId="{F59C9650-0709-44F4-9E54-3AFF468AFE9C}" type="pres">
      <dgm:prSet presAssocID="{92B1D480-AC32-49BC-8D62-D82676EDE5EA}" presName="text3" presStyleLbl="fgAcc3" presStyleIdx="1" presStyleCnt="3" custScaleX="141049">
        <dgm:presLayoutVars>
          <dgm:chPref val="3"/>
        </dgm:presLayoutVars>
      </dgm:prSet>
      <dgm:spPr/>
    </dgm:pt>
    <dgm:pt modelId="{5570502A-78B1-491E-814A-BD0B06B1CFA8}" type="pres">
      <dgm:prSet presAssocID="{92B1D480-AC32-49BC-8D62-D82676EDE5EA}" presName="hierChild4" presStyleCnt="0"/>
      <dgm:spPr/>
    </dgm:pt>
    <dgm:pt modelId="{D2966194-3D3B-4AB6-9555-2AFC20E71D9D}" type="pres">
      <dgm:prSet presAssocID="{C38CF463-F0C1-475E-AC12-46F87D9ADD50}" presName="Name10" presStyleLbl="parChTrans1D2" presStyleIdx="2" presStyleCnt="3"/>
      <dgm:spPr/>
    </dgm:pt>
    <dgm:pt modelId="{C9D38023-6D4F-4D53-987A-F69082950D15}" type="pres">
      <dgm:prSet presAssocID="{471652E4-9207-450B-BEDF-DE6D793D9450}" presName="hierRoot2" presStyleCnt="0"/>
      <dgm:spPr/>
    </dgm:pt>
    <dgm:pt modelId="{81C90540-3629-4DE7-9638-7B9F4C7A2E8F}" type="pres">
      <dgm:prSet presAssocID="{471652E4-9207-450B-BEDF-DE6D793D9450}" presName="composite2" presStyleCnt="0"/>
      <dgm:spPr/>
    </dgm:pt>
    <dgm:pt modelId="{A22A2086-FC9C-4A8A-91E3-82975E419EC8}" type="pres">
      <dgm:prSet presAssocID="{471652E4-9207-450B-BEDF-DE6D793D9450}" presName="background2" presStyleLbl="node2" presStyleIdx="2" presStyleCnt="3"/>
      <dgm:spPr/>
    </dgm:pt>
    <dgm:pt modelId="{33B54B68-CC41-4511-809A-962216C647FC}" type="pres">
      <dgm:prSet presAssocID="{471652E4-9207-450B-BEDF-DE6D793D9450}" presName="text2" presStyleLbl="fgAcc2" presStyleIdx="2" presStyleCnt="3" custScaleX="184812" custLinFactNeighborY="254">
        <dgm:presLayoutVars>
          <dgm:chPref val="3"/>
        </dgm:presLayoutVars>
      </dgm:prSet>
      <dgm:spPr/>
    </dgm:pt>
    <dgm:pt modelId="{96A34783-A8FD-48AE-A017-9A9EDCAE6315}" type="pres">
      <dgm:prSet presAssocID="{471652E4-9207-450B-BEDF-DE6D793D9450}" presName="hierChild3" presStyleCnt="0"/>
      <dgm:spPr/>
    </dgm:pt>
    <dgm:pt modelId="{51A874D3-4C4A-4693-9F6B-09409EC21EFC}" type="pres">
      <dgm:prSet presAssocID="{DB2D0199-832D-48C2-900E-6CFA38CBC43E}" presName="Name17" presStyleLbl="parChTrans1D3" presStyleIdx="2" presStyleCnt="3"/>
      <dgm:spPr/>
    </dgm:pt>
    <dgm:pt modelId="{9826CA7B-7CFE-4DFB-AF20-51766C92E6E1}" type="pres">
      <dgm:prSet presAssocID="{B3FBC05A-7E24-401A-95CC-50EA6AC9C947}" presName="hierRoot3" presStyleCnt="0"/>
      <dgm:spPr/>
    </dgm:pt>
    <dgm:pt modelId="{1E39BCC3-7B64-4C97-A38F-F6F75EAE9F88}" type="pres">
      <dgm:prSet presAssocID="{B3FBC05A-7E24-401A-95CC-50EA6AC9C947}" presName="composite3" presStyleCnt="0"/>
      <dgm:spPr/>
    </dgm:pt>
    <dgm:pt modelId="{0F96AD41-AAA9-4CD5-BA5D-F228C532E581}" type="pres">
      <dgm:prSet presAssocID="{B3FBC05A-7E24-401A-95CC-50EA6AC9C947}" presName="background3" presStyleLbl="node3" presStyleIdx="2" presStyleCnt="3"/>
      <dgm:spPr/>
    </dgm:pt>
    <dgm:pt modelId="{22A6AA3C-BCD6-497F-8589-06B53A4CBB2D}" type="pres">
      <dgm:prSet presAssocID="{B3FBC05A-7E24-401A-95CC-50EA6AC9C947}" presName="text3" presStyleLbl="fgAcc3" presStyleIdx="2" presStyleCnt="3" custScaleX="125093">
        <dgm:presLayoutVars>
          <dgm:chPref val="3"/>
        </dgm:presLayoutVars>
      </dgm:prSet>
      <dgm:spPr/>
    </dgm:pt>
    <dgm:pt modelId="{F190BA15-F509-42B3-8FC0-8423E0065BD6}" type="pres">
      <dgm:prSet presAssocID="{B3FBC05A-7E24-401A-95CC-50EA6AC9C947}" presName="hierChild4" presStyleCnt="0"/>
      <dgm:spPr/>
    </dgm:pt>
  </dgm:ptLst>
  <dgm:cxnLst>
    <dgm:cxn modelId="{C96EDE12-F15C-4C44-8A55-077BE4F35049}" type="presOf" srcId="{486AC0E3-5442-4F9A-8D2C-8338A946DCAB}" destId="{8660B2D9-F2E4-484A-81BC-5FDEBCFE3065}" srcOrd="0" destOrd="0" presId="urn:microsoft.com/office/officeart/2005/8/layout/hierarchy1"/>
    <dgm:cxn modelId="{BEC1A31A-2676-43CE-99DB-05306AB2B14E}" type="presOf" srcId="{BF6E9B6B-BF86-48A8-9743-85450CD5F560}" destId="{3AB702FB-F531-4747-A726-5E49687138E6}" srcOrd="0" destOrd="0" presId="urn:microsoft.com/office/officeart/2005/8/layout/hierarchy1"/>
    <dgm:cxn modelId="{9BA3491D-F8F6-45ED-B623-642ED41461F2}" type="presOf" srcId="{642912CD-014C-4B38-9A86-5EEFD8B88C3F}" destId="{E1BCE89A-66E9-4BA6-8A73-6FCFAC483F58}" srcOrd="0" destOrd="0" presId="urn:microsoft.com/office/officeart/2005/8/layout/hierarchy1"/>
    <dgm:cxn modelId="{D336AD21-6CCE-424A-959B-1E6D71378465}" type="presOf" srcId="{B3FBC05A-7E24-401A-95CC-50EA6AC9C947}" destId="{22A6AA3C-BCD6-497F-8589-06B53A4CBB2D}" srcOrd="0" destOrd="0" presId="urn:microsoft.com/office/officeart/2005/8/layout/hierarchy1"/>
    <dgm:cxn modelId="{D7FB4C2F-3F60-435A-9770-5C5AA6A3C863}" type="presOf" srcId="{0EB14495-BF59-4F05-B936-B2A0CC5E4A55}" destId="{50092577-DCBF-448C-9797-3E9223F4C6DD}" srcOrd="0" destOrd="0" presId="urn:microsoft.com/office/officeart/2005/8/layout/hierarchy1"/>
    <dgm:cxn modelId="{2DBB5760-B459-44FA-A290-A720B8FE19C7}" type="presOf" srcId="{21D0298A-6952-4F32-BE24-73CA1C291613}" destId="{1584F480-5A48-4089-9AC2-01E91199662A}" srcOrd="0" destOrd="0" presId="urn:microsoft.com/office/officeart/2005/8/layout/hierarchy1"/>
    <dgm:cxn modelId="{FAD70F61-F006-411A-BBDE-593EF5184CA9}" type="presOf" srcId="{4653F8E4-26F0-4B6D-A124-22C8B2B82A30}" destId="{E973CD60-402E-49B7-8A0E-3DBB524FBA9C}" srcOrd="0" destOrd="0" presId="urn:microsoft.com/office/officeart/2005/8/layout/hierarchy1"/>
    <dgm:cxn modelId="{877F4264-6EC4-4BDF-BC36-8B1A82A034DC}" srcId="{486AC0E3-5442-4F9A-8D2C-8338A946DCAB}" destId="{BF6E9B6B-BF86-48A8-9743-85450CD5F560}" srcOrd="0" destOrd="0" parTransId="{FACD14D2-DA8C-4818-9927-761760A20213}" sibTransId="{5D862582-D811-4E9D-B8F8-294F63EDADEC}"/>
    <dgm:cxn modelId="{297F9B73-7F99-4A1B-9A43-C8A832DE9C58}" type="presOf" srcId="{83693129-8CBE-43CC-AE89-27373B57F7B8}" destId="{28EC7AF3-DAA4-43DC-8383-36F6F5E266CC}" srcOrd="0" destOrd="0" presId="urn:microsoft.com/office/officeart/2005/8/layout/hierarchy1"/>
    <dgm:cxn modelId="{3849F454-EDE9-4592-BFE1-8835EEB37528}" type="presOf" srcId="{C38CF463-F0C1-475E-AC12-46F87D9ADD50}" destId="{D2966194-3D3B-4AB6-9555-2AFC20E71D9D}" srcOrd="0" destOrd="0" presId="urn:microsoft.com/office/officeart/2005/8/layout/hierarchy1"/>
    <dgm:cxn modelId="{20674D56-3E49-497D-B627-3E01332EDEC7}" srcId="{4653F8E4-26F0-4B6D-A124-22C8B2B82A30}" destId="{C20EE57C-802D-4F0B-990C-0A055D4BB76F}" srcOrd="0" destOrd="0" parTransId="{83693129-8CBE-43CC-AE89-27373B57F7B8}" sibTransId="{DCBA6216-1188-4309-A28A-46040474355D}"/>
    <dgm:cxn modelId="{6C1B1880-214A-444A-A2A7-4C0AEE6E9106}" srcId="{471652E4-9207-450B-BEDF-DE6D793D9450}" destId="{B3FBC05A-7E24-401A-95CC-50EA6AC9C947}" srcOrd="0" destOrd="0" parTransId="{DB2D0199-832D-48C2-900E-6CFA38CBC43E}" sibTransId="{55605534-D82F-45C8-A24D-9CD97C1A0AAD}"/>
    <dgm:cxn modelId="{049A1694-ECEC-4861-9A28-C69030F7B4A9}" srcId="{BF6E9B6B-BF86-48A8-9743-85450CD5F560}" destId="{4653F8E4-26F0-4B6D-A124-22C8B2B82A30}" srcOrd="0" destOrd="0" parTransId="{865F8A62-A9B2-4793-A61D-547D4C9AB938}" sibTransId="{F3DB1691-7FFB-49AF-A496-CB000113E0DC}"/>
    <dgm:cxn modelId="{8E7D629E-F12A-4CE1-8C00-52274737463B}" type="presOf" srcId="{92B1D480-AC32-49BC-8D62-D82676EDE5EA}" destId="{F59C9650-0709-44F4-9E54-3AFF468AFE9C}" srcOrd="0" destOrd="0" presId="urn:microsoft.com/office/officeart/2005/8/layout/hierarchy1"/>
    <dgm:cxn modelId="{481CDDAA-8210-40A6-8F56-960220F5CFBE}" srcId="{BF6E9B6B-BF86-48A8-9743-85450CD5F560}" destId="{471652E4-9207-450B-BEDF-DE6D793D9450}" srcOrd="2" destOrd="0" parTransId="{C38CF463-F0C1-475E-AC12-46F87D9ADD50}" sibTransId="{7E7E3914-877B-48DE-9AFE-7B8B730D53E1}"/>
    <dgm:cxn modelId="{BE6FACAB-CB11-4892-9B46-D476FD8D390E}" srcId="{642912CD-014C-4B38-9A86-5EEFD8B88C3F}" destId="{92B1D480-AC32-49BC-8D62-D82676EDE5EA}" srcOrd="0" destOrd="0" parTransId="{0EB14495-BF59-4F05-B936-B2A0CC5E4A55}" sibTransId="{7D0B6871-5C33-4BDC-B211-D369FB6CD220}"/>
    <dgm:cxn modelId="{F0C02AB4-1EA8-4C5A-BA1D-E913AB92B52D}" type="presOf" srcId="{C20EE57C-802D-4F0B-990C-0A055D4BB76F}" destId="{6B02279B-B08D-43C1-89EA-336B20475DD9}" srcOrd="0" destOrd="0" presId="urn:microsoft.com/office/officeart/2005/8/layout/hierarchy1"/>
    <dgm:cxn modelId="{C700B9C7-4E82-458B-9999-7356FB7350CB}" srcId="{BF6E9B6B-BF86-48A8-9743-85450CD5F560}" destId="{642912CD-014C-4B38-9A86-5EEFD8B88C3F}" srcOrd="1" destOrd="0" parTransId="{21D0298A-6952-4F32-BE24-73CA1C291613}" sibTransId="{2798D8CE-4B80-43CD-8D60-50806BEE67FF}"/>
    <dgm:cxn modelId="{D2BD6DC9-3343-4001-978A-A3AB2F75BA34}" type="presOf" srcId="{865F8A62-A9B2-4793-A61D-547D4C9AB938}" destId="{153A6269-D967-4E8B-8D3D-B76F8BB3CE37}" srcOrd="0" destOrd="0" presId="urn:microsoft.com/office/officeart/2005/8/layout/hierarchy1"/>
    <dgm:cxn modelId="{7C67B3D8-D106-47A4-963F-A4EFCE6AD773}" type="presOf" srcId="{DB2D0199-832D-48C2-900E-6CFA38CBC43E}" destId="{51A874D3-4C4A-4693-9F6B-09409EC21EFC}" srcOrd="0" destOrd="0" presId="urn:microsoft.com/office/officeart/2005/8/layout/hierarchy1"/>
    <dgm:cxn modelId="{6E3524F5-E040-4385-B463-FB43695E2446}" type="presOf" srcId="{471652E4-9207-450B-BEDF-DE6D793D9450}" destId="{33B54B68-CC41-4511-809A-962216C647FC}" srcOrd="0" destOrd="0" presId="urn:microsoft.com/office/officeart/2005/8/layout/hierarchy1"/>
    <dgm:cxn modelId="{8F9F4ECA-B43D-4D20-A62E-380BA174BF11}" type="presParOf" srcId="{8660B2D9-F2E4-484A-81BC-5FDEBCFE3065}" destId="{F7B1C37A-0133-443D-B609-C1C8048F4176}" srcOrd="0" destOrd="0" presId="urn:microsoft.com/office/officeart/2005/8/layout/hierarchy1"/>
    <dgm:cxn modelId="{319C6112-D583-457F-9BFA-251E6FEAF086}" type="presParOf" srcId="{F7B1C37A-0133-443D-B609-C1C8048F4176}" destId="{3F01E4AD-B712-4B90-AA12-3875AAC2D1DE}" srcOrd="0" destOrd="0" presId="urn:microsoft.com/office/officeart/2005/8/layout/hierarchy1"/>
    <dgm:cxn modelId="{D104E96F-AD4D-4EFB-A3F6-1415FE935CF1}" type="presParOf" srcId="{3F01E4AD-B712-4B90-AA12-3875AAC2D1DE}" destId="{FC820A1F-B109-4A09-A542-1173E9C445F0}" srcOrd="0" destOrd="0" presId="urn:microsoft.com/office/officeart/2005/8/layout/hierarchy1"/>
    <dgm:cxn modelId="{20A3FFDD-5D71-41FB-817A-1A4A835F7BAA}" type="presParOf" srcId="{3F01E4AD-B712-4B90-AA12-3875AAC2D1DE}" destId="{3AB702FB-F531-4747-A726-5E49687138E6}" srcOrd="1" destOrd="0" presId="urn:microsoft.com/office/officeart/2005/8/layout/hierarchy1"/>
    <dgm:cxn modelId="{296AB8BC-52E8-4C82-A945-AA295D1FB5E5}" type="presParOf" srcId="{F7B1C37A-0133-443D-B609-C1C8048F4176}" destId="{6F00D5E8-0149-47D0-93EB-40CF4FCD0B57}" srcOrd="1" destOrd="0" presId="urn:microsoft.com/office/officeart/2005/8/layout/hierarchy1"/>
    <dgm:cxn modelId="{E2C3E67E-F102-43ED-A961-D5809F141CB8}" type="presParOf" srcId="{6F00D5E8-0149-47D0-93EB-40CF4FCD0B57}" destId="{153A6269-D967-4E8B-8D3D-B76F8BB3CE37}" srcOrd="0" destOrd="0" presId="urn:microsoft.com/office/officeart/2005/8/layout/hierarchy1"/>
    <dgm:cxn modelId="{53F07396-45CD-4432-87E3-7975B67CE368}" type="presParOf" srcId="{6F00D5E8-0149-47D0-93EB-40CF4FCD0B57}" destId="{65396481-2D22-4D62-8721-FF635222153E}" srcOrd="1" destOrd="0" presId="urn:microsoft.com/office/officeart/2005/8/layout/hierarchy1"/>
    <dgm:cxn modelId="{0CC8838B-0715-4201-BA36-BD52CD2B2E39}" type="presParOf" srcId="{65396481-2D22-4D62-8721-FF635222153E}" destId="{FB1DE09B-8A4A-43D5-BEFC-6F999E2DEB19}" srcOrd="0" destOrd="0" presId="urn:microsoft.com/office/officeart/2005/8/layout/hierarchy1"/>
    <dgm:cxn modelId="{C4C74B6F-B5D0-473D-AB68-FBBBEF7960F8}" type="presParOf" srcId="{FB1DE09B-8A4A-43D5-BEFC-6F999E2DEB19}" destId="{61603429-0B05-440F-9214-5F20C2DC8975}" srcOrd="0" destOrd="0" presId="urn:microsoft.com/office/officeart/2005/8/layout/hierarchy1"/>
    <dgm:cxn modelId="{877A6B22-B739-4AF9-AE91-B9059315F6BA}" type="presParOf" srcId="{FB1DE09B-8A4A-43D5-BEFC-6F999E2DEB19}" destId="{E973CD60-402E-49B7-8A0E-3DBB524FBA9C}" srcOrd="1" destOrd="0" presId="urn:microsoft.com/office/officeart/2005/8/layout/hierarchy1"/>
    <dgm:cxn modelId="{05A94A12-10A8-4BF3-A642-F9C97F465053}" type="presParOf" srcId="{65396481-2D22-4D62-8721-FF635222153E}" destId="{BD3FF742-3929-4AFC-B5D8-375C1D1E1FE3}" srcOrd="1" destOrd="0" presId="urn:microsoft.com/office/officeart/2005/8/layout/hierarchy1"/>
    <dgm:cxn modelId="{A9189B27-CC0C-4B7F-B526-91E0E2BC650D}" type="presParOf" srcId="{BD3FF742-3929-4AFC-B5D8-375C1D1E1FE3}" destId="{28EC7AF3-DAA4-43DC-8383-36F6F5E266CC}" srcOrd="0" destOrd="0" presId="urn:microsoft.com/office/officeart/2005/8/layout/hierarchy1"/>
    <dgm:cxn modelId="{F9458FDB-A189-4507-9836-3F5B72E855E4}" type="presParOf" srcId="{BD3FF742-3929-4AFC-B5D8-375C1D1E1FE3}" destId="{5B12565B-46EC-4050-A1FA-C5958893B742}" srcOrd="1" destOrd="0" presId="urn:microsoft.com/office/officeart/2005/8/layout/hierarchy1"/>
    <dgm:cxn modelId="{333C9A99-B11F-4630-A7F4-535327F9120C}" type="presParOf" srcId="{5B12565B-46EC-4050-A1FA-C5958893B742}" destId="{F46DE8E0-9A04-44FD-96B4-257CB808EA26}" srcOrd="0" destOrd="0" presId="urn:microsoft.com/office/officeart/2005/8/layout/hierarchy1"/>
    <dgm:cxn modelId="{72549304-A622-4711-9E80-179D15D2272C}" type="presParOf" srcId="{F46DE8E0-9A04-44FD-96B4-257CB808EA26}" destId="{AA52A2DD-C7F0-4306-B879-ACD90F885933}" srcOrd="0" destOrd="0" presId="urn:microsoft.com/office/officeart/2005/8/layout/hierarchy1"/>
    <dgm:cxn modelId="{F68FDF84-BF7A-4D92-A502-7BF39AF750B9}" type="presParOf" srcId="{F46DE8E0-9A04-44FD-96B4-257CB808EA26}" destId="{6B02279B-B08D-43C1-89EA-336B20475DD9}" srcOrd="1" destOrd="0" presId="urn:microsoft.com/office/officeart/2005/8/layout/hierarchy1"/>
    <dgm:cxn modelId="{BED55789-0CC5-4153-9B9C-F11F094861B1}" type="presParOf" srcId="{5B12565B-46EC-4050-A1FA-C5958893B742}" destId="{7C9C7025-1C22-4256-A324-C38E1E744273}" srcOrd="1" destOrd="0" presId="urn:microsoft.com/office/officeart/2005/8/layout/hierarchy1"/>
    <dgm:cxn modelId="{5673EFD8-134C-47D4-8D48-B0646911C9BE}" type="presParOf" srcId="{6F00D5E8-0149-47D0-93EB-40CF4FCD0B57}" destId="{1584F480-5A48-4089-9AC2-01E91199662A}" srcOrd="2" destOrd="0" presId="urn:microsoft.com/office/officeart/2005/8/layout/hierarchy1"/>
    <dgm:cxn modelId="{FA427F8F-5058-4183-8539-C48A4FDCA6F5}" type="presParOf" srcId="{6F00D5E8-0149-47D0-93EB-40CF4FCD0B57}" destId="{179B97B2-1ABA-4BA3-8AD6-1651FB62DCCB}" srcOrd="3" destOrd="0" presId="urn:microsoft.com/office/officeart/2005/8/layout/hierarchy1"/>
    <dgm:cxn modelId="{E9A3E7B1-038E-4747-B7DE-AAD156C385AD}" type="presParOf" srcId="{179B97B2-1ABA-4BA3-8AD6-1651FB62DCCB}" destId="{D77498B7-A2FA-4257-B059-EAAB4A337481}" srcOrd="0" destOrd="0" presId="urn:microsoft.com/office/officeart/2005/8/layout/hierarchy1"/>
    <dgm:cxn modelId="{2154C7BF-2212-4B04-9659-A05753697B18}" type="presParOf" srcId="{D77498B7-A2FA-4257-B059-EAAB4A337481}" destId="{4CDCD139-62EC-46EE-894F-A0594F24653E}" srcOrd="0" destOrd="0" presId="urn:microsoft.com/office/officeart/2005/8/layout/hierarchy1"/>
    <dgm:cxn modelId="{9FBD85C3-2E30-41A2-9F9F-8ACCF756871D}" type="presParOf" srcId="{D77498B7-A2FA-4257-B059-EAAB4A337481}" destId="{E1BCE89A-66E9-4BA6-8A73-6FCFAC483F58}" srcOrd="1" destOrd="0" presId="urn:microsoft.com/office/officeart/2005/8/layout/hierarchy1"/>
    <dgm:cxn modelId="{257CAEB8-FF82-4C70-96BF-0B5613B8663F}" type="presParOf" srcId="{179B97B2-1ABA-4BA3-8AD6-1651FB62DCCB}" destId="{24BCB336-D10D-49AC-ABCD-D1A95394985E}" srcOrd="1" destOrd="0" presId="urn:microsoft.com/office/officeart/2005/8/layout/hierarchy1"/>
    <dgm:cxn modelId="{CCD0B98F-4016-4BC3-9747-838A36EB53AC}" type="presParOf" srcId="{24BCB336-D10D-49AC-ABCD-D1A95394985E}" destId="{50092577-DCBF-448C-9797-3E9223F4C6DD}" srcOrd="0" destOrd="0" presId="urn:microsoft.com/office/officeart/2005/8/layout/hierarchy1"/>
    <dgm:cxn modelId="{AD4EB7BF-E64C-492B-B359-2860BAD311C5}" type="presParOf" srcId="{24BCB336-D10D-49AC-ABCD-D1A95394985E}" destId="{054B5FEC-C9DA-4161-8337-FDFD463CCF14}" srcOrd="1" destOrd="0" presId="urn:microsoft.com/office/officeart/2005/8/layout/hierarchy1"/>
    <dgm:cxn modelId="{D17D3021-D637-4619-964D-EF0AAB63AA22}" type="presParOf" srcId="{054B5FEC-C9DA-4161-8337-FDFD463CCF14}" destId="{59363DB3-1905-4345-A004-7C62CA23F4B1}" srcOrd="0" destOrd="0" presId="urn:microsoft.com/office/officeart/2005/8/layout/hierarchy1"/>
    <dgm:cxn modelId="{4B2EA135-030B-4AD1-92F6-7B5D6A842447}" type="presParOf" srcId="{59363DB3-1905-4345-A004-7C62CA23F4B1}" destId="{1DB259F7-C831-48CC-B1CF-B270CC02CA9C}" srcOrd="0" destOrd="0" presId="urn:microsoft.com/office/officeart/2005/8/layout/hierarchy1"/>
    <dgm:cxn modelId="{2B38A510-328C-47E9-9494-A692DFC80E8B}" type="presParOf" srcId="{59363DB3-1905-4345-A004-7C62CA23F4B1}" destId="{F59C9650-0709-44F4-9E54-3AFF468AFE9C}" srcOrd="1" destOrd="0" presId="urn:microsoft.com/office/officeart/2005/8/layout/hierarchy1"/>
    <dgm:cxn modelId="{0265B22A-7235-4D22-901F-A65BC06358BC}" type="presParOf" srcId="{054B5FEC-C9DA-4161-8337-FDFD463CCF14}" destId="{5570502A-78B1-491E-814A-BD0B06B1CFA8}" srcOrd="1" destOrd="0" presId="urn:microsoft.com/office/officeart/2005/8/layout/hierarchy1"/>
    <dgm:cxn modelId="{A791BEB3-787D-43A9-9D2E-B6AF4F44699B}" type="presParOf" srcId="{6F00D5E8-0149-47D0-93EB-40CF4FCD0B57}" destId="{D2966194-3D3B-4AB6-9555-2AFC20E71D9D}" srcOrd="4" destOrd="0" presId="urn:microsoft.com/office/officeart/2005/8/layout/hierarchy1"/>
    <dgm:cxn modelId="{B19E8BFA-03AC-4637-974B-6724CF767B55}" type="presParOf" srcId="{6F00D5E8-0149-47D0-93EB-40CF4FCD0B57}" destId="{C9D38023-6D4F-4D53-987A-F69082950D15}" srcOrd="5" destOrd="0" presId="urn:microsoft.com/office/officeart/2005/8/layout/hierarchy1"/>
    <dgm:cxn modelId="{2311FEB1-5DDB-4A1A-914E-1C61D733256C}" type="presParOf" srcId="{C9D38023-6D4F-4D53-987A-F69082950D15}" destId="{81C90540-3629-4DE7-9638-7B9F4C7A2E8F}" srcOrd="0" destOrd="0" presId="urn:microsoft.com/office/officeart/2005/8/layout/hierarchy1"/>
    <dgm:cxn modelId="{0AF6868B-6720-4549-B034-85D1A64E7A38}" type="presParOf" srcId="{81C90540-3629-4DE7-9638-7B9F4C7A2E8F}" destId="{A22A2086-FC9C-4A8A-91E3-82975E419EC8}" srcOrd="0" destOrd="0" presId="urn:microsoft.com/office/officeart/2005/8/layout/hierarchy1"/>
    <dgm:cxn modelId="{87F6D737-A216-48C6-96CF-8ADD332F72E5}" type="presParOf" srcId="{81C90540-3629-4DE7-9638-7B9F4C7A2E8F}" destId="{33B54B68-CC41-4511-809A-962216C647FC}" srcOrd="1" destOrd="0" presId="urn:microsoft.com/office/officeart/2005/8/layout/hierarchy1"/>
    <dgm:cxn modelId="{BBA76CB9-E152-434A-87F1-682DDAFDB03A}" type="presParOf" srcId="{C9D38023-6D4F-4D53-987A-F69082950D15}" destId="{96A34783-A8FD-48AE-A017-9A9EDCAE6315}" srcOrd="1" destOrd="0" presId="urn:microsoft.com/office/officeart/2005/8/layout/hierarchy1"/>
    <dgm:cxn modelId="{9BC4600C-9379-4D5A-A926-F210B58FDD0D}" type="presParOf" srcId="{96A34783-A8FD-48AE-A017-9A9EDCAE6315}" destId="{51A874D3-4C4A-4693-9F6B-09409EC21EFC}" srcOrd="0" destOrd="0" presId="urn:microsoft.com/office/officeart/2005/8/layout/hierarchy1"/>
    <dgm:cxn modelId="{A08ADD8F-DC49-43FC-BCCC-3A7F08258EED}" type="presParOf" srcId="{96A34783-A8FD-48AE-A017-9A9EDCAE6315}" destId="{9826CA7B-7CFE-4DFB-AF20-51766C92E6E1}" srcOrd="1" destOrd="0" presId="urn:microsoft.com/office/officeart/2005/8/layout/hierarchy1"/>
    <dgm:cxn modelId="{BBA486F6-76D2-452A-A2B4-069754B3F6C8}" type="presParOf" srcId="{9826CA7B-7CFE-4DFB-AF20-51766C92E6E1}" destId="{1E39BCC3-7B64-4C97-A38F-F6F75EAE9F88}" srcOrd="0" destOrd="0" presId="urn:microsoft.com/office/officeart/2005/8/layout/hierarchy1"/>
    <dgm:cxn modelId="{224FC5E3-EBB8-41D3-819D-BCAC2D2A7F72}" type="presParOf" srcId="{1E39BCC3-7B64-4C97-A38F-F6F75EAE9F88}" destId="{0F96AD41-AAA9-4CD5-BA5D-F228C532E581}" srcOrd="0" destOrd="0" presId="urn:microsoft.com/office/officeart/2005/8/layout/hierarchy1"/>
    <dgm:cxn modelId="{6D2B6DA2-74EE-400A-A37B-C3B18369B42F}" type="presParOf" srcId="{1E39BCC3-7B64-4C97-A38F-F6F75EAE9F88}" destId="{22A6AA3C-BCD6-497F-8589-06B53A4CBB2D}" srcOrd="1" destOrd="0" presId="urn:microsoft.com/office/officeart/2005/8/layout/hierarchy1"/>
    <dgm:cxn modelId="{B9389335-1D2A-4F7D-BE5A-382F4CF2EF31}" type="presParOf" srcId="{9826CA7B-7CFE-4DFB-AF20-51766C92E6E1}" destId="{F190BA15-F509-42B3-8FC0-8423E0065BD6}"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35486D-82E1-4AEB-BB7A-386D9D9B3895}" type="doc">
      <dgm:prSet loTypeId="urn:microsoft.com/office/officeart/2005/8/layout/process1" loCatId="process" qsTypeId="urn:microsoft.com/office/officeart/2005/8/quickstyle/simple1" qsCatId="simple" csTypeId="urn:microsoft.com/office/officeart/2005/8/colors/accent1_2" csCatId="accent1" phldr="1"/>
      <dgm:spPr/>
    </dgm:pt>
    <dgm:pt modelId="{DB510A58-3F83-4CE9-87A4-2FA53F223868}">
      <dgm:prSet phldrT="[Texte]"/>
      <dgm:spPr/>
      <dgm:t>
        <a:bodyPr/>
        <a:lstStyle/>
        <a:p>
          <a:r>
            <a:rPr lang="fr-FR" dirty="0"/>
            <a:t>Comparaison des </a:t>
          </a:r>
          <a:r>
            <a:rPr lang="fr-FR" dirty="0" err="1"/>
            <a:t>centroides</a:t>
          </a:r>
          <a:r>
            <a:rPr lang="fr-FR" dirty="0"/>
            <a:t> avec les </a:t>
          </a:r>
          <a:r>
            <a:rPr lang="fr-FR" dirty="0" err="1"/>
            <a:t>centroides</a:t>
          </a:r>
          <a:r>
            <a:rPr lang="fr-FR" dirty="0"/>
            <a:t> </a:t>
          </a:r>
          <a:r>
            <a:rPr lang="fr-FR" dirty="0" err="1"/>
            <a:t>gloaux</a:t>
          </a:r>
          <a:endParaRPr lang="fr-FR" dirty="0"/>
        </a:p>
      </dgm:t>
    </dgm:pt>
    <dgm:pt modelId="{94F08DF7-5AF3-4340-AD97-56B72E188A6F}" type="parTrans" cxnId="{D9B2CDD9-2B29-4881-9F2A-2113B2E9CD43}">
      <dgm:prSet/>
      <dgm:spPr/>
      <dgm:t>
        <a:bodyPr/>
        <a:lstStyle/>
        <a:p>
          <a:endParaRPr lang="fr-FR"/>
        </a:p>
      </dgm:t>
    </dgm:pt>
    <dgm:pt modelId="{0255601B-5A78-4700-9CB2-0433C58E6445}" type="sibTrans" cxnId="{D9B2CDD9-2B29-4881-9F2A-2113B2E9CD43}">
      <dgm:prSet/>
      <dgm:spPr/>
      <dgm:t>
        <a:bodyPr/>
        <a:lstStyle/>
        <a:p>
          <a:endParaRPr lang="fr-FR"/>
        </a:p>
      </dgm:t>
    </dgm:pt>
    <dgm:pt modelId="{AA4D43F2-75E5-4DBD-8239-A6C7378815AE}">
      <dgm:prSet phldrT="[Texte]"/>
      <dgm:spPr/>
      <dgm:t>
        <a:bodyPr/>
        <a:lstStyle/>
        <a:p>
          <a:r>
            <a:rPr lang="fr-FR" dirty="0" err="1"/>
            <a:t>Heatmap</a:t>
          </a:r>
          <a:r>
            <a:rPr lang="fr-FR" dirty="0"/>
            <a:t> des </a:t>
          </a:r>
          <a:r>
            <a:rPr lang="fr-FR" dirty="0" err="1"/>
            <a:t>centroides</a:t>
          </a:r>
          <a:r>
            <a:rPr lang="fr-FR" dirty="0"/>
            <a:t> des cluster par rapport aux variables</a:t>
          </a:r>
        </a:p>
      </dgm:t>
    </dgm:pt>
    <dgm:pt modelId="{46121CAB-1F7A-46FE-9D04-D6B4D42FC4E2}" type="parTrans" cxnId="{A88D32AD-58D8-449B-AF7E-12E0D1A7F8D3}">
      <dgm:prSet/>
      <dgm:spPr/>
      <dgm:t>
        <a:bodyPr/>
        <a:lstStyle/>
        <a:p>
          <a:endParaRPr lang="fr-FR"/>
        </a:p>
      </dgm:t>
    </dgm:pt>
    <dgm:pt modelId="{9FB793C7-2FBA-4E7B-89E8-7778F7B14747}" type="sibTrans" cxnId="{A88D32AD-58D8-449B-AF7E-12E0D1A7F8D3}">
      <dgm:prSet/>
      <dgm:spPr/>
      <dgm:t>
        <a:bodyPr/>
        <a:lstStyle/>
        <a:p>
          <a:endParaRPr lang="fr-FR"/>
        </a:p>
      </dgm:t>
    </dgm:pt>
    <dgm:pt modelId="{FB9BA0F4-E417-4A04-A013-FFB45066821A}">
      <dgm:prSet phldrT="[Texte]"/>
      <dgm:spPr/>
      <dgm:t>
        <a:bodyPr/>
        <a:lstStyle/>
        <a:p>
          <a:r>
            <a:rPr lang="fr-FR" dirty="0"/>
            <a:t>Identification des clusters marketing</a:t>
          </a:r>
        </a:p>
      </dgm:t>
    </dgm:pt>
    <dgm:pt modelId="{0B692A19-2B44-4026-95AB-9267E2FBBB11}" type="parTrans" cxnId="{5C172B40-1865-4A43-9DDA-828D75E53335}">
      <dgm:prSet/>
      <dgm:spPr/>
      <dgm:t>
        <a:bodyPr/>
        <a:lstStyle/>
        <a:p>
          <a:endParaRPr lang="fr-FR"/>
        </a:p>
      </dgm:t>
    </dgm:pt>
    <dgm:pt modelId="{BD84D704-C863-4811-9304-2120CD02C947}" type="sibTrans" cxnId="{5C172B40-1865-4A43-9DDA-828D75E53335}">
      <dgm:prSet/>
      <dgm:spPr/>
      <dgm:t>
        <a:bodyPr/>
        <a:lstStyle/>
        <a:p>
          <a:endParaRPr lang="fr-FR"/>
        </a:p>
      </dgm:t>
    </dgm:pt>
    <dgm:pt modelId="{819B46B9-5E74-42D2-BFC1-2286F35BB553}" type="pres">
      <dgm:prSet presAssocID="{9A35486D-82E1-4AEB-BB7A-386D9D9B3895}" presName="Name0" presStyleCnt="0">
        <dgm:presLayoutVars>
          <dgm:dir/>
          <dgm:resizeHandles val="exact"/>
        </dgm:presLayoutVars>
      </dgm:prSet>
      <dgm:spPr/>
    </dgm:pt>
    <dgm:pt modelId="{073EF411-349C-4C2B-AB5C-B2028F38CC84}" type="pres">
      <dgm:prSet presAssocID="{DB510A58-3F83-4CE9-87A4-2FA53F223868}" presName="node" presStyleLbl="node1" presStyleIdx="0" presStyleCnt="3" custScaleX="208095" custLinFactNeighborX="10816">
        <dgm:presLayoutVars>
          <dgm:bulletEnabled val="1"/>
        </dgm:presLayoutVars>
      </dgm:prSet>
      <dgm:spPr/>
    </dgm:pt>
    <dgm:pt modelId="{938798EE-6F03-4954-BA7C-6932608F2CBA}" type="pres">
      <dgm:prSet presAssocID="{0255601B-5A78-4700-9CB2-0433C58E6445}" presName="sibTrans" presStyleLbl="sibTrans2D1" presStyleIdx="0" presStyleCnt="2"/>
      <dgm:spPr/>
    </dgm:pt>
    <dgm:pt modelId="{7845D29D-4112-4A14-999F-536C97BE2E5C}" type="pres">
      <dgm:prSet presAssocID="{0255601B-5A78-4700-9CB2-0433C58E6445}" presName="connectorText" presStyleLbl="sibTrans2D1" presStyleIdx="0" presStyleCnt="2"/>
      <dgm:spPr/>
    </dgm:pt>
    <dgm:pt modelId="{7052F170-3441-4954-8BEF-5DCCF46CDF00}" type="pres">
      <dgm:prSet presAssocID="{AA4D43F2-75E5-4DBD-8239-A6C7378815AE}" presName="node" presStyleLbl="node1" presStyleIdx="1" presStyleCnt="3" custScaleX="220345">
        <dgm:presLayoutVars>
          <dgm:bulletEnabled val="1"/>
        </dgm:presLayoutVars>
      </dgm:prSet>
      <dgm:spPr/>
    </dgm:pt>
    <dgm:pt modelId="{39C6A748-BCAA-45BD-9871-5C109B14BA78}" type="pres">
      <dgm:prSet presAssocID="{9FB793C7-2FBA-4E7B-89E8-7778F7B14747}" presName="sibTrans" presStyleLbl="sibTrans2D1" presStyleIdx="1" presStyleCnt="2"/>
      <dgm:spPr/>
    </dgm:pt>
    <dgm:pt modelId="{8F85CBAB-2D23-4AD7-B991-6D4108206F5F}" type="pres">
      <dgm:prSet presAssocID="{9FB793C7-2FBA-4E7B-89E8-7778F7B14747}" presName="connectorText" presStyleLbl="sibTrans2D1" presStyleIdx="1" presStyleCnt="2"/>
      <dgm:spPr/>
    </dgm:pt>
    <dgm:pt modelId="{641451EE-5E6D-486E-ABFE-E9B3371068AD}" type="pres">
      <dgm:prSet presAssocID="{FB9BA0F4-E417-4A04-A013-FFB45066821A}" presName="node" presStyleLbl="node1" presStyleIdx="2" presStyleCnt="3" custScaleX="114450">
        <dgm:presLayoutVars>
          <dgm:bulletEnabled val="1"/>
        </dgm:presLayoutVars>
      </dgm:prSet>
      <dgm:spPr/>
    </dgm:pt>
  </dgm:ptLst>
  <dgm:cxnLst>
    <dgm:cxn modelId="{31CB9506-3BD5-404E-9324-213E4C86E9E2}" type="presOf" srcId="{0255601B-5A78-4700-9CB2-0433C58E6445}" destId="{938798EE-6F03-4954-BA7C-6932608F2CBA}" srcOrd="0" destOrd="0" presId="urn:microsoft.com/office/officeart/2005/8/layout/process1"/>
    <dgm:cxn modelId="{1937A127-15A4-4FCF-A56E-A4F8864D352B}" type="presOf" srcId="{9FB793C7-2FBA-4E7B-89E8-7778F7B14747}" destId="{39C6A748-BCAA-45BD-9871-5C109B14BA78}" srcOrd="0" destOrd="0" presId="urn:microsoft.com/office/officeart/2005/8/layout/process1"/>
    <dgm:cxn modelId="{CE25462B-BD6A-4051-8961-EB4B27BE12CC}" type="presOf" srcId="{AA4D43F2-75E5-4DBD-8239-A6C7378815AE}" destId="{7052F170-3441-4954-8BEF-5DCCF46CDF00}" srcOrd="0" destOrd="0" presId="urn:microsoft.com/office/officeart/2005/8/layout/process1"/>
    <dgm:cxn modelId="{1189FC2D-E08F-4ABB-89BD-CF288670BEC4}" type="presOf" srcId="{0255601B-5A78-4700-9CB2-0433C58E6445}" destId="{7845D29D-4112-4A14-999F-536C97BE2E5C}" srcOrd="1" destOrd="0" presId="urn:microsoft.com/office/officeart/2005/8/layout/process1"/>
    <dgm:cxn modelId="{5C172B40-1865-4A43-9DDA-828D75E53335}" srcId="{9A35486D-82E1-4AEB-BB7A-386D9D9B3895}" destId="{FB9BA0F4-E417-4A04-A013-FFB45066821A}" srcOrd="2" destOrd="0" parTransId="{0B692A19-2B44-4026-95AB-9267E2FBBB11}" sibTransId="{BD84D704-C863-4811-9304-2120CD02C947}"/>
    <dgm:cxn modelId="{06B8795E-ACBA-47BB-8D7A-C6F037D549E1}" type="presOf" srcId="{FB9BA0F4-E417-4A04-A013-FFB45066821A}" destId="{641451EE-5E6D-486E-ABFE-E9B3371068AD}" srcOrd="0" destOrd="0" presId="urn:microsoft.com/office/officeart/2005/8/layout/process1"/>
    <dgm:cxn modelId="{3D9FAA50-C492-4CAD-ACA1-91074182499D}" type="presOf" srcId="{9A35486D-82E1-4AEB-BB7A-386D9D9B3895}" destId="{819B46B9-5E74-42D2-BFC1-2286F35BB553}" srcOrd="0" destOrd="0" presId="urn:microsoft.com/office/officeart/2005/8/layout/process1"/>
    <dgm:cxn modelId="{A88D32AD-58D8-449B-AF7E-12E0D1A7F8D3}" srcId="{9A35486D-82E1-4AEB-BB7A-386D9D9B3895}" destId="{AA4D43F2-75E5-4DBD-8239-A6C7378815AE}" srcOrd="1" destOrd="0" parTransId="{46121CAB-1F7A-46FE-9D04-D6B4D42FC4E2}" sibTransId="{9FB793C7-2FBA-4E7B-89E8-7778F7B14747}"/>
    <dgm:cxn modelId="{9C8CD8AD-F930-4DF3-8588-C567F1ECDDF2}" type="presOf" srcId="{9FB793C7-2FBA-4E7B-89E8-7778F7B14747}" destId="{8F85CBAB-2D23-4AD7-B991-6D4108206F5F}" srcOrd="1" destOrd="0" presId="urn:microsoft.com/office/officeart/2005/8/layout/process1"/>
    <dgm:cxn modelId="{D9B2CDD9-2B29-4881-9F2A-2113B2E9CD43}" srcId="{9A35486D-82E1-4AEB-BB7A-386D9D9B3895}" destId="{DB510A58-3F83-4CE9-87A4-2FA53F223868}" srcOrd="0" destOrd="0" parTransId="{94F08DF7-5AF3-4340-AD97-56B72E188A6F}" sibTransId="{0255601B-5A78-4700-9CB2-0433C58E6445}"/>
    <dgm:cxn modelId="{D0C457EA-A338-41D3-BB18-628BACF74E3D}" type="presOf" srcId="{DB510A58-3F83-4CE9-87A4-2FA53F223868}" destId="{073EF411-349C-4C2B-AB5C-B2028F38CC84}" srcOrd="0" destOrd="0" presId="urn:microsoft.com/office/officeart/2005/8/layout/process1"/>
    <dgm:cxn modelId="{4E2FA3C2-3E4E-407C-BE03-0A4A09620BFD}" type="presParOf" srcId="{819B46B9-5E74-42D2-BFC1-2286F35BB553}" destId="{073EF411-349C-4C2B-AB5C-B2028F38CC84}" srcOrd="0" destOrd="0" presId="urn:microsoft.com/office/officeart/2005/8/layout/process1"/>
    <dgm:cxn modelId="{8CF39449-740F-4C3F-B2C0-873404A73ED3}" type="presParOf" srcId="{819B46B9-5E74-42D2-BFC1-2286F35BB553}" destId="{938798EE-6F03-4954-BA7C-6932608F2CBA}" srcOrd="1" destOrd="0" presId="urn:microsoft.com/office/officeart/2005/8/layout/process1"/>
    <dgm:cxn modelId="{CA7B0467-5BAA-48BF-925F-580C64420296}" type="presParOf" srcId="{938798EE-6F03-4954-BA7C-6932608F2CBA}" destId="{7845D29D-4112-4A14-999F-536C97BE2E5C}" srcOrd="0" destOrd="0" presId="urn:microsoft.com/office/officeart/2005/8/layout/process1"/>
    <dgm:cxn modelId="{1CD78DFC-F2A3-47BC-9C73-8D549DEE68AC}" type="presParOf" srcId="{819B46B9-5E74-42D2-BFC1-2286F35BB553}" destId="{7052F170-3441-4954-8BEF-5DCCF46CDF00}" srcOrd="2" destOrd="0" presId="urn:microsoft.com/office/officeart/2005/8/layout/process1"/>
    <dgm:cxn modelId="{FF0470EC-4B3C-4749-8906-65BF8C508724}" type="presParOf" srcId="{819B46B9-5E74-42D2-BFC1-2286F35BB553}" destId="{39C6A748-BCAA-45BD-9871-5C109B14BA78}" srcOrd="3" destOrd="0" presId="urn:microsoft.com/office/officeart/2005/8/layout/process1"/>
    <dgm:cxn modelId="{4942665D-682C-459D-8023-937CC223AD05}" type="presParOf" srcId="{39C6A748-BCAA-45BD-9871-5C109B14BA78}" destId="{8F85CBAB-2D23-4AD7-B991-6D4108206F5F}" srcOrd="0" destOrd="0" presId="urn:microsoft.com/office/officeart/2005/8/layout/process1"/>
    <dgm:cxn modelId="{80848EC8-80DD-4D6D-8484-7A1C8D5328E6}" type="presParOf" srcId="{819B46B9-5E74-42D2-BFC1-2286F35BB553}" destId="{641451EE-5E6D-486E-ABFE-E9B3371068AD}"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D12E9-DC85-41B8-8429-05A66142BED7}">
      <dsp:nvSpPr>
        <dsp:cNvPr id="0" name=""/>
        <dsp:cNvSpPr/>
      </dsp:nvSpPr>
      <dsp:spPr>
        <a:xfrm rot="10800000">
          <a:off x="2256717" y="692"/>
          <a:ext cx="8169368" cy="796078"/>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1049" tIns="102870" rIns="192024"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Contexte et problématique</a:t>
          </a:r>
        </a:p>
      </dsp:txBody>
      <dsp:txXfrm rot="10800000">
        <a:off x="2455736" y="692"/>
        <a:ext cx="7970349" cy="796078"/>
      </dsp:txXfrm>
    </dsp:sp>
    <dsp:sp modelId="{E933E1B1-9AC2-4B60-84A3-B885D9E228BC}">
      <dsp:nvSpPr>
        <dsp:cNvPr id="0" name=""/>
        <dsp:cNvSpPr/>
      </dsp:nvSpPr>
      <dsp:spPr>
        <a:xfrm>
          <a:off x="1858678" y="692"/>
          <a:ext cx="796078" cy="796078"/>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53849A-4521-474E-9086-8A074F9B4FFA}">
      <dsp:nvSpPr>
        <dsp:cNvPr id="0" name=""/>
        <dsp:cNvSpPr/>
      </dsp:nvSpPr>
      <dsp:spPr>
        <a:xfrm rot="10800000">
          <a:off x="2256717" y="995790"/>
          <a:ext cx="8169368" cy="796078"/>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1049" tIns="102870" rIns="192024"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Analyse exploratoire et ingénierie des variables </a:t>
          </a:r>
        </a:p>
      </dsp:txBody>
      <dsp:txXfrm rot="10800000">
        <a:off x="2455736" y="995790"/>
        <a:ext cx="7970349" cy="796078"/>
      </dsp:txXfrm>
    </dsp:sp>
    <dsp:sp modelId="{523F5047-2485-442E-89A0-B98E41ED78C0}">
      <dsp:nvSpPr>
        <dsp:cNvPr id="0" name=""/>
        <dsp:cNvSpPr/>
      </dsp:nvSpPr>
      <dsp:spPr>
        <a:xfrm>
          <a:off x="1858678" y="995790"/>
          <a:ext cx="796078" cy="796078"/>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17006C-8BCC-4182-9110-B561FC5641BB}">
      <dsp:nvSpPr>
        <dsp:cNvPr id="0" name=""/>
        <dsp:cNvSpPr/>
      </dsp:nvSpPr>
      <dsp:spPr>
        <a:xfrm rot="10800000">
          <a:off x="2256717" y="1990889"/>
          <a:ext cx="8169368" cy="796078"/>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1049" tIns="102870" rIns="192024"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Segmentation des clients: apprentissage non supervisé </a:t>
          </a:r>
        </a:p>
      </dsp:txBody>
      <dsp:txXfrm rot="10800000">
        <a:off x="2455736" y="1990889"/>
        <a:ext cx="7970349" cy="796078"/>
      </dsp:txXfrm>
    </dsp:sp>
    <dsp:sp modelId="{E12D9839-30B4-426C-9063-05A9741E8EB4}">
      <dsp:nvSpPr>
        <dsp:cNvPr id="0" name=""/>
        <dsp:cNvSpPr/>
      </dsp:nvSpPr>
      <dsp:spPr>
        <a:xfrm>
          <a:off x="1858678" y="1990889"/>
          <a:ext cx="796078" cy="796078"/>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99B079-3738-44C1-895E-C13C22A80138}">
      <dsp:nvSpPr>
        <dsp:cNvPr id="0" name=""/>
        <dsp:cNvSpPr/>
      </dsp:nvSpPr>
      <dsp:spPr>
        <a:xfrm rot="10800000">
          <a:off x="2256717" y="2985987"/>
          <a:ext cx="8169368" cy="796078"/>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1049" tIns="102870" rIns="192024"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Evaluation des modèles et synthèse</a:t>
          </a:r>
        </a:p>
      </dsp:txBody>
      <dsp:txXfrm rot="10800000">
        <a:off x="2455736" y="2985987"/>
        <a:ext cx="7970349" cy="796078"/>
      </dsp:txXfrm>
    </dsp:sp>
    <dsp:sp modelId="{9CA75640-B73F-4406-9AC2-F4C936EA9C24}">
      <dsp:nvSpPr>
        <dsp:cNvPr id="0" name=""/>
        <dsp:cNvSpPr/>
      </dsp:nvSpPr>
      <dsp:spPr>
        <a:xfrm>
          <a:off x="1858678" y="2985987"/>
          <a:ext cx="796078" cy="796078"/>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82E11-E4E0-4B63-ACEE-D2BD7DF107F5}">
      <dsp:nvSpPr>
        <dsp:cNvPr id="0" name=""/>
        <dsp:cNvSpPr/>
      </dsp:nvSpPr>
      <dsp:spPr>
        <a:xfrm rot="16200000">
          <a:off x="-193833" y="836748"/>
          <a:ext cx="1239862" cy="262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1315" bIns="0" numCol="1" spcCol="1270" anchor="t" anchorCtr="0">
          <a:noAutofit/>
        </a:bodyPr>
        <a:lstStyle/>
        <a:p>
          <a:pPr marL="0" lvl="0" indent="0" algn="r" defTabSz="533400">
            <a:lnSpc>
              <a:spcPct val="90000"/>
            </a:lnSpc>
            <a:spcBef>
              <a:spcPct val="0"/>
            </a:spcBef>
            <a:spcAft>
              <a:spcPct val="35000"/>
            </a:spcAft>
            <a:buNone/>
          </a:pPr>
          <a:r>
            <a:rPr lang="fr-FR" sz="1200" kern="1200" dirty="0"/>
            <a:t>12 </a:t>
          </a:r>
          <a:r>
            <a:rPr lang="fr-FR" sz="1200" kern="1200" dirty="0" err="1"/>
            <a:t>features</a:t>
          </a:r>
          <a:endParaRPr lang="fr-FR" sz="1200" kern="1200" dirty="0"/>
        </a:p>
      </dsp:txBody>
      <dsp:txXfrm>
        <a:off x="-193833" y="836748"/>
        <a:ext cx="1239862" cy="262278"/>
      </dsp:txXfrm>
    </dsp:sp>
    <dsp:sp modelId="{3C247673-A496-49C2-ACC7-271514A0FD63}">
      <dsp:nvSpPr>
        <dsp:cNvPr id="0" name=""/>
        <dsp:cNvSpPr/>
      </dsp:nvSpPr>
      <dsp:spPr>
        <a:xfrm>
          <a:off x="557237" y="349704"/>
          <a:ext cx="2596447" cy="123986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231315" rIns="192024" bIns="192024" numCol="1" spcCol="1270" anchor="t" anchorCtr="0">
          <a:noAutofit/>
        </a:bodyPr>
        <a:lstStyle/>
        <a:p>
          <a:pPr marL="228600" lvl="1" indent="-228600" algn="l" defTabSz="933450">
            <a:lnSpc>
              <a:spcPct val="90000"/>
            </a:lnSpc>
            <a:spcBef>
              <a:spcPct val="0"/>
            </a:spcBef>
            <a:spcAft>
              <a:spcPct val="15000"/>
            </a:spcAft>
            <a:buChar char="•"/>
          </a:pPr>
          <a:r>
            <a:rPr lang="fr-FR" sz="2100" kern="1200" dirty="0" err="1"/>
            <a:t>Dataframe</a:t>
          </a:r>
          <a:r>
            <a:rPr lang="fr-FR" sz="2100" kern="1200" dirty="0"/>
            <a:t> minimal </a:t>
          </a:r>
        </a:p>
      </dsp:txBody>
      <dsp:txXfrm>
        <a:off x="557237" y="349704"/>
        <a:ext cx="2596447" cy="1239862"/>
      </dsp:txXfrm>
    </dsp:sp>
    <dsp:sp modelId="{C28F201A-B9F7-4E01-8663-8EDF8072BA80}">
      <dsp:nvSpPr>
        <dsp:cNvPr id="0" name=""/>
        <dsp:cNvSpPr/>
      </dsp:nvSpPr>
      <dsp:spPr>
        <a:xfrm>
          <a:off x="294958" y="1748"/>
          <a:ext cx="524557" cy="524557"/>
        </a:xfrm>
        <a:prstGeom prst="rect">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1EF8C3-209E-4B3B-97B4-6959CA3A4CD3}">
      <dsp:nvSpPr>
        <dsp:cNvPr id="0" name=""/>
        <dsp:cNvSpPr/>
      </dsp:nvSpPr>
      <dsp:spPr>
        <a:xfrm rot="16200000">
          <a:off x="3363232" y="836748"/>
          <a:ext cx="1239862" cy="262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1315" bIns="0" numCol="1" spcCol="1270" anchor="t" anchorCtr="0">
          <a:noAutofit/>
        </a:bodyPr>
        <a:lstStyle/>
        <a:p>
          <a:pPr marL="0" lvl="0" indent="0" algn="r" defTabSz="533400">
            <a:lnSpc>
              <a:spcPct val="90000"/>
            </a:lnSpc>
            <a:spcBef>
              <a:spcPct val="0"/>
            </a:spcBef>
            <a:spcAft>
              <a:spcPct val="35000"/>
            </a:spcAft>
            <a:buNone/>
          </a:pPr>
          <a:r>
            <a:rPr lang="fr-FR" sz="1200" kern="1200" dirty="0"/>
            <a:t>84 </a:t>
          </a:r>
          <a:r>
            <a:rPr lang="fr-FR" sz="1200" kern="1200" dirty="0" err="1"/>
            <a:t>features</a:t>
          </a:r>
          <a:endParaRPr lang="fr-FR" sz="1200" kern="1200" dirty="0"/>
        </a:p>
      </dsp:txBody>
      <dsp:txXfrm>
        <a:off x="3363232" y="836748"/>
        <a:ext cx="1239862" cy="262278"/>
      </dsp:txXfrm>
    </dsp:sp>
    <dsp:sp modelId="{DA60A4BC-AECF-452C-BF54-B656B441691D}">
      <dsp:nvSpPr>
        <dsp:cNvPr id="0" name=""/>
        <dsp:cNvSpPr/>
      </dsp:nvSpPr>
      <dsp:spPr>
        <a:xfrm>
          <a:off x="4114303" y="347956"/>
          <a:ext cx="2596447" cy="123986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231315" rIns="192024" bIns="192024" numCol="1" spcCol="1270" anchor="t" anchorCtr="0">
          <a:noAutofit/>
        </a:bodyPr>
        <a:lstStyle/>
        <a:p>
          <a:pPr marL="228600" lvl="1" indent="-228600" algn="l" defTabSz="933450">
            <a:lnSpc>
              <a:spcPct val="90000"/>
            </a:lnSpc>
            <a:spcBef>
              <a:spcPct val="0"/>
            </a:spcBef>
            <a:spcAft>
              <a:spcPct val="15000"/>
            </a:spcAft>
            <a:buChar char="•"/>
          </a:pPr>
          <a:r>
            <a:rPr lang="fr-FR" sz="2100" kern="1200" dirty="0" err="1"/>
            <a:t>Dataframe</a:t>
          </a:r>
          <a:r>
            <a:rPr lang="fr-FR" sz="2100" kern="1200" dirty="0"/>
            <a:t> global </a:t>
          </a:r>
        </a:p>
      </dsp:txBody>
      <dsp:txXfrm>
        <a:off x="4114303" y="347956"/>
        <a:ext cx="2596447" cy="1239862"/>
      </dsp:txXfrm>
    </dsp:sp>
    <dsp:sp modelId="{5C032579-CF5E-4C64-9150-4A207E7F9C92}">
      <dsp:nvSpPr>
        <dsp:cNvPr id="0" name=""/>
        <dsp:cNvSpPr/>
      </dsp:nvSpPr>
      <dsp:spPr>
        <a:xfrm>
          <a:off x="3852024" y="1748"/>
          <a:ext cx="524557" cy="524557"/>
        </a:xfrm>
        <a:prstGeom prst="rect">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285D02-8C13-4726-8132-95DD45D2F2A4}">
      <dsp:nvSpPr>
        <dsp:cNvPr id="0" name=""/>
        <dsp:cNvSpPr/>
      </dsp:nvSpPr>
      <dsp:spPr>
        <a:xfrm rot="16200000">
          <a:off x="6920299" y="836748"/>
          <a:ext cx="1239862" cy="262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31315" bIns="0" numCol="1" spcCol="1270" anchor="t" anchorCtr="0">
          <a:noAutofit/>
        </a:bodyPr>
        <a:lstStyle/>
        <a:p>
          <a:pPr marL="0" lvl="0" indent="0" algn="r" defTabSz="533400">
            <a:lnSpc>
              <a:spcPct val="90000"/>
            </a:lnSpc>
            <a:spcBef>
              <a:spcPct val="0"/>
            </a:spcBef>
            <a:spcAft>
              <a:spcPct val="35000"/>
            </a:spcAft>
            <a:buNone/>
          </a:pPr>
          <a:r>
            <a:rPr lang="fr-FR" sz="1200" kern="1200" dirty="0"/>
            <a:t>12 + </a:t>
          </a:r>
          <a:r>
            <a:rPr lang="fr-FR" sz="1200" kern="1200" dirty="0" err="1"/>
            <a:t>Comp</a:t>
          </a:r>
          <a:r>
            <a:rPr lang="fr-FR" sz="1200" kern="1200" dirty="0"/>
            <a:t> Prin</a:t>
          </a:r>
        </a:p>
      </dsp:txBody>
      <dsp:txXfrm>
        <a:off x="6920299" y="836748"/>
        <a:ext cx="1239862" cy="262278"/>
      </dsp:txXfrm>
    </dsp:sp>
    <dsp:sp modelId="{8EAD30C2-6648-475E-B5B4-4FDBE73419B3}">
      <dsp:nvSpPr>
        <dsp:cNvPr id="0" name=""/>
        <dsp:cNvSpPr/>
      </dsp:nvSpPr>
      <dsp:spPr>
        <a:xfrm>
          <a:off x="7671369" y="347956"/>
          <a:ext cx="2596447" cy="123986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231315" rIns="192024" bIns="192024" numCol="1" spcCol="1270" anchor="t" anchorCtr="0">
          <a:noAutofit/>
        </a:bodyPr>
        <a:lstStyle/>
        <a:p>
          <a:pPr marL="228600" lvl="1" indent="-228600" algn="l" defTabSz="933450">
            <a:lnSpc>
              <a:spcPct val="90000"/>
            </a:lnSpc>
            <a:spcBef>
              <a:spcPct val="0"/>
            </a:spcBef>
            <a:spcAft>
              <a:spcPct val="15000"/>
            </a:spcAft>
            <a:buChar char="•"/>
          </a:pPr>
          <a:r>
            <a:rPr lang="fr-FR" sz="2100" kern="1200" dirty="0" err="1"/>
            <a:t>Dataframe</a:t>
          </a:r>
          <a:r>
            <a:rPr lang="fr-FR" sz="2100" kern="1200" dirty="0"/>
            <a:t> avec composantes principales </a:t>
          </a:r>
        </a:p>
      </dsp:txBody>
      <dsp:txXfrm>
        <a:off x="7671369" y="347956"/>
        <a:ext cx="2596447" cy="1239862"/>
      </dsp:txXfrm>
    </dsp:sp>
    <dsp:sp modelId="{190DB799-04E0-406E-923F-59B73874BDFE}">
      <dsp:nvSpPr>
        <dsp:cNvPr id="0" name=""/>
        <dsp:cNvSpPr/>
      </dsp:nvSpPr>
      <dsp:spPr>
        <a:xfrm>
          <a:off x="7409090" y="1748"/>
          <a:ext cx="524557" cy="524557"/>
        </a:xfrm>
        <a:prstGeom prst="rect">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29353-AA88-41C1-8E7A-4F319618E5F5}">
      <dsp:nvSpPr>
        <dsp:cNvPr id="0" name=""/>
        <dsp:cNvSpPr/>
      </dsp:nvSpPr>
      <dsp:spPr>
        <a:xfrm>
          <a:off x="2929" y="0"/>
          <a:ext cx="2607623" cy="1013800"/>
        </a:xfrm>
        <a:prstGeom prst="chevron">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Algorithme de clustering</a:t>
          </a:r>
        </a:p>
      </dsp:txBody>
      <dsp:txXfrm>
        <a:off x="509829" y="0"/>
        <a:ext cx="1593823" cy="1013800"/>
      </dsp:txXfrm>
    </dsp:sp>
    <dsp:sp modelId="{4C1D3689-FD86-4305-9D39-D0142A966170}">
      <dsp:nvSpPr>
        <dsp:cNvPr id="0" name=""/>
        <dsp:cNvSpPr/>
      </dsp:nvSpPr>
      <dsp:spPr>
        <a:xfrm>
          <a:off x="2349791" y="0"/>
          <a:ext cx="2607623" cy="1013800"/>
        </a:xfrm>
        <a:prstGeom prst="chevron">
          <a:avLst/>
        </a:prstGeom>
        <a:gradFill rotWithShape="0">
          <a:gsLst>
            <a:gs pos="0">
              <a:schemeClr val="accent2">
                <a:hueOff val="686585"/>
                <a:satOff val="-12202"/>
                <a:lumOff val="392"/>
                <a:alphaOff val="0"/>
                <a:tint val="98000"/>
                <a:lumMod val="110000"/>
              </a:schemeClr>
            </a:gs>
            <a:gs pos="84000">
              <a:schemeClr val="accent2">
                <a:hueOff val="686585"/>
                <a:satOff val="-12202"/>
                <a:lumOff val="39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Choix d’hyperparamètres</a:t>
          </a:r>
        </a:p>
      </dsp:txBody>
      <dsp:txXfrm>
        <a:off x="2856691" y="0"/>
        <a:ext cx="1593823" cy="1013800"/>
      </dsp:txXfrm>
    </dsp:sp>
    <dsp:sp modelId="{B018C68F-FDF3-4C00-92A7-9FF471A70673}">
      <dsp:nvSpPr>
        <dsp:cNvPr id="0" name=""/>
        <dsp:cNvSpPr/>
      </dsp:nvSpPr>
      <dsp:spPr>
        <a:xfrm>
          <a:off x="4696653" y="0"/>
          <a:ext cx="2607623" cy="1013800"/>
        </a:xfrm>
        <a:prstGeom prst="chevron">
          <a:avLst/>
        </a:prstGeom>
        <a:gradFill rotWithShape="0">
          <a:gsLst>
            <a:gs pos="0">
              <a:schemeClr val="accent2">
                <a:hueOff val="1373170"/>
                <a:satOff val="-24404"/>
                <a:lumOff val="785"/>
                <a:alphaOff val="0"/>
                <a:tint val="98000"/>
                <a:lumMod val="110000"/>
              </a:schemeClr>
            </a:gs>
            <a:gs pos="84000">
              <a:schemeClr val="accent2">
                <a:hueOff val="1373170"/>
                <a:satOff val="-24404"/>
                <a:lumOff val="785"/>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Visualisation</a:t>
          </a:r>
        </a:p>
      </dsp:txBody>
      <dsp:txXfrm>
        <a:off x="5203553" y="0"/>
        <a:ext cx="1593823" cy="1013800"/>
      </dsp:txXfrm>
    </dsp:sp>
    <dsp:sp modelId="{A6D9B46B-6ED3-41DF-AE46-FD62B3D31864}">
      <dsp:nvSpPr>
        <dsp:cNvPr id="0" name=""/>
        <dsp:cNvSpPr/>
      </dsp:nvSpPr>
      <dsp:spPr>
        <a:xfrm>
          <a:off x="7043514" y="0"/>
          <a:ext cx="2607623" cy="1013800"/>
        </a:xfrm>
        <a:prstGeom prst="chevron">
          <a:avLst/>
        </a:prstGeom>
        <a:gradFill rotWithShape="0">
          <a:gsLst>
            <a:gs pos="0">
              <a:schemeClr val="accent2">
                <a:hueOff val="2059755"/>
                <a:satOff val="-36606"/>
                <a:lumOff val="1177"/>
                <a:alphaOff val="0"/>
                <a:tint val="98000"/>
                <a:lumMod val="110000"/>
              </a:schemeClr>
            </a:gs>
            <a:gs pos="84000">
              <a:schemeClr val="accent2">
                <a:hueOff val="2059755"/>
                <a:satOff val="-36606"/>
                <a:lumOff val="117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Comparaison des modèles</a:t>
          </a:r>
        </a:p>
      </dsp:txBody>
      <dsp:txXfrm>
        <a:off x="7550414" y="0"/>
        <a:ext cx="1593823" cy="1013800"/>
      </dsp:txXfrm>
    </dsp:sp>
    <dsp:sp modelId="{C65B70F4-7963-4E75-9646-87A288AE5A28}">
      <dsp:nvSpPr>
        <dsp:cNvPr id="0" name=""/>
        <dsp:cNvSpPr/>
      </dsp:nvSpPr>
      <dsp:spPr>
        <a:xfrm>
          <a:off x="9390376" y="0"/>
          <a:ext cx="2607623" cy="1013800"/>
        </a:xfrm>
        <a:prstGeom prst="chevron">
          <a:avLst/>
        </a:prstGeom>
        <a:gradFill rotWithShape="0">
          <a:gsLst>
            <a:gs pos="0">
              <a:schemeClr val="accent2">
                <a:hueOff val="2746340"/>
                <a:satOff val="-48808"/>
                <a:lumOff val="1569"/>
                <a:alphaOff val="0"/>
                <a:tint val="98000"/>
                <a:lumMod val="110000"/>
              </a:schemeClr>
            </a:gs>
            <a:gs pos="84000">
              <a:schemeClr val="accent2">
                <a:hueOff val="2746340"/>
                <a:satOff val="-48808"/>
                <a:lumOff val="1569"/>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fr-FR" sz="1600" kern="1200" dirty="0"/>
            <a:t>Interprétation des clusters</a:t>
          </a:r>
        </a:p>
      </dsp:txBody>
      <dsp:txXfrm>
        <a:off x="9897276" y="0"/>
        <a:ext cx="1593823" cy="1013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874D3-4C4A-4693-9F6B-09409EC21EFC}">
      <dsp:nvSpPr>
        <dsp:cNvPr id="0" name=""/>
        <dsp:cNvSpPr/>
      </dsp:nvSpPr>
      <dsp:spPr>
        <a:xfrm>
          <a:off x="8065947" y="1538126"/>
          <a:ext cx="91440" cy="284446"/>
        </a:xfrm>
        <a:custGeom>
          <a:avLst/>
          <a:gdLst/>
          <a:ahLst/>
          <a:cxnLst/>
          <a:rect l="0" t="0" r="0" b="0"/>
          <a:pathLst>
            <a:path>
              <a:moveTo>
                <a:pt x="45720" y="0"/>
              </a:moveTo>
              <a:lnTo>
                <a:pt x="45720" y="28444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966194-3D3B-4AB6-9555-2AFC20E71D9D}">
      <dsp:nvSpPr>
        <dsp:cNvPr id="0" name=""/>
        <dsp:cNvSpPr/>
      </dsp:nvSpPr>
      <dsp:spPr>
        <a:xfrm>
          <a:off x="6092514" y="601258"/>
          <a:ext cx="2019153" cy="312349"/>
        </a:xfrm>
        <a:custGeom>
          <a:avLst/>
          <a:gdLst/>
          <a:ahLst/>
          <a:cxnLst/>
          <a:rect l="0" t="0" r="0" b="0"/>
          <a:pathLst>
            <a:path>
              <a:moveTo>
                <a:pt x="0" y="0"/>
              </a:moveTo>
              <a:lnTo>
                <a:pt x="0" y="221240"/>
              </a:lnTo>
              <a:lnTo>
                <a:pt x="2019153" y="221240"/>
              </a:lnTo>
              <a:lnTo>
                <a:pt x="2019153" y="312349"/>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092577-DCBF-448C-9797-3E9223F4C6DD}">
      <dsp:nvSpPr>
        <dsp:cNvPr id="0" name=""/>
        <dsp:cNvSpPr/>
      </dsp:nvSpPr>
      <dsp:spPr>
        <a:xfrm>
          <a:off x="5979572" y="1536540"/>
          <a:ext cx="91440" cy="286032"/>
        </a:xfrm>
        <a:custGeom>
          <a:avLst/>
          <a:gdLst/>
          <a:ahLst/>
          <a:cxnLst/>
          <a:rect l="0" t="0" r="0" b="0"/>
          <a:pathLst>
            <a:path>
              <a:moveTo>
                <a:pt x="45720" y="0"/>
              </a:moveTo>
              <a:lnTo>
                <a:pt x="45720" y="28603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84F480-5A48-4089-9AC2-01E91199662A}">
      <dsp:nvSpPr>
        <dsp:cNvPr id="0" name=""/>
        <dsp:cNvSpPr/>
      </dsp:nvSpPr>
      <dsp:spPr>
        <a:xfrm>
          <a:off x="5979572" y="601258"/>
          <a:ext cx="91440" cy="310763"/>
        </a:xfrm>
        <a:custGeom>
          <a:avLst/>
          <a:gdLst/>
          <a:ahLst/>
          <a:cxnLst/>
          <a:rect l="0" t="0" r="0" b="0"/>
          <a:pathLst>
            <a:path>
              <a:moveTo>
                <a:pt x="112941" y="0"/>
              </a:moveTo>
              <a:lnTo>
                <a:pt x="112941" y="219653"/>
              </a:lnTo>
              <a:lnTo>
                <a:pt x="45720" y="219653"/>
              </a:lnTo>
              <a:lnTo>
                <a:pt x="45720" y="31076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EC7AF3-DAA4-43DC-8383-36F6F5E266CC}">
      <dsp:nvSpPr>
        <dsp:cNvPr id="0" name=""/>
        <dsp:cNvSpPr/>
      </dsp:nvSpPr>
      <dsp:spPr>
        <a:xfrm>
          <a:off x="3886519" y="1536540"/>
          <a:ext cx="91440" cy="286032"/>
        </a:xfrm>
        <a:custGeom>
          <a:avLst/>
          <a:gdLst/>
          <a:ahLst/>
          <a:cxnLst/>
          <a:rect l="0" t="0" r="0" b="0"/>
          <a:pathLst>
            <a:path>
              <a:moveTo>
                <a:pt x="45720" y="0"/>
              </a:moveTo>
              <a:lnTo>
                <a:pt x="45720" y="28603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A6269-D967-4E8B-8D3D-B76F8BB3CE37}">
      <dsp:nvSpPr>
        <dsp:cNvPr id="0" name=""/>
        <dsp:cNvSpPr/>
      </dsp:nvSpPr>
      <dsp:spPr>
        <a:xfrm>
          <a:off x="3932239" y="601258"/>
          <a:ext cx="2160274" cy="310763"/>
        </a:xfrm>
        <a:custGeom>
          <a:avLst/>
          <a:gdLst/>
          <a:ahLst/>
          <a:cxnLst/>
          <a:rect l="0" t="0" r="0" b="0"/>
          <a:pathLst>
            <a:path>
              <a:moveTo>
                <a:pt x="2160274" y="0"/>
              </a:moveTo>
              <a:lnTo>
                <a:pt x="2160274" y="219653"/>
              </a:lnTo>
              <a:lnTo>
                <a:pt x="0" y="219653"/>
              </a:lnTo>
              <a:lnTo>
                <a:pt x="0" y="31076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820A1F-B109-4A09-A542-1173E9C445F0}">
      <dsp:nvSpPr>
        <dsp:cNvPr id="0" name=""/>
        <dsp:cNvSpPr/>
      </dsp:nvSpPr>
      <dsp:spPr>
        <a:xfrm>
          <a:off x="5207045" y="-23259"/>
          <a:ext cx="1770937" cy="6245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B702FB-F531-4747-A726-5E49687138E6}">
      <dsp:nvSpPr>
        <dsp:cNvPr id="0" name=""/>
        <dsp:cNvSpPr/>
      </dsp:nvSpPr>
      <dsp:spPr>
        <a:xfrm>
          <a:off x="5316322" y="80553"/>
          <a:ext cx="1770937" cy="62451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latin typeface="+mj-lt"/>
            </a:rPr>
            <a:t>Clustering</a:t>
          </a:r>
        </a:p>
      </dsp:txBody>
      <dsp:txXfrm>
        <a:off x="5334614" y="98845"/>
        <a:ext cx="1734353" cy="587934"/>
      </dsp:txXfrm>
    </dsp:sp>
    <dsp:sp modelId="{61603429-0B05-440F-9214-5F20C2DC8975}">
      <dsp:nvSpPr>
        <dsp:cNvPr id="0" name=""/>
        <dsp:cNvSpPr/>
      </dsp:nvSpPr>
      <dsp:spPr>
        <a:xfrm>
          <a:off x="3016754" y="912022"/>
          <a:ext cx="1830969" cy="6245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73CD60-402E-49B7-8A0E-3DBB524FBA9C}">
      <dsp:nvSpPr>
        <dsp:cNvPr id="0" name=""/>
        <dsp:cNvSpPr/>
      </dsp:nvSpPr>
      <dsp:spPr>
        <a:xfrm>
          <a:off x="3126031" y="1015835"/>
          <a:ext cx="1830969" cy="62451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latin typeface="+mj-lt"/>
            </a:rPr>
            <a:t>Centroid-based clustering</a:t>
          </a:r>
          <a:endParaRPr lang="en-US" sz="1700" b="0" i="0" kern="1200" dirty="0">
            <a:effectLst/>
            <a:latin typeface="+mj-lt"/>
          </a:endParaRPr>
        </a:p>
      </dsp:txBody>
      <dsp:txXfrm>
        <a:off x="3144323" y="1034127"/>
        <a:ext cx="1794385" cy="587934"/>
      </dsp:txXfrm>
    </dsp:sp>
    <dsp:sp modelId="{AA52A2DD-C7F0-4306-B879-ACD90F885933}">
      <dsp:nvSpPr>
        <dsp:cNvPr id="0" name=""/>
        <dsp:cNvSpPr/>
      </dsp:nvSpPr>
      <dsp:spPr>
        <a:xfrm>
          <a:off x="3254248" y="1822573"/>
          <a:ext cx="1355981" cy="6245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02279B-B08D-43C1-89EA-336B20475DD9}">
      <dsp:nvSpPr>
        <dsp:cNvPr id="0" name=""/>
        <dsp:cNvSpPr/>
      </dsp:nvSpPr>
      <dsp:spPr>
        <a:xfrm>
          <a:off x="3363525" y="1926386"/>
          <a:ext cx="1355981" cy="62451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b="0" i="0" kern="1200" dirty="0">
              <a:effectLst/>
              <a:latin typeface="+mj-lt"/>
            </a:rPr>
            <a:t>K-means</a:t>
          </a:r>
        </a:p>
      </dsp:txBody>
      <dsp:txXfrm>
        <a:off x="3381817" y="1944678"/>
        <a:ext cx="1319397" cy="587934"/>
      </dsp:txXfrm>
    </dsp:sp>
    <dsp:sp modelId="{4CDCD139-62EC-46EE-894F-A0594F24653E}">
      <dsp:nvSpPr>
        <dsp:cNvPr id="0" name=""/>
        <dsp:cNvSpPr/>
      </dsp:nvSpPr>
      <dsp:spPr>
        <a:xfrm>
          <a:off x="5066278" y="912022"/>
          <a:ext cx="1918028" cy="6245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BCE89A-66E9-4BA6-8A73-6FCFAC483F58}">
      <dsp:nvSpPr>
        <dsp:cNvPr id="0" name=""/>
        <dsp:cNvSpPr/>
      </dsp:nvSpPr>
      <dsp:spPr>
        <a:xfrm>
          <a:off x="5175555" y="1015835"/>
          <a:ext cx="1918028" cy="62451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latin typeface="+mj-lt"/>
            </a:rPr>
            <a:t>Connectivity-based clustering</a:t>
          </a:r>
          <a:endParaRPr lang="fr-FR" sz="1700" kern="1200" dirty="0">
            <a:latin typeface="+mj-lt"/>
          </a:endParaRPr>
        </a:p>
      </dsp:txBody>
      <dsp:txXfrm>
        <a:off x="5193847" y="1034127"/>
        <a:ext cx="1881444" cy="587934"/>
      </dsp:txXfrm>
    </dsp:sp>
    <dsp:sp modelId="{1DB259F7-C831-48CC-B1CF-B270CC02CA9C}">
      <dsp:nvSpPr>
        <dsp:cNvPr id="0" name=""/>
        <dsp:cNvSpPr/>
      </dsp:nvSpPr>
      <dsp:spPr>
        <a:xfrm>
          <a:off x="5331688" y="1822573"/>
          <a:ext cx="1387207" cy="6245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9C9650-0709-44F4-9E54-3AFF468AFE9C}">
      <dsp:nvSpPr>
        <dsp:cNvPr id="0" name=""/>
        <dsp:cNvSpPr/>
      </dsp:nvSpPr>
      <dsp:spPr>
        <a:xfrm>
          <a:off x="5440965" y="1926386"/>
          <a:ext cx="1387207" cy="62451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latin typeface="+mj-lt"/>
            </a:rPr>
            <a:t>Hierarchical clustering </a:t>
          </a:r>
          <a:endParaRPr lang="fr-FR" sz="1700" kern="1200" dirty="0">
            <a:latin typeface="+mj-lt"/>
          </a:endParaRPr>
        </a:p>
      </dsp:txBody>
      <dsp:txXfrm>
        <a:off x="5459257" y="1944678"/>
        <a:ext cx="1350623" cy="587934"/>
      </dsp:txXfrm>
    </dsp:sp>
    <dsp:sp modelId="{A22A2086-FC9C-4A8A-91E3-82975E419EC8}">
      <dsp:nvSpPr>
        <dsp:cNvPr id="0" name=""/>
        <dsp:cNvSpPr/>
      </dsp:nvSpPr>
      <dsp:spPr>
        <a:xfrm>
          <a:off x="7202860" y="913608"/>
          <a:ext cx="1817613" cy="6245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B54B68-CC41-4511-809A-962216C647FC}">
      <dsp:nvSpPr>
        <dsp:cNvPr id="0" name=""/>
        <dsp:cNvSpPr/>
      </dsp:nvSpPr>
      <dsp:spPr>
        <a:xfrm>
          <a:off x="7312137" y="1017421"/>
          <a:ext cx="1817613" cy="62451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latin typeface="+mj-lt"/>
            </a:rPr>
            <a:t>Density-based clustering</a:t>
          </a:r>
          <a:endParaRPr lang="fr-FR" sz="1700" kern="1200" dirty="0">
            <a:latin typeface="+mj-lt"/>
          </a:endParaRPr>
        </a:p>
      </dsp:txBody>
      <dsp:txXfrm>
        <a:off x="7330429" y="1035713"/>
        <a:ext cx="1781029" cy="587934"/>
      </dsp:txXfrm>
    </dsp:sp>
    <dsp:sp modelId="{0F96AD41-AAA9-4CD5-BA5D-F228C532E581}">
      <dsp:nvSpPr>
        <dsp:cNvPr id="0" name=""/>
        <dsp:cNvSpPr/>
      </dsp:nvSpPr>
      <dsp:spPr>
        <a:xfrm>
          <a:off x="7496526" y="1822573"/>
          <a:ext cx="1230281" cy="62451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A6AA3C-BCD6-497F-8589-06B53A4CBB2D}">
      <dsp:nvSpPr>
        <dsp:cNvPr id="0" name=""/>
        <dsp:cNvSpPr/>
      </dsp:nvSpPr>
      <dsp:spPr>
        <a:xfrm>
          <a:off x="7605803" y="1926386"/>
          <a:ext cx="1230281" cy="62451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err="1">
              <a:latin typeface="+mj-lt"/>
            </a:rPr>
            <a:t>DBScan</a:t>
          </a:r>
          <a:endParaRPr lang="fr-FR" sz="1700" kern="1200" dirty="0">
            <a:latin typeface="+mj-lt"/>
          </a:endParaRPr>
        </a:p>
      </dsp:txBody>
      <dsp:txXfrm>
        <a:off x="7624095" y="1944678"/>
        <a:ext cx="1193697" cy="5879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EF411-349C-4C2B-AB5C-B2028F38CC84}">
      <dsp:nvSpPr>
        <dsp:cNvPr id="0" name=""/>
        <dsp:cNvSpPr/>
      </dsp:nvSpPr>
      <dsp:spPr>
        <a:xfrm>
          <a:off x="75534" y="0"/>
          <a:ext cx="3416037" cy="66437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Comparaison des </a:t>
          </a:r>
          <a:r>
            <a:rPr lang="fr-FR" sz="1700" kern="1200" dirty="0" err="1"/>
            <a:t>centroides</a:t>
          </a:r>
          <a:r>
            <a:rPr lang="fr-FR" sz="1700" kern="1200" dirty="0"/>
            <a:t> avec les </a:t>
          </a:r>
          <a:r>
            <a:rPr lang="fr-FR" sz="1700" kern="1200" dirty="0" err="1"/>
            <a:t>centroides</a:t>
          </a:r>
          <a:r>
            <a:rPr lang="fr-FR" sz="1700" kern="1200" dirty="0"/>
            <a:t> </a:t>
          </a:r>
          <a:r>
            <a:rPr lang="fr-FR" sz="1700" kern="1200" dirty="0" err="1"/>
            <a:t>gloaux</a:t>
          </a:r>
          <a:endParaRPr lang="fr-FR" sz="1700" kern="1200" dirty="0"/>
        </a:p>
      </dsp:txBody>
      <dsp:txXfrm>
        <a:off x="94993" y="19459"/>
        <a:ext cx="3377119" cy="625455"/>
      </dsp:txXfrm>
    </dsp:sp>
    <dsp:sp modelId="{938798EE-6F03-4954-BA7C-6932608F2CBA}">
      <dsp:nvSpPr>
        <dsp:cNvPr id="0" name=""/>
        <dsp:cNvSpPr/>
      </dsp:nvSpPr>
      <dsp:spPr>
        <a:xfrm>
          <a:off x="3637973" y="128631"/>
          <a:ext cx="310372" cy="407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3637973" y="210053"/>
        <a:ext cx="217260" cy="244266"/>
      </dsp:txXfrm>
    </dsp:sp>
    <dsp:sp modelId="{7052F170-3441-4954-8BEF-5DCCF46CDF00}">
      <dsp:nvSpPr>
        <dsp:cNvPr id="0" name=""/>
        <dsp:cNvSpPr/>
      </dsp:nvSpPr>
      <dsp:spPr>
        <a:xfrm>
          <a:off x="4077180" y="0"/>
          <a:ext cx="3617130" cy="66437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err="1"/>
            <a:t>Heatmap</a:t>
          </a:r>
          <a:r>
            <a:rPr lang="fr-FR" sz="1700" kern="1200" dirty="0"/>
            <a:t> des </a:t>
          </a:r>
          <a:r>
            <a:rPr lang="fr-FR" sz="1700" kern="1200" dirty="0" err="1"/>
            <a:t>centroides</a:t>
          </a:r>
          <a:r>
            <a:rPr lang="fr-FR" sz="1700" kern="1200" dirty="0"/>
            <a:t> des cluster par rapport aux variables</a:t>
          </a:r>
        </a:p>
      </dsp:txBody>
      <dsp:txXfrm>
        <a:off x="4096639" y="19459"/>
        <a:ext cx="3578212" cy="625455"/>
      </dsp:txXfrm>
    </dsp:sp>
    <dsp:sp modelId="{39C6A748-BCAA-45BD-9871-5C109B14BA78}">
      <dsp:nvSpPr>
        <dsp:cNvPr id="0" name=""/>
        <dsp:cNvSpPr/>
      </dsp:nvSpPr>
      <dsp:spPr>
        <a:xfrm>
          <a:off x="7858468" y="128631"/>
          <a:ext cx="348014" cy="4071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7858468" y="210053"/>
        <a:ext cx="243610" cy="244266"/>
      </dsp:txXfrm>
    </dsp:sp>
    <dsp:sp modelId="{641451EE-5E6D-486E-ABFE-E9B3371068AD}">
      <dsp:nvSpPr>
        <dsp:cNvPr id="0" name=""/>
        <dsp:cNvSpPr/>
      </dsp:nvSpPr>
      <dsp:spPr>
        <a:xfrm>
          <a:off x="8350941" y="0"/>
          <a:ext cx="1878783" cy="664373"/>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Identification des clusters marketing</a:t>
          </a:r>
        </a:p>
      </dsp:txBody>
      <dsp:txXfrm>
        <a:off x="8370400" y="19459"/>
        <a:ext cx="1839865" cy="62545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C5E2A-879C-4785-B718-E3B77356A718}" type="datetimeFigureOut">
              <a:rPr lang="fr-FR" smtClean="0"/>
              <a:t>26/10/2021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0B7C9-F771-4600-B19B-40B186D8E7FD}" type="slidenum">
              <a:rPr lang="fr-FR" smtClean="0"/>
              <a:t>‹N°›</a:t>
            </a:fld>
            <a:endParaRPr lang="fr-FR"/>
          </a:p>
        </p:txBody>
      </p:sp>
    </p:spTree>
    <p:extLst>
      <p:ext uri="{BB962C8B-B14F-4D97-AF65-F5344CB8AC3E}">
        <p14:creationId xmlns:p14="http://schemas.microsoft.com/office/powerpoint/2010/main" val="380097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17A946D-8283-4A42-8041-82D4B1EA775A}" type="datetime1">
              <a:rPr lang="fr-FR" smtClean="0"/>
              <a:t>26/10/2021</a:t>
            </a:fld>
            <a:endParaRPr lang="fr-F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388344B-7EFD-4BC1-8599-83418DC90DBC}" type="slidenum">
              <a:rPr lang="fr-FR" smtClean="0"/>
              <a:t>‹N°›</a:t>
            </a:fld>
            <a:endParaRPr lang="fr-FR"/>
          </a:p>
        </p:txBody>
      </p:sp>
    </p:spTree>
    <p:extLst>
      <p:ext uri="{BB962C8B-B14F-4D97-AF65-F5344CB8AC3E}">
        <p14:creationId xmlns:p14="http://schemas.microsoft.com/office/powerpoint/2010/main" val="165782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D26583-DEC7-44AD-87E4-10AFA670658B}" type="datetime1">
              <a:rPr lang="fr-FR" smtClean="0"/>
              <a:t>26/10/2021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388344B-7EFD-4BC1-8599-83418DC90DBC}" type="slidenum">
              <a:rPr lang="fr-FR" smtClean="0"/>
              <a:t>‹N°›</a:t>
            </a:fld>
            <a:endParaRPr lang="fr-FR"/>
          </a:p>
        </p:txBody>
      </p:sp>
    </p:spTree>
    <p:extLst>
      <p:ext uri="{BB962C8B-B14F-4D97-AF65-F5344CB8AC3E}">
        <p14:creationId xmlns:p14="http://schemas.microsoft.com/office/powerpoint/2010/main" val="422558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52ECFD3-E97B-435C-BA9C-0B11F5AC59E9}" type="datetime1">
              <a:rPr lang="fr-FR" smtClean="0"/>
              <a:t>26/10/2021</a:t>
            </a:fld>
            <a:endParaRPr lang="fr-FR"/>
          </a:p>
        </p:txBody>
      </p:sp>
      <p:sp>
        <p:nvSpPr>
          <p:cNvPr id="5" name="Footer Placeholder 4"/>
          <p:cNvSpPr>
            <a:spLocks noGrp="1"/>
          </p:cNvSpPr>
          <p:nvPr>
            <p:ph type="ftr" sz="quarter" idx="11"/>
          </p:nvPr>
        </p:nvSpPr>
        <p:spPr>
          <a:xfrm>
            <a:off x="774923" y="5951811"/>
            <a:ext cx="7896279" cy="365125"/>
          </a:xfrm>
        </p:spPr>
        <p:txBody>
          <a:bodyPr/>
          <a:lstStyle/>
          <a:p>
            <a:endParaRPr lang="fr-F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388344B-7EFD-4BC1-8599-83418DC90DBC}" type="slidenum">
              <a:rPr lang="fr-FR" smtClean="0"/>
              <a:t>‹N°›</a:t>
            </a:fld>
            <a:endParaRPr lang="fr-FR"/>
          </a:p>
        </p:txBody>
      </p:sp>
    </p:spTree>
    <p:extLst>
      <p:ext uri="{BB962C8B-B14F-4D97-AF65-F5344CB8AC3E}">
        <p14:creationId xmlns:p14="http://schemas.microsoft.com/office/powerpoint/2010/main" val="72304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FC00A68-2E4D-4095-93B6-6CE75C952171}" type="datetime1">
              <a:rPr lang="fr-FR" smtClean="0"/>
              <a:t>26/10/2021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558300" y="5956137"/>
            <a:ext cx="1052508" cy="365125"/>
          </a:xfrm>
        </p:spPr>
        <p:txBody>
          <a:bodyPr/>
          <a:lstStyle/>
          <a:p>
            <a:fld id="{A388344B-7EFD-4BC1-8599-83418DC90DBC}" type="slidenum">
              <a:rPr lang="fr-FR" smtClean="0"/>
              <a:t>‹N°›</a:t>
            </a:fld>
            <a:endParaRPr lang="fr-FR"/>
          </a:p>
        </p:txBody>
      </p:sp>
    </p:spTree>
    <p:extLst>
      <p:ext uri="{BB962C8B-B14F-4D97-AF65-F5344CB8AC3E}">
        <p14:creationId xmlns:p14="http://schemas.microsoft.com/office/powerpoint/2010/main" val="3763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11805DD-C2B5-4EB0-A807-B9677412E119}" type="datetime1">
              <a:rPr lang="fr-FR" smtClean="0"/>
              <a:t>26/10/2021</a:t>
            </a:fld>
            <a:endParaRPr lang="fr-F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388344B-7EFD-4BC1-8599-83418DC90DBC}" type="slidenum">
              <a:rPr lang="fr-FR" smtClean="0"/>
              <a:t>‹N°›</a:t>
            </a:fld>
            <a:endParaRPr lang="fr-FR"/>
          </a:p>
        </p:txBody>
      </p:sp>
    </p:spTree>
    <p:extLst>
      <p:ext uri="{BB962C8B-B14F-4D97-AF65-F5344CB8AC3E}">
        <p14:creationId xmlns:p14="http://schemas.microsoft.com/office/powerpoint/2010/main" val="290532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B2473F5-353F-4500-B267-EABF39382ADE}" type="datetime1">
              <a:rPr lang="fr-FR" smtClean="0"/>
              <a:t>26/10/2021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88344B-7EFD-4BC1-8599-83418DC90DBC}" type="slidenum">
              <a:rPr lang="fr-FR" smtClean="0"/>
              <a:t>‹N°›</a:t>
            </a:fld>
            <a:endParaRPr lang="fr-FR"/>
          </a:p>
        </p:txBody>
      </p:sp>
    </p:spTree>
    <p:extLst>
      <p:ext uri="{BB962C8B-B14F-4D97-AF65-F5344CB8AC3E}">
        <p14:creationId xmlns:p14="http://schemas.microsoft.com/office/powerpoint/2010/main" val="116743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F287D7F-41AE-4DB1-B3E9-A56001D15195}" type="datetime1">
              <a:rPr lang="fr-FR" smtClean="0"/>
              <a:t>26/10/2021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388344B-7EFD-4BC1-8599-83418DC90DBC}" type="slidenum">
              <a:rPr lang="fr-FR" smtClean="0"/>
              <a:t>‹N°›</a:t>
            </a:fld>
            <a:endParaRPr lang="fr-FR"/>
          </a:p>
        </p:txBody>
      </p:sp>
    </p:spTree>
    <p:extLst>
      <p:ext uri="{BB962C8B-B14F-4D97-AF65-F5344CB8AC3E}">
        <p14:creationId xmlns:p14="http://schemas.microsoft.com/office/powerpoint/2010/main" val="4152177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A4B2D47-B621-4E1C-996E-3884B88DF8B6}" type="datetime1">
              <a:rPr lang="fr-FR" smtClean="0"/>
              <a:t>26/10/2021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388344B-7EFD-4BC1-8599-83418DC90DBC}" type="slidenum">
              <a:rPr lang="fr-FR" smtClean="0"/>
              <a:t>‹N°›</a:t>
            </a:fld>
            <a:endParaRPr lang="fr-FR"/>
          </a:p>
        </p:txBody>
      </p:sp>
    </p:spTree>
    <p:extLst>
      <p:ext uri="{BB962C8B-B14F-4D97-AF65-F5344CB8AC3E}">
        <p14:creationId xmlns:p14="http://schemas.microsoft.com/office/powerpoint/2010/main" val="552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76B08-3EA8-4203-BCCE-08C736628C77}" type="datetime1">
              <a:rPr lang="fr-FR" smtClean="0"/>
              <a:t>26/10/2021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388344B-7EFD-4BC1-8599-83418DC90DBC}" type="slidenum">
              <a:rPr lang="fr-FR" smtClean="0"/>
              <a:t>‹N°›</a:t>
            </a:fld>
            <a:endParaRPr lang="fr-FR"/>
          </a:p>
        </p:txBody>
      </p:sp>
    </p:spTree>
    <p:extLst>
      <p:ext uri="{BB962C8B-B14F-4D97-AF65-F5344CB8AC3E}">
        <p14:creationId xmlns:p14="http://schemas.microsoft.com/office/powerpoint/2010/main" val="402468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AB02E23-CE83-43EC-BED1-B952EA792995}" type="datetime1">
              <a:rPr lang="fr-FR" smtClean="0"/>
              <a:t>26/10/2021</a:t>
            </a:fld>
            <a:endParaRPr lang="fr-F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388344B-7EFD-4BC1-8599-83418DC90DBC}" type="slidenum">
              <a:rPr lang="fr-FR" smtClean="0"/>
              <a:t>‹N°›</a:t>
            </a:fld>
            <a:endParaRPr lang="fr-FR"/>
          </a:p>
        </p:txBody>
      </p:sp>
    </p:spTree>
    <p:extLst>
      <p:ext uri="{BB962C8B-B14F-4D97-AF65-F5344CB8AC3E}">
        <p14:creationId xmlns:p14="http://schemas.microsoft.com/office/powerpoint/2010/main" val="146035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DC10EB7-FBD4-43D3-932D-2F8B24328AB2}" type="datetime1">
              <a:rPr lang="fr-FR" smtClean="0"/>
              <a:t>26/10/2021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388344B-7EFD-4BC1-8599-83418DC90DBC}" type="slidenum">
              <a:rPr lang="fr-FR" smtClean="0"/>
              <a:t>‹N°›</a:t>
            </a:fld>
            <a:endParaRPr lang="fr-FR"/>
          </a:p>
        </p:txBody>
      </p:sp>
    </p:spTree>
    <p:extLst>
      <p:ext uri="{BB962C8B-B14F-4D97-AF65-F5344CB8AC3E}">
        <p14:creationId xmlns:p14="http://schemas.microsoft.com/office/powerpoint/2010/main" val="289084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314BC84-05B9-4843-BA45-0CCBF06F291C}" type="datetime1">
              <a:rPr lang="fr-FR" smtClean="0"/>
              <a:t>26/10/2021</a:t>
            </a:fld>
            <a:endParaRPr lang="fr-F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fr-F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388344B-7EFD-4BC1-8599-83418DC90DBC}" type="slidenum">
              <a:rPr lang="fr-FR" smtClean="0"/>
              <a:t>‹N°›</a:t>
            </a:fld>
            <a:endParaRPr lang="fr-F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20359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image" Target="../media/image17.gif"/><Relationship Id="rId3" Type="http://schemas.openxmlformats.org/officeDocument/2006/relationships/image" Target="../media/image12.svg"/><Relationship Id="rId7" Type="http://schemas.openxmlformats.org/officeDocument/2006/relationships/image" Target="../media/image16.svg"/><Relationship Id="rId12" Type="http://schemas.microsoft.com/office/2007/relationships/diagramDrawing" Target="../diagrams/drawing5.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diagramColors" Target="../diagrams/colors5.xml"/><Relationship Id="rId5" Type="http://schemas.openxmlformats.org/officeDocument/2006/relationships/image" Target="../media/image14.svg"/><Relationship Id="rId10" Type="http://schemas.openxmlformats.org/officeDocument/2006/relationships/diagramQuickStyle" Target="../diagrams/quickStyle5.xml"/><Relationship Id="rId4" Type="http://schemas.openxmlformats.org/officeDocument/2006/relationships/image" Target="../media/image13.png"/><Relationship Id="rId9"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02732" y="1020431"/>
            <a:ext cx="9172008" cy="1475013"/>
          </a:xfrm>
        </p:spPr>
        <p:txBody>
          <a:bodyPr>
            <a:normAutofit/>
          </a:bodyPr>
          <a:lstStyle/>
          <a:p>
            <a:r>
              <a:rPr lang="fr-FR" dirty="0"/>
              <a:t>Projet 5 : Segmentez des clients d'un site e-commerce</a:t>
            </a:r>
          </a:p>
        </p:txBody>
      </p:sp>
      <p:pic>
        <p:nvPicPr>
          <p:cNvPr id="5" name="Image 4">
            <a:extLst>
              <a:ext uri="{FF2B5EF4-FFF2-40B4-BE49-F238E27FC236}">
                <a16:creationId xmlns:a16="http://schemas.microsoft.com/office/drawing/2014/main" id="{900DF415-CD52-4FD4-8629-9A82C4957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834" y="1279279"/>
            <a:ext cx="1251524" cy="1251524"/>
          </a:xfrm>
          <a:prstGeom prst="rect">
            <a:avLst/>
          </a:prstGeom>
        </p:spPr>
      </p:pic>
    </p:spTree>
    <p:extLst>
      <p:ext uri="{BB962C8B-B14F-4D97-AF65-F5344CB8AC3E}">
        <p14:creationId xmlns:p14="http://schemas.microsoft.com/office/powerpoint/2010/main" val="55528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D1EE1B7-E44B-40F9-B726-4BED25C7A3FE}"/>
              </a:ext>
            </a:extLst>
          </p:cNvPr>
          <p:cNvSpPr>
            <a:spLocks noGrp="1"/>
          </p:cNvSpPr>
          <p:nvPr>
            <p:ph type="sldNum" sz="quarter" idx="12"/>
          </p:nvPr>
        </p:nvSpPr>
        <p:spPr>
          <a:xfrm>
            <a:off x="11139490" y="6439747"/>
            <a:ext cx="1052510" cy="365125"/>
          </a:xfrm>
        </p:spPr>
        <p:txBody>
          <a:bodyPr/>
          <a:lstStyle/>
          <a:p>
            <a:fld id="{A388344B-7EFD-4BC1-8599-83418DC90DBC}" type="slidenum">
              <a:rPr lang="fr-FR" smtClean="0"/>
              <a:t>10</a:t>
            </a:fld>
            <a:endParaRPr lang="fr-FR"/>
          </a:p>
        </p:txBody>
      </p:sp>
      <p:grpSp>
        <p:nvGrpSpPr>
          <p:cNvPr id="3" name="Groupe 2">
            <a:extLst>
              <a:ext uri="{FF2B5EF4-FFF2-40B4-BE49-F238E27FC236}">
                <a16:creationId xmlns:a16="http://schemas.microsoft.com/office/drawing/2014/main" id="{025EFAD7-A4E1-45E5-9E47-553E56DBFDEF}"/>
              </a:ext>
            </a:extLst>
          </p:cNvPr>
          <p:cNvGrpSpPr/>
          <p:nvPr/>
        </p:nvGrpSpPr>
        <p:grpSpPr>
          <a:xfrm>
            <a:off x="655721" y="4603199"/>
            <a:ext cx="10790344" cy="2276074"/>
            <a:chOff x="585835" y="1445321"/>
            <a:chExt cx="10790344" cy="2276074"/>
          </a:xfrm>
        </p:grpSpPr>
        <p:pic>
          <p:nvPicPr>
            <p:cNvPr id="4" name="Image 3" descr="Une image contenant table&#10;&#10;Description générée automatiquement">
              <a:extLst>
                <a:ext uri="{FF2B5EF4-FFF2-40B4-BE49-F238E27FC236}">
                  <a16:creationId xmlns:a16="http://schemas.microsoft.com/office/drawing/2014/main" id="{59E46E4F-AD0E-4648-B74E-D321F8EF4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35" y="1445321"/>
              <a:ext cx="10790344" cy="1983679"/>
            </a:xfrm>
            <a:prstGeom prst="rect">
              <a:avLst/>
            </a:prstGeom>
          </p:spPr>
        </p:pic>
        <p:sp>
          <p:nvSpPr>
            <p:cNvPr id="5" name="Espace réservé du contenu 2">
              <a:extLst>
                <a:ext uri="{FF2B5EF4-FFF2-40B4-BE49-F238E27FC236}">
                  <a16:creationId xmlns:a16="http://schemas.microsoft.com/office/drawing/2014/main" id="{645FA91C-3F4C-4D96-A934-29C57EF58D1F}"/>
                </a:ext>
              </a:extLst>
            </p:cNvPr>
            <p:cNvSpPr txBox="1">
              <a:spLocks/>
            </p:cNvSpPr>
            <p:nvPr/>
          </p:nvSpPr>
          <p:spPr>
            <a:xfrm>
              <a:off x="4237880" y="3281869"/>
              <a:ext cx="3398067" cy="43952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i="1" dirty="0"/>
                <a:t>Aperçu des données après transformation  </a:t>
              </a:r>
            </a:p>
          </p:txBody>
        </p:sp>
      </p:grpSp>
      <p:sp>
        <p:nvSpPr>
          <p:cNvPr id="6" name="Espace réservé du contenu 2">
            <a:extLst>
              <a:ext uri="{FF2B5EF4-FFF2-40B4-BE49-F238E27FC236}">
                <a16:creationId xmlns:a16="http://schemas.microsoft.com/office/drawing/2014/main" id="{A0949359-B46F-4AAF-9457-A80E3A1A17BD}"/>
              </a:ext>
            </a:extLst>
          </p:cNvPr>
          <p:cNvSpPr txBox="1">
            <a:spLocks/>
          </p:cNvSpPr>
          <p:nvPr/>
        </p:nvSpPr>
        <p:spPr>
          <a:xfrm>
            <a:off x="294211" y="3861285"/>
            <a:ext cx="11463662" cy="74191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b="1" dirty="0"/>
              <a:t>Hypothèse : </a:t>
            </a:r>
            <a:r>
              <a:rPr lang="fr-FR" dirty="0"/>
              <a:t>nous allons réaliser l’analyse uni, bi et multivariée sur le </a:t>
            </a:r>
            <a:r>
              <a:rPr lang="fr-FR" dirty="0" err="1"/>
              <a:t>dataframe</a:t>
            </a:r>
            <a:r>
              <a:rPr lang="fr-FR" dirty="0"/>
              <a:t> minimal </a:t>
            </a:r>
          </a:p>
        </p:txBody>
      </p:sp>
      <p:graphicFrame>
        <p:nvGraphicFramePr>
          <p:cNvPr id="7" name="Diagramme 6">
            <a:extLst>
              <a:ext uri="{FF2B5EF4-FFF2-40B4-BE49-F238E27FC236}">
                <a16:creationId xmlns:a16="http://schemas.microsoft.com/office/drawing/2014/main" id="{BB2A17B9-A2E6-4E3A-A96C-2294626F3447}"/>
              </a:ext>
            </a:extLst>
          </p:cNvPr>
          <p:cNvGraphicFramePr/>
          <p:nvPr>
            <p:extLst>
              <p:ext uri="{D42A27DB-BD31-4B8C-83A1-F6EECF244321}">
                <p14:modId xmlns:p14="http://schemas.microsoft.com/office/powerpoint/2010/main" val="1059481175"/>
              </p:ext>
            </p:extLst>
          </p:nvPr>
        </p:nvGraphicFramePr>
        <p:xfrm>
          <a:off x="495636" y="976177"/>
          <a:ext cx="10562776" cy="15895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èche : droite 7">
            <a:extLst>
              <a:ext uri="{FF2B5EF4-FFF2-40B4-BE49-F238E27FC236}">
                <a16:creationId xmlns:a16="http://schemas.microsoft.com/office/drawing/2014/main" id="{2D04A460-07BA-4940-818D-7EB3FBD415F1}"/>
              </a:ext>
            </a:extLst>
          </p:cNvPr>
          <p:cNvSpPr/>
          <p:nvPr/>
        </p:nvSpPr>
        <p:spPr>
          <a:xfrm rot="5400000">
            <a:off x="5597155" y="2679659"/>
            <a:ext cx="473146"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2">
            <a:extLst>
              <a:ext uri="{FF2B5EF4-FFF2-40B4-BE49-F238E27FC236}">
                <a16:creationId xmlns:a16="http://schemas.microsoft.com/office/drawing/2014/main" id="{F02D579E-F271-4878-97AE-4FCDD6D4AB73}"/>
              </a:ext>
            </a:extLst>
          </p:cNvPr>
          <p:cNvSpPr txBox="1">
            <a:spLocks/>
          </p:cNvSpPr>
          <p:nvPr/>
        </p:nvSpPr>
        <p:spPr>
          <a:xfrm>
            <a:off x="294211" y="3058043"/>
            <a:ext cx="11258661" cy="74191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fr-FR" b="1" dirty="0"/>
              <a:t>	</a:t>
            </a:r>
            <a:r>
              <a:rPr lang="fr-FR" b="1" i="1" dirty="0"/>
              <a:t>Solution : </a:t>
            </a:r>
            <a:r>
              <a:rPr lang="fr-FR" i="1" dirty="0"/>
              <a:t>tester un algorithme de clustering sur les trois </a:t>
            </a:r>
            <a:r>
              <a:rPr lang="fr-FR" i="1" dirty="0" err="1"/>
              <a:t>dataframes</a:t>
            </a:r>
            <a:r>
              <a:rPr lang="fr-FR" i="1" dirty="0"/>
              <a:t> et décider en se basant sur la répartition des clusters </a:t>
            </a:r>
          </a:p>
        </p:txBody>
      </p:sp>
      <p:sp>
        <p:nvSpPr>
          <p:cNvPr id="10" name="ZoneTexte 9">
            <a:extLst>
              <a:ext uri="{FF2B5EF4-FFF2-40B4-BE49-F238E27FC236}">
                <a16:creationId xmlns:a16="http://schemas.microsoft.com/office/drawing/2014/main" id="{5D9C67C8-BF22-4223-89BD-F007A4F42986}"/>
              </a:ext>
            </a:extLst>
          </p:cNvPr>
          <p:cNvSpPr txBox="1"/>
          <p:nvPr/>
        </p:nvSpPr>
        <p:spPr>
          <a:xfrm>
            <a:off x="2485361" y="624842"/>
            <a:ext cx="6097772" cy="400110"/>
          </a:xfrm>
          <a:prstGeom prst="rect">
            <a:avLst/>
          </a:prstGeom>
          <a:noFill/>
        </p:spPr>
        <p:txBody>
          <a:bodyPr wrap="square">
            <a:spAutoFit/>
          </a:bodyPr>
          <a:lstStyle/>
          <a:p>
            <a:pPr marL="324000" lvl="1" indent="0" algn="ctr">
              <a:buNone/>
            </a:pPr>
            <a:r>
              <a:rPr lang="fr-FR" sz="2000" b="1" dirty="0">
                <a:solidFill>
                  <a:srgbClr val="FF0000"/>
                </a:solidFill>
              </a:rPr>
              <a:t>Question: quelles données utiliser ?</a:t>
            </a:r>
          </a:p>
        </p:txBody>
      </p:sp>
    </p:spTree>
    <p:extLst>
      <p:ext uri="{BB962C8B-B14F-4D97-AF65-F5344CB8AC3E}">
        <p14:creationId xmlns:p14="http://schemas.microsoft.com/office/powerpoint/2010/main" val="246670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6CFB2B2-6443-484C-AB5D-143D96BD12A4}"/>
              </a:ext>
            </a:extLst>
          </p:cNvPr>
          <p:cNvSpPr>
            <a:spLocks noGrp="1"/>
          </p:cNvSpPr>
          <p:nvPr>
            <p:ph type="sldNum" sz="quarter" idx="12"/>
          </p:nvPr>
        </p:nvSpPr>
        <p:spPr>
          <a:xfrm>
            <a:off x="11066300" y="6501045"/>
            <a:ext cx="1052510" cy="365125"/>
          </a:xfrm>
        </p:spPr>
        <p:txBody>
          <a:bodyPr/>
          <a:lstStyle/>
          <a:p>
            <a:fld id="{A388344B-7EFD-4BC1-8599-83418DC90DBC}" type="slidenum">
              <a:rPr lang="fr-FR" smtClean="0"/>
              <a:t>11</a:t>
            </a:fld>
            <a:endParaRPr lang="fr-FR"/>
          </a:p>
        </p:txBody>
      </p:sp>
      <p:sp>
        <p:nvSpPr>
          <p:cNvPr id="6" name="Espace réservé du contenu 2">
            <a:extLst>
              <a:ext uri="{FF2B5EF4-FFF2-40B4-BE49-F238E27FC236}">
                <a16:creationId xmlns:a16="http://schemas.microsoft.com/office/drawing/2014/main" id="{19526BB1-6B17-4637-A91D-6DD0B5C3B6BC}"/>
              </a:ext>
            </a:extLst>
          </p:cNvPr>
          <p:cNvSpPr txBox="1">
            <a:spLocks/>
          </p:cNvSpPr>
          <p:nvPr/>
        </p:nvSpPr>
        <p:spPr>
          <a:xfrm>
            <a:off x="1539957" y="4950128"/>
            <a:ext cx="4084988" cy="138451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endParaRPr lang="fr-FR" sz="1600" dirty="0"/>
          </a:p>
          <a:p>
            <a:pPr algn="just"/>
            <a:r>
              <a:rPr lang="fr-FR" sz="1600" dirty="0"/>
              <a:t>Les variables sont presque toutes non gaussiennes (compressées à gauche) sauf pour ‘</a:t>
            </a:r>
            <a:r>
              <a:rPr lang="fr-FR" sz="1600" dirty="0" err="1"/>
              <a:t>Recency</a:t>
            </a:r>
            <a:r>
              <a:rPr lang="fr-FR" sz="1600" dirty="0"/>
              <a:t>’</a:t>
            </a:r>
          </a:p>
          <a:p>
            <a:pPr algn="just"/>
            <a:endParaRPr lang="fr-FR" sz="1600" dirty="0"/>
          </a:p>
          <a:p>
            <a:pPr algn="just"/>
            <a:endParaRPr lang="fr-FR" sz="1600" dirty="0"/>
          </a:p>
        </p:txBody>
      </p:sp>
      <p:pic>
        <p:nvPicPr>
          <p:cNvPr id="7" name="Image 6">
            <a:extLst>
              <a:ext uri="{FF2B5EF4-FFF2-40B4-BE49-F238E27FC236}">
                <a16:creationId xmlns:a16="http://schemas.microsoft.com/office/drawing/2014/main" id="{3358A389-895C-4C39-ABF5-27DDD65A3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6336" y="4041953"/>
            <a:ext cx="3772436" cy="2791603"/>
          </a:xfrm>
          <a:prstGeom prst="rect">
            <a:avLst/>
          </a:prstGeom>
        </p:spPr>
      </p:pic>
      <p:pic>
        <p:nvPicPr>
          <p:cNvPr id="8" name="Image 7">
            <a:extLst>
              <a:ext uri="{FF2B5EF4-FFF2-40B4-BE49-F238E27FC236}">
                <a16:creationId xmlns:a16="http://schemas.microsoft.com/office/drawing/2014/main" id="{A813F57C-8E96-4818-A3AD-7F98FA6974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767" y="605697"/>
            <a:ext cx="3625573" cy="2783269"/>
          </a:xfrm>
          <a:prstGeom prst="rect">
            <a:avLst/>
          </a:prstGeom>
        </p:spPr>
      </p:pic>
      <p:sp>
        <p:nvSpPr>
          <p:cNvPr id="9" name="ZoneTexte 8">
            <a:extLst>
              <a:ext uri="{FF2B5EF4-FFF2-40B4-BE49-F238E27FC236}">
                <a16:creationId xmlns:a16="http://schemas.microsoft.com/office/drawing/2014/main" id="{3E4D131E-645F-45F5-B661-F054A1668906}"/>
              </a:ext>
            </a:extLst>
          </p:cNvPr>
          <p:cNvSpPr txBox="1"/>
          <p:nvPr/>
        </p:nvSpPr>
        <p:spPr>
          <a:xfrm>
            <a:off x="9643146" y="578383"/>
            <a:ext cx="2410310" cy="3539430"/>
          </a:xfrm>
          <a:prstGeom prst="rect">
            <a:avLst/>
          </a:prstGeom>
          <a:noFill/>
        </p:spPr>
        <p:txBody>
          <a:bodyPr wrap="square" rtlCol="0">
            <a:spAutoFit/>
          </a:bodyPr>
          <a:lstStyle/>
          <a:p>
            <a:pPr algn="just"/>
            <a:r>
              <a:rPr lang="fr-FR" sz="1600" dirty="0"/>
              <a:t>Il y a une légère tendance ascendante dans l’évolution du volume par rapport au poids. </a:t>
            </a:r>
          </a:p>
          <a:p>
            <a:pPr algn="just"/>
            <a:r>
              <a:rPr lang="fr-FR" sz="1600" dirty="0"/>
              <a:t>Il y a des </a:t>
            </a:r>
            <a:r>
              <a:rPr lang="fr-FR" sz="1600" dirty="0" err="1"/>
              <a:t>outliers</a:t>
            </a:r>
            <a:r>
              <a:rPr lang="fr-FR" sz="1600" dirty="0"/>
              <a:t> qui doivent être éliminés pour voir plus clairement la tendance de la distribution mais retournés pour le reste de étude vu que ce sont des valeurs atypique et pas aberrantes</a:t>
            </a:r>
          </a:p>
          <a:p>
            <a:pPr algn="just"/>
            <a:endParaRPr lang="fr-FR" sz="1600" dirty="0"/>
          </a:p>
          <a:p>
            <a:pPr algn="just"/>
            <a:endParaRPr lang="fr-FR" sz="1600" dirty="0"/>
          </a:p>
        </p:txBody>
      </p:sp>
      <p:sp>
        <p:nvSpPr>
          <p:cNvPr id="10" name="ZoneTexte 9">
            <a:extLst>
              <a:ext uri="{FF2B5EF4-FFF2-40B4-BE49-F238E27FC236}">
                <a16:creationId xmlns:a16="http://schemas.microsoft.com/office/drawing/2014/main" id="{D95B254C-5BB6-4CA8-9897-922DC210265A}"/>
              </a:ext>
            </a:extLst>
          </p:cNvPr>
          <p:cNvSpPr txBox="1"/>
          <p:nvPr/>
        </p:nvSpPr>
        <p:spPr>
          <a:xfrm>
            <a:off x="9643146" y="4051190"/>
            <a:ext cx="2410310" cy="2062103"/>
          </a:xfrm>
          <a:prstGeom prst="rect">
            <a:avLst/>
          </a:prstGeom>
          <a:noFill/>
        </p:spPr>
        <p:txBody>
          <a:bodyPr wrap="square" rtlCol="0">
            <a:spAutoFit/>
          </a:bodyPr>
          <a:lstStyle/>
          <a:p>
            <a:pPr algn="just"/>
            <a:r>
              <a:rPr lang="fr-FR" sz="1600" dirty="0"/>
              <a:t>L’augmentation de prix n’est pas forcément fonction du nombre de produits achetés, il est aussi probable d’avoir un max de produits avec un prix min (ceci dépend principalement de la catégorie achetée)</a:t>
            </a:r>
          </a:p>
        </p:txBody>
      </p:sp>
      <p:sp>
        <p:nvSpPr>
          <p:cNvPr id="12" name="ZoneTexte 11">
            <a:extLst>
              <a:ext uri="{FF2B5EF4-FFF2-40B4-BE49-F238E27FC236}">
                <a16:creationId xmlns:a16="http://schemas.microsoft.com/office/drawing/2014/main" id="{052E738D-3A22-43F6-B175-64CA59129F98}"/>
              </a:ext>
            </a:extLst>
          </p:cNvPr>
          <p:cNvSpPr txBox="1"/>
          <p:nvPr/>
        </p:nvSpPr>
        <p:spPr>
          <a:xfrm>
            <a:off x="283028" y="6441"/>
            <a:ext cx="6096000" cy="523220"/>
          </a:xfrm>
          <a:prstGeom prst="rect">
            <a:avLst/>
          </a:prstGeom>
          <a:noFill/>
        </p:spPr>
        <p:txBody>
          <a:bodyPr wrap="square">
            <a:spAutoFit/>
          </a:bodyPr>
          <a:lstStyle/>
          <a:p>
            <a:r>
              <a:rPr lang="fr-FR" sz="2800" dirty="0">
                <a:solidFill>
                  <a:schemeClr val="tx1"/>
                </a:solidFill>
              </a:rPr>
              <a:t>ANALYSE EXPLORATOIRE</a:t>
            </a:r>
            <a:endParaRPr lang="fr-FR" sz="2800" dirty="0"/>
          </a:p>
        </p:txBody>
      </p:sp>
      <p:pic>
        <p:nvPicPr>
          <p:cNvPr id="3" name="Image 2" descr="Une image contenant fenêtre, shoji, train, bâtiment&#10;&#10;Description générée automatiquement">
            <a:extLst>
              <a:ext uri="{FF2B5EF4-FFF2-40B4-BE49-F238E27FC236}">
                <a16:creationId xmlns:a16="http://schemas.microsoft.com/office/drawing/2014/main" id="{F5DCBCBB-223A-4377-9D31-AB624D20A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34" y="824623"/>
            <a:ext cx="5699515" cy="5510017"/>
          </a:xfrm>
          <a:prstGeom prst="rect">
            <a:avLst/>
          </a:prstGeom>
        </p:spPr>
      </p:pic>
    </p:spTree>
    <p:extLst>
      <p:ext uri="{BB962C8B-B14F-4D97-AF65-F5344CB8AC3E}">
        <p14:creationId xmlns:p14="http://schemas.microsoft.com/office/powerpoint/2010/main" val="257579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72B438-E818-4038-9E1B-CE81D6939A7D}"/>
              </a:ext>
            </a:extLst>
          </p:cNvPr>
          <p:cNvSpPr>
            <a:spLocks noGrp="1"/>
          </p:cNvSpPr>
          <p:nvPr>
            <p:ph type="sldNum" sz="quarter" idx="12"/>
          </p:nvPr>
        </p:nvSpPr>
        <p:spPr>
          <a:xfrm>
            <a:off x="11086050" y="6492875"/>
            <a:ext cx="1052510" cy="365125"/>
          </a:xfrm>
        </p:spPr>
        <p:txBody>
          <a:bodyPr/>
          <a:lstStyle/>
          <a:p>
            <a:fld id="{A388344B-7EFD-4BC1-8599-83418DC90DBC}" type="slidenum">
              <a:rPr lang="fr-FR" smtClean="0"/>
              <a:t>12</a:t>
            </a:fld>
            <a:endParaRPr lang="fr-FR" dirty="0"/>
          </a:p>
        </p:txBody>
      </p:sp>
      <p:sp>
        <p:nvSpPr>
          <p:cNvPr id="13" name="ZoneTexte 12">
            <a:extLst>
              <a:ext uri="{FF2B5EF4-FFF2-40B4-BE49-F238E27FC236}">
                <a16:creationId xmlns:a16="http://schemas.microsoft.com/office/drawing/2014/main" id="{78EE6E5D-97A3-43F0-97AB-734B82ADAF73}"/>
              </a:ext>
            </a:extLst>
          </p:cNvPr>
          <p:cNvSpPr txBox="1"/>
          <p:nvPr/>
        </p:nvSpPr>
        <p:spPr>
          <a:xfrm>
            <a:off x="71978" y="4153026"/>
            <a:ext cx="5345912" cy="1323439"/>
          </a:xfrm>
          <a:prstGeom prst="rect">
            <a:avLst/>
          </a:prstGeom>
          <a:noFill/>
        </p:spPr>
        <p:txBody>
          <a:bodyPr wrap="square" rtlCol="0">
            <a:spAutoFit/>
          </a:bodyPr>
          <a:lstStyle/>
          <a:p>
            <a:pPr algn="just"/>
            <a:r>
              <a:rPr lang="fr-FR" sz="1600" dirty="0"/>
              <a:t>Le graphique à bulle montre qu’il n’y a pas vraiment de tendance évolutive du prix en fonction de la  taille et du volume des commandes, ce qui peut être expliqué par les prix de la catégorie téléphonie, électronique qui dépassent ou sont équivalent au électroménager qui sont </a:t>
            </a:r>
            <a:r>
              <a:rPr lang="fr-FR" sz="1600" dirty="0" err="1"/>
              <a:t>loins</a:t>
            </a:r>
            <a:r>
              <a:rPr lang="fr-FR" sz="1600" dirty="0"/>
              <a:t> en terme de poids et volume</a:t>
            </a:r>
          </a:p>
        </p:txBody>
      </p:sp>
      <p:sp>
        <p:nvSpPr>
          <p:cNvPr id="14" name="ZoneTexte 13">
            <a:extLst>
              <a:ext uri="{FF2B5EF4-FFF2-40B4-BE49-F238E27FC236}">
                <a16:creationId xmlns:a16="http://schemas.microsoft.com/office/drawing/2014/main" id="{60ED52DD-8694-40DC-B75F-D9A24ED8DCDE}"/>
              </a:ext>
            </a:extLst>
          </p:cNvPr>
          <p:cNvSpPr txBox="1"/>
          <p:nvPr/>
        </p:nvSpPr>
        <p:spPr>
          <a:xfrm>
            <a:off x="581190" y="5815533"/>
            <a:ext cx="10556710" cy="646331"/>
          </a:xfrm>
          <a:prstGeom prst="rect">
            <a:avLst/>
          </a:prstGeom>
          <a:noFill/>
        </p:spPr>
        <p:txBody>
          <a:bodyPr wrap="square" rtlCol="0">
            <a:spAutoFit/>
          </a:bodyPr>
          <a:lstStyle/>
          <a:p>
            <a:r>
              <a:rPr lang="fr-FR" b="1" dirty="0"/>
              <a:t>Nous avons effectué l’analyse exploratoire et les transformations sur les variables, nous passons à la phase de segmentation des clients</a:t>
            </a:r>
          </a:p>
        </p:txBody>
      </p:sp>
      <p:sp>
        <p:nvSpPr>
          <p:cNvPr id="16" name="ZoneTexte 15">
            <a:extLst>
              <a:ext uri="{FF2B5EF4-FFF2-40B4-BE49-F238E27FC236}">
                <a16:creationId xmlns:a16="http://schemas.microsoft.com/office/drawing/2014/main" id="{60A2059C-3EC5-4DE3-943F-5ABD91012147}"/>
              </a:ext>
            </a:extLst>
          </p:cNvPr>
          <p:cNvSpPr txBox="1"/>
          <p:nvPr/>
        </p:nvSpPr>
        <p:spPr>
          <a:xfrm>
            <a:off x="5825139" y="4289090"/>
            <a:ext cx="6313421" cy="1077218"/>
          </a:xfrm>
          <a:prstGeom prst="rect">
            <a:avLst/>
          </a:prstGeom>
          <a:noFill/>
        </p:spPr>
        <p:txBody>
          <a:bodyPr wrap="square" rtlCol="0">
            <a:spAutoFit/>
          </a:bodyPr>
          <a:lstStyle/>
          <a:p>
            <a:pPr algn="just"/>
            <a:r>
              <a:rPr lang="fr-FR" sz="1600" dirty="0"/>
              <a:t>La matrice de corrélation montre des variables pratiquement toutes non corrélées (exception pour le poids et le volume ) le nombre de commandes et le nombre total de produits achetés.</a:t>
            </a:r>
          </a:p>
          <a:p>
            <a:pPr algn="just"/>
            <a:r>
              <a:rPr lang="fr-FR" sz="1600" dirty="0"/>
              <a:t>La variable carte bancaire et espèce sont inversement corrélées   </a:t>
            </a:r>
          </a:p>
        </p:txBody>
      </p:sp>
      <p:pic>
        <p:nvPicPr>
          <p:cNvPr id="4" name="Image 3">
            <a:extLst>
              <a:ext uri="{FF2B5EF4-FFF2-40B4-BE49-F238E27FC236}">
                <a16:creationId xmlns:a16="http://schemas.microsoft.com/office/drawing/2014/main" id="{4019A440-CA43-42C1-BA70-D89B8C965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16" y="575910"/>
            <a:ext cx="5456226" cy="3713180"/>
          </a:xfrm>
          <a:prstGeom prst="rect">
            <a:avLst/>
          </a:prstGeom>
        </p:spPr>
      </p:pic>
      <p:pic>
        <p:nvPicPr>
          <p:cNvPr id="7" name="Image 6">
            <a:extLst>
              <a:ext uri="{FF2B5EF4-FFF2-40B4-BE49-F238E27FC236}">
                <a16:creationId xmlns:a16="http://schemas.microsoft.com/office/drawing/2014/main" id="{2A1584EC-7DF4-4485-8393-10F57A269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5139" y="540914"/>
            <a:ext cx="5599155" cy="3713180"/>
          </a:xfrm>
          <a:prstGeom prst="rect">
            <a:avLst/>
          </a:prstGeom>
        </p:spPr>
      </p:pic>
    </p:spTree>
    <p:extLst>
      <p:ext uri="{BB962C8B-B14F-4D97-AF65-F5344CB8AC3E}">
        <p14:creationId xmlns:p14="http://schemas.microsoft.com/office/powerpoint/2010/main" val="57780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8344B-7EFD-4BC1-8599-83418DC90DBC}" type="slidenum">
              <a:rPr kumimoji="0" lang="fr-FR" sz="900" b="0" i="0" u="none" strike="noStrike" kern="1200" cap="none" spc="0" normalizeH="0" baseline="0" noProof="0" smtClean="0">
                <a:ln>
                  <a:noFill/>
                </a:ln>
                <a:solidFill>
                  <a:srgbClr val="DD8047"/>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fr-FR" sz="900" b="0" i="0" u="none" strike="noStrike" kern="1200" cap="none" spc="0" normalizeH="0" baseline="0" noProof="0">
              <a:ln>
                <a:noFill/>
              </a:ln>
              <a:solidFill>
                <a:srgbClr val="DD8047"/>
              </a:solidFill>
              <a:effectLst/>
              <a:uLnTx/>
              <a:uFillTx/>
              <a:latin typeface="Garamond" panose="02020404030301010803"/>
              <a:ea typeface="+mn-ea"/>
              <a:cs typeface="+mn-cs"/>
            </a:endParaRPr>
          </a:p>
        </p:txBody>
      </p:sp>
      <p:sp>
        <p:nvSpPr>
          <p:cNvPr id="5" name="Titre 1"/>
          <p:cNvSpPr txBox="1">
            <a:spLocks/>
          </p:cNvSpPr>
          <p:nvPr/>
        </p:nvSpPr>
        <p:spPr>
          <a:xfrm>
            <a:off x="2787588" y="2773016"/>
            <a:ext cx="9218882" cy="3876261"/>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4800" dirty="0"/>
              <a:t>Segmentation des clients: 	apprentissage non supervisé </a:t>
            </a:r>
          </a:p>
          <a:p>
            <a:pPr algn="r"/>
            <a:endParaRPr lang="fr-FR" sz="4800" dirty="0"/>
          </a:p>
        </p:txBody>
      </p:sp>
    </p:spTree>
    <p:extLst>
      <p:ext uri="{BB962C8B-B14F-4D97-AF65-F5344CB8AC3E}">
        <p14:creationId xmlns:p14="http://schemas.microsoft.com/office/powerpoint/2010/main" val="2393747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86CA122-A730-4C90-A82E-F3F46EFBA714}"/>
              </a:ext>
            </a:extLst>
          </p:cNvPr>
          <p:cNvSpPr>
            <a:spLocks noGrp="1"/>
          </p:cNvSpPr>
          <p:nvPr>
            <p:ph type="sldNum" sz="quarter" idx="12"/>
          </p:nvPr>
        </p:nvSpPr>
        <p:spPr>
          <a:xfrm>
            <a:off x="11093996" y="6452872"/>
            <a:ext cx="1052510" cy="365125"/>
          </a:xfrm>
        </p:spPr>
        <p:txBody>
          <a:bodyPr/>
          <a:lstStyle/>
          <a:p>
            <a:fld id="{A388344B-7EFD-4BC1-8599-83418DC90DBC}" type="slidenum">
              <a:rPr lang="fr-FR" smtClean="0"/>
              <a:t>14</a:t>
            </a:fld>
            <a:endParaRPr lang="fr-FR"/>
          </a:p>
        </p:txBody>
      </p:sp>
      <p:sp>
        <p:nvSpPr>
          <p:cNvPr id="3" name="Titre 2">
            <a:extLst>
              <a:ext uri="{FF2B5EF4-FFF2-40B4-BE49-F238E27FC236}">
                <a16:creationId xmlns:a16="http://schemas.microsoft.com/office/drawing/2014/main" id="{A3A10723-DDE3-4F8D-AE1D-CB5BCF6081AF}"/>
              </a:ext>
            </a:extLst>
          </p:cNvPr>
          <p:cNvSpPr>
            <a:spLocks noGrp="1"/>
          </p:cNvSpPr>
          <p:nvPr>
            <p:ph type="title" idx="4294967295"/>
          </p:nvPr>
        </p:nvSpPr>
        <p:spPr>
          <a:xfrm>
            <a:off x="327549" y="-63798"/>
            <a:ext cx="11029950" cy="596900"/>
          </a:xfrm>
        </p:spPr>
        <p:txBody>
          <a:bodyPr/>
          <a:lstStyle/>
          <a:p>
            <a:r>
              <a:rPr lang="fr-FR" dirty="0">
                <a:solidFill>
                  <a:schemeClr val="tx1"/>
                </a:solidFill>
              </a:rPr>
              <a:t>Segmentation par clustering</a:t>
            </a:r>
          </a:p>
        </p:txBody>
      </p:sp>
      <p:grpSp>
        <p:nvGrpSpPr>
          <p:cNvPr id="20" name="Groupe 19">
            <a:extLst>
              <a:ext uri="{FF2B5EF4-FFF2-40B4-BE49-F238E27FC236}">
                <a16:creationId xmlns:a16="http://schemas.microsoft.com/office/drawing/2014/main" id="{13B8B767-1BB0-4885-AECB-6755726A6A66}"/>
              </a:ext>
            </a:extLst>
          </p:cNvPr>
          <p:cNvGrpSpPr/>
          <p:nvPr/>
        </p:nvGrpSpPr>
        <p:grpSpPr>
          <a:xfrm>
            <a:off x="109182" y="538249"/>
            <a:ext cx="12000930" cy="2044965"/>
            <a:chOff x="109182" y="538249"/>
            <a:chExt cx="12000930" cy="2044965"/>
          </a:xfrm>
        </p:grpSpPr>
        <p:graphicFrame>
          <p:nvGraphicFramePr>
            <p:cNvPr id="4" name="Diagramme 3">
              <a:extLst>
                <a:ext uri="{FF2B5EF4-FFF2-40B4-BE49-F238E27FC236}">
                  <a16:creationId xmlns:a16="http://schemas.microsoft.com/office/drawing/2014/main" id="{2915B5A0-6EBB-4846-8481-64EB280477D8}"/>
                </a:ext>
              </a:extLst>
            </p:cNvPr>
            <p:cNvGraphicFramePr/>
            <p:nvPr>
              <p:extLst>
                <p:ext uri="{D42A27DB-BD31-4B8C-83A1-F6EECF244321}">
                  <p14:modId xmlns:p14="http://schemas.microsoft.com/office/powerpoint/2010/main" val="3335183059"/>
                </p:ext>
              </p:extLst>
            </p:nvPr>
          </p:nvGraphicFramePr>
          <p:xfrm>
            <a:off x="109182" y="1031264"/>
            <a:ext cx="12000930" cy="101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A7BC79E1-30FA-48FC-AFA2-A616A0BDBFD3}"/>
                </a:ext>
              </a:extLst>
            </p:cNvPr>
            <p:cNvSpPr txBox="1"/>
            <p:nvPr/>
          </p:nvSpPr>
          <p:spPr>
            <a:xfrm>
              <a:off x="4195278" y="2183104"/>
              <a:ext cx="4007828" cy="400110"/>
            </a:xfrm>
            <a:prstGeom prst="rect">
              <a:avLst/>
            </a:prstGeom>
            <a:noFill/>
          </p:spPr>
          <p:txBody>
            <a:bodyPr wrap="none" rtlCol="0">
              <a:spAutoFit/>
            </a:bodyPr>
            <a:lstStyle/>
            <a:p>
              <a:r>
                <a:rPr lang="fr-FR" sz="2000" b="1" u="sng" dirty="0"/>
                <a:t>Etapes de segmentation des clients</a:t>
              </a:r>
            </a:p>
          </p:txBody>
        </p:sp>
        <p:sp>
          <p:nvSpPr>
            <p:cNvPr id="10" name="ZoneTexte 9">
              <a:extLst>
                <a:ext uri="{FF2B5EF4-FFF2-40B4-BE49-F238E27FC236}">
                  <a16:creationId xmlns:a16="http://schemas.microsoft.com/office/drawing/2014/main" id="{27552F82-F0DF-4540-ABAD-80FA5D766E7E}"/>
                </a:ext>
              </a:extLst>
            </p:cNvPr>
            <p:cNvSpPr txBox="1"/>
            <p:nvPr/>
          </p:nvSpPr>
          <p:spPr>
            <a:xfrm>
              <a:off x="1148315" y="538249"/>
              <a:ext cx="10334847" cy="584775"/>
            </a:xfrm>
            <a:prstGeom prst="rect">
              <a:avLst/>
            </a:prstGeom>
            <a:noFill/>
          </p:spPr>
          <p:txBody>
            <a:bodyPr wrap="square" rtlCol="0">
              <a:spAutoFit/>
            </a:bodyPr>
            <a:lstStyle/>
            <a:p>
              <a:r>
                <a:rPr lang="fr-FR" sz="3200" dirty="0"/>
                <a:t>1					2					3					  4					5		</a:t>
              </a:r>
            </a:p>
          </p:txBody>
        </p:sp>
        <p:sp>
          <p:nvSpPr>
            <p:cNvPr id="14" name="Ellipse 13">
              <a:extLst>
                <a:ext uri="{FF2B5EF4-FFF2-40B4-BE49-F238E27FC236}">
                  <a16:creationId xmlns:a16="http://schemas.microsoft.com/office/drawing/2014/main" id="{ACEFD36F-7B26-43FE-9FDC-69B3FA118D73}"/>
                </a:ext>
              </a:extLst>
            </p:cNvPr>
            <p:cNvSpPr/>
            <p:nvPr/>
          </p:nvSpPr>
          <p:spPr>
            <a:xfrm>
              <a:off x="1095158" y="586515"/>
              <a:ext cx="435935" cy="454283"/>
            </a:xfrm>
            <a:prstGeom prst="ellips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160CC19F-5B3F-4088-BCA3-67E2987B32C4}"/>
                </a:ext>
              </a:extLst>
            </p:cNvPr>
            <p:cNvSpPr/>
            <p:nvPr/>
          </p:nvSpPr>
          <p:spPr>
            <a:xfrm>
              <a:off x="3386473" y="576981"/>
              <a:ext cx="435935" cy="454283"/>
            </a:xfrm>
            <a:prstGeom prst="ellips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A842EBF0-7834-4E7F-AD89-6842285A480B}"/>
                </a:ext>
              </a:extLst>
            </p:cNvPr>
            <p:cNvSpPr/>
            <p:nvPr/>
          </p:nvSpPr>
          <p:spPr>
            <a:xfrm>
              <a:off x="5677788" y="594249"/>
              <a:ext cx="435935" cy="454283"/>
            </a:xfrm>
            <a:prstGeom prst="ellips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1A2635F7-A61C-469E-B218-ABE1E7B4C79B}"/>
                </a:ext>
              </a:extLst>
            </p:cNvPr>
            <p:cNvSpPr/>
            <p:nvPr/>
          </p:nvSpPr>
          <p:spPr>
            <a:xfrm>
              <a:off x="8187070" y="582342"/>
              <a:ext cx="435935" cy="454283"/>
            </a:xfrm>
            <a:prstGeom prst="ellips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81622FA1-CDE6-4BD0-8A8B-02DF716D9966}"/>
                </a:ext>
              </a:extLst>
            </p:cNvPr>
            <p:cNvSpPr/>
            <p:nvPr/>
          </p:nvSpPr>
          <p:spPr>
            <a:xfrm>
              <a:off x="10276534" y="596900"/>
              <a:ext cx="435935" cy="454283"/>
            </a:xfrm>
            <a:prstGeom prst="ellips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00051FFE-E345-467B-BCA1-6DB16C6045C9}"/>
              </a:ext>
            </a:extLst>
          </p:cNvPr>
          <p:cNvGrpSpPr/>
          <p:nvPr/>
        </p:nvGrpSpPr>
        <p:grpSpPr>
          <a:xfrm>
            <a:off x="1855548" y="3275125"/>
            <a:ext cx="8856921" cy="3273500"/>
            <a:chOff x="1807535" y="2459837"/>
            <a:chExt cx="8856921" cy="3770471"/>
          </a:xfrm>
          <a:solidFill>
            <a:schemeClr val="accent1">
              <a:lumMod val="20000"/>
              <a:lumOff val="80000"/>
            </a:schemeClr>
          </a:solidFill>
        </p:grpSpPr>
        <p:sp>
          <p:nvSpPr>
            <p:cNvPr id="24" name="Rectangle : coins arrondis 23">
              <a:extLst>
                <a:ext uri="{FF2B5EF4-FFF2-40B4-BE49-F238E27FC236}">
                  <a16:creationId xmlns:a16="http://schemas.microsoft.com/office/drawing/2014/main" id="{9FB43A92-7EFB-4C7D-A48C-19EEB8710703}"/>
                </a:ext>
              </a:extLst>
            </p:cNvPr>
            <p:cNvSpPr/>
            <p:nvPr/>
          </p:nvSpPr>
          <p:spPr>
            <a:xfrm>
              <a:off x="1807535" y="2459837"/>
              <a:ext cx="8856921" cy="3770471"/>
            </a:xfrm>
            <a:prstGeom prst="roundRect">
              <a:avLst>
                <a:gd name="adj" fmla="val 3255"/>
              </a:avLst>
            </a:prstGeom>
            <a:grpFill/>
            <a:ln w="12700">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B57C4990-5549-4809-A21E-1A036DDD6621}"/>
                </a:ext>
              </a:extLst>
            </p:cNvPr>
            <p:cNvSpPr txBox="1"/>
            <p:nvPr/>
          </p:nvSpPr>
          <p:spPr>
            <a:xfrm>
              <a:off x="1807535" y="2465460"/>
              <a:ext cx="382772" cy="394216"/>
            </a:xfrm>
            <a:prstGeom prst="roundRect">
              <a:avLst>
                <a:gd name="adj" fmla="val 25001"/>
              </a:avLst>
            </a:prstGeom>
            <a:solidFill>
              <a:schemeClr val="bg1"/>
            </a:solidFill>
            <a:ln w="9525"/>
          </p:spPr>
          <p:style>
            <a:lnRef idx="2">
              <a:schemeClr val="dk1"/>
            </a:lnRef>
            <a:fillRef idx="1">
              <a:schemeClr val="lt1"/>
            </a:fillRef>
            <a:effectRef idx="0">
              <a:schemeClr val="dk1"/>
            </a:effectRef>
            <a:fontRef idx="minor">
              <a:schemeClr val="dk1"/>
            </a:fontRef>
          </p:style>
          <p:txBody>
            <a:bodyPr wrap="square" rtlCol="0">
              <a:spAutoFit/>
            </a:bodyPr>
            <a:lstStyle/>
            <a:p>
              <a:r>
                <a:rPr lang="fr-FR" sz="1600" b="1" dirty="0"/>
                <a:t>1</a:t>
              </a:r>
            </a:p>
          </p:txBody>
        </p:sp>
      </p:grpSp>
      <p:graphicFrame>
        <p:nvGraphicFramePr>
          <p:cNvPr id="26" name="Espace réservé du contenu 4">
            <a:extLst>
              <a:ext uri="{FF2B5EF4-FFF2-40B4-BE49-F238E27FC236}">
                <a16:creationId xmlns:a16="http://schemas.microsoft.com/office/drawing/2014/main" id="{8F41C1E5-09A1-41E3-B933-5B99114902DE}"/>
              </a:ext>
            </a:extLst>
          </p:cNvPr>
          <p:cNvGraphicFramePr>
            <a:graphicFrameLocks/>
          </p:cNvGraphicFramePr>
          <p:nvPr>
            <p:extLst>
              <p:ext uri="{D42A27DB-BD31-4B8C-83A1-F6EECF244321}">
                <p14:modId xmlns:p14="http://schemas.microsoft.com/office/powerpoint/2010/main" val="3423976190"/>
              </p:ext>
            </p:extLst>
          </p:nvPr>
        </p:nvGraphicFramePr>
        <p:xfrm>
          <a:off x="0" y="3852661"/>
          <a:ext cx="12146506" cy="25523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7" name="ZoneTexte 26">
            <a:extLst>
              <a:ext uri="{FF2B5EF4-FFF2-40B4-BE49-F238E27FC236}">
                <a16:creationId xmlns:a16="http://schemas.microsoft.com/office/drawing/2014/main" id="{CB6A3404-515D-4B6A-82DE-7966D3BEB430}"/>
              </a:ext>
            </a:extLst>
          </p:cNvPr>
          <p:cNvSpPr txBox="1"/>
          <p:nvPr/>
        </p:nvSpPr>
        <p:spPr>
          <a:xfrm>
            <a:off x="2312349" y="3319144"/>
            <a:ext cx="5786622" cy="400110"/>
          </a:xfrm>
          <a:prstGeom prst="rect">
            <a:avLst/>
          </a:prstGeom>
          <a:noFill/>
        </p:spPr>
        <p:txBody>
          <a:bodyPr wrap="square" rtlCol="0">
            <a:spAutoFit/>
          </a:bodyPr>
          <a:lstStyle/>
          <a:p>
            <a:r>
              <a:rPr lang="fr-FR" sz="2000" cap="all" dirty="0">
                <a:latin typeface="+mj-lt"/>
                <a:ea typeface="+mj-ea"/>
                <a:cs typeface="+mj-cs"/>
              </a:rPr>
              <a:t>Modèles de clustering non supervisé</a:t>
            </a:r>
          </a:p>
        </p:txBody>
      </p:sp>
    </p:spTree>
    <p:extLst>
      <p:ext uri="{BB962C8B-B14F-4D97-AF65-F5344CB8AC3E}">
        <p14:creationId xmlns:p14="http://schemas.microsoft.com/office/powerpoint/2010/main" val="2872152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126020" y="6590849"/>
            <a:ext cx="1052510" cy="365125"/>
          </a:xfrm>
        </p:spPr>
        <p:txBody>
          <a:bodyPr/>
          <a:lstStyle/>
          <a:p>
            <a:fld id="{A388344B-7EFD-4BC1-8599-83418DC90DBC}" type="slidenum">
              <a:rPr lang="fr-FR" smtClean="0"/>
              <a:t>15</a:t>
            </a:fld>
            <a:endParaRPr lang="fr-FR"/>
          </a:p>
        </p:txBody>
      </p:sp>
      <p:sp>
        <p:nvSpPr>
          <p:cNvPr id="18" name="Rectangle : coins arrondis 17">
            <a:extLst>
              <a:ext uri="{FF2B5EF4-FFF2-40B4-BE49-F238E27FC236}">
                <a16:creationId xmlns:a16="http://schemas.microsoft.com/office/drawing/2014/main" id="{023392E2-CE4A-400B-B7BF-CB3B7AB7D9D7}"/>
              </a:ext>
            </a:extLst>
          </p:cNvPr>
          <p:cNvSpPr/>
          <p:nvPr/>
        </p:nvSpPr>
        <p:spPr>
          <a:xfrm>
            <a:off x="145281" y="165849"/>
            <a:ext cx="11793239" cy="2398709"/>
          </a:xfrm>
          <a:prstGeom prst="roundRect">
            <a:avLst>
              <a:gd name="adj" fmla="val 2937"/>
            </a:avLst>
          </a:prstGeom>
          <a:solidFill>
            <a:schemeClr val="accent1">
              <a:lumMod val="20000"/>
              <a:lumOff val="80000"/>
            </a:schemeClr>
          </a:solidFill>
          <a:ln w="12700">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B9DE7DBA-0E17-443F-87D2-24F57DB1FAB6}"/>
              </a:ext>
            </a:extLst>
          </p:cNvPr>
          <p:cNvSpPr/>
          <p:nvPr/>
        </p:nvSpPr>
        <p:spPr>
          <a:xfrm>
            <a:off x="153783" y="2716793"/>
            <a:ext cx="11793238" cy="1426008"/>
          </a:xfrm>
          <a:prstGeom prst="roundRect">
            <a:avLst>
              <a:gd name="adj" fmla="val 6857"/>
            </a:avLst>
          </a:prstGeom>
          <a:solidFill>
            <a:schemeClr val="accent1">
              <a:lumMod val="20000"/>
              <a:lumOff val="80000"/>
            </a:schemeClr>
          </a:solidFill>
          <a:ln w="12700">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28CC5042-0999-488C-9ECE-296FBE874C04}"/>
              </a:ext>
            </a:extLst>
          </p:cNvPr>
          <p:cNvSpPr txBox="1"/>
          <p:nvPr/>
        </p:nvSpPr>
        <p:spPr>
          <a:xfrm>
            <a:off x="145280" y="165849"/>
            <a:ext cx="382772" cy="422910"/>
          </a:xfrm>
          <a:prstGeom prst="roundRect">
            <a:avLst>
              <a:gd name="adj" fmla="val 25001"/>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fr-FR" b="1" dirty="0"/>
              <a:t>2</a:t>
            </a:r>
          </a:p>
        </p:txBody>
      </p:sp>
      <p:grpSp>
        <p:nvGrpSpPr>
          <p:cNvPr id="28" name="Groupe 27">
            <a:extLst>
              <a:ext uri="{FF2B5EF4-FFF2-40B4-BE49-F238E27FC236}">
                <a16:creationId xmlns:a16="http://schemas.microsoft.com/office/drawing/2014/main" id="{E8CD89AD-8A15-4D11-A546-727B07E9D63A}"/>
              </a:ext>
            </a:extLst>
          </p:cNvPr>
          <p:cNvGrpSpPr/>
          <p:nvPr/>
        </p:nvGrpSpPr>
        <p:grpSpPr>
          <a:xfrm>
            <a:off x="9003474" y="638036"/>
            <a:ext cx="2860158" cy="1781254"/>
            <a:chOff x="-1850066" y="-1377848"/>
            <a:chExt cx="2860158" cy="1968869"/>
          </a:xfrm>
        </p:grpSpPr>
        <p:sp>
          <p:nvSpPr>
            <p:cNvPr id="22" name="Rectangle : coins arrondis 21">
              <a:extLst>
                <a:ext uri="{FF2B5EF4-FFF2-40B4-BE49-F238E27FC236}">
                  <a16:creationId xmlns:a16="http://schemas.microsoft.com/office/drawing/2014/main" id="{6C4334FD-6B53-4877-BC02-EC30DBE24A6F}"/>
                </a:ext>
              </a:extLst>
            </p:cNvPr>
            <p:cNvSpPr/>
            <p:nvPr/>
          </p:nvSpPr>
          <p:spPr>
            <a:xfrm>
              <a:off x="-1824487" y="-1356588"/>
              <a:ext cx="2826719" cy="1947609"/>
            </a:xfrm>
            <a:prstGeom prst="roundRect">
              <a:avLst>
                <a:gd name="adj" fmla="val 10116"/>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cxnSp>
          <p:nvCxnSpPr>
            <p:cNvPr id="24" name="Connecteur droit 23">
              <a:extLst>
                <a:ext uri="{FF2B5EF4-FFF2-40B4-BE49-F238E27FC236}">
                  <a16:creationId xmlns:a16="http://schemas.microsoft.com/office/drawing/2014/main" id="{A2CCEABC-F7CB-4249-89F3-070F82454F77}"/>
                </a:ext>
              </a:extLst>
            </p:cNvPr>
            <p:cNvCxnSpPr/>
            <p:nvPr/>
          </p:nvCxnSpPr>
          <p:spPr>
            <a:xfrm>
              <a:off x="-1850066" y="-911935"/>
              <a:ext cx="2860158"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Espace réservé du contenu 5">
              <a:extLst>
                <a:ext uri="{FF2B5EF4-FFF2-40B4-BE49-F238E27FC236}">
                  <a16:creationId xmlns:a16="http://schemas.microsoft.com/office/drawing/2014/main" id="{3C31B757-5D63-4487-8368-3DFE35960E0A}"/>
                </a:ext>
              </a:extLst>
            </p:cNvPr>
            <p:cNvSpPr txBox="1">
              <a:spLocks/>
            </p:cNvSpPr>
            <p:nvPr/>
          </p:nvSpPr>
          <p:spPr>
            <a:xfrm>
              <a:off x="-1816627" y="-1057217"/>
              <a:ext cx="2818859" cy="114944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fr-FR" sz="1200" dirty="0">
                  <a:solidFill>
                    <a:schemeClr val="tx1"/>
                  </a:solidFill>
                </a:rPr>
                <a:t>C'est le rapport entre la variance inter-clusters et la variance intra-cluster.</a:t>
              </a:r>
            </a:p>
          </p:txBody>
        </p:sp>
        <p:sp>
          <p:nvSpPr>
            <p:cNvPr id="26" name="Espace réservé du contenu 5">
              <a:extLst>
                <a:ext uri="{FF2B5EF4-FFF2-40B4-BE49-F238E27FC236}">
                  <a16:creationId xmlns:a16="http://schemas.microsoft.com/office/drawing/2014/main" id="{B28BBD15-D246-4555-8A90-CCF34A924B54}"/>
                </a:ext>
              </a:extLst>
            </p:cNvPr>
            <p:cNvSpPr txBox="1">
              <a:spLocks/>
            </p:cNvSpPr>
            <p:nvPr/>
          </p:nvSpPr>
          <p:spPr>
            <a:xfrm>
              <a:off x="-1671554" y="-1377848"/>
              <a:ext cx="2427323" cy="46591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fr-FR" sz="1600" dirty="0" err="1">
                  <a:solidFill>
                    <a:schemeClr val="tx1"/>
                  </a:solidFill>
                  <a:latin typeface="Abadi" panose="020B0604020104020204" pitchFamily="34" charset="0"/>
                </a:rPr>
                <a:t>Calinski</a:t>
              </a:r>
              <a:r>
                <a:rPr lang="fr-FR" sz="1600" dirty="0">
                  <a:solidFill>
                    <a:schemeClr val="tx1"/>
                  </a:solidFill>
                  <a:latin typeface="Abadi" panose="020B0604020104020204" pitchFamily="34" charset="0"/>
                </a:rPr>
                <a:t> </a:t>
              </a:r>
              <a:r>
                <a:rPr lang="fr-FR" sz="1600" dirty="0" err="1">
                  <a:solidFill>
                    <a:schemeClr val="tx1"/>
                  </a:solidFill>
                  <a:latin typeface="Abadi" panose="020B0604020104020204" pitchFamily="34" charset="0"/>
                </a:rPr>
                <a:t>Harabasz</a:t>
              </a:r>
              <a:r>
                <a:rPr lang="fr-FR" sz="1600" dirty="0">
                  <a:solidFill>
                    <a:schemeClr val="tx1"/>
                  </a:solidFill>
                  <a:latin typeface="Abadi" panose="020B0604020104020204" pitchFamily="34" charset="0"/>
                </a:rPr>
                <a:t> Score</a:t>
              </a:r>
            </a:p>
          </p:txBody>
        </p:sp>
      </p:grpSp>
      <p:grpSp>
        <p:nvGrpSpPr>
          <p:cNvPr id="29" name="Groupe 28">
            <a:extLst>
              <a:ext uri="{FF2B5EF4-FFF2-40B4-BE49-F238E27FC236}">
                <a16:creationId xmlns:a16="http://schemas.microsoft.com/office/drawing/2014/main" id="{F5189BAF-C314-43EE-BFE9-FEB9BA516AA2}"/>
              </a:ext>
            </a:extLst>
          </p:cNvPr>
          <p:cNvGrpSpPr/>
          <p:nvPr/>
        </p:nvGrpSpPr>
        <p:grpSpPr>
          <a:xfrm>
            <a:off x="3143563" y="626039"/>
            <a:ext cx="2860158" cy="1781254"/>
            <a:chOff x="-1850066" y="-1377848"/>
            <a:chExt cx="2860158" cy="1968869"/>
          </a:xfrm>
        </p:grpSpPr>
        <p:sp>
          <p:nvSpPr>
            <p:cNvPr id="30" name="Rectangle : coins arrondis 29">
              <a:extLst>
                <a:ext uri="{FF2B5EF4-FFF2-40B4-BE49-F238E27FC236}">
                  <a16:creationId xmlns:a16="http://schemas.microsoft.com/office/drawing/2014/main" id="{AF364EF3-1923-4ADE-8BC5-2DDF9C06773F}"/>
                </a:ext>
              </a:extLst>
            </p:cNvPr>
            <p:cNvSpPr/>
            <p:nvPr/>
          </p:nvSpPr>
          <p:spPr>
            <a:xfrm>
              <a:off x="-1824487" y="-1356588"/>
              <a:ext cx="2826719" cy="1947609"/>
            </a:xfrm>
            <a:prstGeom prst="roundRect">
              <a:avLst>
                <a:gd name="adj" fmla="val 10116"/>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cxnSp>
          <p:nvCxnSpPr>
            <p:cNvPr id="31" name="Connecteur droit 30">
              <a:extLst>
                <a:ext uri="{FF2B5EF4-FFF2-40B4-BE49-F238E27FC236}">
                  <a16:creationId xmlns:a16="http://schemas.microsoft.com/office/drawing/2014/main" id="{418F84C0-C4A8-4CB4-9858-091B553D39D3}"/>
                </a:ext>
              </a:extLst>
            </p:cNvPr>
            <p:cNvCxnSpPr/>
            <p:nvPr/>
          </p:nvCxnSpPr>
          <p:spPr>
            <a:xfrm>
              <a:off x="-1850066" y="-911935"/>
              <a:ext cx="2860158"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Espace réservé du contenu 5">
              <a:extLst>
                <a:ext uri="{FF2B5EF4-FFF2-40B4-BE49-F238E27FC236}">
                  <a16:creationId xmlns:a16="http://schemas.microsoft.com/office/drawing/2014/main" id="{3A7ABD09-FEDF-4C97-8C57-6CEBE1538A4F}"/>
                </a:ext>
              </a:extLst>
            </p:cNvPr>
            <p:cNvSpPr txBox="1">
              <a:spLocks/>
            </p:cNvSpPr>
            <p:nvPr/>
          </p:nvSpPr>
          <p:spPr>
            <a:xfrm>
              <a:off x="-1791996" y="-911937"/>
              <a:ext cx="2794227" cy="94195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fr-FR" sz="1200" dirty="0">
                  <a:solidFill>
                    <a:schemeClr val="tx1"/>
                  </a:solidFill>
                </a:rPr>
                <a:t>Calculé en utilisant la variation moyenne de la distance intra-cluster (a)et la moyenne du plus proche cluster (b)</a:t>
              </a:r>
            </a:p>
          </p:txBody>
        </p:sp>
        <p:sp>
          <p:nvSpPr>
            <p:cNvPr id="33" name="Espace réservé du contenu 5">
              <a:extLst>
                <a:ext uri="{FF2B5EF4-FFF2-40B4-BE49-F238E27FC236}">
                  <a16:creationId xmlns:a16="http://schemas.microsoft.com/office/drawing/2014/main" id="{D71EC3C8-6693-46CA-A83D-878A2C8E428D}"/>
                </a:ext>
              </a:extLst>
            </p:cNvPr>
            <p:cNvSpPr txBox="1">
              <a:spLocks/>
            </p:cNvSpPr>
            <p:nvPr/>
          </p:nvSpPr>
          <p:spPr>
            <a:xfrm>
              <a:off x="-1671554" y="-1377848"/>
              <a:ext cx="2427323" cy="46591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fr-FR" sz="1600" dirty="0">
                  <a:solidFill>
                    <a:schemeClr val="tx1"/>
                  </a:solidFill>
                  <a:latin typeface="Abadi" panose="020B0604020104020204" pitchFamily="34" charset="0"/>
                </a:rPr>
                <a:t>Silhouette coefficient</a:t>
              </a:r>
            </a:p>
          </p:txBody>
        </p:sp>
      </p:grpSp>
      <p:grpSp>
        <p:nvGrpSpPr>
          <p:cNvPr id="34" name="Groupe 33">
            <a:extLst>
              <a:ext uri="{FF2B5EF4-FFF2-40B4-BE49-F238E27FC236}">
                <a16:creationId xmlns:a16="http://schemas.microsoft.com/office/drawing/2014/main" id="{33400DAC-806B-42FE-A9B6-B66B45F3B164}"/>
              </a:ext>
            </a:extLst>
          </p:cNvPr>
          <p:cNvGrpSpPr/>
          <p:nvPr/>
        </p:nvGrpSpPr>
        <p:grpSpPr>
          <a:xfrm>
            <a:off x="6106192" y="637820"/>
            <a:ext cx="2860158" cy="1781254"/>
            <a:chOff x="-1850066" y="-1377848"/>
            <a:chExt cx="2860158" cy="1968869"/>
          </a:xfrm>
        </p:grpSpPr>
        <p:sp>
          <p:nvSpPr>
            <p:cNvPr id="35" name="Rectangle : coins arrondis 34">
              <a:extLst>
                <a:ext uri="{FF2B5EF4-FFF2-40B4-BE49-F238E27FC236}">
                  <a16:creationId xmlns:a16="http://schemas.microsoft.com/office/drawing/2014/main" id="{256F1AD5-3EE1-4207-B426-C20DCFF481B8}"/>
                </a:ext>
              </a:extLst>
            </p:cNvPr>
            <p:cNvSpPr/>
            <p:nvPr/>
          </p:nvSpPr>
          <p:spPr>
            <a:xfrm>
              <a:off x="-1824487" y="-1356588"/>
              <a:ext cx="2826719" cy="1947609"/>
            </a:xfrm>
            <a:prstGeom prst="roundRect">
              <a:avLst>
                <a:gd name="adj" fmla="val 10116"/>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cxnSp>
          <p:nvCxnSpPr>
            <p:cNvPr id="36" name="Connecteur droit 35">
              <a:extLst>
                <a:ext uri="{FF2B5EF4-FFF2-40B4-BE49-F238E27FC236}">
                  <a16:creationId xmlns:a16="http://schemas.microsoft.com/office/drawing/2014/main" id="{4FDB2B5B-8311-4183-B129-344382F66F26}"/>
                </a:ext>
              </a:extLst>
            </p:cNvPr>
            <p:cNvCxnSpPr/>
            <p:nvPr/>
          </p:nvCxnSpPr>
          <p:spPr>
            <a:xfrm>
              <a:off x="-1850066" y="-911935"/>
              <a:ext cx="2860158"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7" name="Espace réservé du contenu 5">
              <a:extLst>
                <a:ext uri="{FF2B5EF4-FFF2-40B4-BE49-F238E27FC236}">
                  <a16:creationId xmlns:a16="http://schemas.microsoft.com/office/drawing/2014/main" id="{C13DF368-8000-4D1D-878B-F9DBEDE8DE02}"/>
                </a:ext>
              </a:extLst>
            </p:cNvPr>
            <p:cNvSpPr txBox="1">
              <a:spLocks/>
            </p:cNvSpPr>
            <p:nvPr/>
          </p:nvSpPr>
          <p:spPr>
            <a:xfrm>
              <a:off x="-1808495" y="-1074309"/>
              <a:ext cx="2810727" cy="14564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fr-FR" sz="1200" dirty="0">
                  <a:solidFill>
                    <a:schemeClr val="tx1"/>
                  </a:solidFill>
                </a:rPr>
                <a:t>C'est la moyenne du rapport maximal entre la distance d'un point au centre de son cluster et la distance entre deux centres de clusters</a:t>
              </a:r>
            </a:p>
          </p:txBody>
        </p:sp>
        <p:sp>
          <p:nvSpPr>
            <p:cNvPr id="38" name="Espace réservé du contenu 5">
              <a:extLst>
                <a:ext uri="{FF2B5EF4-FFF2-40B4-BE49-F238E27FC236}">
                  <a16:creationId xmlns:a16="http://schemas.microsoft.com/office/drawing/2014/main" id="{6024B0BF-92D3-44A4-A8CB-23A2E88D7616}"/>
                </a:ext>
              </a:extLst>
            </p:cNvPr>
            <p:cNvSpPr txBox="1">
              <a:spLocks/>
            </p:cNvSpPr>
            <p:nvPr/>
          </p:nvSpPr>
          <p:spPr>
            <a:xfrm>
              <a:off x="-1671554" y="-1377848"/>
              <a:ext cx="2427323" cy="46591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fr-FR" sz="1600" dirty="0">
                  <a:solidFill>
                    <a:schemeClr val="tx1"/>
                  </a:solidFill>
                  <a:latin typeface="Abadi" panose="020B0604020104020204" pitchFamily="34" charset="0"/>
                </a:rPr>
                <a:t>Davies </a:t>
              </a:r>
              <a:r>
                <a:rPr lang="fr-FR" sz="1600" dirty="0" err="1">
                  <a:solidFill>
                    <a:schemeClr val="tx1"/>
                  </a:solidFill>
                  <a:latin typeface="Abadi" panose="020B0604020104020204" pitchFamily="34" charset="0"/>
                </a:rPr>
                <a:t>Bouldin</a:t>
              </a:r>
              <a:r>
                <a:rPr lang="fr-FR" sz="1600" dirty="0">
                  <a:solidFill>
                    <a:schemeClr val="tx1"/>
                  </a:solidFill>
                  <a:latin typeface="Abadi" panose="020B0604020104020204" pitchFamily="34" charset="0"/>
                </a:rPr>
                <a:t> score</a:t>
              </a:r>
            </a:p>
          </p:txBody>
        </p:sp>
      </p:grpSp>
      <p:grpSp>
        <p:nvGrpSpPr>
          <p:cNvPr id="39" name="Groupe 38">
            <a:extLst>
              <a:ext uri="{FF2B5EF4-FFF2-40B4-BE49-F238E27FC236}">
                <a16:creationId xmlns:a16="http://schemas.microsoft.com/office/drawing/2014/main" id="{C6B363CC-2AEF-49C2-B0A2-ACD927617DED}"/>
              </a:ext>
            </a:extLst>
          </p:cNvPr>
          <p:cNvGrpSpPr/>
          <p:nvPr/>
        </p:nvGrpSpPr>
        <p:grpSpPr>
          <a:xfrm>
            <a:off x="172042" y="615410"/>
            <a:ext cx="2860158" cy="1781254"/>
            <a:chOff x="-1850066" y="-1377848"/>
            <a:chExt cx="2860158" cy="1968869"/>
          </a:xfrm>
        </p:grpSpPr>
        <p:sp>
          <p:nvSpPr>
            <p:cNvPr id="40" name="Rectangle : coins arrondis 39">
              <a:extLst>
                <a:ext uri="{FF2B5EF4-FFF2-40B4-BE49-F238E27FC236}">
                  <a16:creationId xmlns:a16="http://schemas.microsoft.com/office/drawing/2014/main" id="{CF6D70E7-DA2D-4BF4-A88D-090F8952EA32}"/>
                </a:ext>
              </a:extLst>
            </p:cNvPr>
            <p:cNvSpPr/>
            <p:nvPr/>
          </p:nvSpPr>
          <p:spPr>
            <a:xfrm>
              <a:off x="-1824487" y="-1356588"/>
              <a:ext cx="2826719" cy="1947609"/>
            </a:xfrm>
            <a:prstGeom prst="roundRect">
              <a:avLst>
                <a:gd name="adj" fmla="val 10116"/>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cxnSp>
          <p:nvCxnSpPr>
            <p:cNvPr id="41" name="Connecteur droit 40">
              <a:extLst>
                <a:ext uri="{FF2B5EF4-FFF2-40B4-BE49-F238E27FC236}">
                  <a16:creationId xmlns:a16="http://schemas.microsoft.com/office/drawing/2014/main" id="{D26B3CD3-7C70-43BE-A2DE-7AD780EAC3B5}"/>
                </a:ext>
              </a:extLst>
            </p:cNvPr>
            <p:cNvCxnSpPr/>
            <p:nvPr/>
          </p:nvCxnSpPr>
          <p:spPr>
            <a:xfrm>
              <a:off x="-1850066" y="-911935"/>
              <a:ext cx="2860158"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2" name="Espace réservé du contenu 5">
              <a:extLst>
                <a:ext uri="{FF2B5EF4-FFF2-40B4-BE49-F238E27FC236}">
                  <a16:creationId xmlns:a16="http://schemas.microsoft.com/office/drawing/2014/main" id="{E064DF63-520C-4C3B-93AA-D890B3412FFD}"/>
                </a:ext>
              </a:extLst>
            </p:cNvPr>
            <p:cNvSpPr txBox="1">
              <a:spLocks/>
            </p:cNvSpPr>
            <p:nvPr/>
          </p:nvSpPr>
          <p:spPr>
            <a:xfrm>
              <a:off x="-1808495" y="-1014489"/>
              <a:ext cx="2810728" cy="14564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fr-FR" sz="1200" dirty="0">
                  <a:solidFill>
                    <a:schemeClr val="tx1"/>
                  </a:solidFill>
                </a:rPr>
                <a:t>Tracer la variation expliquée en fonction du nombre de k puis sélectionner le coude de la courbe</a:t>
              </a:r>
            </a:p>
            <a:p>
              <a:pPr marL="0" indent="0">
                <a:buFont typeface="Wingdings 2" panose="05020102010507070707" pitchFamily="18" charset="2"/>
                <a:buNone/>
              </a:pPr>
              <a:r>
                <a:rPr lang="fr-FR" sz="1200" dirty="0">
                  <a:solidFill>
                    <a:schemeClr val="tx1"/>
                  </a:solidFill>
                  <a:sym typeface="Wingdings" panose="05000000000000000000" pitchFamily="2" charset="2"/>
                </a:rPr>
                <a:t> Pas toujours détectable</a:t>
              </a:r>
              <a:endParaRPr lang="fr-FR" sz="1200" dirty="0">
                <a:solidFill>
                  <a:schemeClr val="tx1"/>
                </a:solidFill>
              </a:endParaRPr>
            </a:p>
          </p:txBody>
        </p:sp>
        <p:sp>
          <p:nvSpPr>
            <p:cNvPr id="43" name="Espace réservé du contenu 5">
              <a:extLst>
                <a:ext uri="{FF2B5EF4-FFF2-40B4-BE49-F238E27FC236}">
                  <a16:creationId xmlns:a16="http://schemas.microsoft.com/office/drawing/2014/main" id="{3A6879CC-E844-4E7F-BB4B-E0FFBB1C7270}"/>
                </a:ext>
              </a:extLst>
            </p:cNvPr>
            <p:cNvSpPr txBox="1">
              <a:spLocks/>
            </p:cNvSpPr>
            <p:nvPr/>
          </p:nvSpPr>
          <p:spPr>
            <a:xfrm>
              <a:off x="-1671554" y="-1377848"/>
              <a:ext cx="2427323" cy="46591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fr-FR" sz="1600" dirty="0" err="1">
                  <a:solidFill>
                    <a:schemeClr val="tx1"/>
                  </a:solidFill>
                  <a:latin typeface="Abadi" panose="020B0604020104020204" pitchFamily="34" charset="0"/>
                </a:rPr>
                <a:t>Elbow</a:t>
              </a:r>
              <a:r>
                <a:rPr lang="fr-FR" sz="1600" dirty="0">
                  <a:solidFill>
                    <a:schemeClr val="tx1"/>
                  </a:solidFill>
                  <a:latin typeface="Abadi" panose="020B0604020104020204" pitchFamily="34" charset="0"/>
                </a:rPr>
                <a:t> </a:t>
              </a:r>
              <a:r>
                <a:rPr lang="fr-FR" sz="1600" dirty="0" err="1">
                  <a:solidFill>
                    <a:schemeClr val="tx1"/>
                  </a:solidFill>
                  <a:latin typeface="Abadi" panose="020B0604020104020204" pitchFamily="34" charset="0"/>
                </a:rPr>
                <a:t>method</a:t>
              </a:r>
              <a:endParaRPr lang="fr-FR" sz="1600" dirty="0">
                <a:solidFill>
                  <a:schemeClr val="tx1"/>
                </a:solidFill>
                <a:latin typeface="Abadi" panose="020B0604020104020204" pitchFamily="34" charset="0"/>
              </a:endParaRPr>
            </a:p>
          </p:txBody>
        </p:sp>
      </p:grpSp>
      <p:pic>
        <p:nvPicPr>
          <p:cNvPr id="45" name="Graphique 44">
            <a:extLst>
              <a:ext uri="{FF2B5EF4-FFF2-40B4-BE49-F238E27FC236}">
                <a16:creationId xmlns:a16="http://schemas.microsoft.com/office/drawing/2014/main" id="{52310F7E-86CE-47C6-8DF8-F7F202E703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7331" y="1870752"/>
            <a:ext cx="1390650" cy="371475"/>
          </a:xfrm>
          <a:prstGeom prst="rect">
            <a:avLst/>
          </a:prstGeom>
        </p:spPr>
      </p:pic>
      <p:pic>
        <p:nvPicPr>
          <p:cNvPr id="47" name="Graphique 46">
            <a:extLst>
              <a:ext uri="{FF2B5EF4-FFF2-40B4-BE49-F238E27FC236}">
                <a16:creationId xmlns:a16="http://schemas.microsoft.com/office/drawing/2014/main" id="{9061DF8A-C600-4AF2-BA44-05C3F9B2A6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34250" y="1913535"/>
            <a:ext cx="1895475" cy="428625"/>
          </a:xfrm>
          <a:prstGeom prst="rect">
            <a:avLst/>
          </a:prstGeom>
        </p:spPr>
      </p:pic>
      <p:pic>
        <p:nvPicPr>
          <p:cNvPr id="49" name="Graphique 48">
            <a:extLst>
              <a:ext uri="{FF2B5EF4-FFF2-40B4-BE49-F238E27FC236}">
                <a16:creationId xmlns:a16="http://schemas.microsoft.com/office/drawing/2014/main" id="{74C63FE1-94B7-4162-890C-3117D2DB47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96044" y="1716871"/>
            <a:ext cx="1352550" cy="628650"/>
          </a:xfrm>
          <a:prstGeom prst="rect">
            <a:avLst/>
          </a:prstGeom>
        </p:spPr>
      </p:pic>
      <p:sp>
        <p:nvSpPr>
          <p:cNvPr id="51" name="Titre 4">
            <a:extLst>
              <a:ext uri="{FF2B5EF4-FFF2-40B4-BE49-F238E27FC236}">
                <a16:creationId xmlns:a16="http://schemas.microsoft.com/office/drawing/2014/main" id="{49C1C440-E4FA-4636-A6DE-860848991227}"/>
              </a:ext>
            </a:extLst>
          </p:cNvPr>
          <p:cNvSpPr txBox="1">
            <a:spLocks/>
          </p:cNvSpPr>
          <p:nvPr/>
        </p:nvSpPr>
        <p:spPr>
          <a:xfrm>
            <a:off x="555655" y="110949"/>
            <a:ext cx="5015886" cy="4844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a:solidFill>
                  <a:schemeClr val="tx1"/>
                </a:solidFill>
              </a:rPr>
              <a:t>Métriques d’évaluation 	</a:t>
            </a:r>
          </a:p>
        </p:txBody>
      </p:sp>
      <p:sp>
        <p:nvSpPr>
          <p:cNvPr id="55" name="Rectangle : coins arrondis 54">
            <a:extLst>
              <a:ext uri="{FF2B5EF4-FFF2-40B4-BE49-F238E27FC236}">
                <a16:creationId xmlns:a16="http://schemas.microsoft.com/office/drawing/2014/main" id="{747C461F-8B6B-4E85-B535-1A07CC685A31}"/>
              </a:ext>
            </a:extLst>
          </p:cNvPr>
          <p:cNvSpPr/>
          <p:nvPr/>
        </p:nvSpPr>
        <p:spPr>
          <a:xfrm>
            <a:off x="153783" y="4257287"/>
            <a:ext cx="11793237" cy="1171991"/>
          </a:xfrm>
          <a:prstGeom prst="roundRect">
            <a:avLst>
              <a:gd name="adj" fmla="val 9529"/>
            </a:avLst>
          </a:prstGeom>
          <a:solidFill>
            <a:schemeClr val="accent1">
              <a:lumMod val="20000"/>
              <a:lumOff val="80000"/>
            </a:schemeClr>
          </a:solidFill>
          <a:ln w="12700">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56" name="Rectangle : coins arrondis 55">
            <a:extLst>
              <a:ext uri="{FF2B5EF4-FFF2-40B4-BE49-F238E27FC236}">
                <a16:creationId xmlns:a16="http://schemas.microsoft.com/office/drawing/2014/main" id="{AF9284AD-3C42-4397-8BBD-D504BB1BF035}"/>
              </a:ext>
            </a:extLst>
          </p:cNvPr>
          <p:cNvSpPr/>
          <p:nvPr/>
        </p:nvSpPr>
        <p:spPr>
          <a:xfrm>
            <a:off x="172042" y="5510135"/>
            <a:ext cx="11793237" cy="1279989"/>
          </a:xfrm>
          <a:prstGeom prst="roundRect">
            <a:avLst>
              <a:gd name="adj" fmla="val 6163"/>
            </a:avLst>
          </a:prstGeom>
          <a:solidFill>
            <a:schemeClr val="accent1">
              <a:lumMod val="20000"/>
              <a:lumOff val="80000"/>
            </a:schemeClr>
          </a:solidFill>
          <a:ln w="12700">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57" name="ZoneTexte 56">
            <a:extLst>
              <a:ext uri="{FF2B5EF4-FFF2-40B4-BE49-F238E27FC236}">
                <a16:creationId xmlns:a16="http://schemas.microsoft.com/office/drawing/2014/main" id="{A1FD2DC1-9901-4D55-9E47-C824C35C851B}"/>
              </a:ext>
            </a:extLst>
          </p:cNvPr>
          <p:cNvSpPr txBox="1"/>
          <p:nvPr/>
        </p:nvSpPr>
        <p:spPr>
          <a:xfrm>
            <a:off x="145280" y="4257287"/>
            <a:ext cx="382772" cy="422910"/>
          </a:xfrm>
          <a:prstGeom prst="roundRect">
            <a:avLst>
              <a:gd name="adj" fmla="val 25001"/>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fr-FR" b="1" dirty="0"/>
              <a:t>4</a:t>
            </a:r>
          </a:p>
        </p:txBody>
      </p:sp>
      <p:sp>
        <p:nvSpPr>
          <p:cNvPr id="46" name="Titre 4">
            <a:extLst>
              <a:ext uri="{FF2B5EF4-FFF2-40B4-BE49-F238E27FC236}">
                <a16:creationId xmlns:a16="http://schemas.microsoft.com/office/drawing/2014/main" id="{90A6A51A-A63E-47A6-9481-1F958D606ABD}"/>
              </a:ext>
            </a:extLst>
          </p:cNvPr>
          <p:cNvSpPr txBox="1">
            <a:spLocks/>
          </p:cNvSpPr>
          <p:nvPr/>
        </p:nvSpPr>
        <p:spPr>
          <a:xfrm>
            <a:off x="467298" y="2680993"/>
            <a:ext cx="4500828" cy="48440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a:solidFill>
                  <a:schemeClr val="tx1"/>
                </a:solidFill>
              </a:rPr>
              <a:t>Visualisation des données : </a:t>
            </a:r>
          </a:p>
        </p:txBody>
      </p:sp>
      <p:sp>
        <p:nvSpPr>
          <p:cNvPr id="48" name="Espace réservé du contenu 2">
            <a:extLst>
              <a:ext uri="{FF2B5EF4-FFF2-40B4-BE49-F238E27FC236}">
                <a16:creationId xmlns:a16="http://schemas.microsoft.com/office/drawing/2014/main" id="{738913EA-7C93-4F00-88A5-745A263FF5A2}"/>
              </a:ext>
            </a:extLst>
          </p:cNvPr>
          <p:cNvSpPr txBox="1">
            <a:spLocks/>
          </p:cNvSpPr>
          <p:nvPr/>
        </p:nvSpPr>
        <p:spPr>
          <a:xfrm>
            <a:off x="355106" y="2777456"/>
            <a:ext cx="11610173" cy="1291432"/>
          </a:xfrm>
          <a:prstGeom prst="rect">
            <a:avLst/>
          </a:prstGeom>
        </p:spPr>
        <p:txBody>
          <a:bodyP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sz="1600" b="1" dirty="0">
                <a:solidFill>
                  <a:schemeClr val="tx1"/>
                </a:solidFill>
                <a:latin typeface="Abadi" panose="020B0604020104020204" pitchFamily="34" charset="0"/>
              </a:rPr>
              <a:t>							            </a:t>
            </a:r>
            <a:r>
              <a:rPr lang="en-US" sz="2000" cap="all" dirty="0">
                <a:solidFill>
                  <a:schemeClr val="tx1"/>
                </a:solidFill>
                <a:latin typeface="+mj-lt"/>
                <a:ea typeface="+mj-ea"/>
                <a:cs typeface="+mj-cs"/>
              </a:rPr>
              <a:t>t-SNE (t-distributed stochastic neighbor embedding) </a:t>
            </a:r>
          </a:p>
          <a:p>
            <a:pPr>
              <a:buFont typeface="Wingdings" panose="05000000000000000000" pitchFamily="2" charset="2"/>
              <a:buChar char="§"/>
            </a:pPr>
            <a:r>
              <a:rPr lang="en-US" sz="1200" dirty="0">
                <a:solidFill>
                  <a:schemeClr val="tx1"/>
                </a:solidFill>
              </a:rPr>
              <a:t>Technique de reduction de dimension pour la visualization des </a:t>
            </a:r>
            <a:r>
              <a:rPr lang="en-US" sz="1200" dirty="0" err="1">
                <a:solidFill>
                  <a:schemeClr val="tx1"/>
                </a:solidFill>
              </a:rPr>
              <a:t>données</a:t>
            </a:r>
            <a:r>
              <a:rPr lang="en-US" sz="1200" dirty="0">
                <a:solidFill>
                  <a:schemeClr val="tx1"/>
                </a:solidFill>
              </a:rPr>
              <a:t>  qui </a:t>
            </a:r>
            <a:r>
              <a:rPr lang="en-US" sz="1200" dirty="0" err="1">
                <a:solidFill>
                  <a:schemeClr val="tx1"/>
                </a:solidFill>
              </a:rPr>
              <a:t>permet</a:t>
            </a:r>
            <a:r>
              <a:rPr lang="en-US" sz="1200" dirty="0">
                <a:solidFill>
                  <a:schemeClr val="tx1"/>
                </a:solidFill>
              </a:rPr>
              <a:t> de passer d’un </a:t>
            </a:r>
            <a:r>
              <a:rPr lang="en-US" sz="1200" dirty="0" err="1">
                <a:solidFill>
                  <a:schemeClr val="tx1"/>
                </a:solidFill>
              </a:rPr>
              <a:t>espace</a:t>
            </a:r>
            <a:r>
              <a:rPr lang="en-US" sz="1200" dirty="0">
                <a:solidFill>
                  <a:schemeClr val="tx1"/>
                </a:solidFill>
              </a:rPr>
              <a:t> de </a:t>
            </a:r>
            <a:r>
              <a:rPr lang="en-US" sz="1200" dirty="0" err="1">
                <a:solidFill>
                  <a:schemeClr val="tx1"/>
                </a:solidFill>
              </a:rPr>
              <a:t>grande</a:t>
            </a:r>
            <a:r>
              <a:rPr lang="en-US" sz="1200" dirty="0">
                <a:solidFill>
                  <a:schemeClr val="tx1"/>
                </a:solidFill>
              </a:rPr>
              <a:t> dimension à un </a:t>
            </a:r>
            <a:r>
              <a:rPr lang="en-US" sz="1200" dirty="0" err="1">
                <a:solidFill>
                  <a:schemeClr val="tx1"/>
                </a:solidFill>
              </a:rPr>
              <a:t>espace</a:t>
            </a:r>
            <a:r>
              <a:rPr lang="en-US" sz="1200" dirty="0">
                <a:solidFill>
                  <a:schemeClr val="tx1"/>
                </a:solidFill>
              </a:rPr>
              <a:t> à 2 </a:t>
            </a:r>
            <a:r>
              <a:rPr lang="en-US" sz="1200" dirty="0" err="1">
                <a:solidFill>
                  <a:schemeClr val="tx1"/>
                </a:solidFill>
              </a:rPr>
              <a:t>ou</a:t>
            </a:r>
            <a:r>
              <a:rPr lang="en-US" sz="1200" dirty="0">
                <a:solidFill>
                  <a:schemeClr val="tx1"/>
                </a:solidFill>
              </a:rPr>
              <a:t> 3 dimension. </a:t>
            </a:r>
          </a:p>
          <a:p>
            <a:pPr>
              <a:buFont typeface="Wingdings" panose="05000000000000000000" pitchFamily="2" charset="2"/>
              <a:buChar char="§"/>
            </a:pPr>
            <a:r>
              <a:rPr lang="en-US" sz="1200" dirty="0">
                <a:solidFill>
                  <a:schemeClr val="tx1"/>
                </a:solidFill>
              </a:rPr>
              <a:t>Il </a:t>
            </a:r>
            <a:r>
              <a:rPr lang="fr-FR" sz="1200" dirty="0">
                <a:solidFill>
                  <a:schemeClr val="tx1"/>
                </a:solidFill>
              </a:rPr>
              <a:t>convertit</a:t>
            </a:r>
            <a:r>
              <a:rPr lang="en-US" sz="1200" dirty="0">
                <a:solidFill>
                  <a:schemeClr val="tx1"/>
                </a:solidFill>
              </a:rPr>
              <a:t> les </a:t>
            </a:r>
            <a:r>
              <a:rPr lang="en-US" sz="1200" dirty="0" err="1">
                <a:solidFill>
                  <a:schemeClr val="tx1"/>
                </a:solidFill>
              </a:rPr>
              <a:t>similarités</a:t>
            </a:r>
            <a:r>
              <a:rPr lang="en-US" sz="1200" dirty="0">
                <a:solidFill>
                  <a:schemeClr val="tx1"/>
                </a:solidFill>
              </a:rPr>
              <a:t> entre les points des </a:t>
            </a:r>
            <a:r>
              <a:rPr lang="fr-FR" sz="1200" dirty="0">
                <a:solidFill>
                  <a:schemeClr val="tx1"/>
                </a:solidFill>
              </a:rPr>
              <a:t>données</a:t>
            </a:r>
            <a:r>
              <a:rPr lang="en-US" sz="1200" dirty="0">
                <a:solidFill>
                  <a:schemeClr val="tx1"/>
                </a:solidFill>
              </a:rPr>
              <a:t> </a:t>
            </a:r>
            <a:r>
              <a:rPr lang="en-US" sz="1200" dirty="0" err="1">
                <a:solidFill>
                  <a:schemeClr val="tx1"/>
                </a:solidFill>
              </a:rPr>
              <a:t>en</a:t>
            </a:r>
            <a:r>
              <a:rPr lang="en-US" sz="1200" dirty="0">
                <a:solidFill>
                  <a:schemeClr val="tx1"/>
                </a:solidFill>
              </a:rPr>
              <a:t> </a:t>
            </a:r>
            <a:r>
              <a:rPr lang="en-US" sz="1200" dirty="0" err="1">
                <a:solidFill>
                  <a:schemeClr val="tx1"/>
                </a:solidFill>
              </a:rPr>
              <a:t>probabilités</a:t>
            </a:r>
            <a:r>
              <a:rPr lang="en-US" sz="1200" dirty="0">
                <a:solidFill>
                  <a:schemeClr val="tx1"/>
                </a:solidFill>
              </a:rPr>
              <a:t> </a:t>
            </a:r>
            <a:r>
              <a:rPr lang="fr-FR" sz="1200" dirty="0">
                <a:solidFill>
                  <a:schemeClr val="tx1"/>
                </a:solidFill>
              </a:rPr>
              <a:t>combinées </a:t>
            </a:r>
            <a:r>
              <a:rPr lang="en-US" sz="1200" dirty="0">
                <a:solidFill>
                  <a:schemeClr val="tx1"/>
                </a:solidFill>
              </a:rPr>
              <a:t> et </a:t>
            </a:r>
            <a:r>
              <a:rPr lang="en-US" sz="1200" dirty="0" err="1">
                <a:solidFill>
                  <a:schemeClr val="tx1"/>
                </a:solidFill>
              </a:rPr>
              <a:t>essaye</a:t>
            </a:r>
            <a:r>
              <a:rPr lang="en-US" sz="1200" dirty="0">
                <a:solidFill>
                  <a:schemeClr val="tx1"/>
                </a:solidFill>
              </a:rPr>
              <a:t> de </a:t>
            </a:r>
            <a:r>
              <a:rPr lang="en-US" sz="1200" dirty="0" err="1">
                <a:solidFill>
                  <a:schemeClr val="tx1"/>
                </a:solidFill>
              </a:rPr>
              <a:t>minimiser</a:t>
            </a:r>
            <a:r>
              <a:rPr lang="en-US" sz="1200" dirty="0">
                <a:solidFill>
                  <a:schemeClr val="tx1"/>
                </a:solidFill>
              </a:rPr>
              <a:t> la divergence de </a:t>
            </a:r>
            <a:r>
              <a:rPr lang="en-US" sz="1200" dirty="0" err="1">
                <a:solidFill>
                  <a:schemeClr val="tx1"/>
                </a:solidFill>
              </a:rPr>
              <a:t>kullback-leibler</a:t>
            </a:r>
            <a:r>
              <a:rPr lang="en-US" sz="1200" dirty="0">
                <a:solidFill>
                  <a:schemeClr val="tx1"/>
                </a:solidFill>
              </a:rPr>
              <a:t> entre les </a:t>
            </a:r>
            <a:r>
              <a:rPr lang="en-US" sz="1200" dirty="0" err="1">
                <a:solidFill>
                  <a:schemeClr val="tx1"/>
                </a:solidFill>
              </a:rPr>
              <a:t>les</a:t>
            </a:r>
            <a:r>
              <a:rPr lang="en-US" sz="1200" dirty="0">
                <a:solidFill>
                  <a:schemeClr val="tx1"/>
                </a:solidFill>
              </a:rPr>
              <a:t> </a:t>
            </a:r>
            <a:r>
              <a:rPr lang="en-US" sz="1200" dirty="0" err="1">
                <a:solidFill>
                  <a:schemeClr val="tx1"/>
                </a:solidFill>
              </a:rPr>
              <a:t>probabilités</a:t>
            </a:r>
            <a:r>
              <a:rPr lang="en-US" sz="1200" dirty="0">
                <a:solidFill>
                  <a:schemeClr val="tx1"/>
                </a:solidFill>
              </a:rPr>
              <a:t> </a:t>
            </a:r>
            <a:r>
              <a:rPr lang="fr-FR" sz="1200" dirty="0">
                <a:solidFill>
                  <a:schemeClr val="tx1"/>
                </a:solidFill>
              </a:rPr>
              <a:t>combinées </a:t>
            </a:r>
            <a:r>
              <a:rPr lang="en-US" sz="1200" dirty="0">
                <a:solidFill>
                  <a:schemeClr val="tx1"/>
                </a:solidFill>
              </a:rPr>
              <a:t> de la projection </a:t>
            </a:r>
            <a:r>
              <a:rPr lang="en-US" sz="1200" dirty="0" err="1">
                <a:solidFill>
                  <a:schemeClr val="tx1"/>
                </a:solidFill>
              </a:rPr>
              <a:t>en</a:t>
            </a:r>
            <a:r>
              <a:rPr lang="en-US" sz="1200" dirty="0">
                <a:solidFill>
                  <a:schemeClr val="tx1"/>
                </a:solidFill>
              </a:rPr>
              <a:t> </a:t>
            </a:r>
            <a:r>
              <a:rPr lang="en-US" sz="1200" dirty="0" err="1">
                <a:solidFill>
                  <a:schemeClr val="tx1"/>
                </a:solidFill>
              </a:rPr>
              <a:t>faible</a:t>
            </a:r>
            <a:r>
              <a:rPr lang="en-US" sz="1200" dirty="0">
                <a:solidFill>
                  <a:schemeClr val="tx1"/>
                </a:solidFill>
              </a:rPr>
              <a:t> dimension et les </a:t>
            </a:r>
            <a:r>
              <a:rPr lang="en-US" sz="1200" dirty="0" err="1">
                <a:solidFill>
                  <a:schemeClr val="tx1"/>
                </a:solidFill>
              </a:rPr>
              <a:t>données</a:t>
            </a:r>
            <a:r>
              <a:rPr lang="en-US" sz="1200" dirty="0">
                <a:solidFill>
                  <a:schemeClr val="tx1"/>
                </a:solidFill>
              </a:rPr>
              <a:t> </a:t>
            </a:r>
            <a:r>
              <a:rPr lang="en-US" sz="1200" dirty="0" err="1">
                <a:solidFill>
                  <a:schemeClr val="tx1"/>
                </a:solidFill>
              </a:rPr>
              <a:t>initiales</a:t>
            </a:r>
            <a:r>
              <a:rPr lang="en-US" sz="1200" dirty="0">
                <a:solidFill>
                  <a:schemeClr val="tx1"/>
                </a:solidFill>
              </a:rPr>
              <a:t> </a:t>
            </a:r>
            <a:r>
              <a:rPr lang="en-US" sz="1200" dirty="0" err="1">
                <a:solidFill>
                  <a:schemeClr val="tx1"/>
                </a:solidFill>
              </a:rPr>
              <a:t>en</a:t>
            </a:r>
            <a:r>
              <a:rPr lang="en-US" sz="1200" dirty="0">
                <a:solidFill>
                  <a:schemeClr val="tx1"/>
                </a:solidFill>
              </a:rPr>
              <a:t> </a:t>
            </a:r>
            <a:r>
              <a:rPr lang="en-US" sz="1200" dirty="0" err="1">
                <a:solidFill>
                  <a:schemeClr val="tx1"/>
                </a:solidFill>
              </a:rPr>
              <a:t>grande</a:t>
            </a:r>
            <a:r>
              <a:rPr lang="en-US" sz="1200" dirty="0">
                <a:solidFill>
                  <a:schemeClr val="tx1"/>
                </a:solidFill>
              </a:rPr>
              <a:t> dimension</a:t>
            </a:r>
            <a:endParaRPr lang="en-US" dirty="0">
              <a:solidFill>
                <a:srgbClr val="282829"/>
              </a:solidFill>
              <a:latin typeface="-apple-system"/>
            </a:endParaRPr>
          </a:p>
        </p:txBody>
      </p:sp>
      <p:sp>
        <p:nvSpPr>
          <p:cNvPr id="60" name="ZoneTexte 59">
            <a:extLst>
              <a:ext uri="{FF2B5EF4-FFF2-40B4-BE49-F238E27FC236}">
                <a16:creationId xmlns:a16="http://schemas.microsoft.com/office/drawing/2014/main" id="{250F242A-31DD-4E63-9BD0-E2B5EEAE50B7}"/>
              </a:ext>
            </a:extLst>
          </p:cNvPr>
          <p:cNvSpPr txBox="1"/>
          <p:nvPr/>
        </p:nvSpPr>
        <p:spPr>
          <a:xfrm>
            <a:off x="153783" y="2722409"/>
            <a:ext cx="374270" cy="422910"/>
          </a:xfrm>
          <a:prstGeom prst="roundRect">
            <a:avLst>
              <a:gd name="adj" fmla="val 25001"/>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fr-FR" b="1" dirty="0"/>
              <a:t>3</a:t>
            </a:r>
          </a:p>
        </p:txBody>
      </p:sp>
      <p:sp>
        <p:nvSpPr>
          <p:cNvPr id="63" name="ZoneTexte 62">
            <a:extLst>
              <a:ext uri="{FF2B5EF4-FFF2-40B4-BE49-F238E27FC236}">
                <a16:creationId xmlns:a16="http://schemas.microsoft.com/office/drawing/2014/main" id="{C62AFA31-3340-496A-8FDC-A270C19D969A}"/>
              </a:ext>
            </a:extLst>
          </p:cNvPr>
          <p:cNvSpPr txBox="1"/>
          <p:nvPr/>
        </p:nvSpPr>
        <p:spPr>
          <a:xfrm>
            <a:off x="172042" y="5510136"/>
            <a:ext cx="382772" cy="422910"/>
          </a:xfrm>
          <a:prstGeom prst="roundRect">
            <a:avLst>
              <a:gd name="adj" fmla="val 25001"/>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fr-FR" b="1" dirty="0"/>
              <a:t>5</a:t>
            </a:r>
          </a:p>
        </p:txBody>
      </p:sp>
      <p:graphicFrame>
        <p:nvGraphicFramePr>
          <p:cNvPr id="64" name="Diagramme 63">
            <a:extLst>
              <a:ext uri="{FF2B5EF4-FFF2-40B4-BE49-F238E27FC236}">
                <a16:creationId xmlns:a16="http://schemas.microsoft.com/office/drawing/2014/main" id="{92D403C8-9138-45AB-9E57-D9DDE295AA93}"/>
              </a:ext>
            </a:extLst>
          </p:cNvPr>
          <p:cNvGraphicFramePr/>
          <p:nvPr>
            <p:extLst>
              <p:ext uri="{D42A27DB-BD31-4B8C-83A1-F6EECF244321}">
                <p14:modId xmlns:p14="http://schemas.microsoft.com/office/powerpoint/2010/main" val="3078765555"/>
              </p:ext>
            </p:extLst>
          </p:nvPr>
        </p:nvGraphicFramePr>
        <p:xfrm>
          <a:off x="842379" y="6044894"/>
          <a:ext cx="10234238" cy="6643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5" name="Titre 4">
            <a:extLst>
              <a:ext uri="{FF2B5EF4-FFF2-40B4-BE49-F238E27FC236}">
                <a16:creationId xmlns:a16="http://schemas.microsoft.com/office/drawing/2014/main" id="{3C954723-CCD7-4677-8994-0AAB4E46B615}"/>
              </a:ext>
            </a:extLst>
          </p:cNvPr>
          <p:cNvSpPr txBox="1">
            <a:spLocks/>
          </p:cNvSpPr>
          <p:nvPr/>
        </p:nvSpPr>
        <p:spPr>
          <a:xfrm>
            <a:off x="527462" y="4196881"/>
            <a:ext cx="9345881" cy="48440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a:solidFill>
                  <a:schemeClr val="tx1"/>
                </a:solidFill>
              </a:rPr>
              <a:t>Comparaison des modèles : séries temporelles des rand ajustés </a:t>
            </a:r>
          </a:p>
        </p:txBody>
      </p:sp>
      <p:sp>
        <p:nvSpPr>
          <p:cNvPr id="67" name="Titre 4">
            <a:extLst>
              <a:ext uri="{FF2B5EF4-FFF2-40B4-BE49-F238E27FC236}">
                <a16:creationId xmlns:a16="http://schemas.microsoft.com/office/drawing/2014/main" id="{D4E8B865-84FA-4B76-9C22-44339CB998A5}"/>
              </a:ext>
            </a:extLst>
          </p:cNvPr>
          <p:cNvSpPr txBox="1">
            <a:spLocks/>
          </p:cNvSpPr>
          <p:nvPr/>
        </p:nvSpPr>
        <p:spPr>
          <a:xfrm>
            <a:off x="602683" y="5471717"/>
            <a:ext cx="4759430" cy="484401"/>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000" dirty="0">
                <a:solidFill>
                  <a:schemeClr val="tx1"/>
                </a:solidFill>
              </a:rPr>
              <a:t>Interprétation des clusters</a:t>
            </a:r>
          </a:p>
        </p:txBody>
      </p:sp>
      <p:pic>
        <p:nvPicPr>
          <p:cNvPr id="69" name="Picture 3">
            <a:extLst>
              <a:ext uri="{FF2B5EF4-FFF2-40B4-BE49-F238E27FC236}">
                <a16:creationId xmlns:a16="http://schemas.microsoft.com/office/drawing/2014/main" id="{99D788A1-1F90-4AB8-B5D9-E28EC1E52FC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29725" y="4714825"/>
            <a:ext cx="2874259" cy="495415"/>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1">
            <a:extLst>
              <a:ext uri="{FF2B5EF4-FFF2-40B4-BE49-F238E27FC236}">
                <a16:creationId xmlns:a16="http://schemas.microsoft.com/office/drawing/2014/main" id="{34C98C1D-905B-4762-823D-82210663B812}"/>
              </a:ext>
            </a:extLst>
          </p:cNvPr>
          <p:cNvSpPr>
            <a:spLocks noChangeArrowheads="1"/>
          </p:cNvSpPr>
          <p:nvPr/>
        </p:nvSpPr>
        <p:spPr bwMode="auto">
          <a:xfrm>
            <a:off x="363428" y="4736610"/>
            <a:ext cx="94270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28600" lvl="0" indent="-228600" defTabSz="914400">
              <a:buFont typeface="Wingdings" panose="05000000000000000000" pitchFamily="2" charset="2"/>
              <a:buChar char="§"/>
            </a:pPr>
            <a:r>
              <a:rPr lang="fr-FR" sz="1200" dirty="0">
                <a:latin typeface="+mn-lt"/>
              </a:rPr>
              <a:t>L’indice de Rand est la probabilité pour que les deux classifications soient en accord pour une paire de données choisie au hasard.</a:t>
            </a:r>
          </a:p>
          <a:p>
            <a:pPr lvl="0" defTabSz="914400"/>
            <a:r>
              <a:rPr lang="fr-FR" sz="1200" dirty="0">
                <a:latin typeface="+mn-lt"/>
              </a:rPr>
              <a:t> </a:t>
            </a:r>
          </a:p>
          <a:p>
            <a:pPr marL="228600" lvl="0" indent="-228600" defTabSz="914400">
              <a:buFont typeface="Wingdings" panose="05000000000000000000" pitchFamily="2" charset="2"/>
              <a:buChar char="§"/>
            </a:pPr>
            <a:r>
              <a:rPr lang="fr-FR" sz="1200" dirty="0">
                <a:latin typeface="+mn-lt"/>
              </a:rPr>
              <a:t>Le Rand ajusté est la normalisation de RI qui permet de comparer deux partitions de nombres de classes différentes</a:t>
            </a:r>
            <a:endParaRPr lang="fr-FR" altLang="fr-FR" sz="1200" dirty="0">
              <a:latin typeface="+mn-lt"/>
            </a:endParaRPr>
          </a:p>
        </p:txBody>
      </p:sp>
    </p:spTree>
    <p:extLst>
      <p:ext uri="{BB962C8B-B14F-4D97-AF65-F5344CB8AC3E}">
        <p14:creationId xmlns:p14="http://schemas.microsoft.com/office/powerpoint/2010/main" val="1506837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746228" y="1073231"/>
            <a:ext cx="3054091" cy="4711539"/>
          </a:xfrm>
        </p:spPr>
        <p:txBody>
          <a:bodyPr anchor="ctr">
            <a:normAutofit/>
          </a:bodyPr>
          <a:lstStyle/>
          <a:p>
            <a:r>
              <a:rPr lang="fr-FR" sz="3200" dirty="0">
                <a:solidFill>
                  <a:schemeClr val="accent1"/>
                </a:solidFill>
              </a:rPr>
              <a:t>K-</a:t>
            </a:r>
            <a:r>
              <a:rPr lang="fr-FR" sz="3200" dirty="0" err="1">
                <a:solidFill>
                  <a:schemeClr val="accent1"/>
                </a:solidFill>
              </a:rPr>
              <a:t>means</a:t>
            </a:r>
            <a:br>
              <a:rPr lang="fr-FR" sz="3200" dirty="0">
                <a:solidFill>
                  <a:schemeClr val="accent1"/>
                </a:solidFill>
              </a:rPr>
            </a:br>
            <a:br>
              <a:rPr lang="fr-FR" sz="3200" dirty="0">
                <a:solidFill>
                  <a:schemeClr val="accent1"/>
                </a:solidFill>
              </a:rPr>
            </a:br>
            <a:br>
              <a:rPr lang="fr-FR" sz="3200" dirty="0">
                <a:solidFill>
                  <a:schemeClr val="accent1"/>
                </a:solidFill>
              </a:rPr>
            </a:br>
            <a:br>
              <a:rPr lang="fr-FR" sz="3200" dirty="0">
                <a:solidFill>
                  <a:schemeClr val="accent1"/>
                </a:solidFill>
              </a:rPr>
            </a:br>
            <a:br>
              <a:rPr lang="fr-FR" sz="3200" dirty="0">
                <a:solidFill>
                  <a:schemeClr val="accent1"/>
                </a:solidFill>
              </a:rPr>
            </a:br>
            <a:br>
              <a:rPr lang="fr-FR" sz="3200" dirty="0">
                <a:solidFill>
                  <a:schemeClr val="accent1"/>
                </a:solidFill>
              </a:rPr>
            </a:br>
            <a:br>
              <a:rPr lang="fr-FR" sz="3200" dirty="0">
                <a:solidFill>
                  <a:schemeClr val="accent1"/>
                </a:solidFill>
              </a:rPr>
            </a:br>
            <a:br>
              <a:rPr lang="fr-FR" sz="3200" dirty="0">
                <a:solidFill>
                  <a:schemeClr val="accent1"/>
                </a:solidFill>
              </a:rPr>
            </a:br>
            <a:endParaRPr lang="fr-FR" sz="3200" dirty="0">
              <a:solidFill>
                <a:schemeClr val="accent1"/>
              </a:solidFill>
            </a:endParaRPr>
          </a:p>
        </p:txBody>
      </p:sp>
      <p:sp>
        <p:nvSpPr>
          <p:cNvPr id="18"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Espace réservé du numéro de diapositive 3"/>
          <p:cNvSpPr>
            <a:spLocks noGrp="1"/>
          </p:cNvSpPr>
          <p:nvPr>
            <p:ph type="sldNum" sz="quarter" idx="12"/>
          </p:nvPr>
        </p:nvSpPr>
        <p:spPr>
          <a:xfrm>
            <a:off x="746426" y="5956137"/>
            <a:ext cx="673300" cy="365125"/>
          </a:xfrm>
        </p:spPr>
        <p:txBody>
          <a:bodyPr>
            <a:normAutofit/>
          </a:bodyPr>
          <a:lstStyle/>
          <a:p>
            <a:pPr algn="l">
              <a:spcAft>
                <a:spcPts val="600"/>
              </a:spcAft>
            </a:pPr>
            <a:fld id="{A388344B-7EFD-4BC1-8599-83418DC90DBC}" type="slidenum">
              <a:rPr lang="fr-FR">
                <a:solidFill>
                  <a:schemeClr val="accent1">
                    <a:lumMod val="75000"/>
                    <a:lumOff val="25000"/>
                  </a:schemeClr>
                </a:solidFill>
              </a:rPr>
              <a:pPr algn="l">
                <a:spcAft>
                  <a:spcPts val="600"/>
                </a:spcAft>
              </a:pPr>
              <a:t>16</a:t>
            </a:fld>
            <a:endParaRPr lang="fr-FR">
              <a:solidFill>
                <a:schemeClr val="accent1">
                  <a:lumMod val="75000"/>
                  <a:lumOff val="25000"/>
                </a:schemeClr>
              </a:solidFill>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p:cNvSpPr>
            <a:spLocks noGrp="1"/>
          </p:cNvSpPr>
          <p:nvPr>
            <p:ph idx="1"/>
          </p:nvPr>
        </p:nvSpPr>
        <p:spPr>
          <a:xfrm>
            <a:off x="4702629" y="1073231"/>
            <a:ext cx="6599582" cy="5150016"/>
          </a:xfrm>
        </p:spPr>
        <p:txBody>
          <a:bodyPr>
            <a:normAutofit/>
          </a:bodyPr>
          <a:lstStyle/>
          <a:p>
            <a:r>
              <a:rPr lang="en-US" sz="2000" dirty="0">
                <a:solidFill>
                  <a:srgbClr val="FFFFFF"/>
                </a:solidFill>
              </a:rPr>
              <a:t>K-means : </a:t>
            </a:r>
            <a:r>
              <a:rPr lang="en-US" sz="2000" dirty="0" err="1">
                <a:solidFill>
                  <a:srgbClr val="FFFFFF"/>
                </a:solidFill>
              </a:rPr>
              <a:t>algorithme</a:t>
            </a:r>
            <a:r>
              <a:rPr lang="en-US" sz="2000" dirty="0">
                <a:solidFill>
                  <a:srgbClr val="FFFFFF"/>
                </a:solidFill>
              </a:rPr>
              <a:t> </a:t>
            </a:r>
            <a:r>
              <a:rPr lang="en-US" sz="2000" dirty="0" err="1">
                <a:solidFill>
                  <a:srgbClr val="FFFFFF"/>
                </a:solidFill>
              </a:rPr>
              <a:t>basé</a:t>
            </a:r>
            <a:r>
              <a:rPr lang="en-US" sz="2000" dirty="0">
                <a:solidFill>
                  <a:srgbClr val="FFFFFF"/>
                </a:solidFill>
              </a:rPr>
              <a:t> </a:t>
            </a:r>
            <a:r>
              <a:rPr lang="en-US" sz="2000" dirty="0" err="1">
                <a:solidFill>
                  <a:srgbClr val="FFFFFF"/>
                </a:solidFill>
              </a:rPr>
              <a:t>centroide</a:t>
            </a:r>
            <a:r>
              <a:rPr lang="en-US" sz="2000" dirty="0">
                <a:solidFill>
                  <a:srgbClr val="FFFFFF"/>
                </a:solidFill>
              </a:rPr>
              <a:t>, </a:t>
            </a:r>
            <a:r>
              <a:rPr lang="en-US" sz="2000" dirty="0" err="1">
                <a:solidFill>
                  <a:srgbClr val="FFFFFF"/>
                </a:solidFill>
              </a:rPr>
              <a:t>l’hyperparamètre</a:t>
            </a:r>
            <a:r>
              <a:rPr lang="en-US" sz="2000" dirty="0">
                <a:solidFill>
                  <a:srgbClr val="FFFFFF"/>
                </a:solidFill>
              </a:rPr>
              <a:t> </a:t>
            </a:r>
            <a:r>
              <a:rPr lang="en-US" sz="2000" dirty="0" err="1">
                <a:solidFill>
                  <a:srgbClr val="FFFFFF"/>
                </a:solidFill>
              </a:rPr>
              <a:t>est</a:t>
            </a:r>
            <a:r>
              <a:rPr lang="en-US" sz="2000" dirty="0">
                <a:solidFill>
                  <a:srgbClr val="FFFFFF"/>
                </a:solidFill>
              </a:rPr>
              <a:t> k le </a:t>
            </a:r>
            <a:r>
              <a:rPr lang="en-US" sz="2000" dirty="0" err="1">
                <a:solidFill>
                  <a:srgbClr val="FFFFFF"/>
                </a:solidFill>
              </a:rPr>
              <a:t>nombre</a:t>
            </a:r>
            <a:r>
              <a:rPr lang="en-US" sz="2000" dirty="0">
                <a:solidFill>
                  <a:srgbClr val="FFFFFF"/>
                </a:solidFill>
              </a:rPr>
              <a:t> de clusters</a:t>
            </a:r>
          </a:p>
          <a:p>
            <a:endParaRPr lang="fr-FR" sz="2000" dirty="0">
              <a:solidFill>
                <a:srgbClr val="FFFFFF"/>
              </a:solidFill>
            </a:endParaRPr>
          </a:p>
          <a:p>
            <a:r>
              <a:rPr lang="fr-FR" sz="2000" dirty="0">
                <a:solidFill>
                  <a:srgbClr val="FFFFFF"/>
                </a:solidFill>
              </a:rPr>
              <a:t>Principe  de K-</a:t>
            </a:r>
            <a:r>
              <a:rPr lang="fr-FR" sz="2000" dirty="0" err="1">
                <a:solidFill>
                  <a:srgbClr val="FFFFFF"/>
                </a:solidFill>
              </a:rPr>
              <a:t>means</a:t>
            </a:r>
            <a:r>
              <a:rPr lang="fr-FR" sz="2000" dirty="0">
                <a:solidFill>
                  <a:srgbClr val="FFFFFF"/>
                </a:solidFill>
              </a:rPr>
              <a:t>: </a:t>
            </a:r>
          </a:p>
          <a:p>
            <a:pPr lvl="1"/>
            <a:r>
              <a:rPr lang="fr-FR" sz="1800" dirty="0">
                <a:solidFill>
                  <a:srgbClr val="FFFFFF"/>
                </a:solidFill>
              </a:rPr>
              <a:t>Choisir k points représentant la position moyenne des clusters (centres) initialement au </a:t>
            </a:r>
            <a:r>
              <a:rPr lang="fr-FR" sz="1800" dirty="0" err="1">
                <a:solidFill>
                  <a:srgbClr val="FFFFFF"/>
                </a:solidFill>
              </a:rPr>
              <a:t>hazard</a:t>
            </a:r>
            <a:endParaRPr lang="fr-FR" sz="1800" dirty="0">
              <a:solidFill>
                <a:srgbClr val="FFFFFF"/>
              </a:solidFill>
            </a:endParaRPr>
          </a:p>
          <a:p>
            <a:pPr lvl="1"/>
            <a:r>
              <a:rPr lang="fr-FR" sz="1800" dirty="0">
                <a:solidFill>
                  <a:srgbClr val="FFFFFF"/>
                </a:solidFill>
              </a:rPr>
              <a:t>Répéter jusqu’à la convergence  :</a:t>
            </a:r>
          </a:p>
          <a:p>
            <a:pPr marL="972000" lvl="3" indent="0">
              <a:buNone/>
            </a:pPr>
            <a:r>
              <a:rPr lang="fr-FR" sz="1400" dirty="0">
                <a:solidFill>
                  <a:srgbClr val="FFFFFF"/>
                </a:solidFill>
              </a:rPr>
              <a:t>1) affecter chaque donnée au cluster le plus proche </a:t>
            </a:r>
          </a:p>
          <a:p>
            <a:pPr marL="972000" lvl="3" indent="0">
              <a:buNone/>
            </a:pPr>
            <a:r>
              <a:rPr lang="fr-FR" sz="1400" dirty="0">
                <a:solidFill>
                  <a:srgbClr val="FFFFFF"/>
                </a:solidFill>
              </a:rPr>
              <a:t>2) mettre à jour le centre de cluster</a:t>
            </a:r>
          </a:p>
          <a:p>
            <a:pPr marL="630000" lvl="2" indent="0">
              <a:buNone/>
            </a:pPr>
            <a:r>
              <a:rPr lang="fr-FR" sz="1600" i="1" dirty="0">
                <a:solidFill>
                  <a:srgbClr val="FFFFFF"/>
                </a:solidFill>
              </a:rPr>
              <a:t>La convergence est  quand les centres de clusters ne changent plus</a:t>
            </a:r>
          </a:p>
          <a:p>
            <a:endParaRPr lang="en-US" sz="2000" dirty="0">
              <a:solidFill>
                <a:srgbClr val="FFFFFF"/>
              </a:solidFill>
            </a:endParaRPr>
          </a:p>
          <a:p>
            <a:r>
              <a:rPr lang="en-US" sz="2000" dirty="0">
                <a:solidFill>
                  <a:srgbClr val="FFFFFF"/>
                </a:solidFill>
              </a:rPr>
              <a:t>Evaluation du k : Elbow method, maximiser le score Silhouette, minimizer le score Davies Bouldin , etc.</a:t>
            </a:r>
          </a:p>
          <a:p>
            <a:endParaRPr lang="fr-FR" sz="2000" dirty="0">
              <a:solidFill>
                <a:srgbClr val="FFFFFF"/>
              </a:solidFill>
            </a:endParaRPr>
          </a:p>
        </p:txBody>
      </p:sp>
      <p:pic>
        <p:nvPicPr>
          <p:cNvPr id="6" name="Image 5">
            <a:extLst>
              <a:ext uri="{FF2B5EF4-FFF2-40B4-BE49-F238E27FC236}">
                <a16:creationId xmlns:a16="http://schemas.microsoft.com/office/drawing/2014/main" id="{117E7BBD-990D-41F1-9A77-63E815BE7D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51145"/>
            <a:ext cx="4189264" cy="1772679"/>
          </a:xfrm>
          <a:prstGeom prst="rect">
            <a:avLst/>
          </a:prstGeom>
        </p:spPr>
      </p:pic>
    </p:spTree>
    <p:extLst>
      <p:ext uri="{BB962C8B-B14F-4D97-AF65-F5344CB8AC3E}">
        <p14:creationId xmlns:p14="http://schemas.microsoft.com/office/powerpoint/2010/main" val="3369623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72B8C49-62B2-4538-9E0F-B5A952360692}"/>
              </a:ext>
            </a:extLst>
          </p:cNvPr>
          <p:cNvSpPr>
            <a:spLocks noGrp="1"/>
          </p:cNvSpPr>
          <p:nvPr>
            <p:ph type="sldNum" sz="quarter" idx="12"/>
          </p:nvPr>
        </p:nvSpPr>
        <p:spPr>
          <a:xfrm>
            <a:off x="11139490" y="6466757"/>
            <a:ext cx="1052510" cy="365125"/>
          </a:xfrm>
        </p:spPr>
        <p:txBody>
          <a:bodyPr/>
          <a:lstStyle/>
          <a:p>
            <a:fld id="{A388344B-7EFD-4BC1-8599-83418DC90DBC}" type="slidenum">
              <a:rPr lang="fr-FR" smtClean="0"/>
              <a:t>17</a:t>
            </a:fld>
            <a:endParaRPr lang="fr-FR" dirty="0"/>
          </a:p>
        </p:txBody>
      </p:sp>
      <p:sp>
        <p:nvSpPr>
          <p:cNvPr id="2" name="Titre 1">
            <a:extLst>
              <a:ext uri="{FF2B5EF4-FFF2-40B4-BE49-F238E27FC236}">
                <a16:creationId xmlns:a16="http://schemas.microsoft.com/office/drawing/2014/main" id="{B072CA12-41E6-4EC9-98F4-76DB31AB3C9B}"/>
              </a:ext>
            </a:extLst>
          </p:cNvPr>
          <p:cNvSpPr>
            <a:spLocks noGrp="1"/>
          </p:cNvSpPr>
          <p:nvPr>
            <p:ph type="title" idx="4294967295"/>
          </p:nvPr>
        </p:nvSpPr>
        <p:spPr>
          <a:xfrm>
            <a:off x="361514" y="42863"/>
            <a:ext cx="11436786" cy="493712"/>
          </a:xfrm>
        </p:spPr>
        <p:txBody>
          <a:bodyPr>
            <a:normAutofit fontScale="90000"/>
          </a:bodyPr>
          <a:lstStyle/>
          <a:p>
            <a:r>
              <a:rPr lang="fr-FR" dirty="0">
                <a:solidFill>
                  <a:schemeClr val="tx1"/>
                </a:solidFill>
              </a:rPr>
              <a:t>Résultats de clustering avec k-</a:t>
            </a:r>
            <a:r>
              <a:rPr lang="fr-FR" dirty="0" err="1">
                <a:solidFill>
                  <a:schemeClr val="tx1"/>
                </a:solidFill>
              </a:rPr>
              <a:t>means</a:t>
            </a:r>
            <a:endParaRPr lang="fr-FR" dirty="0">
              <a:solidFill>
                <a:schemeClr val="tx1"/>
              </a:solidFill>
            </a:endParaRPr>
          </a:p>
        </p:txBody>
      </p:sp>
      <p:sp>
        <p:nvSpPr>
          <p:cNvPr id="21" name="Espace réservé du contenu 2">
            <a:extLst>
              <a:ext uri="{FF2B5EF4-FFF2-40B4-BE49-F238E27FC236}">
                <a16:creationId xmlns:a16="http://schemas.microsoft.com/office/drawing/2014/main" id="{89C2BA99-E29F-417D-AD02-367E0B86D276}"/>
              </a:ext>
            </a:extLst>
          </p:cNvPr>
          <p:cNvSpPr txBox="1">
            <a:spLocks/>
          </p:cNvSpPr>
          <p:nvPr/>
        </p:nvSpPr>
        <p:spPr>
          <a:xfrm>
            <a:off x="3498145" y="2768831"/>
            <a:ext cx="2343854" cy="18760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dirty="0"/>
              <a:t>Le maximum est atteint à k = 8 et  k =15</a:t>
            </a:r>
          </a:p>
        </p:txBody>
      </p:sp>
      <p:sp>
        <p:nvSpPr>
          <p:cNvPr id="22" name="Espace réservé du contenu 2">
            <a:extLst>
              <a:ext uri="{FF2B5EF4-FFF2-40B4-BE49-F238E27FC236}">
                <a16:creationId xmlns:a16="http://schemas.microsoft.com/office/drawing/2014/main" id="{DBBC1938-4117-41EA-8BC8-CE84686337CB}"/>
              </a:ext>
            </a:extLst>
          </p:cNvPr>
          <p:cNvSpPr txBox="1">
            <a:spLocks/>
          </p:cNvSpPr>
          <p:nvPr/>
        </p:nvSpPr>
        <p:spPr>
          <a:xfrm>
            <a:off x="3498144" y="5298311"/>
            <a:ext cx="2237845" cy="105365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dirty="0"/>
              <a:t>Le minimum est atteint pour k = 10</a:t>
            </a:r>
          </a:p>
        </p:txBody>
      </p:sp>
      <p:sp>
        <p:nvSpPr>
          <p:cNvPr id="23" name="Espace réservé du contenu 2">
            <a:extLst>
              <a:ext uri="{FF2B5EF4-FFF2-40B4-BE49-F238E27FC236}">
                <a16:creationId xmlns:a16="http://schemas.microsoft.com/office/drawing/2014/main" id="{36343C6B-50FE-4DEB-9CBC-026D32D9D559}"/>
              </a:ext>
            </a:extLst>
          </p:cNvPr>
          <p:cNvSpPr txBox="1">
            <a:spLocks/>
          </p:cNvSpPr>
          <p:nvPr/>
        </p:nvSpPr>
        <p:spPr>
          <a:xfrm>
            <a:off x="3604154" y="731370"/>
            <a:ext cx="2237846" cy="144714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dirty="0"/>
              <a:t>K optimal entre 8 et 12 cas le coude n’est pas  visible</a:t>
            </a:r>
          </a:p>
        </p:txBody>
      </p:sp>
      <p:grpSp>
        <p:nvGrpSpPr>
          <p:cNvPr id="14" name="Groupe 13">
            <a:extLst>
              <a:ext uri="{FF2B5EF4-FFF2-40B4-BE49-F238E27FC236}">
                <a16:creationId xmlns:a16="http://schemas.microsoft.com/office/drawing/2014/main" id="{1415E1FA-C6FC-4BB8-AF8E-78E13E47E950}"/>
              </a:ext>
            </a:extLst>
          </p:cNvPr>
          <p:cNvGrpSpPr/>
          <p:nvPr/>
        </p:nvGrpSpPr>
        <p:grpSpPr>
          <a:xfrm>
            <a:off x="6037327" y="4444945"/>
            <a:ext cx="3676589" cy="2659196"/>
            <a:chOff x="8227960" y="823483"/>
            <a:chExt cx="3770380" cy="2847669"/>
          </a:xfrm>
        </p:grpSpPr>
        <p:sp>
          <p:nvSpPr>
            <p:cNvPr id="15" name="ZoneTexte 14">
              <a:extLst>
                <a:ext uri="{FF2B5EF4-FFF2-40B4-BE49-F238E27FC236}">
                  <a16:creationId xmlns:a16="http://schemas.microsoft.com/office/drawing/2014/main" id="{CD5EC78A-761F-45E6-B104-DD4369A33BD3}"/>
                </a:ext>
              </a:extLst>
            </p:cNvPr>
            <p:cNvSpPr txBox="1"/>
            <p:nvPr/>
          </p:nvSpPr>
          <p:spPr>
            <a:xfrm>
              <a:off x="9227137" y="3341561"/>
              <a:ext cx="2391518" cy="329591"/>
            </a:xfrm>
            <a:prstGeom prst="rect">
              <a:avLst/>
            </a:prstGeom>
            <a:noFill/>
          </p:spPr>
          <p:txBody>
            <a:bodyPr wrap="square" rtlCol="0">
              <a:spAutoFit/>
            </a:bodyPr>
            <a:lstStyle/>
            <a:p>
              <a:endParaRPr lang="fr-FR" sz="1400" dirty="0"/>
            </a:p>
          </p:txBody>
        </p:sp>
        <p:pic>
          <p:nvPicPr>
            <p:cNvPr id="16" name="Image 15">
              <a:extLst>
                <a:ext uri="{FF2B5EF4-FFF2-40B4-BE49-F238E27FC236}">
                  <a16:creationId xmlns:a16="http://schemas.microsoft.com/office/drawing/2014/main" id="{B551A0FC-663A-4C0D-82AB-95C315C33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7960" y="823483"/>
              <a:ext cx="3770380" cy="2605163"/>
            </a:xfrm>
            <a:prstGeom prst="rect">
              <a:avLst/>
            </a:prstGeom>
          </p:spPr>
        </p:pic>
      </p:grpSp>
      <p:sp>
        <p:nvSpPr>
          <p:cNvPr id="17" name="Titre 1">
            <a:extLst>
              <a:ext uri="{FF2B5EF4-FFF2-40B4-BE49-F238E27FC236}">
                <a16:creationId xmlns:a16="http://schemas.microsoft.com/office/drawing/2014/main" id="{533C3E41-C62D-4268-83A5-CF73BB6D48FD}"/>
              </a:ext>
            </a:extLst>
          </p:cNvPr>
          <p:cNvSpPr txBox="1">
            <a:spLocks/>
          </p:cNvSpPr>
          <p:nvPr/>
        </p:nvSpPr>
        <p:spPr>
          <a:xfrm rot="16200000">
            <a:off x="-1959959" y="2906236"/>
            <a:ext cx="4290437" cy="493712"/>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cap="none" dirty="0">
                <a:solidFill>
                  <a:schemeClr val="tx1"/>
                </a:solidFill>
                <a:latin typeface="Abadi" panose="020B0604020104020204" pitchFamily="34" charset="0"/>
              </a:rPr>
              <a:t> </a:t>
            </a:r>
            <a:r>
              <a:rPr lang="fr-FR" sz="2400" cap="none" dirty="0" err="1">
                <a:solidFill>
                  <a:schemeClr val="tx1"/>
                </a:solidFill>
                <a:latin typeface="Abadi" panose="020B0604020104020204" pitchFamily="34" charset="0"/>
              </a:rPr>
              <a:t>Dataframe</a:t>
            </a:r>
            <a:r>
              <a:rPr lang="fr-FR" sz="2400" cap="none" dirty="0">
                <a:solidFill>
                  <a:schemeClr val="tx1"/>
                </a:solidFill>
                <a:latin typeface="Abadi" panose="020B0604020104020204" pitchFamily="34" charset="0"/>
              </a:rPr>
              <a:t> minimal</a:t>
            </a:r>
          </a:p>
        </p:txBody>
      </p:sp>
      <p:sp>
        <p:nvSpPr>
          <p:cNvPr id="19" name="Titre 1">
            <a:extLst>
              <a:ext uri="{FF2B5EF4-FFF2-40B4-BE49-F238E27FC236}">
                <a16:creationId xmlns:a16="http://schemas.microsoft.com/office/drawing/2014/main" id="{8BADE378-0D1D-4A7B-B315-7B982DF2F619}"/>
              </a:ext>
            </a:extLst>
          </p:cNvPr>
          <p:cNvSpPr txBox="1">
            <a:spLocks/>
          </p:cNvSpPr>
          <p:nvPr/>
        </p:nvSpPr>
        <p:spPr>
          <a:xfrm rot="16200000">
            <a:off x="4097215" y="5033847"/>
            <a:ext cx="3118502" cy="47756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cap="none" dirty="0" err="1">
                <a:solidFill>
                  <a:schemeClr val="tx1"/>
                </a:solidFill>
                <a:latin typeface="Abadi" panose="020B0604020104020204" pitchFamily="34" charset="0"/>
              </a:rPr>
              <a:t>Dataframe</a:t>
            </a:r>
            <a:r>
              <a:rPr lang="fr-FR" sz="2400" cap="none" dirty="0">
                <a:solidFill>
                  <a:schemeClr val="tx1"/>
                </a:solidFill>
                <a:latin typeface="Abadi" panose="020B0604020104020204" pitchFamily="34" charset="0"/>
              </a:rPr>
              <a:t> complet</a:t>
            </a:r>
          </a:p>
        </p:txBody>
      </p:sp>
      <p:sp>
        <p:nvSpPr>
          <p:cNvPr id="20" name="Espace réservé du contenu 2">
            <a:extLst>
              <a:ext uri="{FF2B5EF4-FFF2-40B4-BE49-F238E27FC236}">
                <a16:creationId xmlns:a16="http://schemas.microsoft.com/office/drawing/2014/main" id="{BD54D47B-CA8F-4D7F-BBD5-C927EA6A741A}"/>
              </a:ext>
            </a:extLst>
          </p:cNvPr>
          <p:cNvSpPr txBox="1">
            <a:spLocks/>
          </p:cNvSpPr>
          <p:nvPr/>
        </p:nvSpPr>
        <p:spPr>
          <a:xfrm>
            <a:off x="9713916" y="4530548"/>
            <a:ext cx="2637000" cy="18760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dirty="0"/>
              <a:t>En appliquant </a:t>
            </a:r>
            <a:r>
              <a:rPr lang="fr-FR" sz="1800" dirty="0"/>
              <a:t>K-</a:t>
            </a:r>
            <a:r>
              <a:rPr lang="fr-FR" sz="1800" dirty="0" err="1"/>
              <a:t>means</a:t>
            </a:r>
            <a:r>
              <a:rPr lang="fr-FR" sz="1800" dirty="0"/>
              <a:t> avec  82 </a:t>
            </a:r>
            <a:r>
              <a:rPr lang="fr-FR" sz="1800" dirty="0" err="1"/>
              <a:t>features</a:t>
            </a:r>
            <a:r>
              <a:rPr lang="fr-FR" sz="1800" dirty="0"/>
              <a:t>, le  </a:t>
            </a:r>
            <a:r>
              <a:rPr lang="fr-FR" dirty="0"/>
              <a:t>k optimal correspond à 9</a:t>
            </a:r>
          </a:p>
        </p:txBody>
      </p:sp>
      <p:grpSp>
        <p:nvGrpSpPr>
          <p:cNvPr id="7" name="Groupe 6">
            <a:extLst>
              <a:ext uri="{FF2B5EF4-FFF2-40B4-BE49-F238E27FC236}">
                <a16:creationId xmlns:a16="http://schemas.microsoft.com/office/drawing/2014/main" id="{F413A4BA-109F-46B8-9218-D490170903DF}"/>
              </a:ext>
            </a:extLst>
          </p:cNvPr>
          <p:cNvGrpSpPr/>
          <p:nvPr/>
        </p:nvGrpSpPr>
        <p:grpSpPr>
          <a:xfrm>
            <a:off x="5735989" y="506033"/>
            <a:ext cx="6265511" cy="3301935"/>
            <a:chOff x="5819621" y="3513202"/>
            <a:chExt cx="6900834" cy="3301935"/>
          </a:xfrm>
        </p:grpSpPr>
        <p:sp>
          <p:nvSpPr>
            <p:cNvPr id="25" name="Titre 1">
              <a:extLst>
                <a:ext uri="{FF2B5EF4-FFF2-40B4-BE49-F238E27FC236}">
                  <a16:creationId xmlns:a16="http://schemas.microsoft.com/office/drawing/2014/main" id="{8D5EFC95-DF6A-467A-990C-DB370A712728}"/>
                </a:ext>
              </a:extLst>
            </p:cNvPr>
            <p:cNvSpPr txBox="1">
              <a:spLocks/>
            </p:cNvSpPr>
            <p:nvPr/>
          </p:nvSpPr>
          <p:spPr>
            <a:xfrm>
              <a:off x="6120959" y="3513202"/>
              <a:ext cx="3661544" cy="493712"/>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b="1" u="sng" cap="none" dirty="0">
                  <a:solidFill>
                    <a:schemeClr val="tx1"/>
                  </a:solidFill>
                  <a:latin typeface="+mn-lt"/>
                </a:rPr>
                <a:t>Réduction de dimensionnalité</a:t>
              </a:r>
            </a:p>
          </p:txBody>
        </p:sp>
        <p:grpSp>
          <p:nvGrpSpPr>
            <p:cNvPr id="26" name="Groupe 25">
              <a:extLst>
                <a:ext uri="{FF2B5EF4-FFF2-40B4-BE49-F238E27FC236}">
                  <a16:creationId xmlns:a16="http://schemas.microsoft.com/office/drawing/2014/main" id="{57C06A06-7FB8-42C2-8154-EFD50FFE0771}"/>
                </a:ext>
              </a:extLst>
            </p:cNvPr>
            <p:cNvGrpSpPr/>
            <p:nvPr/>
          </p:nvGrpSpPr>
          <p:grpSpPr>
            <a:xfrm>
              <a:off x="5819621" y="3972260"/>
              <a:ext cx="3661544" cy="2842877"/>
              <a:chOff x="351622" y="4280390"/>
              <a:chExt cx="3194603" cy="3160231"/>
            </a:xfrm>
          </p:grpSpPr>
          <p:grpSp>
            <p:nvGrpSpPr>
              <p:cNvPr id="27" name="Groupe 26">
                <a:extLst>
                  <a:ext uri="{FF2B5EF4-FFF2-40B4-BE49-F238E27FC236}">
                    <a16:creationId xmlns:a16="http://schemas.microsoft.com/office/drawing/2014/main" id="{B9A1E2F7-260B-4F80-BD96-57649AA4DF2D}"/>
                  </a:ext>
                </a:extLst>
              </p:cNvPr>
              <p:cNvGrpSpPr/>
              <p:nvPr/>
            </p:nvGrpSpPr>
            <p:grpSpPr>
              <a:xfrm>
                <a:off x="351622" y="4280390"/>
                <a:ext cx="3194603" cy="3079544"/>
                <a:chOff x="6473940" y="1159742"/>
                <a:chExt cx="3194603" cy="3079544"/>
              </a:xfrm>
            </p:grpSpPr>
            <p:pic>
              <p:nvPicPr>
                <p:cNvPr id="29" name="Image 28">
                  <a:extLst>
                    <a:ext uri="{FF2B5EF4-FFF2-40B4-BE49-F238E27FC236}">
                      <a16:creationId xmlns:a16="http://schemas.microsoft.com/office/drawing/2014/main" id="{1F2380F3-6B27-4DAB-BF66-605250B238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3940" y="1159742"/>
                  <a:ext cx="3194603" cy="3079544"/>
                </a:xfrm>
                <a:prstGeom prst="rect">
                  <a:avLst/>
                </a:prstGeom>
              </p:spPr>
            </p:pic>
            <p:cxnSp>
              <p:nvCxnSpPr>
                <p:cNvPr id="30" name="Connecteur droit 29">
                  <a:extLst>
                    <a:ext uri="{FF2B5EF4-FFF2-40B4-BE49-F238E27FC236}">
                      <a16:creationId xmlns:a16="http://schemas.microsoft.com/office/drawing/2014/main" id="{24E8B48F-62A6-4A36-9D92-73B60B766B4C}"/>
                    </a:ext>
                  </a:extLst>
                </p:cNvPr>
                <p:cNvCxnSpPr>
                  <a:cxnSpLocks/>
                </p:cNvCxnSpPr>
                <p:nvPr/>
              </p:nvCxnSpPr>
              <p:spPr>
                <a:xfrm flipV="1">
                  <a:off x="8871101" y="1921860"/>
                  <a:ext cx="1" cy="20946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50FF2117-59D9-4635-94C6-C52FE6643733}"/>
                    </a:ext>
                  </a:extLst>
                </p:cNvPr>
                <p:cNvCxnSpPr>
                  <a:cxnSpLocks/>
                </p:cNvCxnSpPr>
                <p:nvPr/>
              </p:nvCxnSpPr>
              <p:spPr>
                <a:xfrm flipH="1">
                  <a:off x="6712691" y="1921860"/>
                  <a:ext cx="2158410" cy="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8" name="ZoneTexte 27">
                <a:extLst>
                  <a:ext uri="{FF2B5EF4-FFF2-40B4-BE49-F238E27FC236}">
                    <a16:creationId xmlns:a16="http://schemas.microsoft.com/office/drawing/2014/main" id="{19F4F5EB-AA7A-47F5-A60E-774012DAC6B9}"/>
                  </a:ext>
                </a:extLst>
              </p:cNvPr>
              <p:cNvSpPr txBox="1"/>
              <p:nvPr/>
            </p:nvSpPr>
            <p:spPr>
              <a:xfrm>
                <a:off x="2584315" y="7163622"/>
                <a:ext cx="328936" cy="276999"/>
              </a:xfrm>
              <a:prstGeom prst="rect">
                <a:avLst/>
              </a:prstGeom>
              <a:noFill/>
            </p:spPr>
            <p:txBody>
              <a:bodyPr wrap="none" rtlCol="0">
                <a:spAutoFit/>
              </a:bodyPr>
              <a:lstStyle/>
              <a:p>
                <a:r>
                  <a:rPr lang="fr-FR" sz="1200" dirty="0">
                    <a:solidFill>
                      <a:srgbClr val="FF0000"/>
                    </a:solidFill>
                  </a:rPr>
                  <a:t>55</a:t>
                </a:r>
              </a:p>
            </p:txBody>
          </p:sp>
        </p:grpSp>
        <p:sp>
          <p:nvSpPr>
            <p:cNvPr id="33" name="ZoneTexte 32">
              <a:extLst>
                <a:ext uri="{FF2B5EF4-FFF2-40B4-BE49-F238E27FC236}">
                  <a16:creationId xmlns:a16="http://schemas.microsoft.com/office/drawing/2014/main" id="{57704C7C-F9B8-43EE-A145-AB4059919E3C}"/>
                </a:ext>
              </a:extLst>
            </p:cNvPr>
            <p:cNvSpPr txBox="1"/>
            <p:nvPr/>
          </p:nvSpPr>
          <p:spPr>
            <a:xfrm>
              <a:off x="9481165" y="4270772"/>
              <a:ext cx="3239290" cy="2031325"/>
            </a:xfrm>
            <a:prstGeom prst="rect">
              <a:avLst/>
            </a:prstGeom>
            <a:noFill/>
          </p:spPr>
          <p:txBody>
            <a:bodyPr wrap="square" rtlCol="0">
              <a:spAutoFit/>
            </a:bodyPr>
            <a:lstStyle/>
            <a:p>
              <a:pPr algn="just"/>
              <a:r>
                <a:rPr lang="fr-FR" dirty="0"/>
                <a:t>Réduction avec ACP ne réduit pas vraiment le nombre de </a:t>
              </a:r>
              <a:r>
                <a:rPr lang="fr-FR" dirty="0" err="1"/>
                <a:t>features</a:t>
              </a:r>
              <a:r>
                <a:rPr lang="fr-FR" dirty="0"/>
                <a:t>  (55 à la place de 72 </a:t>
              </a:r>
              <a:r>
                <a:rPr lang="fr-FR" dirty="0" err="1"/>
                <a:t>features</a:t>
              </a:r>
              <a:r>
                <a:rPr lang="fr-FR" dirty="0"/>
                <a:t>)</a:t>
              </a:r>
            </a:p>
            <a:p>
              <a:pPr algn="just"/>
              <a:endParaRPr lang="fr-FR" dirty="0"/>
            </a:p>
            <a:p>
              <a:pPr algn="just"/>
              <a:r>
                <a:rPr lang="fr-FR" dirty="0">
                  <a:sym typeface="Wingdings" panose="05000000000000000000" pitchFamily="2" charset="2"/>
                </a:rPr>
                <a:t> </a:t>
              </a:r>
              <a:r>
                <a:rPr lang="fr-FR" dirty="0"/>
                <a:t>Ça revient à travailler avec le </a:t>
              </a:r>
              <a:r>
                <a:rPr lang="fr-FR" dirty="0" err="1"/>
                <a:t>dataframe</a:t>
              </a:r>
              <a:r>
                <a:rPr lang="fr-FR" dirty="0"/>
                <a:t> complet</a:t>
              </a:r>
            </a:p>
            <a:p>
              <a:pPr algn="just"/>
              <a:endParaRPr lang="fr-FR" dirty="0"/>
            </a:p>
          </p:txBody>
        </p:sp>
      </p:grpSp>
      <p:pic>
        <p:nvPicPr>
          <p:cNvPr id="5" name="Image 4">
            <a:extLst>
              <a:ext uri="{FF2B5EF4-FFF2-40B4-BE49-F238E27FC236}">
                <a16:creationId xmlns:a16="http://schemas.microsoft.com/office/drawing/2014/main" id="{A72FA8C3-E0C4-40E5-9666-5F2D21357A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720" y="559905"/>
            <a:ext cx="3236638" cy="2100872"/>
          </a:xfrm>
          <a:prstGeom prst="rect">
            <a:avLst/>
          </a:prstGeom>
        </p:spPr>
      </p:pic>
      <p:pic>
        <p:nvPicPr>
          <p:cNvPr id="9" name="Image 8">
            <a:extLst>
              <a:ext uri="{FF2B5EF4-FFF2-40B4-BE49-F238E27FC236}">
                <a16:creationId xmlns:a16="http://schemas.microsoft.com/office/drawing/2014/main" id="{80D04463-A37E-4EB4-9A2D-601573A9E8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408" y="4737844"/>
            <a:ext cx="3051736" cy="2174590"/>
          </a:xfrm>
          <a:prstGeom prst="rect">
            <a:avLst/>
          </a:prstGeom>
        </p:spPr>
      </p:pic>
      <p:pic>
        <p:nvPicPr>
          <p:cNvPr id="12" name="Image 11">
            <a:extLst>
              <a:ext uri="{FF2B5EF4-FFF2-40B4-BE49-F238E27FC236}">
                <a16:creationId xmlns:a16="http://schemas.microsoft.com/office/drawing/2014/main" id="{B80DF4A0-581E-4BB7-87AC-C206DC4DEF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5152" y="2592811"/>
            <a:ext cx="3051736" cy="2174590"/>
          </a:xfrm>
          <a:prstGeom prst="rect">
            <a:avLst/>
          </a:prstGeom>
        </p:spPr>
      </p:pic>
    </p:spTree>
    <p:extLst>
      <p:ext uri="{BB962C8B-B14F-4D97-AF65-F5344CB8AC3E}">
        <p14:creationId xmlns:p14="http://schemas.microsoft.com/office/powerpoint/2010/main" val="34266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31E0F15-8392-4495-9C6B-15B9420B1569}"/>
              </a:ext>
            </a:extLst>
          </p:cNvPr>
          <p:cNvSpPr>
            <a:spLocks noGrp="1"/>
          </p:cNvSpPr>
          <p:nvPr>
            <p:ph type="sldNum" sz="quarter" idx="12"/>
          </p:nvPr>
        </p:nvSpPr>
        <p:spPr>
          <a:xfrm>
            <a:off x="11125708" y="6492875"/>
            <a:ext cx="1052510" cy="365125"/>
          </a:xfrm>
        </p:spPr>
        <p:txBody>
          <a:bodyPr/>
          <a:lstStyle/>
          <a:p>
            <a:fld id="{A388344B-7EFD-4BC1-8599-83418DC90DBC}" type="slidenum">
              <a:rPr lang="fr-FR" smtClean="0"/>
              <a:t>18</a:t>
            </a:fld>
            <a:endParaRPr lang="fr-FR"/>
          </a:p>
        </p:txBody>
      </p:sp>
      <p:sp>
        <p:nvSpPr>
          <p:cNvPr id="8" name="ZoneTexte 7">
            <a:extLst>
              <a:ext uri="{FF2B5EF4-FFF2-40B4-BE49-F238E27FC236}">
                <a16:creationId xmlns:a16="http://schemas.microsoft.com/office/drawing/2014/main" id="{80B7ACF9-7090-416F-878C-ED03E437D8FB}"/>
              </a:ext>
            </a:extLst>
          </p:cNvPr>
          <p:cNvSpPr txBox="1"/>
          <p:nvPr/>
        </p:nvSpPr>
        <p:spPr>
          <a:xfrm>
            <a:off x="8045042" y="197442"/>
            <a:ext cx="3891082" cy="2308324"/>
          </a:xfrm>
          <a:prstGeom prst="rect">
            <a:avLst/>
          </a:prstGeom>
          <a:solidFill>
            <a:schemeClr val="bg1"/>
          </a:solidFill>
        </p:spPr>
        <p:txBody>
          <a:bodyPr wrap="square" rtlCol="0">
            <a:spAutoFit/>
          </a:bodyPr>
          <a:lstStyle/>
          <a:p>
            <a:pPr lvl="1" algn="just"/>
            <a:r>
              <a:rPr lang="fr-FR" dirty="0"/>
              <a:t>Sur le </a:t>
            </a:r>
            <a:r>
              <a:rPr lang="fr-FR" dirty="0" err="1"/>
              <a:t>dataframe</a:t>
            </a:r>
            <a:r>
              <a:rPr lang="fr-FR" dirty="0"/>
              <a:t> minimal : La comparaison de distribution / équilibre des cluster ainsi que la meilleure valeur de silhouette score nous permet de trancher plus facilement par rapport au nombre de cluster et leur équilibre de distribution</a:t>
            </a:r>
          </a:p>
        </p:txBody>
      </p:sp>
      <p:pic>
        <p:nvPicPr>
          <p:cNvPr id="10" name="Image 9">
            <a:extLst>
              <a:ext uri="{FF2B5EF4-FFF2-40B4-BE49-F238E27FC236}">
                <a16:creationId xmlns:a16="http://schemas.microsoft.com/office/drawing/2014/main" id="{B829081F-9248-421A-A660-DAD1E16CC8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761"/>
            <a:ext cx="4258420" cy="2456780"/>
          </a:xfrm>
          <a:prstGeom prst="rect">
            <a:avLst/>
          </a:prstGeom>
          <a:ln>
            <a:solidFill>
              <a:schemeClr val="bg2">
                <a:lumMod val="50000"/>
              </a:schemeClr>
            </a:solidFill>
          </a:ln>
        </p:spPr>
      </p:pic>
      <p:pic>
        <p:nvPicPr>
          <p:cNvPr id="14" name="Image 13" descr="Une image contenant texte&#10;&#10;Description générée automatiquement">
            <a:extLst>
              <a:ext uri="{FF2B5EF4-FFF2-40B4-BE49-F238E27FC236}">
                <a16:creationId xmlns:a16="http://schemas.microsoft.com/office/drawing/2014/main" id="{87C8AFEA-B62D-44EF-93E4-4963EC582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48" y="2652833"/>
            <a:ext cx="4545160" cy="884211"/>
          </a:xfrm>
          <a:prstGeom prst="rect">
            <a:avLst/>
          </a:prstGeom>
        </p:spPr>
      </p:pic>
      <p:pic>
        <p:nvPicPr>
          <p:cNvPr id="15" name="Image 14">
            <a:extLst>
              <a:ext uri="{FF2B5EF4-FFF2-40B4-BE49-F238E27FC236}">
                <a16:creationId xmlns:a16="http://schemas.microsoft.com/office/drawing/2014/main" id="{B8BA27C9-E565-4D99-AF90-067F8832B3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00184" y="69150"/>
            <a:ext cx="4258419" cy="2456780"/>
          </a:xfrm>
          <a:prstGeom prst="rect">
            <a:avLst/>
          </a:prstGeom>
          <a:ln>
            <a:solidFill>
              <a:schemeClr val="bg2">
                <a:lumMod val="50000"/>
              </a:schemeClr>
            </a:solidFill>
          </a:ln>
        </p:spPr>
      </p:pic>
      <p:sp>
        <p:nvSpPr>
          <p:cNvPr id="16" name="ZoneTexte 15">
            <a:extLst>
              <a:ext uri="{FF2B5EF4-FFF2-40B4-BE49-F238E27FC236}">
                <a16:creationId xmlns:a16="http://schemas.microsoft.com/office/drawing/2014/main" id="{E7A2DE11-E6FE-4A72-8AF7-5741EA6B3ED9}"/>
              </a:ext>
            </a:extLst>
          </p:cNvPr>
          <p:cNvSpPr txBox="1"/>
          <p:nvPr/>
        </p:nvSpPr>
        <p:spPr>
          <a:xfrm>
            <a:off x="3615654" y="3672336"/>
            <a:ext cx="2195769" cy="2031325"/>
          </a:xfrm>
          <a:prstGeom prst="rect">
            <a:avLst/>
          </a:prstGeom>
          <a:noFill/>
        </p:spPr>
        <p:txBody>
          <a:bodyPr wrap="square" rtlCol="0">
            <a:spAutoFit/>
          </a:bodyPr>
          <a:lstStyle/>
          <a:p>
            <a:pPr algn="just"/>
            <a:r>
              <a:rPr lang="fr-FR" dirty="0"/>
              <a:t>La projection sur plan t-SNE nous donne une visualisation très confuse des clusters, des ilots de points sont présents et très chevauchés </a:t>
            </a:r>
          </a:p>
        </p:txBody>
      </p:sp>
      <p:sp>
        <p:nvSpPr>
          <p:cNvPr id="17" name="ZoneTexte 16">
            <a:extLst>
              <a:ext uri="{FF2B5EF4-FFF2-40B4-BE49-F238E27FC236}">
                <a16:creationId xmlns:a16="http://schemas.microsoft.com/office/drawing/2014/main" id="{9736CF1A-07FC-4F5D-8DAF-45342FC07B5F}"/>
              </a:ext>
            </a:extLst>
          </p:cNvPr>
          <p:cNvSpPr txBox="1"/>
          <p:nvPr/>
        </p:nvSpPr>
        <p:spPr>
          <a:xfrm>
            <a:off x="9097583" y="3672336"/>
            <a:ext cx="2838541" cy="3139321"/>
          </a:xfrm>
          <a:prstGeom prst="rect">
            <a:avLst/>
          </a:prstGeom>
          <a:noFill/>
        </p:spPr>
        <p:txBody>
          <a:bodyPr wrap="square" rtlCol="0">
            <a:spAutoFit/>
          </a:bodyPr>
          <a:lstStyle/>
          <a:p>
            <a:pPr algn="just"/>
            <a:r>
              <a:rPr lang="fr-FR" dirty="0"/>
              <a:t>La projection sur plan t-SNE nous donne une bonne visualisation des clusters obtenus pour la valeur de k sélectionnée précédemment.</a:t>
            </a:r>
          </a:p>
          <a:p>
            <a:pPr algn="just"/>
            <a:r>
              <a:rPr lang="fr-FR" dirty="0"/>
              <a:t>Les clusters sont en majorité équilibrés et bien distincts sauf quelques exception qui peuvent être expliqués par les valeurs atypiques mais qui ne suivent pas la même variation</a:t>
            </a:r>
          </a:p>
        </p:txBody>
      </p:sp>
      <p:pic>
        <p:nvPicPr>
          <p:cNvPr id="18" name="Image 17">
            <a:extLst>
              <a:ext uri="{FF2B5EF4-FFF2-40B4-BE49-F238E27FC236}">
                <a16:creationId xmlns:a16="http://schemas.microsoft.com/office/drawing/2014/main" id="{8DF75C28-E2EE-4E9E-8212-7214482727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6251" y="3647519"/>
            <a:ext cx="3231332" cy="3188954"/>
          </a:xfrm>
          <a:prstGeom prst="rect">
            <a:avLst/>
          </a:prstGeom>
        </p:spPr>
      </p:pic>
      <p:pic>
        <p:nvPicPr>
          <p:cNvPr id="4" name="Image 3">
            <a:extLst>
              <a:ext uri="{FF2B5EF4-FFF2-40B4-BE49-F238E27FC236}">
                <a16:creationId xmlns:a16="http://schemas.microsoft.com/office/drawing/2014/main" id="{AAA524F1-BCCE-435F-9493-440A341458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82" y="3640309"/>
            <a:ext cx="3231332" cy="3188954"/>
          </a:xfrm>
          <a:prstGeom prst="rect">
            <a:avLst/>
          </a:prstGeom>
        </p:spPr>
      </p:pic>
    </p:spTree>
    <p:extLst>
      <p:ext uri="{BB962C8B-B14F-4D97-AF65-F5344CB8AC3E}">
        <p14:creationId xmlns:p14="http://schemas.microsoft.com/office/powerpoint/2010/main" val="4115918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746228" y="1073231"/>
            <a:ext cx="3054091" cy="4711539"/>
          </a:xfrm>
        </p:spPr>
        <p:txBody>
          <a:bodyPr anchor="ctr">
            <a:normAutofit/>
          </a:bodyPr>
          <a:lstStyle/>
          <a:p>
            <a:r>
              <a:rPr lang="fr-FR" sz="2700" dirty="0">
                <a:solidFill>
                  <a:schemeClr val="accent1"/>
                </a:solidFill>
              </a:rPr>
              <a:t>classification hiérarchique ascendante</a:t>
            </a:r>
            <a:br>
              <a:rPr lang="fr-FR" sz="2700" dirty="0">
                <a:solidFill>
                  <a:schemeClr val="accent1"/>
                </a:solidFill>
              </a:rPr>
            </a:br>
            <a:br>
              <a:rPr lang="fr-FR" sz="2700" dirty="0">
                <a:solidFill>
                  <a:schemeClr val="accent1"/>
                </a:solidFill>
              </a:rPr>
            </a:br>
            <a:br>
              <a:rPr lang="fr-FR" sz="2700" dirty="0">
                <a:solidFill>
                  <a:schemeClr val="accent1"/>
                </a:solidFill>
              </a:rPr>
            </a:br>
            <a:br>
              <a:rPr lang="fr-FR" sz="2700" dirty="0">
                <a:solidFill>
                  <a:schemeClr val="accent1"/>
                </a:solidFill>
              </a:rPr>
            </a:br>
            <a:br>
              <a:rPr lang="fr-FR" sz="2700" dirty="0">
                <a:solidFill>
                  <a:schemeClr val="accent1"/>
                </a:solidFill>
              </a:rPr>
            </a:br>
            <a:br>
              <a:rPr lang="fr-FR" sz="2700" dirty="0">
                <a:solidFill>
                  <a:schemeClr val="accent1"/>
                </a:solidFill>
              </a:rPr>
            </a:br>
            <a:br>
              <a:rPr lang="fr-FR" sz="2700" dirty="0">
                <a:solidFill>
                  <a:schemeClr val="accent1"/>
                </a:solidFill>
              </a:rPr>
            </a:br>
            <a:endParaRPr lang="fr-FR" sz="2700" dirty="0">
              <a:solidFill>
                <a:schemeClr val="accent1"/>
              </a:solidFill>
            </a:endParaRP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Espace réservé du numéro de diapositive 3"/>
          <p:cNvSpPr>
            <a:spLocks noGrp="1"/>
          </p:cNvSpPr>
          <p:nvPr>
            <p:ph type="sldNum" sz="quarter" idx="12"/>
          </p:nvPr>
        </p:nvSpPr>
        <p:spPr>
          <a:xfrm>
            <a:off x="746426" y="5956137"/>
            <a:ext cx="673300" cy="365125"/>
          </a:xfrm>
        </p:spPr>
        <p:txBody>
          <a:bodyPr>
            <a:normAutofit/>
          </a:bodyPr>
          <a:lstStyle/>
          <a:p>
            <a:pPr algn="l">
              <a:spcAft>
                <a:spcPts val="600"/>
              </a:spcAft>
            </a:pPr>
            <a:fld id="{A388344B-7EFD-4BC1-8599-83418DC90DBC}" type="slidenum">
              <a:rPr lang="fr-FR">
                <a:solidFill>
                  <a:schemeClr val="accent1">
                    <a:lumMod val="75000"/>
                    <a:lumOff val="25000"/>
                  </a:schemeClr>
                </a:solidFill>
              </a:rPr>
              <a:pPr algn="l">
                <a:spcAft>
                  <a:spcPts val="600"/>
                </a:spcAft>
              </a:pPr>
              <a:t>19</a:t>
            </a:fld>
            <a:endParaRPr lang="fr-FR">
              <a:solidFill>
                <a:schemeClr val="accent1">
                  <a:lumMod val="75000"/>
                  <a:lumOff val="25000"/>
                </a:schemeClr>
              </a:solidFill>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p:cNvSpPr>
            <a:spLocks noGrp="1"/>
          </p:cNvSpPr>
          <p:nvPr>
            <p:ph idx="1"/>
          </p:nvPr>
        </p:nvSpPr>
        <p:spPr>
          <a:xfrm>
            <a:off x="4434615" y="812713"/>
            <a:ext cx="7159622" cy="5499269"/>
          </a:xfrm>
        </p:spPr>
        <p:txBody>
          <a:bodyPr>
            <a:normAutofit/>
          </a:bodyPr>
          <a:lstStyle/>
          <a:p>
            <a:pPr>
              <a:lnSpc>
                <a:spcPct val="90000"/>
              </a:lnSpc>
            </a:pPr>
            <a:r>
              <a:rPr lang="en-US" sz="2000" dirty="0">
                <a:solidFill>
                  <a:srgbClr val="FFFFFF"/>
                </a:solidFill>
              </a:rPr>
              <a:t>Classification </a:t>
            </a:r>
            <a:r>
              <a:rPr lang="en-US" sz="2000" dirty="0" err="1">
                <a:solidFill>
                  <a:srgbClr val="FFFFFF"/>
                </a:solidFill>
              </a:rPr>
              <a:t>Hierarchique</a:t>
            </a:r>
            <a:r>
              <a:rPr lang="en-US" sz="2000" dirty="0">
                <a:solidFill>
                  <a:srgbClr val="FFFFFF"/>
                </a:solidFill>
              </a:rPr>
              <a:t>  </a:t>
            </a:r>
            <a:r>
              <a:rPr lang="en-US" sz="2000" dirty="0" err="1">
                <a:solidFill>
                  <a:srgbClr val="FFFFFF"/>
                </a:solidFill>
              </a:rPr>
              <a:t>Ascendante</a:t>
            </a:r>
            <a:r>
              <a:rPr lang="en-US" sz="2000" dirty="0">
                <a:solidFill>
                  <a:srgbClr val="FFFFFF"/>
                </a:solidFill>
              </a:rPr>
              <a:t>  : </a:t>
            </a:r>
            <a:r>
              <a:rPr lang="fr-FR" sz="2000" dirty="0">
                <a:solidFill>
                  <a:srgbClr val="FFFFFF"/>
                </a:solidFill>
              </a:rPr>
              <a:t>elle part d'une situation où tous les individus sont seuls dans une classe, puis sont rassemblés en classes de plus en plus grandes, elle produit une hiérarchie H appelée Dendrogramme </a:t>
            </a:r>
            <a:endParaRPr lang="en-US" sz="2000" dirty="0">
              <a:solidFill>
                <a:srgbClr val="FFFFFF"/>
              </a:solidFill>
            </a:endParaRPr>
          </a:p>
          <a:p>
            <a:pPr marL="630000" lvl="2" indent="0">
              <a:lnSpc>
                <a:spcPct val="90000"/>
              </a:lnSpc>
              <a:buNone/>
            </a:pPr>
            <a:r>
              <a:rPr lang="en-US" sz="2000" dirty="0">
                <a:solidFill>
                  <a:srgbClr val="FFFFFF"/>
                </a:solidFill>
              </a:rPr>
              <a:t>	1) considerer tout point </a:t>
            </a:r>
            <a:r>
              <a:rPr lang="en-US" sz="2000" dirty="0" err="1">
                <a:solidFill>
                  <a:srgbClr val="FFFFFF"/>
                </a:solidFill>
              </a:rPr>
              <a:t>comme</a:t>
            </a:r>
            <a:r>
              <a:rPr lang="en-US" sz="2000" dirty="0">
                <a:solidFill>
                  <a:srgbClr val="FFFFFF"/>
                </a:solidFill>
              </a:rPr>
              <a:t> cluster</a:t>
            </a:r>
          </a:p>
          <a:p>
            <a:pPr marL="630000" lvl="2" indent="0">
              <a:lnSpc>
                <a:spcPct val="90000"/>
              </a:lnSpc>
              <a:buNone/>
            </a:pPr>
            <a:r>
              <a:rPr lang="en-US" sz="2000" dirty="0">
                <a:solidFill>
                  <a:srgbClr val="FFFFFF"/>
                </a:solidFill>
              </a:rPr>
              <a:t>	2) joinder les clusters </a:t>
            </a:r>
            <a:r>
              <a:rPr lang="en-US" sz="2000" dirty="0" err="1">
                <a:solidFill>
                  <a:srgbClr val="FFFFFF"/>
                </a:solidFill>
              </a:rPr>
              <a:t>en</a:t>
            </a:r>
            <a:r>
              <a:rPr lang="en-US" sz="2000" dirty="0">
                <a:solidFill>
                  <a:srgbClr val="FFFFFF"/>
                </a:solidFill>
              </a:rPr>
              <a:t> se </a:t>
            </a:r>
            <a:r>
              <a:rPr lang="en-US" sz="2000" dirty="0" err="1">
                <a:solidFill>
                  <a:srgbClr val="FFFFFF"/>
                </a:solidFill>
              </a:rPr>
              <a:t>basant</a:t>
            </a:r>
            <a:r>
              <a:rPr lang="en-US" sz="2000" dirty="0">
                <a:solidFill>
                  <a:srgbClr val="FFFFFF"/>
                </a:solidFill>
              </a:rPr>
              <a:t> sur </a:t>
            </a:r>
            <a:r>
              <a:rPr lang="en-US" sz="2000" dirty="0" err="1">
                <a:solidFill>
                  <a:srgbClr val="FFFFFF"/>
                </a:solidFill>
              </a:rPr>
              <a:t>leur</a:t>
            </a:r>
            <a:r>
              <a:rPr lang="en-US" sz="2000" dirty="0">
                <a:solidFill>
                  <a:srgbClr val="FFFFFF"/>
                </a:solidFill>
              </a:rPr>
              <a:t> </a:t>
            </a:r>
            <a:r>
              <a:rPr lang="en-US" sz="2000" dirty="0" err="1">
                <a:solidFill>
                  <a:srgbClr val="FFFFFF"/>
                </a:solidFill>
              </a:rPr>
              <a:t>similarités</a:t>
            </a:r>
            <a:r>
              <a:rPr lang="en-US" sz="2000" dirty="0">
                <a:solidFill>
                  <a:srgbClr val="FFFFFF"/>
                </a:solidFill>
              </a:rPr>
              <a:t> </a:t>
            </a:r>
          </a:p>
          <a:p>
            <a:pPr marL="630000" lvl="2" indent="0">
              <a:lnSpc>
                <a:spcPct val="90000"/>
              </a:lnSpc>
              <a:buNone/>
            </a:pPr>
            <a:r>
              <a:rPr lang="en-US" sz="2000" dirty="0">
                <a:solidFill>
                  <a:srgbClr val="FFFFFF"/>
                </a:solidFill>
              </a:rPr>
              <a:t>	Si deux clusters </a:t>
            </a:r>
            <a:r>
              <a:rPr lang="en-US" sz="2000" dirty="0" err="1">
                <a:solidFill>
                  <a:srgbClr val="FFFFFF"/>
                </a:solidFill>
              </a:rPr>
              <a:t>sont</a:t>
            </a:r>
            <a:r>
              <a:rPr lang="en-US" sz="2000" dirty="0">
                <a:solidFill>
                  <a:srgbClr val="FFFFFF"/>
                </a:solidFill>
              </a:rPr>
              <a:t> </a:t>
            </a:r>
            <a:r>
              <a:rPr lang="en-US" sz="2000" dirty="0" err="1">
                <a:solidFill>
                  <a:srgbClr val="FFFFFF"/>
                </a:solidFill>
              </a:rPr>
              <a:t>proches</a:t>
            </a:r>
            <a:r>
              <a:rPr lang="en-US" sz="2000" dirty="0">
                <a:solidFill>
                  <a:srgbClr val="FFFFFF"/>
                </a:solidFill>
              </a:rPr>
              <a:t> : grouper les clusters</a:t>
            </a:r>
          </a:p>
          <a:p>
            <a:pPr marL="630000" lvl="2" indent="0">
              <a:lnSpc>
                <a:spcPct val="90000"/>
              </a:lnSpc>
              <a:buNone/>
            </a:pPr>
            <a:r>
              <a:rPr lang="en-US" sz="2000" dirty="0">
                <a:solidFill>
                  <a:srgbClr val="FFFFFF"/>
                </a:solidFill>
              </a:rPr>
              <a:t>	</a:t>
            </a:r>
            <a:r>
              <a:rPr lang="en-US" sz="2000" dirty="0" err="1">
                <a:solidFill>
                  <a:srgbClr val="FFFFFF"/>
                </a:solidFill>
              </a:rPr>
              <a:t>Répéter</a:t>
            </a:r>
            <a:r>
              <a:rPr lang="en-US" sz="2000" dirty="0">
                <a:solidFill>
                  <a:srgbClr val="FFFFFF"/>
                </a:solidFill>
              </a:rPr>
              <a:t> </a:t>
            </a:r>
            <a:r>
              <a:rPr lang="en-US" sz="2000" dirty="0" err="1">
                <a:solidFill>
                  <a:srgbClr val="FFFFFF"/>
                </a:solidFill>
              </a:rPr>
              <a:t>jusqu’à</a:t>
            </a:r>
            <a:r>
              <a:rPr lang="en-US" sz="2000" dirty="0">
                <a:solidFill>
                  <a:srgbClr val="FFFFFF"/>
                </a:solidFill>
              </a:rPr>
              <a:t> </a:t>
            </a:r>
            <a:r>
              <a:rPr lang="en-US" sz="2000" dirty="0" err="1">
                <a:solidFill>
                  <a:srgbClr val="FFFFFF"/>
                </a:solidFill>
              </a:rPr>
              <a:t>aboutir</a:t>
            </a:r>
            <a:r>
              <a:rPr lang="en-US" sz="2000" dirty="0">
                <a:solidFill>
                  <a:srgbClr val="FFFFFF"/>
                </a:solidFill>
              </a:rPr>
              <a:t> à un </a:t>
            </a:r>
            <a:r>
              <a:rPr lang="en-US" sz="2000" dirty="0" err="1">
                <a:solidFill>
                  <a:srgbClr val="FFFFFF"/>
                </a:solidFill>
              </a:rPr>
              <a:t>seul</a:t>
            </a:r>
            <a:r>
              <a:rPr lang="en-US" sz="2000" dirty="0">
                <a:solidFill>
                  <a:srgbClr val="FFFFFF"/>
                </a:solidFill>
              </a:rPr>
              <a:t> cluster </a:t>
            </a:r>
          </a:p>
          <a:p>
            <a:pPr>
              <a:lnSpc>
                <a:spcPct val="90000"/>
              </a:lnSpc>
            </a:pPr>
            <a:r>
              <a:rPr lang="en-US" sz="2000" dirty="0">
                <a:solidFill>
                  <a:srgbClr val="FFFFFF"/>
                </a:solidFill>
              </a:rPr>
              <a:t>La determination de k  se fait par decoupage au </a:t>
            </a:r>
            <a:r>
              <a:rPr lang="en-US" sz="2000" dirty="0" err="1">
                <a:solidFill>
                  <a:srgbClr val="FFFFFF"/>
                </a:solidFill>
              </a:rPr>
              <a:t>niveau</a:t>
            </a:r>
            <a:r>
              <a:rPr lang="en-US" sz="2000" dirty="0">
                <a:solidFill>
                  <a:srgbClr val="FFFFFF"/>
                </a:solidFill>
              </a:rPr>
              <a:t> de la plus </a:t>
            </a:r>
            <a:r>
              <a:rPr lang="en-US" sz="2000" dirty="0" err="1">
                <a:solidFill>
                  <a:srgbClr val="FFFFFF"/>
                </a:solidFill>
              </a:rPr>
              <a:t>grande</a:t>
            </a:r>
            <a:r>
              <a:rPr lang="en-US" sz="2000" dirty="0">
                <a:solidFill>
                  <a:srgbClr val="FFFFFF"/>
                </a:solidFill>
              </a:rPr>
              <a:t> </a:t>
            </a:r>
            <a:r>
              <a:rPr lang="en-US" sz="2000" dirty="0" err="1">
                <a:solidFill>
                  <a:srgbClr val="FFFFFF"/>
                </a:solidFill>
              </a:rPr>
              <a:t>perte</a:t>
            </a:r>
            <a:r>
              <a:rPr lang="en-US" sz="2000" dirty="0">
                <a:solidFill>
                  <a:srgbClr val="FFFFFF"/>
                </a:solidFill>
              </a:rPr>
              <a:t> </a:t>
            </a:r>
            <a:r>
              <a:rPr lang="en-US" sz="2000" dirty="0" err="1">
                <a:solidFill>
                  <a:srgbClr val="FFFFFF"/>
                </a:solidFill>
              </a:rPr>
              <a:t>d’inertie</a:t>
            </a:r>
            <a:endParaRPr lang="en-US" sz="2000" dirty="0">
              <a:solidFill>
                <a:srgbClr val="FFFFFF"/>
              </a:solidFill>
            </a:endParaRPr>
          </a:p>
          <a:p>
            <a:pPr>
              <a:lnSpc>
                <a:spcPct val="90000"/>
              </a:lnSpc>
            </a:pPr>
            <a:r>
              <a:rPr lang="en-US" sz="2000" dirty="0">
                <a:solidFill>
                  <a:srgbClr val="FFFFFF"/>
                </a:solidFill>
              </a:rPr>
              <a:t>Le coefficient </a:t>
            </a:r>
            <a:r>
              <a:rPr lang="en-US" sz="2000" dirty="0" err="1">
                <a:solidFill>
                  <a:srgbClr val="FFFFFF"/>
                </a:solidFill>
              </a:rPr>
              <a:t>d’aggregation</a:t>
            </a:r>
            <a:r>
              <a:rPr lang="en-US" sz="2000" dirty="0">
                <a:solidFill>
                  <a:srgbClr val="FFFFFF"/>
                </a:solidFill>
              </a:rPr>
              <a:t>  “linkage” determine la distance à </a:t>
            </a:r>
            <a:r>
              <a:rPr lang="en-US" sz="2000" dirty="0" err="1">
                <a:solidFill>
                  <a:srgbClr val="FFFFFF"/>
                </a:solidFill>
              </a:rPr>
              <a:t>utiliser</a:t>
            </a:r>
            <a:r>
              <a:rPr lang="en-US" sz="2000" dirty="0">
                <a:solidFill>
                  <a:srgbClr val="FFFFFF"/>
                </a:solidFill>
              </a:rPr>
              <a:t> entre les </a:t>
            </a:r>
            <a:r>
              <a:rPr lang="en-US" sz="2000" dirty="0" err="1">
                <a:solidFill>
                  <a:srgbClr val="FFFFFF"/>
                </a:solidFill>
              </a:rPr>
              <a:t>individus</a:t>
            </a:r>
            <a:r>
              <a:rPr lang="en-US" sz="2000" dirty="0">
                <a:solidFill>
                  <a:srgbClr val="FFFFFF"/>
                </a:solidFill>
              </a:rPr>
              <a:t> </a:t>
            </a:r>
            <a:r>
              <a:rPr lang="en-US" sz="2000" dirty="0" err="1">
                <a:solidFill>
                  <a:srgbClr val="FFFFFF"/>
                </a:solidFill>
              </a:rPr>
              <a:t>avant</a:t>
            </a:r>
            <a:r>
              <a:rPr lang="en-US" sz="2000" dirty="0">
                <a:solidFill>
                  <a:srgbClr val="FFFFFF"/>
                </a:solidFill>
              </a:rPr>
              <a:t> fusion </a:t>
            </a:r>
          </a:p>
          <a:p>
            <a:pPr>
              <a:lnSpc>
                <a:spcPct val="90000"/>
              </a:lnSpc>
            </a:pPr>
            <a:endParaRPr lang="en-US" sz="2000" dirty="0">
              <a:solidFill>
                <a:srgbClr val="FFFFFF"/>
              </a:solidFill>
            </a:endParaRPr>
          </a:p>
          <a:p>
            <a:pPr>
              <a:lnSpc>
                <a:spcPct val="90000"/>
              </a:lnSpc>
            </a:pPr>
            <a:endParaRPr lang="fr-FR" sz="1400" dirty="0">
              <a:solidFill>
                <a:srgbClr val="FFFFFF"/>
              </a:solidFill>
            </a:endParaRPr>
          </a:p>
        </p:txBody>
      </p:sp>
      <p:sp>
        <p:nvSpPr>
          <p:cNvPr id="6" name="Rectangle 1">
            <a:extLst>
              <a:ext uri="{FF2B5EF4-FFF2-40B4-BE49-F238E27FC236}">
                <a16:creationId xmlns:a16="http://schemas.microsoft.com/office/drawing/2014/main" id="{33F8BD5E-5319-4BA2-BEF5-EE54FD48A742}"/>
              </a:ext>
            </a:extLst>
          </p:cNvPr>
          <p:cNvSpPr>
            <a:spLocks noChangeArrowheads="1"/>
          </p:cNvSpPr>
          <p:nvPr/>
        </p:nvSpPr>
        <p:spPr bwMode="auto">
          <a:xfrm>
            <a:off x="4844622" y="5362017"/>
            <a:ext cx="7124111" cy="959245"/>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i="1" dirty="0">
                <a:solidFill>
                  <a:srgbClr val="FFFFFF"/>
                </a:solidFill>
              </a:rPr>
              <a:t>« </a:t>
            </a:r>
            <a:r>
              <a:rPr lang="fr-FR" altLang="fr-FR" sz="1600" i="1" dirty="0" err="1">
                <a:solidFill>
                  <a:srgbClr val="FFFFFF"/>
                </a:solidFill>
              </a:rPr>
              <a:t>ward</a:t>
            </a:r>
            <a:r>
              <a:rPr lang="fr-FR" altLang="fr-FR" sz="1600" i="1" dirty="0">
                <a:solidFill>
                  <a:srgbClr val="FFFFFF"/>
                </a:solidFill>
              </a:rPr>
              <a:t> » minimise la variance des clusters fusionnés.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i="1" dirty="0">
                <a:solidFill>
                  <a:srgbClr val="FFFFFF"/>
                </a:solidFill>
              </a:rPr>
              <a:t>« moyenne » minimise la moyenne des distances de chaque individu des deux clusters.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i="1" dirty="0">
                <a:solidFill>
                  <a:srgbClr val="FFFFFF"/>
                </a:solidFill>
              </a:rPr>
              <a:t> « complet » utilise les distances maximales entre toutes les observations des deux clusters.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i="1" dirty="0">
                <a:solidFill>
                  <a:srgbClr val="FFFFFF"/>
                </a:solidFill>
              </a:rPr>
              <a:t> « single » utilise le minimum des distances entre toutes les observations des deux clusters. </a:t>
            </a:r>
          </a:p>
        </p:txBody>
      </p:sp>
      <p:pic>
        <p:nvPicPr>
          <p:cNvPr id="8" name="Image 7">
            <a:extLst>
              <a:ext uri="{FF2B5EF4-FFF2-40B4-BE49-F238E27FC236}">
                <a16:creationId xmlns:a16="http://schemas.microsoft.com/office/drawing/2014/main" id="{F798787B-D7CB-4C06-A7A3-8EE9DAE52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14" y="2665343"/>
            <a:ext cx="3556452" cy="3857705"/>
          </a:xfrm>
          <a:prstGeom prst="rect">
            <a:avLst/>
          </a:prstGeom>
        </p:spPr>
      </p:pic>
    </p:spTree>
    <p:extLst>
      <p:ext uri="{BB962C8B-B14F-4D97-AF65-F5344CB8AC3E}">
        <p14:creationId xmlns:p14="http://schemas.microsoft.com/office/powerpoint/2010/main" val="1120848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388344B-7EFD-4BC1-8599-83418DC90DBC}" type="slidenum">
              <a:rPr lang="fr-FR" smtClean="0"/>
              <a:t>2</a:t>
            </a:fld>
            <a:endParaRPr lang="fr-FR"/>
          </a:p>
        </p:txBody>
      </p:sp>
      <p:sp>
        <p:nvSpPr>
          <p:cNvPr id="5" name="Titre 1"/>
          <p:cNvSpPr txBox="1">
            <a:spLocks/>
          </p:cNvSpPr>
          <p:nvPr/>
        </p:nvSpPr>
        <p:spPr>
          <a:xfrm>
            <a:off x="581191" y="646042"/>
            <a:ext cx="10993549" cy="685800"/>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a:solidFill>
                  <a:schemeClr val="tx1">
                    <a:lumMod val="65000"/>
                    <a:lumOff val="35000"/>
                  </a:schemeClr>
                </a:solidFill>
              </a:rPr>
              <a:t>Plan</a:t>
            </a:r>
            <a:endParaRPr lang="fr-FR" dirty="0">
              <a:solidFill>
                <a:schemeClr val="tx1">
                  <a:lumMod val="65000"/>
                  <a:lumOff val="35000"/>
                </a:schemeClr>
              </a:solidFill>
            </a:endParaRPr>
          </a:p>
        </p:txBody>
      </p:sp>
      <p:graphicFrame>
        <p:nvGraphicFramePr>
          <p:cNvPr id="6" name="Diagramme 5"/>
          <p:cNvGraphicFramePr/>
          <p:nvPr>
            <p:extLst>
              <p:ext uri="{D42A27DB-BD31-4B8C-83A1-F6EECF244321}">
                <p14:modId xmlns:p14="http://schemas.microsoft.com/office/powerpoint/2010/main" val="1289850934"/>
              </p:ext>
            </p:extLst>
          </p:nvPr>
        </p:nvGraphicFramePr>
        <p:xfrm>
          <a:off x="-1" y="1752610"/>
          <a:ext cx="12284765" cy="3782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ZoneTexte 1">
            <a:extLst>
              <a:ext uri="{FF2B5EF4-FFF2-40B4-BE49-F238E27FC236}">
                <a16:creationId xmlns:a16="http://schemas.microsoft.com/office/drawing/2014/main" id="{2B4FADF8-1C67-44A3-91D0-6E28EFBE5A40}"/>
              </a:ext>
            </a:extLst>
          </p:cNvPr>
          <p:cNvSpPr txBox="1"/>
          <p:nvPr/>
        </p:nvSpPr>
        <p:spPr>
          <a:xfrm>
            <a:off x="2050473" y="1478594"/>
            <a:ext cx="377026" cy="3900811"/>
          </a:xfrm>
          <a:prstGeom prst="rect">
            <a:avLst/>
          </a:prstGeom>
          <a:noFill/>
        </p:spPr>
        <p:txBody>
          <a:bodyPr wrap="none" rtlCol="0">
            <a:spAutoFit/>
          </a:bodyPr>
          <a:lstStyle/>
          <a:p>
            <a:pPr>
              <a:lnSpc>
                <a:spcPct val="200000"/>
              </a:lnSpc>
            </a:pPr>
            <a:r>
              <a:rPr lang="fr-FR" sz="3200" dirty="0"/>
              <a:t>1</a:t>
            </a:r>
          </a:p>
          <a:p>
            <a:pPr>
              <a:lnSpc>
                <a:spcPct val="200000"/>
              </a:lnSpc>
            </a:pPr>
            <a:r>
              <a:rPr lang="fr-FR" sz="3200" dirty="0"/>
              <a:t>2</a:t>
            </a:r>
          </a:p>
          <a:p>
            <a:pPr>
              <a:lnSpc>
                <a:spcPct val="200000"/>
              </a:lnSpc>
            </a:pPr>
            <a:r>
              <a:rPr lang="fr-FR" sz="3200" dirty="0"/>
              <a:t>3</a:t>
            </a:r>
          </a:p>
          <a:p>
            <a:pPr>
              <a:lnSpc>
                <a:spcPct val="200000"/>
              </a:lnSpc>
            </a:pPr>
            <a:r>
              <a:rPr lang="fr-FR" sz="3200" dirty="0"/>
              <a:t>4</a:t>
            </a:r>
          </a:p>
        </p:txBody>
      </p:sp>
    </p:spTree>
    <p:extLst>
      <p:ext uri="{BB962C8B-B14F-4D97-AF65-F5344CB8AC3E}">
        <p14:creationId xmlns:p14="http://schemas.microsoft.com/office/powerpoint/2010/main" val="4142760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9E29F477-7D1D-4688-BAF3-313D3985D35D}"/>
              </a:ext>
            </a:extLst>
          </p:cNvPr>
          <p:cNvSpPr>
            <a:spLocks noGrp="1"/>
          </p:cNvSpPr>
          <p:nvPr>
            <p:ph type="sldNum" sz="quarter" idx="12"/>
          </p:nvPr>
        </p:nvSpPr>
        <p:spPr>
          <a:xfrm>
            <a:off x="11139490" y="6489098"/>
            <a:ext cx="1052510" cy="365125"/>
          </a:xfrm>
        </p:spPr>
        <p:txBody>
          <a:bodyPr/>
          <a:lstStyle/>
          <a:p>
            <a:fld id="{A388344B-7EFD-4BC1-8599-83418DC90DBC}" type="slidenum">
              <a:rPr lang="fr-FR" smtClean="0"/>
              <a:t>20</a:t>
            </a:fld>
            <a:endParaRPr lang="fr-FR"/>
          </a:p>
        </p:txBody>
      </p:sp>
      <p:sp>
        <p:nvSpPr>
          <p:cNvPr id="5" name="Titre 1">
            <a:extLst>
              <a:ext uri="{FF2B5EF4-FFF2-40B4-BE49-F238E27FC236}">
                <a16:creationId xmlns:a16="http://schemas.microsoft.com/office/drawing/2014/main" id="{57A58D0B-9ADE-4057-B296-C62147DE4DFF}"/>
              </a:ext>
            </a:extLst>
          </p:cNvPr>
          <p:cNvSpPr txBox="1">
            <a:spLocks/>
          </p:cNvSpPr>
          <p:nvPr/>
        </p:nvSpPr>
        <p:spPr>
          <a:xfrm>
            <a:off x="361514" y="42863"/>
            <a:ext cx="11029950" cy="493712"/>
          </a:xfrm>
          <a:prstGeom prst="rect">
            <a:avLst/>
          </a:prstGeom>
        </p:spPr>
        <p:txBody>
          <a:bodyPr vert="horz" lIns="91440" tIns="45720" rIns="91440" bIns="45720" rtlCol="0" anchor="b">
            <a:normAutofit fontScale="82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solidFill>
                  <a:schemeClr val="tx1"/>
                </a:solidFill>
              </a:rPr>
              <a:t>Résultats de clustering avec l’arbre hiérarchique ascendant</a:t>
            </a:r>
          </a:p>
        </p:txBody>
      </p:sp>
      <p:sp>
        <p:nvSpPr>
          <p:cNvPr id="6" name="Espace réservé du contenu 2">
            <a:extLst>
              <a:ext uri="{FF2B5EF4-FFF2-40B4-BE49-F238E27FC236}">
                <a16:creationId xmlns:a16="http://schemas.microsoft.com/office/drawing/2014/main" id="{096C30B3-A535-4A2C-B90A-D9747C1AC40A}"/>
              </a:ext>
            </a:extLst>
          </p:cNvPr>
          <p:cNvSpPr txBox="1">
            <a:spLocks/>
          </p:cNvSpPr>
          <p:nvPr/>
        </p:nvSpPr>
        <p:spPr>
          <a:xfrm>
            <a:off x="4329849" y="1007873"/>
            <a:ext cx="2032851" cy="126872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1700" dirty="0"/>
              <a:t>Le maximum de silhouette score est obtenu pour  k = 8</a:t>
            </a:r>
          </a:p>
        </p:txBody>
      </p:sp>
      <p:sp>
        <p:nvSpPr>
          <p:cNvPr id="7" name="Espace réservé du contenu 2">
            <a:extLst>
              <a:ext uri="{FF2B5EF4-FFF2-40B4-BE49-F238E27FC236}">
                <a16:creationId xmlns:a16="http://schemas.microsoft.com/office/drawing/2014/main" id="{23080CDD-A6C1-4CA1-B9B9-E5C6B72E4D68}"/>
              </a:ext>
            </a:extLst>
          </p:cNvPr>
          <p:cNvSpPr txBox="1">
            <a:spLocks/>
          </p:cNvSpPr>
          <p:nvPr/>
        </p:nvSpPr>
        <p:spPr>
          <a:xfrm>
            <a:off x="4169725" y="3566856"/>
            <a:ext cx="2032850" cy="3248281"/>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dirty="0"/>
              <a:t>Le minimum de l’indice de Davies </a:t>
            </a:r>
            <a:r>
              <a:rPr lang="fr-FR" dirty="0" err="1"/>
              <a:t>Bouldin</a:t>
            </a:r>
            <a:r>
              <a:rPr lang="fr-FR" dirty="0"/>
              <a:t> est atteint pour un k =12 mais une autre valeur très proche de ce minimum est atteinte pour k = 8</a:t>
            </a:r>
          </a:p>
          <a:p>
            <a:pPr marL="0" indent="0">
              <a:buNone/>
            </a:pPr>
            <a:r>
              <a:rPr lang="fr-FR" dirty="0"/>
              <a:t>Ceci nous mène à choisir un k =8 ce qui valide le résultat du silhouette score </a:t>
            </a:r>
          </a:p>
        </p:txBody>
      </p:sp>
      <p:pic>
        <p:nvPicPr>
          <p:cNvPr id="9" name="Image 8">
            <a:extLst>
              <a:ext uri="{FF2B5EF4-FFF2-40B4-BE49-F238E27FC236}">
                <a16:creationId xmlns:a16="http://schemas.microsoft.com/office/drawing/2014/main" id="{5822042F-4F7A-4E73-9396-F8FAE7F46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54" y="3677035"/>
            <a:ext cx="3725190" cy="2686652"/>
          </a:xfrm>
          <a:prstGeom prst="rect">
            <a:avLst/>
          </a:prstGeom>
        </p:spPr>
      </p:pic>
      <p:pic>
        <p:nvPicPr>
          <p:cNvPr id="13" name="Image 12">
            <a:extLst>
              <a:ext uri="{FF2B5EF4-FFF2-40B4-BE49-F238E27FC236}">
                <a16:creationId xmlns:a16="http://schemas.microsoft.com/office/drawing/2014/main" id="{B43D6EFC-4E81-47FA-AB78-C2FCAB897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694467"/>
            <a:ext cx="3770344" cy="2686652"/>
          </a:xfrm>
          <a:prstGeom prst="rect">
            <a:avLst/>
          </a:prstGeom>
        </p:spPr>
      </p:pic>
      <p:sp>
        <p:nvSpPr>
          <p:cNvPr id="10" name="Titre 1">
            <a:extLst>
              <a:ext uri="{FF2B5EF4-FFF2-40B4-BE49-F238E27FC236}">
                <a16:creationId xmlns:a16="http://schemas.microsoft.com/office/drawing/2014/main" id="{EDFD5CD3-0A01-4122-844D-7A59FC42CFC5}"/>
              </a:ext>
            </a:extLst>
          </p:cNvPr>
          <p:cNvSpPr txBox="1">
            <a:spLocks/>
          </p:cNvSpPr>
          <p:nvPr/>
        </p:nvSpPr>
        <p:spPr>
          <a:xfrm rot="16200000">
            <a:off x="-1964109" y="2906236"/>
            <a:ext cx="4290437" cy="493712"/>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cap="none" dirty="0">
                <a:solidFill>
                  <a:schemeClr val="tx1"/>
                </a:solidFill>
                <a:latin typeface="Abadi" panose="020B0604020104020204" pitchFamily="34" charset="0"/>
              </a:rPr>
              <a:t> </a:t>
            </a:r>
            <a:r>
              <a:rPr lang="fr-FR" sz="2400" cap="none" dirty="0" err="1">
                <a:solidFill>
                  <a:schemeClr val="tx1"/>
                </a:solidFill>
                <a:latin typeface="Abadi" panose="020B0604020104020204" pitchFamily="34" charset="0"/>
              </a:rPr>
              <a:t>Dataframe</a:t>
            </a:r>
            <a:r>
              <a:rPr lang="fr-FR" sz="2400" cap="none" dirty="0">
                <a:solidFill>
                  <a:schemeClr val="tx1"/>
                </a:solidFill>
                <a:latin typeface="Abadi" panose="020B0604020104020204" pitchFamily="34" charset="0"/>
              </a:rPr>
              <a:t> minimal</a:t>
            </a:r>
          </a:p>
        </p:txBody>
      </p:sp>
      <p:pic>
        <p:nvPicPr>
          <p:cNvPr id="12" name="Image 11">
            <a:extLst>
              <a:ext uri="{FF2B5EF4-FFF2-40B4-BE49-F238E27FC236}">
                <a16:creationId xmlns:a16="http://schemas.microsoft.com/office/drawing/2014/main" id="{58B1C65C-DF9F-4515-8CC8-4D1ECE41B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300" y="3865879"/>
            <a:ext cx="3725191" cy="2686653"/>
          </a:xfrm>
          <a:prstGeom prst="rect">
            <a:avLst/>
          </a:prstGeom>
        </p:spPr>
      </p:pic>
      <p:pic>
        <p:nvPicPr>
          <p:cNvPr id="14" name="Image 13">
            <a:extLst>
              <a:ext uri="{FF2B5EF4-FFF2-40B4-BE49-F238E27FC236}">
                <a16:creationId xmlns:a16="http://schemas.microsoft.com/office/drawing/2014/main" id="{960956A4-A74B-4B17-ABF3-B1396FCAC7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8140" y="826184"/>
            <a:ext cx="3770345" cy="2686652"/>
          </a:xfrm>
          <a:prstGeom prst="rect">
            <a:avLst/>
          </a:prstGeom>
        </p:spPr>
      </p:pic>
      <p:sp>
        <p:nvSpPr>
          <p:cNvPr id="15" name="Espace réservé du contenu 2">
            <a:extLst>
              <a:ext uri="{FF2B5EF4-FFF2-40B4-BE49-F238E27FC236}">
                <a16:creationId xmlns:a16="http://schemas.microsoft.com/office/drawing/2014/main" id="{115F1B75-63C8-485C-991D-03EB42FA3AB6}"/>
              </a:ext>
            </a:extLst>
          </p:cNvPr>
          <p:cNvSpPr txBox="1">
            <a:spLocks/>
          </p:cNvSpPr>
          <p:nvPr/>
        </p:nvSpPr>
        <p:spPr>
          <a:xfrm>
            <a:off x="10320868" y="1185673"/>
            <a:ext cx="2032851" cy="126872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1700" dirty="0"/>
              <a:t>Le maximum de silhouette score est obtenu pour  k = 18</a:t>
            </a:r>
          </a:p>
        </p:txBody>
      </p:sp>
      <p:sp>
        <p:nvSpPr>
          <p:cNvPr id="16" name="Espace réservé du contenu 2">
            <a:extLst>
              <a:ext uri="{FF2B5EF4-FFF2-40B4-BE49-F238E27FC236}">
                <a16:creationId xmlns:a16="http://schemas.microsoft.com/office/drawing/2014/main" id="{8C38B120-1A86-489F-B042-116F84F6BBA1}"/>
              </a:ext>
            </a:extLst>
          </p:cNvPr>
          <p:cNvSpPr txBox="1">
            <a:spLocks/>
          </p:cNvSpPr>
          <p:nvPr/>
        </p:nvSpPr>
        <p:spPr>
          <a:xfrm>
            <a:off x="10385346" y="3913013"/>
            <a:ext cx="1968373" cy="284038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dirty="0"/>
              <a:t>Le minimum de l’indice de Davies </a:t>
            </a:r>
            <a:r>
              <a:rPr lang="fr-FR" dirty="0" err="1"/>
              <a:t>Bouldin</a:t>
            </a:r>
            <a:r>
              <a:rPr lang="fr-FR" dirty="0"/>
              <a:t> est atteint pour un k =18</a:t>
            </a:r>
          </a:p>
        </p:txBody>
      </p:sp>
      <p:sp>
        <p:nvSpPr>
          <p:cNvPr id="17" name="Titre 1">
            <a:extLst>
              <a:ext uri="{FF2B5EF4-FFF2-40B4-BE49-F238E27FC236}">
                <a16:creationId xmlns:a16="http://schemas.microsoft.com/office/drawing/2014/main" id="{62E073DC-5AD4-4558-B70B-1AC94BC460D3}"/>
              </a:ext>
            </a:extLst>
          </p:cNvPr>
          <p:cNvSpPr txBox="1">
            <a:spLocks/>
          </p:cNvSpPr>
          <p:nvPr/>
        </p:nvSpPr>
        <p:spPr>
          <a:xfrm rot="16200000">
            <a:off x="4793265" y="3274052"/>
            <a:ext cx="3118502" cy="47756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cap="none" dirty="0" err="1">
                <a:solidFill>
                  <a:schemeClr val="tx1"/>
                </a:solidFill>
                <a:latin typeface="Abadi" panose="020B0604020104020204" pitchFamily="34" charset="0"/>
              </a:rPr>
              <a:t>Dataframe</a:t>
            </a:r>
            <a:r>
              <a:rPr lang="fr-FR" sz="2400" cap="none" dirty="0">
                <a:solidFill>
                  <a:schemeClr val="tx1"/>
                </a:solidFill>
                <a:latin typeface="Abadi" panose="020B0604020104020204" pitchFamily="34" charset="0"/>
              </a:rPr>
              <a:t> complet</a:t>
            </a:r>
          </a:p>
        </p:txBody>
      </p:sp>
    </p:spTree>
    <p:extLst>
      <p:ext uri="{BB962C8B-B14F-4D97-AF65-F5344CB8AC3E}">
        <p14:creationId xmlns:p14="http://schemas.microsoft.com/office/powerpoint/2010/main" val="3377998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3721612-0816-4D3F-83BE-3070ACD65CF3}"/>
              </a:ext>
            </a:extLst>
          </p:cNvPr>
          <p:cNvSpPr>
            <a:spLocks noGrp="1"/>
          </p:cNvSpPr>
          <p:nvPr>
            <p:ph type="sldNum" sz="quarter" idx="12"/>
          </p:nvPr>
        </p:nvSpPr>
        <p:spPr>
          <a:xfrm>
            <a:off x="11204423" y="6570562"/>
            <a:ext cx="105251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8344B-7EFD-4BC1-8599-83418DC90DBC}" type="slidenum">
              <a:rPr kumimoji="0" lang="fr-FR" sz="900" b="0" i="0" u="none" strike="noStrike" kern="1200" cap="none" spc="0" normalizeH="0" baseline="0" noProof="0" smtClean="0">
                <a:ln>
                  <a:noFill/>
                </a:ln>
                <a:solidFill>
                  <a:srgbClr val="DD8047"/>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fr-FR" sz="900" b="0" i="0" u="none" strike="noStrike" kern="1200" cap="none" spc="0" normalizeH="0" baseline="0" noProof="0" dirty="0">
              <a:ln>
                <a:noFill/>
              </a:ln>
              <a:solidFill>
                <a:srgbClr val="DD8047"/>
              </a:solidFill>
              <a:effectLst/>
              <a:uLnTx/>
              <a:uFillTx/>
              <a:latin typeface="Garamond" panose="02020404030301010803"/>
              <a:ea typeface="+mn-ea"/>
              <a:cs typeface="+mn-cs"/>
            </a:endParaRPr>
          </a:p>
        </p:txBody>
      </p:sp>
      <p:pic>
        <p:nvPicPr>
          <p:cNvPr id="22" name="Image 21">
            <a:extLst>
              <a:ext uri="{FF2B5EF4-FFF2-40B4-BE49-F238E27FC236}">
                <a16:creationId xmlns:a16="http://schemas.microsoft.com/office/drawing/2014/main" id="{FA065574-A92C-424E-A6A7-96EC859FC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827" y="1095085"/>
            <a:ext cx="4918596" cy="3790087"/>
          </a:xfrm>
          <a:prstGeom prst="rect">
            <a:avLst/>
          </a:prstGeom>
        </p:spPr>
      </p:pic>
      <p:sp>
        <p:nvSpPr>
          <p:cNvPr id="55" name="Espace réservé du contenu 2">
            <a:extLst>
              <a:ext uri="{FF2B5EF4-FFF2-40B4-BE49-F238E27FC236}">
                <a16:creationId xmlns:a16="http://schemas.microsoft.com/office/drawing/2014/main" id="{9E8C237B-5020-46FD-9ED2-036ACF6C074C}"/>
              </a:ext>
            </a:extLst>
          </p:cNvPr>
          <p:cNvSpPr txBox="1">
            <a:spLocks/>
          </p:cNvSpPr>
          <p:nvPr/>
        </p:nvSpPr>
        <p:spPr>
          <a:xfrm>
            <a:off x="373420" y="5036271"/>
            <a:ext cx="5520199" cy="13433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fr-FR" dirty="0"/>
              <a:t>La traçage de dendrogramme nous permet de voir la valeur de k pour la quelle nous avons la plus grande perte d’inertie et donc s’assurer les valeurs obtenues par les score de Davies </a:t>
            </a:r>
            <a:r>
              <a:rPr lang="fr-FR" dirty="0" err="1"/>
              <a:t>Bouldin</a:t>
            </a:r>
            <a:r>
              <a:rPr lang="fr-FR" dirty="0"/>
              <a:t> et Silhouette</a:t>
            </a:r>
          </a:p>
        </p:txBody>
      </p:sp>
      <p:pic>
        <p:nvPicPr>
          <p:cNvPr id="56" name="Image 55">
            <a:extLst>
              <a:ext uri="{FF2B5EF4-FFF2-40B4-BE49-F238E27FC236}">
                <a16:creationId xmlns:a16="http://schemas.microsoft.com/office/drawing/2014/main" id="{8AD00E6F-E963-4A39-AB8A-DEDCF37C4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420" y="1246185"/>
            <a:ext cx="4918597" cy="3790088"/>
          </a:xfrm>
          <a:prstGeom prst="rect">
            <a:avLst/>
          </a:prstGeom>
        </p:spPr>
      </p:pic>
      <p:sp>
        <p:nvSpPr>
          <p:cNvPr id="57" name="Espace réservé du contenu 2">
            <a:extLst>
              <a:ext uri="{FF2B5EF4-FFF2-40B4-BE49-F238E27FC236}">
                <a16:creationId xmlns:a16="http://schemas.microsoft.com/office/drawing/2014/main" id="{0A2CB223-0C0F-4EB5-A472-C544EE73E6C8}"/>
              </a:ext>
            </a:extLst>
          </p:cNvPr>
          <p:cNvSpPr txBox="1">
            <a:spLocks/>
          </p:cNvSpPr>
          <p:nvPr/>
        </p:nvSpPr>
        <p:spPr>
          <a:xfrm>
            <a:off x="6285827" y="5045106"/>
            <a:ext cx="5520199" cy="13433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fr-FR" dirty="0"/>
              <a:t>Ici la plus grande perte d’inertie est obtenue pour une valeur de k égale à 18 ce qui représente un nombre plutôt très grand pour une segmentation de clients puisque ça sera difficile de l’interpréter</a:t>
            </a:r>
          </a:p>
        </p:txBody>
      </p:sp>
      <p:sp>
        <p:nvSpPr>
          <p:cNvPr id="58" name="Titre 1">
            <a:extLst>
              <a:ext uri="{FF2B5EF4-FFF2-40B4-BE49-F238E27FC236}">
                <a16:creationId xmlns:a16="http://schemas.microsoft.com/office/drawing/2014/main" id="{6BDD8F25-A9DB-4853-9847-D7EFFDBF4B0D}"/>
              </a:ext>
            </a:extLst>
          </p:cNvPr>
          <p:cNvSpPr txBox="1">
            <a:spLocks/>
          </p:cNvSpPr>
          <p:nvPr/>
        </p:nvSpPr>
        <p:spPr>
          <a:xfrm rot="16200000">
            <a:off x="-1898361" y="2493098"/>
            <a:ext cx="4290437" cy="493712"/>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cap="none" dirty="0">
                <a:solidFill>
                  <a:schemeClr val="tx1"/>
                </a:solidFill>
                <a:latin typeface="Abadi" panose="020B0604020104020204" pitchFamily="34" charset="0"/>
              </a:rPr>
              <a:t> </a:t>
            </a:r>
            <a:r>
              <a:rPr lang="fr-FR" sz="2400" cap="none" dirty="0" err="1">
                <a:solidFill>
                  <a:schemeClr val="tx1"/>
                </a:solidFill>
                <a:latin typeface="Abadi" panose="020B0604020104020204" pitchFamily="34" charset="0"/>
              </a:rPr>
              <a:t>Dataframe</a:t>
            </a:r>
            <a:r>
              <a:rPr lang="fr-FR" sz="2400" cap="none" dirty="0">
                <a:solidFill>
                  <a:schemeClr val="tx1"/>
                </a:solidFill>
                <a:latin typeface="Abadi" panose="020B0604020104020204" pitchFamily="34" charset="0"/>
              </a:rPr>
              <a:t> minimal</a:t>
            </a:r>
          </a:p>
        </p:txBody>
      </p:sp>
      <p:sp>
        <p:nvSpPr>
          <p:cNvPr id="59" name="Titre 1">
            <a:extLst>
              <a:ext uri="{FF2B5EF4-FFF2-40B4-BE49-F238E27FC236}">
                <a16:creationId xmlns:a16="http://schemas.microsoft.com/office/drawing/2014/main" id="{C2E658BE-B6EF-4CEC-A67F-58CAABEBD9A8}"/>
              </a:ext>
            </a:extLst>
          </p:cNvPr>
          <p:cNvSpPr txBox="1">
            <a:spLocks/>
          </p:cNvSpPr>
          <p:nvPr/>
        </p:nvSpPr>
        <p:spPr>
          <a:xfrm rot="16200000">
            <a:off x="4573154" y="2751344"/>
            <a:ext cx="3118502" cy="47756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cap="none" dirty="0" err="1">
                <a:solidFill>
                  <a:schemeClr val="tx1"/>
                </a:solidFill>
                <a:latin typeface="Abadi" panose="020B0604020104020204" pitchFamily="34" charset="0"/>
              </a:rPr>
              <a:t>Dataframe</a:t>
            </a:r>
            <a:r>
              <a:rPr lang="fr-FR" sz="2400" cap="none" dirty="0">
                <a:solidFill>
                  <a:schemeClr val="tx1"/>
                </a:solidFill>
                <a:latin typeface="Abadi" panose="020B0604020104020204" pitchFamily="34" charset="0"/>
              </a:rPr>
              <a:t> complet</a:t>
            </a:r>
          </a:p>
        </p:txBody>
      </p:sp>
    </p:spTree>
    <p:extLst>
      <p:ext uri="{BB962C8B-B14F-4D97-AF65-F5344CB8AC3E}">
        <p14:creationId xmlns:p14="http://schemas.microsoft.com/office/powerpoint/2010/main" val="1559926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03F005-8F53-41DF-B2D3-72AA3F53204E}"/>
              </a:ext>
            </a:extLst>
          </p:cNvPr>
          <p:cNvSpPr>
            <a:spLocks noGrp="1"/>
          </p:cNvSpPr>
          <p:nvPr>
            <p:ph type="sldNum" sz="quarter" idx="12"/>
          </p:nvPr>
        </p:nvSpPr>
        <p:spPr/>
        <p:txBody>
          <a:bodyPr/>
          <a:lstStyle/>
          <a:p>
            <a:fld id="{A388344B-7EFD-4BC1-8599-83418DC90DBC}" type="slidenum">
              <a:rPr lang="fr-FR" smtClean="0"/>
              <a:t>22</a:t>
            </a:fld>
            <a:endParaRPr lang="fr-FR"/>
          </a:p>
        </p:txBody>
      </p:sp>
      <p:sp>
        <p:nvSpPr>
          <p:cNvPr id="4" name="ZoneTexte 3">
            <a:extLst>
              <a:ext uri="{FF2B5EF4-FFF2-40B4-BE49-F238E27FC236}">
                <a16:creationId xmlns:a16="http://schemas.microsoft.com/office/drawing/2014/main" id="{598F3923-31CD-4F8E-A1CB-AB5A4DC93F7B}"/>
              </a:ext>
            </a:extLst>
          </p:cNvPr>
          <p:cNvSpPr txBox="1"/>
          <p:nvPr/>
        </p:nvSpPr>
        <p:spPr>
          <a:xfrm>
            <a:off x="364398" y="495138"/>
            <a:ext cx="11246412" cy="1477328"/>
          </a:xfrm>
          <a:prstGeom prst="rect">
            <a:avLst/>
          </a:prstGeom>
          <a:noFill/>
        </p:spPr>
        <p:txBody>
          <a:bodyPr wrap="square" rtlCol="0">
            <a:spAutoFit/>
          </a:bodyPr>
          <a:lstStyle/>
          <a:p>
            <a:r>
              <a:rPr lang="fr-FR" dirty="0"/>
              <a:t>Comme expliqué auparavant parmi les hyperparamètres à fixer, le coefficient d’</a:t>
            </a:r>
            <a:r>
              <a:rPr lang="fr-FR" dirty="0" err="1"/>
              <a:t>aggrégation</a:t>
            </a:r>
            <a:r>
              <a:rPr lang="fr-FR" dirty="0"/>
              <a:t> « linkage »</a:t>
            </a:r>
          </a:p>
          <a:p>
            <a:r>
              <a:rPr lang="fr-FR" dirty="0"/>
              <a:t>Nous avons testé avec un linkage = simple, </a:t>
            </a:r>
            <a:r>
              <a:rPr lang="fr-FR" dirty="0" err="1"/>
              <a:t>complete</a:t>
            </a:r>
            <a:r>
              <a:rPr lang="fr-FR" dirty="0"/>
              <a:t> et </a:t>
            </a:r>
            <a:r>
              <a:rPr lang="fr-FR" dirty="0" err="1"/>
              <a:t>ward</a:t>
            </a:r>
            <a:r>
              <a:rPr lang="fr-FR" dirty="0"/>
              <a:t>. Ces trois valeurs font une différence sur le temps de calcul (</a:t>
            </a:r>
            <a:r>
              <a:rPr lang="fr-FR" dirty="0" err="1"/>
              <a:t>ward</a:t>
            </a:r>
            <a:r>
              <a:rPr lang="fr-FR" dirty="0"/>
              <a:t> la plus couteuse) et sur l’équilibre des clusters (simple donne des cluster déséquilibrés et </a:t>
            </a:r>
            <a:r>
              <a:rPr lang="fr-FR" dirty="0" err="1"/>
              <a:t>ward</a:t>
            </a:r>
            <a:r>
              <a:rPr lang="fr-FR" dirty="0"/>
              <a:t> les plus équilibrés possibles) </a:t>
            </a:r>
          </a:p>
          <a:p>
            <a:r>
              <a:rPr lang="fr-FR" dirty="0">
                <a:sym typeface="Wingdings" panose="05000000000000000000" pitchFamily="2" charset="2"/>
              </a:rPr>
              <a:t> </a:t>
            </a:r>
            <a:r>
              <a:rPr lang="fr-FR" dirty="0"/>
              <a:t>Nous avons opté au final au </a:t>
            </a:r>
            <a:r>
              <a:rPr lang="fr-FR" i="1" dirty="0"/>
              <a:t>linkage </a:t>
            </a:r>
            <a:r>
              <a:rPr lang="fr-FR" i="1" dirty="0" err="1"/>
              <a:t>ward</a:t>
            </a:r>
            <a:r>
              <a:rPr lang="fr-FR" dirty="0"/>
              <a:t>.</a:t>
            </a:r>
          </a:p>
        </p:txBody>
      </p:sp>
      <p:sp>
        <p:nvSpPr>
          <p:cNvPr id="5" name="ZoneTexte 4">
            <a:extLst>
              <a:ext uri="{FF2B5EF4-FFF2-40B4-BE49-F238E27FC236}">
                <a16:creationId xmlns:a16="http://schemas.microsoft.com/office/drawing/2014/main" id="{71AEBC6E-ED75-426A-9F67-60D861CCE116}"/>
              </a:ext>
            </a:extLst>
          </p:cNvPr>
          <p:cNvSpPr txBox="1"/>
          <p:nvPr/>
        </p:nvSpPr>
        <p:spPr>
          <a:xfrm>
            <a:off x="464517" y="3017243"/>
            <a:ext cx="5730593" cy="2585323"/>
          </a:xfrm>
          <a:prstGeom prst="rect">
            <a:avLst/>
          </a:prstGeom>
          <a:noFill/>
        </p:spPr>
        <p:txBody>
          <a:bodyPr wrap="square" rtlCol="0">
            <a:spAutoFit/>
          </a:bodyPr>
          <a:lstStyle/>
          <a:p>
            <a:pPr algn="just"/>
            <a:r>
              <a:rPr lang="fr-FR" dirty="0"/>
              <a:t>La projection sur plan t-SNE avec un nombre de clusters k =8 et une valeur de </a:t>
            </a:r>
            <a:r>
              <a:rPr lang="fr-FR" dirty="0" err="1"/>
              <a:t>linakge</a:t>
            </a:r>
            <a:r>
              <a:rPr lang="fr-FR" dirty="0"/>
              <a:t> </a:t>
            </a:r>
            <a:r>
              <a:rPr lang="fr-FR" dirty="0" err="1"/>
              <a:t>ward</a:t>
            </a:r>
            <a:r>
              <a:rPr lang="fr-FR" dirty="0"/>
              <a:t> donne la distribution de cluster suivante.</a:t>
            </a:r>
          </a:p>
          <a:p>
            <a:pPr algn="just"/>
            <a:r>
              <a:rPr lang="fr-FR" dirty="0"/>
              <a:t>Les clusters sont bien répartis,  facilement détectables et non chevauchés.</a:t>
            </a:r>
          </a:p>
          <a:p>
            <a:pPr algn="just"/>
            <a:endParaRPr lang="fr-FR" dirty="0"/>
          </a:p>
          <a:p>
            <a:pPr algn="just"/>
            <a:r>
              <a:rPr lang="fr-FR" b="1" dirty="0"/>
              <a:t>NB: </a:t>
            </a:r>
            <a:r>
              <a:rPr lang="fr-FR" dirty="0"/>
              <a:t>le temps de calcul étant très important, nous avons appliqué le travail à un sous échantillon des données originelles </a:t>
            </a:r>
          </a:p>
        </p:txBody>
      </p:sp>
      <p:pic>
        <p:nvPicPr>
          <p:cNvPr id="9" name="Image 8">
            <a:extLst>
              <a:ext uri="{FF2B5EF4-FFF2-40B4-BE49-F238E27FC236}">
                <a16:creationId xmlns:a16="http://schemas.microsoft.com/office/drawing/2014/main" id="{BF9ADBD6-F771-4D24-93A1-8463316F1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229" y="1518928"/>
            <a:ext cx="4940491" cy="4843934"/>
          </a:xfrm>
          <a:prstGeom prst="rect">
            <a:avLst/>
          </a:prstGeom>
        </p:spPr>
      </p:pic>
    </p:spTree>
    <p:extLst>
      <p:ext uri="{BB962C8B-B14F-4D97-AF65-F5344CB8AC3E}">
        <p14:creationId xmlns:p14="http://schemas.microsoft.com/office/powerpoint/2010/main" val="4228292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746228" y="1073231"/>
            <a:ext cx="3054091" cy="4711539"/>
          </a:xfrm>
        </p:spPr>
        <p:txBody>
          <a:bodyPr anchor="ctr">
            <a:normAutofit/>
          </a:bodyPr>
          <a:lstStyle/>
          <a:p>
            <a:r>
              <a:rPr lang="fr-FR" sz="3200" dirty="0" err="1">
                <a:solidFill>
                  <a:schemeClr val="accent1"/>
                </a:solidFill>
              </a:rPr>
              <a:t>Dbscan</a:t>
            </a:r>
            <a:br>
              <a:rPr lang="fr-FR" sz="3200" dirty="0">
                <a:solidFill>
                  <a:schemeClr val="accent1"/>
                </a:solidFill>
              </a:rPr>
            </a:br>
            <a:br>
              <a:rPr lang="fr-FR" sz="3200" dirty="0">
                <a:solidFill>
                  <a:schemeClr val="accent1"/>
                </a:solidFill>
              </a:rPr>
            </a:br>
            <a:br>
              <a:rPr lang="fr-FR" sz="3200" dirty="0">
                <a:solidFill>
                  <a:schemeClr val="accent1"/>
                </a:solidFill>
              </a:rPr>
            </a:br>
            <a:br>
              <a:rPr lang="fr-FR" sz="3200" dirty="0">
                <a:solidFill>
                  <a:schemeClr val="accent1"/>
                </a:solidFill>
              </a:rPr>
            </a:br>
            <a:br>
              <a:rPr lang="fr-FR" sz="3200" dirty="0">
                <a:solidFill>
                  <a:schemeClr val="accent1"/>
                </a:solidFill>
              </a:rPr>
            </a:br>
            <a:br>
              <a:rPr lang="fr-FR" sz="3200" dirty="0">
                <a:solidFill>
                  <a:schemeClr val="accent1"/>
                </a:solidFill>
              </a:rPr>
            </a:br>
            <a:br>
              <a:rPr lang="fr-FR" sz="3200" dirty="0">
                <a:solidFill>
                  <a:schemeClr val="accent1"/>
                </a:solidFill>
              </a:rPr>
            </a:br>
            <a:br>
              <a:rPr lang="fr-FR" sz="3200" dirty="0">
                <a:solidFill>
                  <a:schemeClr val="accent1"/>
                </a:solidFill>
              </a:rPr>
            </a:br>
            <a:endParaRPr lang="fr-FR" sz="3200" dirty="0">
              <a:solidFill>
                <a:schemeClr val="accent1"/>
              </a:solidFill>
            </a:endParaRP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 name="Espace réservé du numéro de diapositive 3"/>
          <p:cNvSpPr>
            <a:spLocks noGrp="1"/>
          </p:cNvSpPr>
          <p:nvPr>
            <p:ph type="sldNum" sz="quarter" idx="12"/>
          </p:nvPr>
        </p:nvSpPr>
        <p:spPr>
          <a:xfrm>
            <a:off x="746426" y="5956137"/>
            <a:ext cx="673300" cy="365125"/>
          </a:xfrm>
        </p:spPr>
        <p:txBody>
          <a:bodyPr>
            <a:normAutofit/>
          </a:bodyPr>
          <a:lstStyle/>
          <a:p>
            <a:pPr algn="l">
              <a:spcAft>
                <a:spcPts val="600"/>
              </a:spcAft>
            </a:pPr>
            <a:fld id="{A388344B-7EFD-4BC1-8599-83418DC90DBC}" type="slidenum">
              <a:rPr lang="fr-FR">
                <a:solidFill>
                  <a:schemeClr val="accent1">
                    <a:lumMod val="75000"/>
                    <a:lumOff val="25000"/>
                  </a:schemeClr>
                </a:solidFill>
              </a:rPr>
              <a:pPr algn="l">
                <a:spcAft>
                  <a:spcPts val="600"/>
                </a:spcAft>
              </a:pPr>
              <a:t>23</a:t>
            </a:fld>
            <a:endParaRPr lang="fr-FR">
              <a:solidFill>
                <a:schemeClr val="accent1">
                  <a:lumMod val="75000"/>
                  <a:lumOff val="25000"/>
                </a:schemeClr>
              </a:solidFill>
            </a:endParaRPr>
          </a:p>
        </p:txBody>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p:cNvSpPr>
            <a:spLocks noGrp="1"/>
          </p:cNvSpPr>
          <p:nvPr>
            <p:ph idx="1"/>
          </p:nvPr>
        </p:nvSpPr>
        <p:spPr>
          <a:xfrm>
            <a:off x="4467225" y="1073231"/>
            <a:ext cx="7278242" cy="4711539"/>
          </a:xfrm>
        </p:spPr>
        <p:txBody>
          <a:bodyPr>
            <a:normAutofit/>
          </a:bodyPr>
          <a:lstStyle/>
          <a:p>
            <a:pPr>
              <a:lnSpc>
                <a:spcPct val="90000"/>
              </a:lnSpc>
            </a:pPr>
            <a:endParaRPr lang="en-US" sz="1100" b="0" i="0" dirty="0">
              <a:solidFill>
                <a:srgbClr val="FFFFFF"/>
              </a:solidFill>
              <a:effectLst/>
              <a:latin typeface="charter"/>
            </a:endParaRPr>
          </a:p>
          <a:p>
            <a:pPr>
              <a:lnSpc>
                <a:spcPct val="90000"/>
              </a:lnSpc>
            </a:pPr>
            <a:r>
              <a:rPr lang="fr-FR" sz="2000" dirty="0" err="1">
                <a:solidFill>
                  <a:srgbClr val="FFFFFF"/>
                </a:solidFill>
              </a:rPr>
              <a:t>DBScan</a:t>
            </a:r>
            <a:r>
              <a:rPr lang="fr-FR" sz="2000" dirty="0">
                <a:solidFill>
                  <a:srgbClr val="FFFFFF"/>
                </a:solidFill>
              </a:rPr>
              <a:t>  : Algorithme qui s’appuie sur la densité estimée des clusters pour le partitionnement.</a:t>
            </a:r>
            <a:r>
              <a:rPr lang="en-US" sz="2000" dirty="0">
                <a:solidFill>
                  <a:srgbClr val="FFFFFF"/>
                </a:solidFill>
              </a:rPr>
              <a:t> Il </a:t>
            </a:r>
            <a:r>
              <a:rPr lang="en-US" sz="2000" dirty="0" err="1">
                <a:solidFill>
                  <a:srgbClr val="FFFFFF"/>
                </a:solidFill>
              </a:rPr>
              <a:t>utilise</a:t>
            </a:r>
            <a:r>
              <a:rPr lang="en-US" sz="2000" dirty="0">
                <a:solidFill>
                  <a:srgbClr val="FFFFFF"/>
                </a:solidFill>
              </a:rPr>
              <a:t> deux </a:t>
            </a:r>
            <a:r>
              <a:rPr lang="en-US" sz="2000" dirty="0" err="1">
                <a:solidFill>
                  <a:srgbClr val="FFFFFF"/>
                </a:solidFill>
              </a:rPr>
              <a:t>paramètres</a:t>
            </a:r>
            <a:r>
              <a:rPr lang="en-US" sz="2000" dirty="0">
                <a:solidFill>
                  <a:srgbClr val="FFFFFF"/>
                </a:solidFill>
              </a:rPr>
              <a:t> : la distance eps  et  le </a:t>
            </a:r>
            <a:r>
              <a:rPr lang="en-US" sz="2000" dirty="0" err="1">
                <a:solidFill>
                  <a:srgbClr val="FFFFFF"/>
                </a:solidFill>
              </a:rPr>
              <a:t>nombre</a:t>
            </a:r>
            <a:r>
              <a:rPr lang="en-US" sz="2000" dirty="0">
                <a:solidFill>
                  <a:srgbClr val="FFFFFF"/>
                </a:solidFill>
              </a:rPr>
              <a:t> minimum de points </a:t>
            </a:r>
            <a:r>
              <a:rPr lang="en-US" sz="2000" dirty="0" err="1">
                <a:solidFill>
                  <a:srgbClr val="FFFFFF"/>
                </a:solidFill>
              </a:rPr>
              <a:t>min_pts</a:t>
            </a:r>
            <a:r>
              <a:rPr lang="en-US" sz="2000" dirty="0">
                <a:solidFill>
                  <a:srgbClr val="FFFFFF"/>
                </a:solidFill>
              </a:rPr>
              <a:t> .</a:t>
            </a:r>
          </a:p>
          <a:p>
            <a:pPr>
              <a:lnSpc>
                <a:spcPct val="90000"/>
              </a:lnSpc>
            </a:pPr>
            <a:r>
              <a:rPr lang="en-US" sz="2000" dirty="0" err="1">
                <a:solidFill>
                  <a:srgbClr val="FFFFFF"/>
                </a:solidFill>
              </a:rPr>
              <a:t>Pricinpe</a:t>
            </a:r>
            <a:r>
              <a:rPr lang="en-US" sz="2000" dirty="0">
                <a:solidFill>
                  <a:srgbClr val="FFFFFF"/>
                </a:solidFill>
              </a:rPr>
              <a:t> de </a:t>
            </a:r>
            <a:r>
              <a:rPr lang="fr-FR" sz="2000" dirty="0" err="1">
                <a:solidFill>
                  <a:srgbClr val="FFFFFF"/>
                </a:solidFill>
              </a:rPr>
              <a:t>DBScan</a:t>
            </a:r>
            <a:r>
              <a:rPr lang="en-US" sz="2000" dirty="0">
                <a:solidFill>
                  <a:srgbClr val="FFFFFF"/>
                </a:solidFill>
              </a:rPr>
              <a:t> :</a:t>
            </a:r>
          </a:p>
          <a:p>
            <a:pPr marL="594000" lvl="2" indent="0">
              <a:lnSpc>
                <a:spcPct val="90000"/>
              </a:lnSpc>
              <a:buNone/>
            </a:pPr>
            <a:r>
              <a:rPr lang="en-US" sz="2000" dirty="0">
                <a:solidFill>
                  <a:srgbClr val="FFFFFF"/>
                </a:solidFill>
              </a:rPr>
              <a:t>1) pour </a:t>
            </a:r>
            <a:r>
              <a:rPr lang="en-US" sz="2000" dirty="0" err="1">
                <a:solidFill>
                  <a:srgbClr val="FFFFFF"/>
                </a:solidFill>
              </a:rPr>
              <a:t>chaque</a:t>
            </a:r>
            <a:r>
              <a:rPr lang="en-US" sz="2000" dirty="0">
                <a:solidFill>
                  <a:srgbClr val="FFFFFF"/>
                </a:solidFill>
              </a:rPr>
              <a:t> </a:t>
            </a:r>
            <a:r>
              <a:rPr lang="en-US" sz="2000" dirty="0" err="1">
                <a:solidFill>
                  <a:srgbClr val="FFFFFF"/>
                </a:solidFill>
              </a:rPr>
              <a:t>individu</a:t>
            </a:r>
            <a:r>
              <a:rPr lang="en-US" sz="2000" dirty="0">
                <a:solidFill>
                  <a:srgbClr val="FFFFFF"/>
                </a:solidFill>
              </a:rPr>
              <a:t>, on a </a:t>
            </a:r>
            <a:r>
              <a:rPr lang="en-US" sz="2000" dirty="0" err="1">
                <a:solidFill>
                  <a:srgbClr val="FFFFFF"/>
                </a:solidFill>
              </a:rPr>
              <a:t>besoin</a:t>
            </a:r>
            <a:r>
              <a:rPr lang="en-US" sz="2000" dirty="0">
                <a:solidFill>
                  <a:srgbClr val="FFFFFF"/>
                </a:solidFill>
              </a:rPr>
              <a:t> de </a:t>
            </a:r>
            <a:r>
              <a:rPr lang="en-US" sz="2000" dirty="0" err="1">
                <a:solidFill>
                  <a:srgbClr val="FFFFFF"/>
                </a:solidFill>
              </a:rPr>
              <a:t>l’étiqueter</a:t>
            </a:r>
            <a:r>
              <a:rPr lang="en-US" sz="2000" dirty="0">
                <a:solidFill>
                  <a:srgbClr val="FFFFFF"/>
                </a:solidFill>
              </a:rPr>
              <a:t> : core point, border point </a:t>
            </a:r>
            <a:r>
              <a:rPr lang="en-US" sz="2000" dirty="0" err="1">
                <a:solidFill>
                  <a:srgbClr val="FFFFFF"/>
                </a:solidFill>
              </a:rPr>
              <a:t>ou</a:t>
            </a:r>
            <a:r>
              <a:rPr lang="en-US" sz="2000" dirty="0">
                <a:solidFill>
                  <a:srgbClr val="FFFFFF"/>
                </a:solidFill>
              </a:rPr>
              <a:t> noise point</a:t>
            </a:r>
          </a:p>
          <a:p>
            <a:pPr marL="594000" lvl="2" indent="0">
              <a:lnSpc>
                <a:spcPct val="90000"/>
              </a:lnSpc>
              <a:buNone/>
            </a:pPr>
            <a:r>
              <a:rPr lang="en-US" sz="2000" dirty="0">
                <a:solidFill>
                  <a:srgbClr val="FFFFFF"/>
                </a:solidFill>
              </a:rPr>
              <a:t>2) </a:t>
            </a:r>
            <a:r>
              <a:rPr lang="en-US" sz="2000" dirty="0" err="1">
                <a:solidFill>
                  <a:srgbClr val="FFFFFF"/>
                </a:solidFill>
              </a:rPr>
              <a:t>éliminer</a:t>
            </a:r>
            <a:r>
              <a:rPr lang="en-US" sz="2000" dirty="0">
                <a:solidFill>
                  <a:srgbClr val="FFFFFF"/>
                </a:solidFill>
              </a:rPr>
              <a:t> </a:t>
            </a:r>
            <a:r>
              <a:rPr lang="en-US" sz="2000" dirty="0" err="1">
                <a:solidFill>
                  <a:srgbClr val="FFFFFF"/>
                </a:solidFill>
              </a:rPr>
              <a:t>tous</a:t>
            </a:r>
            <a:r>
              <a:rPr lang="en-US" sz="2000" dirty="0">
                <a:solidFill>
                  <a:srgbClr val="FFFFFF"/>
                </a:solidFill>
              </a:rPr>
              <a:t> les noise points </a:t>
            </a:r>
          </a:p>
          <a:p>
            <a:pPr marL="594000" lvl="2" indent="0">
              <a:lnSpc>
                <a:spcPct val="90000"/>
              </a:lnSpc>
              <a:buNone/>
            </a:pPr>
            <a:r>
              <a:rPr lang="en-US" sz="2000" dirty="0">
                <a:solidFill>
                  <a:srgbClr val="FFFFFF"/>
                </a:solidFill>
              </a:rPr>
              <a:t>3) pour </a:t>
            </a:r>
            <a:r>
              <a:rPr lang="en-US" sz="2000" dirty="0" err="1">
                <a:solidFill>
                  <a:srgbClr val="FFFFFF"/>
                </a:solidFill>
              </a:rPr>
              <a:t>chaque</a:t>
            </a:r>
            <a:r>
              <a:rPr lang="en-US" sz="2000" dirty="0">
                <a:solidFill>
                  <a:srgbClr val="FFFFFF"/>
                </a:solidFill>
              </a:rPr>
              <a:t> core point qui </a:t>
            </a:r>
            <a:r>
              <a:rPr lang="en-US" sz="2000" dirty="0" err="1">
                <a:solidFill>
                  <a:srgbClr val="FFFFFF"/>
                </a:solidFill>
              </a:rPr>
              <a:t>n’est</a:t>
            </a:r>
            <a:r>
              <a:rPr lang="en-US" sz="2000" dirty="0">
                <a:solidFill>
                  <a:srgbClr val="FFFFFF"/>
                </a:solidFill>
              </a:rPr>
              <a:t> pas </a:t>
            </a:r>
            <a:r>
              <a:rPr lang="en-US" sz="2000" dirty="0" err="1">
                <a:solidFill>
                  <a:srgbClr val="FFFFFF"/>
                </a:solidFill>
              </a:rPr>
              <a:t>assigné</a:t>
            </a:r>
            <a:r>
              <a:rPr lang="en-US" sz="2000" dirty="0">
                <a:solidFill>
                  <a:srgbClr val="FFFFFF"/>
                </a:solidFill>
              </a:rPr>
              <a:t> à un cluster : </a:t>
            </a:r>
          </a:p>
          <a:p>
            <a:pPr marL="936000" lvl="3" indent="0">
              <a:lnSpc>
                <a:spcPct val="90000"/>
              </a:lnSpc>
              <a:buNone/>
            </a:pPr>
            <a:r>
              <a:rPr lang="en-US" sz="1800" dirty="0">
                <a:solidFill>
                  <a:srgbClr val="FFFFFF"/>
                </a:solidFill>
              </a:rPr>
              <a:t>on </a:t>
            </a:r>
            <a:r>
              <a:rPr lang="en-US" sz="1800" dirty="0" err="1">
                <a:solidFill>
                  <a:srgbClr val="FFFFFF"/>
                </a:solidFill>
              </a:rPr>
              <a:t>crée</a:t>
            </a:r>
            <a:r>
              <a:rPr lang="en-US" sz="1800" dirty="0">
                <a:solidFill>
                  <a:srgbClr val="FFFFFF"/>
                </a:solidFill>
              </a:rPr>
              <a:t> un nouveau cluster sans </a:t>
            </a:r>
            <a:r>
              <a:rPr lang="en-US" sz="1800" dirty="0" err="1">
                <a:solidFill>
                  <a:srgbClr val="FFFFFF"/>
                </a:solidFill>
              </a:rPr>
              <a:t>lui</a:t>
            </a:r>
            <a:r>
              <a:rPr lang="en-US" sz="1800" dirty="0">
                <a:solidFill>
                  <a:srgbClr val="FFFFFF"/>
                </a:solidFill>
              </a:rPr>
              <a:t> assigner des core point et on </a:t>
            </a:r>
            <a:r>
              <a:rPr lang="en-US" sz="1800" dirty="0" err="1">
                <a:solidFill>
                  <a:srgbClr val="FFFFFF"/>
                </a:solidFill>
              </a:rPr>
              <a:t>ajoute</a:t>
            </a:r>
            <a:r>
              <a:rPr lang="en-US" sz="1800" dirty="0">
                <a:solidFill>
                  <a:srgbClr val="FFFFFF"/>
                </a:solidFill>
              </a:rPr>
              <a:t>  </a:t>
            </a:r>
            <a:r>
              <a:rPr lang="en-US" sz="1800" dirty="0" err="1">
                <a:solidFill>
                  <a:srgbClr val="FFFFFF"/>
                </a:solidFill>
              </a:rPr>
              <a:t>tous</a:t>
            </a:r>
            <a:r>
              <a:rPr lang="en-US" sz="1800" dirty="0">
                <a:solidFill>
                  <a:srgbClr val="FFFFFF"/>
                </a:solidFill>
              </a:rPr>
              <a:t> les points </a:t>
            </a:r>
            <a:r>
              <a:rPr lang="en-US" sz="1800" dirty="0" err="1">
                <a:solidFill>
                  <a:srgbClr val="FFFFFF"/>
                </a:solidFill>
              </a:rPr>
              <a:t>connectés</a:t>
            </a:r>
            <a:r>
              <a:rPr lang="en-US" sz="1800" dirty="0">
                <a:solidFill>
                  <a:srgbClr val="FFFFFF"/>
                </a:solidFill>
              </a:rPr>
              <a:t> par </a:t>
            </a:r>
            <a:r>
              <a:rPr lang="en-US" sz="1800" dirty="0" err="1">
                <a:solidFill>
                  <a:srgbClr val="FFFFFF"/>
                </a:solidFill>
              </a:rPr>
              <a:t>densité</a:t>
            </a:r>
            <a:r>
              <a:rPr lang="en-US" sz="1800" dirty="0">
                <a:solidFill>
                  <a:srgbClr val="FFFFFF"/>
                </a:solidFill>
              </a:rPr>
              <a:t> aux core point et qui ne </a:t>
            </a:r>
            <a:r>
              <a:rPr lang="en-US" sz="1800" dirty="0" err="1">
                <a:solidFill>
                  <a:srgbClr val="FFFFFF"/>
                </a:solidFill>
              </a:rPr>
              <a:t>sont</a:t>
            </a:r>
            <a:r>
              <a:rPr lang="en-US" sz="1800" dirty="0">
                <a:solidFill>
                  <a:srgbClr val="FFFFFF"/>
                </a:solidFill>
              </a:rPr>
              <a:t> pas </a:t>
            </a:r>
            <a:r>
              <a:rPr lang="en-US" sz="1800" dirty="0" err="1">
                <a:solidFill>
                  <a:srgbClr val="FFFFFF"/>
                </a:solidFill>
              </a:rPr>
              <a:t>assignés</a:t>
            </a:r>
            <a:r>
              <a:rPr lang="en-US" sz="1800" dirty="0">
                <a:solidFill>
                  <a:srgbClr val="FFFFFF"/>
                </a:solidFill>
              </a:rPr>
              <a:t> à </a:t>
            </a:r>
            <a:r>
              <a:rPr lang="en-US" sz="1800" dirty="0" err="1">
                <a:solidFill>
                  <a:srgbClr val="FFFFFF"/>
                </a:solidFill>
              </a:rPr>
              <a:t>ce</a:t>
            </a:r>
            <a:r>
              <a:rPr lang="en-US" sz="1800" dirty="0">
                <a:solidFill>
                  <a:srgbClr val="FFFFFF"/>
                </a:solidFill>
              </a:rPr>
              <a:t> nouveau cluster </a:t>
            </a:r>
          </a:p>
          <a:p>
            <a:pPr marL="594000" lvl="2" indent="0">
              <a:lnSpc>
                <a:spcPct val="90000"/>
              </a:lnSpc>
              <a:buNone/>
            </a:pPr>
            <a:r>
              <a:rPr lang="en-US" sz="2000" dirty="0">
                <a:solidFill>
                  <a:srgbClr val="FFFFFF"/>
                </a:solidFill>
              </a:rPr>
              <a:t>4) </a:t>
            </a:r>
            <a:r>
              <a:rPr lang="en-US" sz="2000" dirty="0" err="1">
                <a:solidFill>
                  <a:srgbClr val="FFFFFF"/>
                </a:solidFill>
              </a:rPr>
              <a:t>chaque</a:t>
            </a:r>
            <a:r>
              <a:rPr lang="en-US" sz="2000" dirty="0">
                <a:solidFill>
                  <a:srgbClr val="FFFFFF"/>
                </a:solidFill>
              </a:rPr>
              <a:t> border point </a:t>
            </a:r>
            <a:r>
              <a:rPr lang="en-US" sz="2000" dirty="0" err="1">
                <a:solidFill>
                  <a:srgbClr val="FFFFFF"/>
                </a:solidFill>
              </a:rPr>
              <a:t>est</a:t>
            </a:r>
            <a:r>
              <a:rPr lang="en-US" sz="2000" dirty="0">
                <a:solidFill>
                  <a:srgbClr val="FFFFFF"/>
                </a:solidFill>
              </a:rPr>
              <a:t> </a:t>
            </a:r>
            <a:r>
              <a:rPr lang="en-US" sz="2000" dirty="0" err="1">
                <a:solidFill>
                  <a:srgbClr val="FFFFFF"/>
                </a:solidFill>
              </a:rPr>
              <a:t>assigné</a:t>
            </a:r>
            <a:r>
              <a:rPr lang="en-US" sz="2000" dirty="0">
                <a:solidFill>
                  <a:srgbClr val="FFFFFF"/>
                </a:solidFill>
              </a:rPr>
              <a:t> au plus </a:t>
            </a:r>
            <a:r>
              <a:rPr lang="en-US" sz="2000" dirty="0" err="1">
                <a:solidFill>
                  <a:srgbClr val="FFFFFF"/>
                </a:solidFill>
              </a:rPr>
              <a:t>proche</a:t>
            </a:r>
            <a:r>
              <a:rPr lang="en-US" sz="2000" dirty="0">
                <a:solidFill>
                  <a:srgbClr val="FFFFFF"/>
                </a:solidFill>
              </a:rPr>
              <a:t> core point </a:t>
            </a:r>
          </a:p>
          <a:p>
            <a:pPr lvl="1">
              <a:lnSpc>
                <a:spcPct val="90000"/>
              </a:lnSpc>
            </a:pPr>
            <a:endParaRPr lang="en-US" sz="1100" b="0" i="0" dirty="0">
              <a:solidFill>
                <a:srgbClr val="FFFFFF"/>
              </a:solidFill>
              <a:effectLst/>
              <a:latin typeface="charter"/>
            </a:endParaRPr>
          </a:p>
          <a:p>
            <a:pPr>
              <a:lnSpc>
                <a:spcPct val="90000"/>
              </a:lnSpc>
            </a:pPr>
            <a:endParaRPr lang="en-US" sz="1100" b="0" i="0" dirty="0">
              <a:solidFill>
                <a:srgbClr val="FFFFFF"/>
              </a:solidFill>
              <a:effectLst/>
              <a:latin typeface="charter"/>
            </a:endParaRPr>
          </a:p>
          <a:p>
            <a:pPr>
              <a:lnSpc>
                <a:spcPct val="90000"/>
              </a:lnSpc>
            </a:pPr>
            <a:endParaRPr lang="fr-FR" sz="1100" dirty="0">
              <a:solidFill>
                <a:srgbClr val="FFFFFF"/>
              </a:solidFill>
            </a:endParaRPr>
          </a:p>
        </p:txBody>
      </p:sp>
      <p:pic>
        <p:nvPicPr>
          <p:cNvPr id="7" name="Image 6">
            <a:extLst>
              <a:ext uri="{FF2B5EF4-FFF2-40B4-BE49-F238E27FC236}">
                <a16:creationId xmlns:a16="http://schemas.microsoft.com/office/drawing/2014/main" id="{8E2404B7-D2EF-471C-B899-4C046087B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17" y="1897217"/>
            <a:ext cx="3703320" cy="3315916"/>
          </a:xfrm>
          <a:prstGeom prst="rect">
            <a:avLst/>
          </a:prstGeom>
        </p:spPr>
      </p:pic>
    </p:spTree>
    <p:extLst>
      <p:ext uri="{BB962C8B-B14F-4D97-AF65-F5344CB8AC3E}">
        <p14:creationId xmlns:p14="http://schemas.microsoft.com/office/powerpoint/2010/main" val="2334952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58AD6373-8219-4C1E-95A8-FEEDA587A755}"/>
              </a:ext>
            </a:extLst>
          </p:cNvPr>
          <p:cNvSpPr>
            <a:spLocks noGrp="1"/>
          </p:cNvSpPr>
          <p:nvPr>
            <p:ph type="sldNum" sz="quarter" idx="12"/>
          </p:nvPr>
        </p:nvSpPr>
        <p:spPr/>
        <p:txBody>
          <a:bodyPr/>
          <a:lstStyle/>
          <a:p>
            <a:fld id="{A388344B-7EFD-4BC1-8599-83418DC90DBC}" type="slidenum">
              <a:rPr lang="fr-FR" smtClean="0"/>
              <a:t>24</a:t>
            </a:fld>
            <a:endParaRPr lang="fr-FR"/>
          </a:p>
        </p:txBody>
      </p:sp>
      <p:sp>
        <p:nvSpPr>
          <p:cNvPr id="3" name="Espace réservé du contenu 2">
            <a:extLst>
              <a:ext uri="{FF2B5EF4-FFF2-40B4-BE49-F238E27FC236}">
                <a16:creationId xmlns:a16="http://schemas.microsoft.com/office/drawing/2014/main" id="{03113822-8A96-471A-92B3-0CCD31E4D88E}"/>
              </a:ext>
            </a:extLst>
          </p:cNvPr>
          <p:cNvSpPr>
            <a:spLocks noGrp="1"/>
          </p:cNvSpPr>
          <p:nvPr>
            <p:ph idx="4294967295"/>
          </p:nvPr>
        </p:nvSpPr>
        <p:spPr>
          <a:xfrm>
            <a:off x="415679" y="1780830"/>
            <a:ext cx="11029950" cy="2193927"/>
          </a:xfrm>
        </p:spPr>
        <p:txBody>
          <a:bodyPr>
            <a:normAutofit/>
          </a:bodyPr>
          <a:lstStyle/>
          <a:p>
            <a:pPr marL="0"/>
            <a:r>
              <a:rPr lang="fr-FR" altLang="fr-FR" dirty="0">
                <a:solidFill>
                  <a:schemeClr val="tx1"/>
                </a:solidFill>
              </a:rPr>
              <a:t>Epsilon (rayon) : méthode du KNN </a:t>
            </a:r>
          </a:p>
          <a:p>
            <a:pPr marL="342000" lvl="3" indent="0">
              <a:buNone/>
            </a:pPr>
            <a:r>
              <a:rPr lang="fr-FR" altLang="fr-FR" sz="1600" dirty="0">
                <a:solidFill>
                  <a:schemeClr val="tx1"/>
                </a:solidFill>
              </a:rPr>
              <a:t>1 ) pour chaque point de données (x), nous calculons la distance (d) </a:t>
            </a:r>
          </a:p>
          <a:p>
            <a:pPr marL="342000" lvl="3" indent="0">
              <a:buNone/>
            </a:pPr>
            <a:r>
              <a:rPr lang="fr-FR" altLang="fr-FR" sz="1600" dirty="0">
                <a:solidFill>
                  <a:schemeClr val="tx1"/>
                </a:solidFill>
              </a:rPr>
              <a:t>2 ) trier les distances par ordre croissant puis tracer le graphique entre la distance et l'indice de point </a:t>
            </a:r>
          </a:p>
          <a:p>
            <a:pPr marL="0"/>
            <a:r>
              <a:rPr lang="fr-FR" altLang="fr-FR" dirty="0">
                <a:solidFill>
                  <a:schemeClr val="tx1"/>
                </a:solidFill>
              </a:rPr>
              <a:t>Nous choisissons la distance optimale (epsilon) là où la pente du graphique est en forte augmentation </a:t>
            </a:r>
          </a:p>
          <a:p>
            <a:pPr marL="0"/>
            <a:endParaRPr lang="fr-FR" dirty="0">
              <a:solidFill>
                <a:schemeClr val="tx1"/>
              </a:solidFill>
            </a:endParaRPr>
          </a:p>
        </p:txBody>
      </p:sp>
      <p:grpSp>
        <p:nvGrpSpPr>
          <p:cNvPr id="2" name="Groupe 1">
            <a:extLst>
              <a:ext uri="{FF2B5EF4-FFF2-40B4-BE49-F238E27FC236}">
                <a16:creationId xmlns:a16="http://schemas.microsoft.com/office/drawing/2014/main" id="{1CF69DF2-0D2B-4A43-BB4A-55406F6B8AE5}"/>
              </a:ext>
            </a:extLst>
          </p:cNvPr>
          <p:cNvGrpSpPr/>
          <p:nvPr/>
        </p:nvGrpSpPr>
        <p:grpSpPr>
          <a:xfrm>
            <a:off x="581190" y="3753241"/>
            <a:ext cx="4361309" cy="2931215"/>
            <a:chOff x="916710" y="2739681"/>
            <a:chExt cx="3633508" cy="2445440"/>
          </a:xfrm>
        </p:grpSpPr>
        <p:pic>
          <p:nvPicPr>
            <p:cNvPr id="6" name="Image 5">
              <a:extLst>
                <a:ext uri="{FF2B5EF4-FFF2-40B4-BE49-F238E27FC236}">
                  <a16:creationId xmlns:a16="http://schemas.microsoft.com/office/drawing/2014/main" id="{62064C86-34C3-4323-9572-30D7BEFDD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710" y="2739681"/>
              <a:ext cx="3633508" cy="2445440"/>
            </a:xfrm>
            <a:prstGeom prst="rect">
              <a:avLst/>
            </a:prstGeom>
          </p:spPr>
        </p:pic>
        <p:sp>
          <p:nvSpPr>
            <p:cNvPr id="7" name="Ellipse 6">
              <a:extLst>
                <a:ext uri="{FF2B5EF4-FFF2-40B4-BE49-F238E27FC236}">
                  <a16:creationId xmlns:a16="http://schemas.microsoft.com/office/drawing/2014/main" id="{FBDA3EFF-734D-4407-BEC6-8E5F50BE056E}"/>
                </a:ext>
              </a:extLst>
            </p:cNvPr>
            <p:cNvSpPr/>
            <p:nvPr/>
          </p:nvSpPr>
          <p:spPr>
            <a:xfrm>
              <a:off x="4178595" y="4423144"/>
              <a:ext cx="180753" cy="1807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 name="Espace réservé du contenu 2">
            <a:extLst>
              <a:ext uri="{FF2B5EF4-FFF2-40B4-BE49-F238E27FC236}">
                <a16:creationId xmlns:a16="http://schemas.microsoft.com/office/drawing/2014/main" id="{5DAECB2D-7C62-4F52-8AFE-2B6DF3BDB9AB}"/>
              </a:ext>
            </a:extLst>
          </p:cNvPr>
          <p:cNvSpPr txBox="1">
            <a:spLocks/>
          </p:cNvSpPr>
          <p:nvPr/>
        </p:nvSpPr>
        <p:spPr>
          <a:xfrm>
            <a:off x="415679" y="587193"/>
            <a:ext cx="10142621" cy="119363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dirty="0" err="1">
                <a:solidFill>
                  <a:schemeClr val="tx1"/>
                </a:solidFill>
              </a:rPr>
              <a:t>min_samples</a:t>
            </a:r>
            <a:r>
              <a:rPr lang="fr-FR" dirty="0">
                <a:solidFill>
                  <a:schemeClr val="tx1"/>
                </a:solidFill>
              </a:rPr>
              <a:t> est déterminé selon la connaissance de domaine, il doit vérifier la condition &gt;= dimension+1</a:t>
            </a:r>
          </a:p>
          <a:p>
            <a:r>
              <a:rPr lang="fr-FR" dirty="0">
                <a:solidFill>
                  <a:schemeClr val="tx1"/>
                </a:solidFill>
              </a:rPr>
              <a:t>Si on n’a pas de connaissance de domaine, on fixe </a:t>
            </a:r>
            <a:r>
              <a:rPr lang="fr-FR" dirty="0" err="1">
                <a:solidFill>
                  <a:schemeClr val="tx1"/>
                </a:solidFill>
              </a:rPr>
              <a:t>min_samples</a:t>
            </a:r>
            <a:r>
              <a:rPr lang="fr-FR" dirty="0">
                <a:solidFill>
                  <a:schemeClr val="tx1"/>
                </a:solidFill>
              </a:rPr>
              <a:t> à 2*</a:t>
            </a:r>
            <a:r>
              <a:rPr lang="fr-FR" dirty="0" err="1">
                <a:solidFill>
                  <a:schemeClr val="tx1"/>
                </a:solidFill>
              </a:rPr>
              <a:t>nb_features</a:t>
            </a:r>
            <a:endParaRPr lang="fr-FR" dirty="0">
              <a:solidFill>
                <a:schemeClr val="tx1"/>
              </a:solidFill>
            </a:endParaRPr>
          </a:p>
        </p:txBody>
      </p:sp>
      <p:sp>
        <p:nvSpPr>
          <p:cNvPr id="10" name="Titre 1">
            <a:extLst>
              <a:ext uri="{FF2B5EF4-FFF2-40B4-BE49-F238E27FC236}">
                <a16:creationId xmlns:a16="http://schemas.microsoft.com/office/drawing/2014/main" id="{72144E77-FD55-45B8-B660-92E6479C043D}"/>
              </a:ext>
            </a:extLst>
          </p:cNvPr>
          <p:cNvSpPr txBox="1">
            <a:spLocks/>
          </p:cNvSpPr>
          <p:nvPr/>
        </p:nvSpPr>
        <p:spPr>
          <a:xfrm>
            <a:off x="348238" y="43026"/>
            <a:ext cx="11029950" cy="493712"/>
          </a:xfrm>
          <a:prstGeom prst="rect">
            <a:avLst/>
          </a:prstGeom>
        </p:spPr>
        <p:txBody>
          <a:bodyPr vert="horz" lIns="91440" tIns="45720" rIns="91440" bIns="45720" rtlCol="0" anchor="b">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err="1">
                <a:solidFill>
                  <a:schemeClr val="tx1"/>
                </a:solidFill>
              </a:rPr>
              <a:t>Dbscan</a:t>
            </a:r>
            <a:r>
              <a:rPr lang="fr-FR" dirty="0">
                <a:solidFill>
                  <a:schemeClr val="tx1"/>
                </a:solidFill>
              </a:rPr>
              <a:t>: détermination des hyperparamètres</a:t>
            </a:r>
          </a:p>
        </p:txBody>
      </p:sp>
      <p:sp>
        <p:nvSpPr>
          <p:cNvPr id="5" name="Rectangle 1">
            <a:extLst>
              <a:ext uri="{FF2B5EF4-FFF2-40B4-BE49-F238E27FC236}">
                <a16:creationId xmlns:a16="http://schemas.microsoft.com/office/drawing/2014/main" id="{FD31AE35-E007-4DE3-8ED6-EBC6EA201CF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2" name="Image 11">
            <a:extLst>
              <a:ext uri="{FF2B5EF4-FFF2-40B4-BE49-F238E27FC236}">
                <a16:creationId xmlns:a16="http://schemas.microsoft.com/office/drawing/2014/main" id="{DB9959AC-09C0-47A0-A00C-9A1866929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593" y="3611563"/>
            <a:ext cx="4068310" cy="2931215"/>
          </a:xfrm>
          <a:prstGeom prst="rect">
            <a:avLst/>
          </a:prstGeom>
        </p:spPr>
      </p:pic>
      <p:sp>
        <p:nvSpPr>
          <p:cNvPr id="13" name="Ellipse 12">
            <a:extLst>
              <a:ext uri="{FF2B5EF4-FFF2-40B4-BE49-F238E27FC236}">
                <a16:creationId xmlns:a16="http://schemas.microsoft.com/office/drawing/2014/main" id="{A75BF025-99AF-4DEA-BEC8-8DDAB5EE9C8A}"/>
              </a:ext>
            </a:extLst>
          </p:cNvPr>
          <p:cNvSpPr/>
          <p:nvPr/>
        </p:nvSpPr>
        <p:spPr>
          <a:xfrm>
            <a:off x="10072429" y="5215306"/>
            <a:ext cx="2032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itre 1">
            <a:extLst>
              <a:ext uri="{FF2B5EF4-FFF2-40B4-BE49-F238E27FC236}">
                <a16:creationId xmlns:a16="http://schemas.microsoft.com/office/drawing/2014/main" id="{1B684C1B-46BF-469D-B2A9-08BC4DF51A5C}"/>
              </a:ext>
            </a:extLst>
          </p:cNvPr>
          <p:cNvSpPr txBox="1">
            <a:spLocks/>
          </p:cNvSpPr>
          <p:nvPr/>
        </p:nvSpPr>
        <p:spPr>
          <a:xfrm rot="16200000">
            <a:off x="-1729539" y="4259598"/>
            <a:ext cx="4290437" cy="493712"/>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cap="none" dirty="0">
                <a:solidFill>
                  <a:schemeClr val="tx1"/>
                </a:solidFill>
                <a:latin typeface="Abadi" panose="020B0604020104020204" pitchFamily="34" charset="0"/>
              </a:rPr>
              <a:t> </a:t>
            </a:r>
            <a:r>
              <a:rPr lang="fr-FR" sz="2400" cap="none" dirty="0" err="1">
                <a:solidFill>
                  <a:schemeClr val="tx1"/>
                </a:solidFill>
                <a:latin typeface="Abadi" panose="020B0604020104020204" pitchFamily="34" charset="0"/>
              </a:rPr>
              <a:t>Dataframe</a:t>
            </a:r>
            <a:r>
              <a:rPr lang="fr-FR" sz="2400" cap="none" dirty="0">
                <a:solidFill>
                  <a:schemeClr val="tx1"/>
                </a:solidFill>
                <a:latin typeface="Abadi" panose="020B0604020104020204" pitchFamily="34" charset="0"/>
              </a:rPr>
              <a:t> minimal</a:t>
            </a:r>
          </a:p>
        </p:txBody>
      </p:sp>
      <p:sp>
        <p:nvSpPr>
          <p:cNvPr id="15" name="Titre 1">
            <a:extLst>
              <a:ext uri="{FF2B5EF4-FFF2-40B4-BE49-F238E27FC236}">
                <a16:creationId xmlns:a16="http://schemas.microsoft.com/office/drawing/2014/main" id="{F8A31857-4644-4524-9448-2E3552232542}"/>
              </a:ext>
            </a:extLst>
          </p:cNvPr>
          <p:cNvSpPr txBox="1">
            <a:spLocks/>
          </p:cNvSpPr>
          <p:nvPr/>
        </p:nvSpPr>
        <p:spPr>
          <a:xfrm rot="16200000">
            <a:off x="4949401" y="4634153"/>
            <a:ext cx="3118502" cy="47756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cap="none" dirty="0" err="1">
                <a:solidFill>
                  <a:schemeClr val="tx1"/>
                </a:solidFill>
                <a:latin typeface="Abadi" panose="020B0604020104020204" pitchFamily="34" charset="0"/>
              </a:rPr>
              <a:t>Dataframe</a:t>
            </a:r>
            <a:r>
              <a:rPr lang="fr-FR" sz="2400" cap="none" dirty="0">
                <a:solidFill>
                  <a:schemeClr val="tx1"/>
                </a:solidFill>
                <a:latin typeface="Abadi" panose="020B0604020104020204" pitchFamily="34" charset="0"/>
              </a:rPr>
              <a:t> complet</a:t>
            </a:r>
          </a:p>
        </p:txBody>
      </p:sp>
    </p:spTree>
    <p:extLst>
      <p:ext uri="{BB962C8B-B14F-4D97-AF65-F5344CB8AC3E}">
        <p14:creationId xmlns:p14="http://schemas.microsoft.com/office/powerpoint/2010/main" val="3547441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8942F66-FAC3-444D-8966-B29DC1715D42}"/>
              </a:ext>
            </a:extLst>
          </p:cNvPr>
          <p:cNvSpPr>
            <a:spLocks noGrp="1"/>
          </p:cNvSpPr>
          <p:nvPr>
            <p:ph type="sldNum" sz="quarter" idx="12"/>
          </p:nvPr>
        </p:nvSpPr>
        <p:spPr/>
        <p:txBody>
          <a:bodyPr/>
          <a:lstStyle/>
          <a:p>
            <a:fld id="{A388344B-7EFD-4BC1-8599-83418DC90DBC}" type="slidenum">
              <a:rPr lang="fr-FR" smtClean="0"/>
              <a:t>25</a:t>
            </a:fld>
            <a:endParaRPr lang="fr-FR"/>
          </a:p>
        </p:txBody>
      </p:sp>
      <p:sp>
        <p:nvSpPr>
          <p:cNvPr id="3" name="Titre 1">
            <a:extLst>
              <a:ext uri="{FF2B5EF4-FFF2-40B4-BE49-F238E27FC236}">
                <a16:creationId xmlns:a16="http://schemas.microsoft.com/office/drawing/2014/main" id="{E3592A3F-09F1-44D1-81DB-1AF09369FD9B}"/>
              </a:ext>
            </a:extLst>
          </p:cNvPr>
          <p:cNvSpPr txBox="1">
            <a:spLocks/>
          </p:cNvSpPr>
          <p:nvPr/>
        </p:nvSpPr>
        <p:spPr>
          <a:xfrm>
            <a:off x="348238" y="43026"/>
            <a:ext cx="11029950" cy="493712"/>
          </a:xfrm>
          <a:prstGeom prst="rect">
            <a:avLst/>
          </a:prstGeom>
        </p:spPr>
        <p:txBody>
          <a:bodyPr vert="horz" lIns="91440" tIns="45720" rIns="91440" bIns="45720" rtlCol="0" anchor="b">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err="1">
                <a:solidFill>
                  <a:schemeClr val="tx1"/>
                </a:solidFill>
              </a:rPr>
              <a:t>Dbscan</a:t>
            </a:r>
            <a:r>
              <a:rPr lang="fr-FR" dirty="0">
                <a:solidFill>
                  <a:schemeClr val="tx1"/>
                </a:solidFill>
              </a:rPr>
              <a:t>: résultats de </a:t>
            </a:r>
            <a:r>
              <a:rPr lang="fr-FR" dirty="0" err="1">
                <a:solidFill>
                  <a:schemeClr val="tx1"/>
                </a:solidFill>
              </a:rPr>
              <a:t>clsetring</a:t>
            </a:r>
            <a:endParaRPr lang="fr-FR" dirty="0">
              <a:solidFill>
                <a:schemeClr val="tx1"/>
              </a:solidFill>
            </a:endParaRPr>
          </a:p>
        </p:txBody>
      </p:sp>
      <p:sp>
        <p:nvSpPr>
          <p:cNvPr id="9" name="Espace réservé du contenu 2">
            <a:extLst>
              <a:ext uri="{FF2B5EF4-FFF2-40B4-BE49-F238E27FC236}">
                <a16:creationId xmlns:a16="http://schemas.microsoft.com/office/drawing/2014/main" id="{41736BFA-CBD1-44D3-B8FD-2CB784222038}"/>
              </a:ext>
            </a:extLst>
          </p:cNvPr>
          <p:cNvSpPr txBox="1">
            <a:spLocks/>
          </p:cNvSpPr>
          <p:nvPr/>
        </p:nvSpPr>
        <p:spPr>
          <a:xfrm>
            <a:off x="4676145" y="1991521"/>
            <a:ext cx="7315878" cy="462574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algn="just"/>
            <a:r>
              <a:rPr lang="fr-FR" altLang="fr-FR" dirty="0">
                <a:solidFill>
                  <a:schemeClr val="tx1"/>
                </a:solidFill>
              </a:rPr>
              <a:t>La visualisation des clusters montre 2 grands clusters (le jaune et vert) importants, deux cluster bien distingués des autres (le bleu clair et le violet ) mais plus petit en taille, ensuite les clusters bleu, rose et orange qui sont plutôt chevauchés.</a:t>
            </a:r>
          </a:p>
          <a:p>
            <a:pPr marL="0" algn="just"/>
            <a:endParaRPr lang="fr-FR" altLang="fr-FR" dirty="0">
              <a:solidFill>
                <a:schemeClr val="tx1"/>
              </a:solidFill>
            </a:endParaRPr>
          </a:p>
          <a:p>
            <a:pPr marL="0" algn="just"/>
            <a:r>
              <a:rPr lang="fr-FR" altLang="fr-FR" dirty="0">
                <a:solidFill>
                  <a:schemeClr val="tx1"/>
                </a:solidFill>
              </a:rPr>
              <a:t>La méthode est assez gourmande en mémoire et couteuse en terme de temps (vu le nombre de comparaison effectué avant qu’elle converge) donc nous avons travaillé sur un sous échantillon des données originelles</a:t>
            </a:r>
          </a:p>
          <a:p>
            <a:pPr marL="0" algn="just"/>
            <a:endParaRPr lang="fr-FR" altLang="fr-FR" dirty="0">
              <a:solidFill>
                <a:schemeClr val="tx1"/>
              </a:solidFill>
            </a:endParaRPr>
          </a:p>
          <a:p>
            <a:pPr marL="0" algn="just"/>
            <a:r>
              <a:rPr lang="fr-FR" altLang="fr-FR" dirty="0">
                <a:solidFill>
                  <a:schemeClr val="tx1"/>
                </a:solidFill>
              </a:rPr>
              <a:t>Nous avons pour chaque méthode de segmentation obtenu un nombre k de clusters et une visualisation des clusters, cependant ceci nous permet pas de déduire le meilleur modèle. Dans la suite nous déduisons mathématiquement le meilleur modèle</a:t>
            </a:r>
          </a:p>
        </p:txBody>
      </p:sp>
      <p:pic>
        <p:nvPicPr>
          <p:cNvPr id="13" name="Image 12" descr="Une image contenant texte&#10;&#10;Description générée automatiquement">
            <a:extLst>
              <a:ext uri="{FF2B5EF4-FFF2-40B4-BE49-F238E27FC236}">
                <a16:creationId xmlns:a16="http://schemas.microsoft.com/office/drawing/2014/main" id="{576EA7F0-5006-451C-8F09-827906647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840" y="867379"/>
            <a:ext cx="4554749" cy="828136"/>
          </a:xfrm>
          <a:prstGeom prst="rect">
            <a:avLst/>
          </a:prstGeom>
        </p:spPr>
      </p:pic>
      <p:sp>
        <p:nvSpPr>
          <p:cNvPr id="14" name="Espace réservé du contenu 2">
            <a:extLst>
              <a:ext uri="{FF2B5EF4-FFF2-40B4-BE49-F238E27FC236}">
                <a16:creationId xmlns:a16="http://schemas.microsoft.com/office/drawing/2014/main" id="{9E2AB79D-FA0A-46DF-A616-886AA644EB95}"/>
              </a:ext>
            </a:extLst>
          </p:cNvPr>
          <p:cNvSpPr txBox="1">
            <a:spLocks/>
          </p:cNvSpPr>
          <p:nvPr/>
        </p:nvSpPr>
        <p:spPr>
          <a:xfrm>
            <a:off x="348238" y="750661"/>
            <a:ext cx="7315878" cy="5775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a:r>
              <a:rPr lang="fr-FR" altLang="fr-FR" dirty="0">
                <a:solidFill>
                  <a:schemeClr val="tx1"/>
                </a:solidFill>
              </a:rPr>
              <a:t>L’application de </a:t>
            </a:r>
            <a:r>
              <a:rPr lang="fr-FR" sz="1800" dirty="0" err="1">
                <a:solidFill>
                  <a:schemeClr val="tx1"/>
                </a:solidFill>
              </a:rPr>
              <a:t>DBScan</a:t>
            </a:r>
            <a:r>
              <a:rPr lang="fr-FR" altLang="fr-FR" dirty="0">
                <a:solidFill>
                  <a:schemeClr val="tx1"/>
                </a:solidFill>
              </a:rPr>
              <a:t> avec un </a:t>
            </a:r>
            <a:r>
              <a:rPr lang="fr-FR" altLang="fr-FR" dirty="0" err="1">
                <a:solidFill>
                  <a:schemeClr val="tx1"/>
                </a:solidFill>
              </a:rPr>
              <a:t>eps</a:t>
            </a:r>
            <a:r>
              <a:rPr lang="fr-FR" altLang="fr-FR" dirty="0">
                <a:solidFill>
                  <a:schemeClr val="tx1"/>
                </a:solidFill>
              </a:rPr>
              <a:t> = 2,8 et un </a:t>
            </a:r>
            <a:r>
              <a:rPr lang="fr-FR" altLang="fr-FR" dirty="0" err="1">
                <a:solidFill>
                  <a:schemeClr val="tx1"/>
                </a:solidFill>
              </a:rPr>
              <a:t>min_pts</a:t>
            </a:r>
            <a:r>
              <a:rPr lang="fr-FR" altLang="fr-FR" dirty="0">
                <a:solidFill>
                  <a:schemeClr val="tx1"/>
                </a:solidFill>
              </a:rPr>
              <a:t> = 24 donne :</a:t>
            </a:r>
          </a:p>
        </p:txBody>
      </p:sp>
      <p:sp>
        <p:nvSpPr>
          <p:cNvPr id="15" name="Titre 1">
            <a:extLst>
              <a:ext uri="{FF2B5EF4-FFF2-40B4-BE49-F238E27FC236}">
                <a16:creationId xmlns:a16="http://schemas.microsoft.com/office/drawing/2014/main" id="{7A37AD95-8EB3-4A2D-BA03-69377E0A2DDE}"/>
              </a:ext>
            </a:extLst>
          </p:cNvPr>
          <p:cNvSpPr txBox="1">
            <a:spLocks/>
          </p:cNvSpPr>
          <p:nvPr/>
        </p:nvSpPr>
        <p:spPr>
          <a:xfrm rot="16200000">
            <a:off x="-1945241" y="2188080"/>
            <a:ext cx="4290437" cy="493712"/>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cap="none" dirty="0">
                <a:solidFill>
                  <a:schemeClr val="tx1"/>
                </a:solidFill>
                <a:latin typeface="Abadi" panose="020B0604020104020204" pitchFamily="34" charset="0"/>
              </a:rPr>
              <a:t> </a:t>
            </a:r>
            <a:r>
              <a:rPr lang="fr-FR" sz="2400" cap="none" dirty="0" err="1">
                <a:solidFill>
                  <a:schemeClr val="tx1"/>
                </a:solidFill>
                <a:latin typeface="Abadi" panose="020B0604020104020204" pitchFamily="34" charset="0"/>
              </a:rPr>
              <a:t>Dataframe</a:t>
            </a:r>
            <a:r>
              <a:rPr lang="fr-FR" sz="2400" cap="none" dirty="0">
                <a:solidFill>
                  <a:schemeClr val="tx1"/>
                </a:solidFill>
                <a:latin typeface="Abadi" panose="020B0604020104020204" pitchFamily="34" charset="0"/>
              </a:rPr>
              <a:t> minimal</a:t>
            </a:r>
          </a:p>
        </p:txBody>
      </p:sp>
      <p:pic>
        <p:nvPicPr>
          <p:cNvPr id="10" name="Image 9" descr="Une image contenant carte&#10;&#10;Description générée automatiquement">
            <a:extLst>
              <a:ext uri="{FF2B5EF4-FFF2-40B4-BE49-F238E27FC236}">
                <a16:creationId xmlns:a16="http://schemas.microsoft.com/office/drawing/2014/main" id="{5F71F540-5F47-4234-8C41-8253EEBDD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38" y="1886007"/>
            <a:ext cx="4277429" cy="4221332"/>
          </a:xfrm>
          <a:prstGeom prst="rect">
            <a:avLst/>
          </a:prstGeom>
        </p:spPr>
      </p:pic>
    </p:spTree>
    <p:extLst>
      <p:ext uri="{BB962C8B-B14F-4D97-AF65-F5344CB8AC3E}">
        <p14:creationId xmlns:p14="http://schemas.microsoft.com/office/powerpoint/2010/main" val="1916287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540323-F448-4673-BC9A-64A2D7F1A7BF}"/>
              </a:ext>
            </a:extLst>
          </p:cNvPr>
          <p:cNvSpPr>
            <a:spLocks noGrp="1"/>
          </p:cNvSpPr>
          <p:nvPr>
            <p:ph type="sldNum" sz="quarter" idx="12"/>
          </p:nvPr>
        </p:nvSpPr>
        <p:spPr>
          <a:xfrm>
            <a:off x="11079000" y="6476837"/>
            <a:ext cx="1052510" cy="365125"/>
          </a:xfrm>
        </p:spPr>
        <p:txBody>
          <a:bodyPr/>
          <a:lstStyle/>
          <a:p>
            <a:fld id="{A388344B-7EFD-4BC1-8599-83418DC90DBC}" type="slidenum">
              <a:rPr lang="fr-FR" smtClean="0"/>
              <a:t>26</a:t>
            </a:fld>
            <a:endParaRPr lang="fr-FR"/>
          </a:p>
        </p:txBody>
      </p:sp>
      <p:pic>
        <p:nvPicPr>
          <p:cNvPr id="3" name="Image 2" descr="Une image contenant texte&#10;&#10;Description générée automatiquement">
            <a:extLst>
              <a:ext uri="{FF2B5EF4-FFF2-40B4-BE49-F238E27FC236}">
                <a16:creationId xmlns:a16="http://schemas.microsoft.com/office/drawing/2014/main" id="{EC967919-8BA7-4199-87C9-6B380D7B7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107" y="924015"/>
            <a:ext cx="4484377" cy="948126"/>
          </a:xfrm>
          <a:prstGeom prst="rect">
            <a:avLst/>
          </a:prstGeom>
        </p:spPr>
      </p:pic>
      <p:sp>
        <p:nvSpPr>
          <p:cNvPr id="9" name="Espace réservé du contenu 2">
            <a:extLst>
              <a:ext uri="{FF2B5EF4-FFF2-40B4-BE49-F238E27FC236}">
                <a16:creationId xmlns:a16="http://schemas.microsoft.com/office/drawing/2014/main" id="{95B8AD72-795D-4C7F-A153-715FAE0677E5}"/>
              </a:ext>
            </a:extLst>
          </p:cNvPr>
          <p:cNvSpPr txBox="1">
            <a:spLocks/>
          </p:cNvSpPr>
          <p:nvPr/>
        </p:nvSpPr>
        <p:spPr>
          <a:xfrm>
            <a:off x="280595" y="766493"/>
            <a:ext cx="7315878" cy="5775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a:r>
              <a:rPr lang="fr-FR" altLang="fr-FR" dirty="0">
                <a:solidFill>
                  <a:schemeClr val="tx1"/>
                </a:solidFill>
              </a:rPr>
              <a:t>L’application de </a:t>
            </a:r>
            <a:r>
              <a:rPr lang="fr-FR" altLang="fr-FR" dirty="0" err="1">
                <a:solidFill>
                  <a:schemeClr val="tx1"/>
                </a:solidFill>
              </a:rPr>
              <a:t>dbscan</a:t>
            </a:r>
            <a:r>
              <a:rPr lang="fr-FR" altLang="fr-FR" dirty="0">
                <a:solidFill>
                  <a:schemeClr val="tx1"/>
                </a:solidFill>
              </a:rPr>
              <a:t> avec un </a:t>
            </a:r>
            <a:r>
              <a:rPr lang="fr-FR" altLang="fr-FR" dirty="0" err="1">
                <a:solidFill>
                  <a:schemeClr val="tx1"/>
                </a:solidFill>
              </a:rPr>
              <a:t>eps</a:t>
            </a:r>
            <a:r>
              <a:rPr lang="fr-FR" altLang="fr-FR" dirty="0">
                <a:solidFill>
                  <a:schemeClr val="tx1"/>
                </a:solidFill>
              </a:rPr>
              <a:t> = 8 et un </a:t>
            </a:r>
            <a:r>
              <a:rPr lang="fr-FR" altLang="fr-FR" dirty="0" err="1">
                <a:solidFill>
                  <a:schemeClr val="tx1"/>
                </a:solidFill>
              </a:rPr>
              <a:t>min_pts</a:t>
            </a:r>
            <a:r>
              <a:rPr lang="fr-FR" altLang="fr-FR" dirty="0">
                <a:solidFill>
                  <a:schemeClr val="tx1"/>
                </a:solidFill>
              </a:rPr>
              <a:t> = 24 donne :</a:t>
            </a:r>
          </a:p>
        </p:txBody>
      </p:sp>
      <p:sp>
        <p:nvSpPr>
          <p:cNvPr id="12" name="Espace réservé du contenu 2">
            <a:extLst>
              <a:ext uri="{FF2B5EF4-FFF2-40B4-BE49-F238E27FC236}">
                <a16:creationId xmlns:a16="http://schemas.microsoft.com/office/drawing/2014/main" id="{68A7CFBD-2438-41D1-8985-7C714F4A7442}"/>
              </a:ext>
            </a:extLst>
          </p:cNvPr>
          <p:cNvSpPr txBox="1">
            <a:spLocks/>
          </p:cNvSpPr>
          <p:nvPr/>
        </p:nvSpPr>
        <p:spPr>
          <a:xfrm>
            <a:off x="88900" y="5342252"/>
            <a:ext cx="5905500" cy="195802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algn="just"/>
            <a:r>
              <a:rPr lang="fr-FR" altLang="fr-FR" dirty="0">
                <a:solidFill>
                  <a:schemeClr val="tx1"/>
                </a:solidFill>
              </a:rPr>
              <a:t>La visualisation des clusters montre des clusters très mal représentés et chevauchés entre eux. </a:t>
            </a:r>
          </a:p>
        </p:txBody>
      </p:sp>
      <p:pic>
        <p:nvPicPr>
          <p:cNvPr id="13" name="Image 12" descr="Une image contenant table&#10;&#10;Description générée automatiquement">
            <a:extLst>
              <a:ext uri="{FF2B5EF4-FFF2-40B4-BE49-F238E27FC236}">
                <a16:creationId xmlns:a16="http://schemas.microsoft.com/office/drawing/2014/main" id="{2ACFE5F5-8DCC-4F6E-AF5E-A167933F5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7612" y="2500647"/>
            <a:ext cx="3563888" cy="1788719"/>
          </a:xfrm>
          <a:prstGeom prst="rect">
            <a:avLst/>
          </a:prstGeom>
        </p:spPr>
      </p:pic>
      <p:sp>
        <p:nvSpPr>
          <p:cNvPr id="14" name="ZoneTexte 13">
            <a:extLst>
              <a:ext uri="{FF2B5EF4-FFF2-40B4-BE49-F238E27FC236}">
                <a16:creationId xmlns:a16="http://schemas.microsoft.com/office/drawing/2014/main" id="{018C2BA7-0534-472D-8E16-7F950EC7FB41}"/>
              </a:ext>
            </a:extLst>
          </p:cNvPr>
          <p:cNvSpPr txBox="1"/>
          <p:nvPr/>
        </p:nvSpPr>
        <p:spPr>
          <a:xfrm>
            <a:off x="6683300" y="5168177"/>
            <a:ext cx="4810200" cy="923330"/>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fr-FR" sz="1800" b="0" i="1" u="none" strike="noStrike" kern="1200" cap="none" spc="0" normalizeH="0" baseline="0" noProof="0" dirty="0">
                <a:ln>
                  <a:noFill/>
                </a:ln>
                <a:solidFill>
                  <a:prstClr val="black"/>
                </a:solidFill>
                <a:effectLst/>
                <a:uLnTx/>
                <a:uFillTx/>
                <a:latin typeface="Garamond" panose="02020404030301010803"/>
                <a:ea typeface="+mn-ea"/>
                <a:cs typeface="+mn-cs"/>
              </a:rPr>
              <a:t>La qualité des résultats en terme de visualisation et nombre de clusters nous mène à sélectionner pour le reste de notre étude le </a:t>
            </a:r>
            <a:r>
              <a:rPr kumimoji="0" lang="fr-FR" sz="1800" b="0" i="1" u="none" strike="noStrike" kern="1200" cap="none" spc="0" normalizeH="0" baseline="0" noProof="0" dirty="0" err="1">
                <a:ln>
                  <a:noFill/>
                </a:ln>
                <a:solidFill>
                  <a:prstClr val="black"/>
                </a:solidFill>
                <a:effectLst/>
                <a:uLnTx/>
                <a:uFillTx/>
                <a:latin typeface="Garamond" panose="02020404030301010803"/>
                <a:ea typeface="+mn-ea"/>
                <a:cs typeface="+mn-cs"/>
              </a:rPr>
              <a:t>dataframe</a:t>
            </a:r>
            <a:r>
              <a:rPr kumimoji="0" lang="fr-FR" sz="1800" b="0" i="1" u="none" strike="noStrike" kern="1200" cap="none" spc="0" normalizeH="0" baseline="0" noProof="0" dirty="0">
                <a:ln>
                  <a:noFill/>
                </a:ln>
                <a:solidFill>
                  <a:prstClr val="black"/>
                </a:solidFill>
                <a:effectLst/>
                <a:uLnTx/>
                <a:uFillTx/>
                <a:latin typeface="Garamond" panose="02020404030301010803"/>
                <a:ea typeface="+mn-ea"/>
                <a:cs typeface="+mn-cs"/>
              </a:rPr>
              <a:t> minimal</a:t>
            </a:r>
          </a:p>
        </p:txBody>
      </p:sp>
      <p:sp>
        <p:nvSpPr>
          <p:cNvPr id="15" name="Flèche : droite 14">
            <a:extLst>
              <a:ext uri="{FF2B5EF4-FFF2-40B4-BE49-F238E27FC236}">
                <a16:creationId xmlns:a16="http://schemas.microsoft.com/office/drawing/2014/main" id="{717728DB-9A1A-4919-8000-9A86AA186D2D}"/>
              </a:ext>
            </a:extLst>
          </p:cNvPr>
          <p:cNvSpPr/>
          <p:nvPr/>
        </p:nvSpPr>
        <p:spPr>
          <a:xfrm rot="5400000">
            <a:off x="8407831" y="4537055"/>
            <a:ext cx="409245" cy="247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6" name="Titre 1">
            <a:extLst>
              <a:ext uri="{FF2B5EF4-FFF2-40B4-BE49-F238E27FC236}">
                <a16:creationId xmlns:a16="http://schemas.microsoft.com/office/drawing/2014/main" id="{DA42B484-0584-4162-B6A9-E166A4E27793}"/>
              </a:ext>
            </a:extLst>
          </p:cNvPr>
          <p:cNvSpPr txBox="1">
            <a:spLocks/>
          </p:cNvSpPr>
          <p:nvPr/>
        </p:nvSpPr>
        <p:spPr>
          <a:xfrm rot="16200000">
            <a:off x="-1235400" y="2820145"/>
            <a:ext cx="3118502" cy="477567"/>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cap="none" dirty="0" err="1">
                <a:solidFill>
                  <a:schemeClr val="tx1"/>
                </a:solidFill>
                <a:latin typeface="Abadi" panose="020B0604020104020204" pitchFamily="34" charset="0"/>
              </a:rPr>
              <a:t>Dataframe</a:t>
            </a:r>
            <a:r>
              <a:rPr lang="fr-FR" sz="2400" cap="none" dirty="0">
                <a:solidFill>
                  <a:schemeClr val="tx1"/>
                </a:solidFill>
                <a:latin typeface="Abadi" panose="020B0604020104020204" pitchFamily="34" charset="0"/>
              </a:rPr>
              <a:t> complet</a:t>
            </a:r>
          </a:p>
        </p:txBody>
      </p:sp>
      <p:sp>
        <p:nvSpPr>
          <p:cNvPr id="17" name="Rectangle 16">
            <a:extLst>
              <a:ext uri="{FF2B5EF4-FFF2-40B4-BE49-F238E27FC236}">
                <a16:creationId xmlns:a16="http://schemas.microsoft.com/office/drawing/2014/main" id="{1F9CA848-4FF7-4184-9357-2B9E6C25B257}"/>
              </a:ext>
            </a:extLst>
          </p:cNvPr>
          <p:cNvSpPr/>
          <p:nvPr/>
        </p:nvSpPr>
        <p:spPr>
          <a:xfrm>
            <a:off x="6362700" y="2500647"/>
            <a:ext cx="5384800" cy="3820614"/>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963A99AF-C415-48F2-8B93-763095D07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724" y="1242225"/>
            <a:ext cx="4763851" cy="4701374"/>
          </a:xfrm>
          <a:prstGeom prst="rect">
            <a:avLst/>
          </a:prstGeom>
        </p:spPr>
      </p:pic>
    </p:spTree>
    <p:extLst>
      <p:ext uri="{BB962C8B-B14F-4D97-AF65-F5344CB8AC3E}">
        <p14:creationId xmlns:p14="http://schemas.microsoft.com/office/powerpoint/2010/main" val="3587619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8344B-7EFD-4BC1-8599-83418DC90DBC}" type="slidenum">
              <a:rPr kumimoji="0" lang="fr-FR" sz="900" b="0" i="0" u="none" strike="noStrike" kern="1200" cap="none" spc="0" normalizeH="0" baseline="0" noProof="0" smtClean="0">
                <a:ln>
                  <a:noFill/>
                </a:ln>
                <a:solidFill>
                  <a:srgbClr val="DD8047"/>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fr-FR" sz="900" b="0" i="0" u="none" strike="noStrike" kern="1200" cap="none" spc="0" normalizeH="0" baseline="0" noProof="0">
              <a:ln>
                <a:noFill/>
              </a:ln>
              <a:solidFill>
                <a:srgbClr val="DD8047"/>
              </a:solidFill>
              <a:effectLst/>
              <a:uLnTx/>
              <a:uFillTx/>
              <a:latin typeface="Garamond" panose="02020404030301010803"/>
              <a:ea typeface="+mn-ea"/>
              <a:cs typeface="+mn-cs"/>
            </a:endParaRPr>
          </a:p>
        </p:txBody>
      </p:sp>
      <p:sp>
        <p:nvSpPr>
          <p:cNvPr id="5" name="Titre 1"/>
          <p:cNvSpPr txBox="1">
            <a:spLocks/>
          </p:cNvSpPr>
          <p:nvPr/>
        </p:nvSpPr>
        <p:spPr>
          <a:xfrm>
            <a:off x="824948" y="2773016"/>
            <a:ext cx="11181522" cy="3876261"/>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sz="5400" dirty="0"/>
              <a:t>Comparaison des modèles, synthèse et conclusion </a:t>
            </a:r>
          </a:p>
          <a:p>
            <a:pPr algn="r"/>
            <a:endParaRPr lang="fr-FR" sz="5400" dirty="0"/>
          </a:p>
        </p:txBody>
      </p:sp>
    </p:spTree>
    <p:extLst>
      <p:ext uri="{BB962C8B-B14F-4D97-AF65-F5344CB8AC3E}">
        <p14:creationId xmlns:p14="http://schemas.microsoft.com/office/powerpoint/2010/main" val="3732303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BB5BD9E-1B19-436B-9B11-AA448BE9A741}"/>
              </a:ext>
            </a:extLst>
          </p:cNvPr>
          <p:cNvSpPr>
            <a:spLocks noGrp="1"/>
          </p:cNvSpPr>
          <p:nvPr>
            <p:ph type="sldNum" sz="quarter" idx="12"/>
          </p:nvPr>
        </p:nvSpPr>
        <p:spPr>
          <a:xfrm>
            <a:off x="11139490" y="6492875"/>
            <a:ext cx="1052510" cy="365125"/>
          </a:xfrm>
        </p:spPr>
        <p:txBody>
          <a:bodyPr/>
          <a:lstStyle/>
          <a:p>
            <a:fld id="{A388344B-7EFD-4BC1-8599-83418DC90DBC}" type="slidenum">
              <a:rPr lang="fr-FR" smtClean="0"/>
              <a:t>28</a:t>
            </a:fld>
            <a:endParaRPr lang="fr-FR"/>
          </a:p>
        </p:txBody>
      </p:sp>
      <p:sp>
        <p:nvSpPr>
          <p:cNvPr id="2" name="Titre 1">
            <a:extLst>
              <a:ext uri="{FF2B5EF4-FFF2-40B4-BE49-F238E27FC236}">
                <a16:creationId xmlns:a16="http://schemas.microsoft.com/office/drawing/2014/main" id="{F4819AE9-F33E-4727-9788-722E5220955E}"/>
              </a:ext>
            </a:extLst>
          </p:cNvPr>
          <p:cNvSpPr>
            <a:spLocks noGrp="1"/>
          </p:cNvSpPr>
          <p:nvPr>
            <p:ph type="title" idx="4294967295"/>
          </p:nvPr>
        </p:nvSpPr>
        <p:spPr>
          <a:xfrm>
            <a:off x="393404" y="-37494"/>
            <a:ext cx="10785401" cy="574232"/>
          </a:xfrm>
        </p:spPr>
        <p:txBody>
          <a:bodyPr/>
          <a:lstStyle/>
          <a:p>
            <a:r>
              <a:rPr lang="fr-FR" dirty="0">
                <a:solidFill>
                  <a:schemeClr val="tx1"/>
                </a:solidFill>
              </a:rPr>
              <a:t>Comparaison des modèles </a:t>
            </a:r>
          </a:p>
        </p:txBody>
      </p:sp>
      <p:sp>
        <p:nvSpPr>
          <p:cNvPr id="3" name="Espace réservé du contenu 2">
            <a:extLst>
              <a:ext uri="{FF2B5EF4-FFF2-40B4-BE49-F238E27FC236}">
                <a16:creationId xmlns:a16="http://schemas.microsoft.com/office/drawing/2014/main" id="{47AB6A7D-4010-45AF-B05C-7F20167524D0}"/>
              </a:ext>
            </a:extLst>
          </p:cNvPr>
          <p:cNvSpPr>
            <a:spLocks noGrp="1"/>
          </p:cNvSpPr>
          <p:nvPr>
            <p:ph idx="4294967295"/>
          </p:nvPr>
        </p:nvSpPr>
        <p:spPr>
          <a:xfrm>
            <a:off x="231305" y="435374"/>
            <a:ext cx="5926214" cy="6422626"/>
          </a:xfrm>
        </p:spPr>
        <p:txBody>
          <a:bodyPr>
            <a:normAutofit/>
          </a:bodyPr>
          <a:lstStyle/>
          <a:p>
            <a:pPr marL="342900" indent="-342900" algn="just">
              <a:buFont typeface="+mj-lt"/>
              <a:buAutoNum type="arabicParenR"/>
            </a:pPr>
            <a:r>
              <a:rPr lang="fr-FR" dirty="0"/>
              <a:t>Sélection d’un sous échantillon fixe de clients</a:t>
            </a:r>
          </a:p>
          <a:p>
            <a:pPr marL="342900" indent="-342900" algn="just">
              <a:buFont typeface="+mj-lt"/>
              <a:buAutoNum type="arabicParenR"/>
            </a:pPr>
            <a:endParaRPr lang="fr-FR" dirty="0"/>
          </a:p>
          <a:p>
            <a:pPr marL="342900" indent="-342900" algn="just">
              <a:buFont typeface="+mj-lt"/>
              <a:buAutoNum type="arabicParenR"/>
            </a:pPr>
            <a:r>
              <a:rPr lang="fr-FR" dirty="0"/>
              <a:t>Sélection d’une période de temps et d’une unité de temps (semaine, mois, 2 mois) qui dépend du niveau de variation des valeurs dans les données </a:t>
            </a:r>
          </a:p>
          <a:p>
            <a:pPr marL="342900" indent="-342900" algn="just">
              <a:buFont typeface="+mj-lt"/>
              <a:buAutoNum type="arabicParenR"/>
            </a:pPr>
            <a:endParaRPr lang="fr-FR" dirty="0"/>
          </a:p>
          <a:p>
            <a:pPr marL="342900" indent="-342900" algn="just">
              <a:buFont typeface="+mj-lt"/>
              <a:buAutoNum type="arabicParenR"/>
            </a:pPr>
            <a:r>
              <a:rPr lang="fr-FR" dirty="0"/>
              <a:t>Calcul du rand ajusté entre les pairs de clusters obtenus par application des trois algorithmes considérés (avec hyperparamètres optimaux) sur les </a:t>
            </a:r>
            <a:r>
              <a:rPr lang="fr-FR" dirty="0" err="1"/>
              <a:t>dataframes</a:t>
            </a:r>
            <a:r>
              <a:rPr lang="fr-FR" dirty="0"/>
              <a:t> respectifs </a:t>
            </a:r>
            <a:r>
              <a:rPr lang="fr-FR" i="1" dirty="0" err="1"/>
              <a:t>df_jusqua_date_i</a:t>
            </a:r>
            <a:r>
              <a:rPr lang="fr-FR" i="1" dirty="0"/>
              <a:t>, df_jusqua_date_i+1(unité de temps) </a:t>
            </a:r>
            <a:r>
              <a:rPr lang="fr-FR" dirty="0"/>
              <a:t>transformés</a:t>
            </a:r>
          </a:p>
          <a:p>
            <a:pPr marL="342900" indent="-342900" algn="just">
              <a:buFont typeface="+mj-lt"/>
              <a:buAutoNum type="arabicParenR"/>
            </a:pPr>
            <a:endParaRPr lang="fr-FR" dirty="0"/>
          </a:p>
          <a:p>
            <a:pPr marL="342900" indent="-342900" algn="just">
              <a:buFont typeface="+mj-lt"/>
              <a:buAutoNum type="arabicParenR"/>
            </a:pPr>
            <a:r>
              <a:rPr lang="fr-FR" dirty="0"/>
              <a:t>Traçage des séries temporelles des rand ajustés obtenus </a:t>
            </a:r>
          </a:p>
          <a:p>
            <a:pPr marL="342900" indent="-342900" algn="just">
              <a:buFont typeface="+mj-lt"/>
              <a:buAutoNum type="arabicParenR"/>
            </a:pPr>
            <a:endParaRPr lang="fr-FR" dirty="0"/>
          </a:p>
          <a:p>
            <a:pPr marL="342900" indent="-342900" algn="just">
              <a:buFont typeface="+mj-lt"/>
              <a:buAutoNum type="arabicParenR"/>
            </a:pPr>
            <a:r>
              <a:rPr lang="fr-FR" dirty="0"/>
              <a:t>Le meilleur modèle est celui ayant la série temporelle la plus haute</a:t>
            </a:r>
          </a:p>
        </p:txBody>
      </p:sp>
      <p:sp>
        <p:nvSpPr>
          <p:cNvPr id="14" name="ZoneTexte 13">
            <a:extLst>
              <a:ext uri="{FF2B5EF4-FFF2-40B4-BE49-F238E27FC236}">
                <a16:creationId xmlns:a16="http://schemas.microsoft.com/office/drawing/2014/main" id="{45FAE0F5-DE70-43F2-8AE8-3AA6DA2B4477}"/>
              </a:ext>
            </a:extLst>
          </p:cNvPr>
          <p:cNvSpPr txBox="1"/>
          <p:nvPr/>
        </p:nvSpPr>
        <p:spPr>
          <a:xfrm flipH="1">
            <a:off x="6919417" y="4620814"/>
            <a:ext cx="3694589" cy="369332"/>
          </a:xfrm>
          <a:prstGeom prst="rect">
            <a:avLst/>
          </a:prstGeom>
          <a:noFill/>
        </p:spPr>
        <p:txBody>
          <a:bodyPr wrap="square" rtlCol="0">
            <a:spAutoFit/>
          </a:bodyPr>
          <a:lstStyle/>
          <a:p>
            <a:r>
              <a:rPr lang="fr-FR" dirty="0">
                <a:sym typeface="Wingdings" panose="05000000000000000000" pitchFamily="2" charset="2"/>
              </a:rPr>
              <a:t> </a:t>
            </a:r>
            <a:r>
              <a:rPr lang="fr-FR" dirty="0"/>
              <a:t>On sélectionne k-</a:t>
            </a:r>
            <a:r>
              <a:rPr lang="fr-FR" dirty="0" err="1"/>
              <a:t>means</a:t>
            </a:r>
            <a:endParaRPr lang="fr-FR" dirty="0"/>
          </a:p>
        </p:txBody>
      </p:sp>
      <p:pic>
        <p:nvPicPr>
          <p:cNvPr id="7" name="Image 6">
            <a:extLst>
              <a:ext uri="{FF2B5EF4-FFF2-40B4-BE49-F238E27FC236}">
                <a16:creationId xmlns:a16="http://schemas.microsoft.com/office/drawing/2014/main" id="{1F87B94A-7418-4D57-BC07-AF07E40A6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098" y="878443"/>
            <a:ext cx="5259207" cy="3585332"/>
          </a:xfrm>
          <a:prstGeom prst="rect">
            <a:avLst/>
          </a:prstGeom>
        </p:spPr>
      </p:pic>
    </p:spTree>
    <p:extLst>
      <p:ext uri="{BB962C8B-B14F-4D97-AF65-F5344CB8AC3E}">
        <p14:creationId xmlns:p14="http://schemas.microsoft.com/office/powerpoint/2010/main" val="2032522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2E2833D-EB9A-4607-B39B-FB53238A3010}"/>
              </a:ext>
            </a:extLst>
          </p:cNvPr>
          <p:cNvSpPr>
            <a:spLocks noGrp="1"/>
          </p:cNvSpPr>
          <p:nvPr>
            <p:ph type="sldNum" sz="quarter" idx="12"/>
          </p:nvPr>
        </p:nvSpPr>
        <p:spPr>
          <a:xfrm>
            <a:off x="11084555" y="6492875"/>
            <a:ext cx="1052510" cy="365125"/>
          </a:xfrm>
        </p:spPr>
        <p:txBody>
          <a:bodyPr/>
          <a:lstStyle/>
          <a:p>
            <a:fld id="{A388344B-7EFD-4BC1-8599-83418DC90DBC}" type="slidenum">
              <a:rPr lang="fr-FR" smtClean="0"/>
              <a:t>29</a:t>
            </a:fld>
            <a:endParaRPr lang="fr-FR" dirty="0"/>
          </a:p>
        </p:txBody>
      </p:sp>
      <p:sp>
        <p:nvSpPr>
          <p:cNvPr id="2" name="Titre 1">
            <a:extLst>
              <a:ext uri="{FF2B5EF4-FFF2-40B4-BE49-F238E27FC236}">
                <a16:creationId xmlns:a16="http://schemas.microsoft.com/office/drawing/2014/main" id="{B501DA43-A811-47CC-80AB-65DFB8A84CC8}"/>
              </a:ext>
            </a:extLst>
          </p:cNvPr>
          <p:cNvSpPr>
            <a:spLocks noGrp="1"/>
          </p:cNvSpPr>
          <p:nvPr>
            <p:ph type="title" idx="4294967295"/>
          </p:nvPr>
        </p:nvSpPr>
        <p:spPr>
          <a:xfrm>
            <a:off x="397042" y="11192"/>
            <a:ext cx="11029950" cy="525546"/>
          </a:xfrm>
        </p:spPr>
        <p:txBody>
          <a:bodyPr/>
          <a:lstStyle/>
          <a:p>
            <a:r>
              <a:rPr lang="fr-FR" dirty="0">
                <a:solidFill>
                  <a:schemeClr val="tx1"/>
                </a:solidFill>
              </a:rPr>
              <a:t>Maintenance</a:t>
            </a:r>
          </a:p>
        </p:txBody>
      </p:sp>
      <p:sp>
        <p:nvSpPr>
          <p:cNvPr id="5" name="Espace réservé du contenu 2">
            <a:extLst>
              <a:ext uri="{FF2B5EF4-FFF2-40B4-BE49-F238E27FC236}">
                <a16:creationId xmlns:a16="http://schemas.microsoft.com/office/drawing/2014/main" id="{A20A3696-4A5B-4167-95FE-2E82498CE3C8}"/>
              </a:ext>
            </a:extLst>
          </p:cNvPr>
          <p:cNvSpPr txBox="1">
            <a:spLocks/>
          </p:cNvSpPr>
          <p:nvPr/>
        </p:nvSpPr>
        <p:spPr>
          <a:xfrm>
            <a:off x="218212" y="352683"/>
            <a:ext cx="5981252" cy="607328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buFont typeface="Wingdings" panose="05000000000000000000" pitchFamily="2" charset="2"/>
              <a:buChar char="§"/>
            </a:pPr>
            <a:endParaRPr lang="fr-FR" dirty="0"/>
          </a:p>
          <a:p>
            <a:pPr algn="just">
              <a:buFont typeface="Wingdings" panose="05000000000000000000" pitchFamily="2" charset="2"/>
              <a:buChar char="§"/>
            </a:pPr>
            <a:r>
              <a:rPr lang="fr-FR" dirty="0"/>
              <a:t>Le délai de maintenance (ou la durée de vie du modèle) est mesurée par sa stabilité dans le temps </a:t>
            </a:r>
          </a:p>
          <a:p>
            <a:pPr algn="just">
              <a:buFont typeface="Wingdings" panose="05000000000000000000" pitchFamily="2" charset="2"/>
              <a:buChar char="§"/>
            </a:pPr>
            <a:endParaRPr lang="fr-FR" dirty="0"/>
          </a:p>
          <a:p>
            <a:pPr algn="just">
              <a:buFont typeface="Wingdings" panose="05000000000000000000" pitchFamily="2" charset="2"/>
              <a:buChar char="§"/>
            </a:pPr>
            <a:r>
              <a:rPr lang="fr-FR" dirty="0"/>
              <a:t>Il est calculé en se basant sur les étapes suivantes :</a:t>
            </a:r>
          </a:p>
          <a:p>
            <a:pPr marL="342900" indent="-342900" algn="just">
              <a:buFont typeface="+mj-lt"/>
              <a:buAutoNum type="arabicParenR"/>
            </a:pPr>
            <a:r>
              <a:rPr lang="fr-FR" dirty="0"/>
              <a:t>Sélection du meilleur modèle retenu avec les hyperparamètres optimaux (ici k-</a:t>
            </a:r>
            <a:r>
              <a:rPr lang="fr-FR" dirty="0" err="1"/>
              <a:t>means</a:t>
            </a:r>
            <a:r>
              <a:rPr lang="fr-FR" dirty="0"/>
              <a:t> avec k =12)</a:t>
            </a:r>
          </a:p>
          <a:p>
            <a:pPr marL="342900" indent="-342900" algn="just">
              <a:buFont typeface="+mj-lt"/>
              <a:buAutoNum type="arabicParenR"/>
            </a:pPr>
            <a:r>
              <a:rPr lang="fr-FR" dirty="0"/>
              <a:t>Reprise du même pipeline de comparaison des modèles de clustering </a:t>
            </a:r>
          </a:p>
          <a:p>
            <a:pPr marL="342900" indent="-342900" algn="just">
              <a:buFont typeface="+mj-lt"/>
              <a:buAutoNum type="arabicParenR"/>
            </a:pPr>
            <a:r>
              <a:rPr lang="fr-FR" dirty="0"/>
              <a:t>Au niveau de l’étape 3 le calcul de rand ajusté sera toujours effectué par rapport à la date 0 </a:t>
            </a:r>
          </a:p>
          <a:p>
            <a:pPr marL="342900" indent="-342900" algn="just">
              <a:buFont typeface="+mj-lt"/>
              <a:buAutoNum type="arabicParenR"/>
            </a:pPr>
            <a:endParaRPr lang="fr-FR" dirty="0"/>
          </a:p>
          <a:p>
            <a:pPr algn="just">
              <a:buFont typeface="Wingdings" panose="05000000000000000000" pitchFamily="2" charset="2"/>
              <a:buChar char="§"/>
            </a:pPr>
            <a:r>
              <a:rPr lang="fr-FR" dirty="0"/>
              <a:t>La série temporelle de rand ajusté pour k </a:t>
            </a:r>
            <a:r>
              <a:rPr lang="fr-FR" dirty="0" err="1"/>
              <a:t>means</a:t>
            </a:r>
            <a:r>
              <a:rPr lang="fr-FR" dirty="0"/>
              <a:t> est donnée par la figure suivante :</a:t>
            </a:r>
          </a:p>
          <a:p>
            <a:pPr marL="342900" indent="-342900" algn="just">
              <a:buFont typeface="+mj-lt"/>
              <a:buAutoNum type="arabicParenR"/>
            </a:pPr>
            <a:endParaRPr lang="fr-FR" dirty="0"/>
          </a:p>
        </p:txBody>
      </p:sp>
      <p:sp>
        <p:nvSpPr>
          <p:cNvPr id="8" name="Espace réservé du contenu 2">
            <a:extLst>
              <a:ext uri="{FF2B5EF4-FFF2-40B4-BE49-F238E27FC236}">
                <a16:creationId xmlns:a16="http://schemas.microsoft.com/office/drawing/2014/main" id="{35203E01-24E8-4980-A5F8-355B95B12F55}"/>
              </a:ext>
            </a:extLst>
          </p:cNvPr>
          <p:cNvSpPr txBox="1">
            <a:spLocks/>
          </p:cNvSpPr>
          <p:nvPr/>
        </p:nvSpPr>
        <p:spPr>
          <a:xfrm>
            <a:off x="6921916" y="4786495"/>
            <a:ext cx="4841135" cy="145491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fr-FR" dirty="0">
                <a:sym typeface="Wingdings" panose="05000000000000000000" pitchFamily="2" charset="2"/>
              </a:rPr>
              <a:t>La valeur de rand ajusté se dégrade et atteint des valeurs faibles (~0,1) au bout de presque 2 mois </a:t>
            </a:r>
          </a:p>
          <a:p>
            <a:pPr marL="0" indent="0" algn="just">
              <a:buNone/>
            </a:pPr>
            <a:endParaRPr lang="fr-FR" dirty="0">
              <a:sym typeface="Wingdings" panose="05000000000000000000" pitchFamily="2" charset="2"/>
            </a:endParaRPr>
          </a:p>
          <a:p>
            <a:pPr marL="0" indent="0" algn="just">
              <a:buNone/>
            </a:pPr>
            <a:r>
              <a:rPr lang="fr-FR" dirty="0">
                <a:sym typeface="Wingdings" panose="05000000000000000000" pitchFamily="2" charset="2"/>
              </a:rPr>
              <a:t> </a:t>
            </a:r>
            <a:r>
              <a:rPr lang="fr-FR" dirty="0"/>
              <a:t>Il faut relancer le modèle au bout de 2 mois</a:t>
            </a:r>
          </a:p>
        </p:txBody>
      </p:sp>
      <p:pic>
        <p:nvPicPr>
          <p:cNvPr id="6" name="Image 5">
            <a:extLst>
              <a:ext uri="{FF2B5EF4-FFF2-40B4-BE49-F238E27FC236}">
                <a16:creationId xmlns:a16="http://schemas.microsoft.com/office/drawing/2014/main" id="{B9C63540-3283-44F5-92C4-1980BAD94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180" y="996538"/>
            <a:ext cx="5262608" cy="3587651"/>
          </a:xfrm>
          <a:prstGeom prst="rect">
            <a:avLst/>
          </a:prstGeom>
        </p:spPr>
      </p:pic>
    </p:spTree>
    <p:extLst>
      <p:ext uri="{BB962C8B-B14F-4D97-AF65-F5344CB8AC3E}">
        <p14:creationId xmlns:p14="http://schemas.microsoft.com/office/powerpoint/2010/main" val="387353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8344B-7EFD-4BC1-8599-83418DC90DBC}" type="slidenum">
              <a:rPr kumimoji="0" lang="fr-FR" sz="900" b="0" i="0" u="none" strike="noStrike" kern="1200" cap="none" spc="0" normalizeH="0" baseline="0" noProof="0" smtClean="0">
                <a:ln>
                  <a:noFill/>
                </a:ln>
                <a:solidFill>
                  <a:srgbClr val="DD8047"/>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fr-FR" sz="900" b="0" i="0" u="none" strike="noStrike" kern="1200" cap="none" spc="0" normalizeH="0" baseline="0" noProof="0">
              <a:ln>
                <a:noFill/>
              </a:ln>
              <a:solidFill>
                <a:srgbClr val="DD8047"/>
              </a:solidFill>
              <a:effectLst/>
              <a:uLnTx/>
              <a:uFillTx/>
              <a:latin typeface="Garamond" panose="02020404030301010803"/>
              <a:ea typeface="+mn-ea"/>
              <a:cs typeface="+mn-cs"/>
            </a:endParaRPr>
          </a:p>
        </p:txBody>
      </p:sp>
      <p:sp>
        <p:nvSpPr>
          <p:cNvPr id="5" name="Titre 1"/>
          <p:cNvSpPr txBox="1">
            <a:spLocks/>
          </p:cNvSpPr>
          <p:nvPr/>
        </p:nvSpPr>
        <p:spPr>
          <a:xfrm>
            <a:off x="3463046" y="2773016"/>
            <a:ext cx="8033537" cy="3876261"/>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r" rtl="1"/>
            <a:r>
              <a:rPr lang="fr-FR" sz="4800" dirty="0"/>
              <a:t>Contexte et problématique</a:t>
            </a:r>
          </a:p>
        </p:txBody>
      </p:sp>
    </p:spTree>
    <p:extLst>
      <p:ext uri="{BB962C8B-B14F-4D97-AF65-F5344CB8AC3E}">
        <p14:creationId xmlns:p14="http://schemas.microsoft.com/office/powerpoint/2010/main" val="704552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29A352E-A0AE-4E69-8BE5-0ECBD042145C}"/>
              </a:ext>
            </a:extLst>
          </p:cNvPr>
          <p:cNvSpPr>
            <a:spLocks noGrp="1"/>
          </p:cNvSpPr>
          <p:nvPr>
            <p:ph type="sldNum" sz="quarter" idx="12"/>
          </p:nvPr>
        </p:nvSpPr>
        <p:spPr>
          <a:xfrm>
            <a:off x="11085086" y="6492875"/>
            <a:ext cx="1052510" cy="365125"/>
          </a:xfrm>
        </p:spPr>
        <p:txBody>
          <a:bodyPr/>
          <a:lstStyle/>
          <a:p>
            <a:fld id="{A388344B-7EFD-4BC1-8599-83418DC90DBC}" type="slidenum">
              <a:rPr lang="fr-FR" smtClean="0"/>
              <a:t>30</a:t>
            </a:fld>
            <a:endParaRPr lang="fr-FR"/>
          </a:p>
        </p:txBody>
      </p:sp>
      <p:sp>
        <p:nvSpPr>
          <p:cNvPr id="4" name="Titre 1">
            <a:extLst>
              <a:ext uri="{FF2B5EF4-FFF2-40B4-BE49-F238E27FC236}">
                <a16:creationId xmlns:a16="http://schemas.microsoft.com/office/drawing/2014/main" id="{6DEFE33C-C21B-44B9-8D76-05AA079569C9}"/>
              </a:ext>
            </a:extLst>
          </p:cNvPr>
          <p:cNvSpPr txBox="1">
            <a:spLocks/>
          </p:cNvSpPr>
          <p:nvPr/>
        </p:nvSpPr>
        <p:spPr>
          <a:xfrm>
            <a:off x="393404" y="-37494"/>
            <a:ext cx="10785401" cy="574232"/>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solidFill>
                  <a:schemeClr val="tx1"/>
                </a:solidFill>
              </a:rPr>
              <a:t>Interprétation des clusters </a:t>
            </a:r>
          </a:p>
        </p:txBody>
      </p:sp>
      <p:sp>
        <p:nvSpPr>
          <p:cNvPr id="5" name="Espace réservé du contenu 2">
            <a:extLst>
              <a:ext uri="{FF2B5EF4-FFF2-40B4-BE49-F238E27FC236}">
                <a16:creationId xmlns:a16="http://schemas.microsoft.com/office/drawing/2014/main" id="{5B4117ED-E1AF-4EC3-B585-C200FD7C5505}"/>
              </a:ext>
            </a:extLst>
          </p:cNvPr>
          <p:cNvSpPr txBox="1">
            <a:spLocks/>
          </p:cNvSpPr>
          <p:nvPr/>
        </p:nvSpPr>
        <p:spPr>
          <a:xfrm>
            <a:off x="6818157" y="853629"/>
            <a:ext cx="2225175" cy="88601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dirty="0"/>
              <a:t>Calcul des centroïdes globaux </a:t>
            </a:r>
          </a:p>
        </p:txBody>
      </p:sp>
      <p:sp>
        <p:nvSpPr>
          <p:cNvPr id="6" name="Espace réservé du contenu 2">
            <a:extLst>
              <a:ext uri="{FF2B5EF4-FFF2-40B4-BE49-F238E27FC236}">
                <a16:creationId xmlns:a16="http://schemas.microsoft.com/office/drawing/2014/main" id="{24C9C853-16B1-4809-954B-FBA0203C60CB}"/>
              </a:ext>
            </a:extLst>
          </p:cNvPr>
          <p:cNvSpPr txBox="1">
            <a:spLocks/>
          </p:cNvSpPr>
          <p:nvPr/>
        </p:nvSpPr>
        <p:spPr>
          <a:xfrm>
            <a:off x="4687410" y="2122659"/>
            <a:ext cx="7504590" cy="50208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sz="1400" dirty="0"/>
              <a:t>Cluster 1 représente les clients utilisent des cartes de débit ou voucher</a:t>
            </a:r>
          </a:p>
          <a:p>
            <a:r>
              <a:rPr lang="fr-FR" sz="1400" dirty="0"/>
              <a:t>Cluster 2 représente les clients ayant fait plusieurs commandes récentes et donnent des scores</a:t>
            </a:r>
          </a:p>
          <a:p>
            <a:r>
              <a:rPr lang="fr-FR" sz="1400" dirty="0"/>
              <a:t>Cluster 3 représente les clients payent majoritairement en espèce</a:t>
            </a:r>
          </a:p>
          <a:p>
            <a:r>
              <a:rPr lang="fr-FR" sz="1400" dirty="0"/>
              <a:t>Cluster 4 représente les clients font du </a:t>
            </a:r>
            <a:r>
              <a:rPr lang="fr-FR" sz="1400" dirty="0" err="1"/>
              <a:t>reviewing</a:t>
            </a:r>
            <a:r>
              <a:rPr lang="fr-FR" sz="1400" dirty="0"/>
              <a:t> des commandes </a:t>
            </a:r>
          </a:p>
          <a:p>
            <a:r>
              <a:rPr lang="fr-FR" sz="1400" dirty="0"/>
              <a:t>Cluster 5 représente les clients utilisent des cartes de débit</a:t>
            </a:r>
          </a:p>
          <a:p>
            <a:r>
              <a:rPr lang="fr-FR" sz="1400" dirty="0"/>
              <a:t>Cluster 6 représente les clients payent par voucher</a:t>
            </a:r>
          </a:p>
          <a:p>
            <a:r>
              <a:rPr lang="fr-FR" sz="1400" dirty="0"/>
              <a:t>Cluster 7 représente les clients achètent avec de grandes sommes</a:t>
            </a:r>
          </a:p>
          <a:p>
            <a:r>
              <a:rPr lang="fr-FR" sz="1400" dirty="0"/>
              <a:t>Cluster 8 représente les clients achètent des colis lourds et volumineux avec des sommes respectables</a:t>
            </a:r>
          </a:p>
          <a:p>
            <a:r>
              <a:rPr lang="fr-FR" sz="1400" dirty="0"/>
              <a:t>Cluster 9 représente les clients achètent des colis lourds et volumineux</a:t>
            </a:r>
          </a:p>
          <a:p>
            <a:r>
              <a:rPr lang="fr-FR" sz="1400" dirty="0"/>
              <a:t>Cluster 10 représente les clients achètent avec des somme plus ou moins importantes des petits articles</a:t>
            </a:r>
          </a:p>
          <a:p>
            <a:r>
              <a:rPr lang="fr-FR" sz="1400" dirty="0"/>
              <a:t>Cluster 11 représente les clients achètent plus ou moins fréquemment avec des sommes totales non négligeables</a:t>
            </a:r>
          </a:p>
          <a:p>
            <a:r>
              <a:rPr lang="fr-FR" sz="1400" dirty="0"/>
              <a:t>Cluster 12 représente les clients sont des clients actifs (récentes commandes) avec beaucoup de commandes et d’articles et donnent toujours des scores</a:t>
            </a:r>
          </a:p>
          <a:p>
            <a:endParaRPr lang="fr-FR" sz="1400" dirty="0"/>
          </a:p>
        </p:txBody>
      </p:sp>
      <p:pic>
        <p:nvPicPr>
          <p:cNvPr id="8" name="Image 7">
            <a:extLst>
              <a:ext uri="{FF2B5EF4-FFF2-40B4-BE49-F238E27FC236}">
                <a16:creationId xmlns:a16="http://schemas.microsoft.com/office/drawing/2014/main" id="{B01BF6E5-3DE9-41FE-A469-11D30B2F9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7" y="2469832"/>
            <a:ext cx="4633006" cy="4304278"/>
          </a:xfrm>
          <a:prstGeom prst="rect">
            <a:avLst/>
          </a:prstGeom>
        </p:spPr>
      </p:pic>
      <p:pic>
        <p:nvPicPr>
          <p:cNvPr id="12" name="Image 11" descr="Une image contenant texte&#10;&#10;Description générée automatiquement">
            <a:extLst>
              <a:ext uri="{FF2B5EF4-FFF2-40B4-BE49-F238E27FC236}">
                <a16:creationId xmlns:a16="http://schemas.microsoft.com/office/drawing/2014/main" id="{80E3DF0D-3FEE-4977-8420-19A016840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705" y="464953"/>
            <a:ext cx="1293653" cy="1947080"/>
          </a:xfrm>
          <a:prstGeom prst="rect">
            <a:avLst/>
          </a:prstGeom>
        </p:spPr>
      </p:pic>
      <p:grpSp>
        <p:nvGrpSpPr>
          <p:cNvPr id="14" name="Groupe 13">
            <a:extLst>
              <a:ext uri="{FF2B5EF4-FFF2-40B4-BE49-F238E27FC236}">
                <a16:creationId xmlns:a16="http://schemas.microsoft.com/office/drawing/2014/main" id="{EF3759FD-7383-4722-B25B-1BFA65DFE6BC}"/>
              </a:ext>
            </a:extLst>
          </p:cNvPr>
          <p:cNvGrpSpPr/>
          <p:nvPr/>
        </p:nvGrpSpPr>
        <p:grpSpPr>
          <a:xfrm>
            <a:off x="0" y="568875"/>
            <a:ext cx="6508636" cy="1646063"/>
            <a:chOff x="1919286" y="2605968"/>
            <a:chExt cx="6508636" cy="1646063"/>
          </a:xfrm>
        </p:grpSpPr>
        <p:pic>
          <p:nvPicPr>
            <p:cNvPr id="10" name="Image 9" descr="Une image contenant texte, bouteille, document&#10;&#10;Description générée automatiquement">
              <a:extLst>
                <a:ext uri="{FF2B5EF4-FFF2-40B4-BE49-F238E27FC236}">
                  <a16:creationId xmlns:a16="http://schemas.microsoft.com/office/drawing/2014/main" id="{FF725ADE-3F05-4E1D-9028-9A7EC4B92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4078" y="2605968"/>
              <a:ext cx="4663844" cy="1646063"/>
            </a:xfrm>
            <a:prstGeom prst="rect">
              <a:avLst/>
            </a:prstGeom>
          </p:spPr>
        </p:pic>
        <p:sp>
          <p:nvSpPr>
            <p:cNvPr id="13" name="Espace réservé du contenu 2">
              <a:extLst>
                <a:ext uri="{FF2B5EF4-FFF2-40B4-BE49-F238E27FC236}">
                  <a16:creationId xmlns:a16="http://schemas.microsoft.com/office/drawing/2014/main" id="{6EB24E10-EC9E-4CDF-88BD-0F305E4A6BC4}"/>
                </a:ext>
              </a:extLst>
            </p:cNvPr>
            <p:cNvSpPr txBox="1">
              <a:spLocks/>
            </p:cNvSpPr>
            <p:nvPr/>
          </p:nvSpPr>
          <p:spPr>
            <a:xfrm>
              <a:off x="1919286" y="2898619"/>
              <a:ext cx="2172749" cy="88601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dirty="0"/>
                <a:t>Calcul des centres des clusters</a:t>
              </a:r>
            </a:p>
          </p:txBody>
        </p:sp>
      </p:grpSp>
    </p:spTree>
    <p:extLst>
      <p:ext uri="{BB962C8B-B14F-4D97-AF65-F5344CB8AC3E}">
        <p14:creationId xmlns:p14="http://schemas.microsoft.com/office/powerpoint/2010/main" val="2664939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112E76-31EA-44E2-9876-281C1830B985}"/>
              </a:ext>
            </a:extLst>
          </p:cNvPr>
          <p:cNvSpPr>
            <a:spLocks noGrp="1"/>
          </p:cNvSpPr>
          <p:nvPr>
            <p:ph type="sldNum" sz="quarter" idx="12"/>
          </p:nvPr>
        </p:nvSpPr>
        <p:spPr/>
        <p:txBody>
          <a:bodyPr/>
          <a:lstStyle/>
          <a:p>
            <a:fld id="{A388344B-7EFD-4BC1-8599-83418DC90DBC}" type="slidenum">
              <a:rPr lang="fr-FR" smtClean="0"/>
              <a:t>31</a:t>
            </a:fld>
            <a:endParaRPr lang="fr-FR"/>
          </a:p>
        </p:txBody>
      </p:sp>
      <p:pic>
        <p:nvPicPr>
          <p:cNvPr id="4" name="Image 3">
            <a:extLst>
              <a:ext uri="{FF2B5EF4-FFF2-40B4-BE49-F238E27FC236}">
                <a16:creationId xmlns:a16="http://schemas.microsoft.com/office/drawing/2014/main" id="{FFAAD340-7902-40F9-8AC9-A5A227611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54" y="606048"/>
            <a:ext cx="2738455" cy="4395335"/>
          </a:xfrm>
          <a:prstGeom prst="rect">
            <a:avLst/>
          </a:prstGeom>
          <a:ln>
            <a:noFill/>
          </a:ln>
          <a:effectLst>
            <a:softEdge rad="112500"/>
          </a:effectLst>
        </p:spPr>
      </p:pic>
      <p:sp>
        <p:nvSpPr>
          <p:cNvPr id="5" name="Espace réservé du contenu 2">
            <a:extLst>
              <a:ext uri="{FF2B5EF4-FFF2-40B4-BE49-F238E27FC236}">
                <a16:creationId xmlns:a16="http://schemas.microsoft.com/office/drawing/2014/main" id="{B8897CD3-71D4-4748-B44D-793E851A9FE0}"/>
              </a:ext>
            </a:extLst>
          </p:cNvPr>
          <p:cNvSpPr txBox="1">
            <a:spLocks/>
          </p:cNvSpPr>
          <p:nvPr/>
        </p:nvSpPr>
        <p:spPr>
          <a:xfrm>
            <a:off x="3586253" y="425791"/>
            <a:ext cx="8318172" cy="502081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sz="1600" u="sng" dirty="0"/>
              <a:t>Cluster 1 et 11 </a:t>
            </a:r>
            <a:r>
              <a:rPr lang="fr-FR" sz="1600" dirty="0"/>
              <a:t>: les clients achètent le plus des parfums</a:t>
            </a:r>
          </a:p>
          <a:p>
            <a:r>
              <a:rPr lang="fr-FR" sz="1600" u="sng" dirty="0"/>
              <a:t>Cluster 2 : </a:t>
            </a:r>
            <a:r>
              <a:rPr lang="fr-FR" sz="1600" dirty="0"/>
              <a:t>les clients commandent de la catégorie Papeterie</a:t>
            </a:r>
          </a:p>
          <a:p>
            <a:r>
              <a:rPr lang="fr-FR" sz="1600" u="sng" dirty="0"/>
              <a:t>Cluster 5 </a:t>
            </a:r>
            <a:r>
              <a:rPr lang="fr-FR" sz="1600" dirty="0"/>
              <a:t>: les clients achètent des meubles principalement</a:t>
            </a:r>
          </a:p>
          <a:p>
            <a:r>
              <a:rPr lang="fr-FR" sz="1600" u="sng" dirty="0"/>
              <a:t>Cluster 6 : </a:t>
            </a:r>
            <a:r>
              <a:rPr lang="fr-FR" sz="1600" dirty="0"/>
              <a:t>les clients achètent des articles de home confort</a:t>
            </a:r>
          </a:p>
          <a:p>
            <a:r>
              <a:rPr lang="fr-FR" sz="1600" u="sng" dirty="0"/>
              <a:t>Cluster 8 : </a:t>
            </a:r>
            <a:r>
              <a:rPr lang="fr-FR" sz="1600" dirty="0"/>
              <a:t>les clients achètent le plus des produits de beauté en grands volumes : ils peuvent être des grossistes de cette catégorie</a:t>
            </a:r>
          </a:p>
          <a:p>
            <a:r>
              <a:rPr lang="fr-FR" sz="1600" u="sng" dirty="0"/>
              <a:t>Cluster 9 :  </a:t>
            </a:r>
            <a:r>
              <a:rPr lang="fr-FR" sz="1600" dirty="0"/>
              <a:t>les clients qui achètent des colis lourds et volumineux achètent surtout des meubles de bureau </a:t>
            </a:r>
          </a:p>
          <a:p>
            <a:r>
              <a:rPr lang="fr-FR" sz="1600" u="sng" dirty="0"/>
              <a:t>Cluster 3, 4, 7 et 10 : </a:t>
            </a:r>
            <a:r>
              <a:rPr lang="fr-FR" sz="1600" dirty="0"/>
              <a:t>les clients achètent les plus des montres et cadeaux et sont des clients occasionnels mais qui peuvent dépenser de grandes sommes et donnent leurs avis (à fidéliser) </a:t>
            </a:r>
          </a:p>
          <a:p>
            <a:r>
              <a:rPr lang="fr-FR" sz="1600" u="sng" dirty="0"/>
              <a:t>Cluster 12 : </a:t>
            </a:r>
            <a:r>
              <a:rPr lang="fr-FR" sz="1600" dirty="0"/>
              <a:t>les clients actifs (récence, nb commandes, donner </a:t>
            </a:r>
            <a:r>
              <a:rPr lang="fr-FR" sz="1600" dirty="0" err="1"/>
              <a:t>reviews</a:t>
            </a:r>
            <a:r>
              <a:rPr lang="fr-FR" sz="1600" dirty="0"/>
              <a:t>) s’intéressent plus aux accessoires, sacs, mode (cibler selon les centres d’</a:t>
            </a:r>
            <a:r>
              <a:rPr lang="fr-FR" sz="1600" dirty="0" err="1"/>
              <a:t>interet</a:t>
            </a:r>
            <a:r>
              <a:rPr lang="fr-FR" sz="1600" dirty="0"/>
              <a:t>)</a:t>
            </a:r>
          </a:p>
          <a:p>
            <a:endParaRPr lang="fr-FR" sz="1600" dirty="0"/>
          </a:p>
        </p:txBody>
      </p:sp>
      <p:sp>
        <p:nvSpPr>
          <p:cNvPr id="6" name="Titre 1">
            <a:extLst>
              <a:ext uri="{FF2B5EF4-FFF2-40B4-BE49-F238E27FC236}">
                <a16:creationId xmlns:a16="http://schemas.microsoft.com/office/drawing/2014/main" id="{005629D4-9A27-4872-BD9B-FE283E44CEE4}"/>
              </a:ext>
            </a:extLst>
          </p:cNvPr>
          <p:cNvSpPr txBox="1">
            <a:spLocks/>
          </p:cNvSpPr>
          <p:nvPr/>
        </p:nvSpPr>
        <p:spPr>
          <a:xfrm>
            <a:off x="393404" y="-37494"/>
            <a:ext cx="10785401" cy="574232"/>
          </a:xfrm>
          <a:prstGeom prst="rect">
            <a:avLst/>
          </a:prstGeom>
        </p:spPr>
        <p:txBody>
          <a:bodyPr vert="horz" lIns="91440" tIns="45720" rIns="91440" bIns="45720" rtlCol="0" anchor="b">
            <a:normAutofit fontScale="85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solidFill>
                  <a:schemeClr val="tx1"/>
                </a:solidFill>
              </a:rPr>
              <a:t>Interprétation complémentaire sur la base des catégories</a:t>
            </a:r>
          </a:p>
        </p:txBody>
      </p:sp>
      <p:sp>
        <p:nvSpPr>
          <p:cNvPr id="7" name="ZoneTexte 6">
            <a:extLst>
              <a:ext uri="{FF2B5EF4-FFF2-40B4-BE49-F238E27FC236}">
                <a16:creationId xmlns:a16="http://schemas.microsoft.com/office/drawing/2014/main" id="{F70F8358-17C8-42D4-B392-93EBA529641A}"/>
              </a:ext>
            </a:extLst>
          </p:cNvPr>
          <p:cNvSpPr txBox="1"/>
          <p:nvPr/>
        </p:nvSpPr>
        <p:spPr>
          <a:xfrm>
            <a:off x="287575" y="5215369"/>
            <a:ext cx="10640884" cy="1477328"/>
          </a:xfrm>
          <a:prstGeom prst="rect">
            <a:avLst/>
          </a:prstGeom>
          <a:noFill/>
        </p:spPr>
        <p:txBody>
          <a:bodyPr wrap="square" rtlCol="0">
            <a:spAutoFit/>
          </a:bodyPr>
          <a:lstStyle/>
          <a:p>
            <a:pPr marL="285750" indent="-285750">
              <a:buFont typeface="Wingdings" panose="05000000000000000000" pitchFamily="2" charset="2"/>
              <a:buChar char="à"/>
            </a:pPr>
            <a:r>
              <a:rPr lang="fr-FR" dirty="0">
                <a:sym typeface="Wingdings" panose="05000000000000000000" pitchFamily="2" charset="2"/>
              </a:rPr>
              <a:t>Les informations complémentaires sur les catégories les plus achetées donnent des éléments qui peuvent aider l’équipe marketing</a:t>
            </a:r>
          </a:p>
          <a:p>
            <a:pPr marL="285750" indent="-285750">
              <a:buFont typeface="Wingdings" panose="05000000000000000000" pitchFamily="2" charset="2"/>
              <a:buChar char="à"/>
            </a:pPr>
            <a:r>
              <a:rPr lang="fr-FR" dirty="0">
                <a:sym typeface="Wingdings" panose="05000000000000000000" pitchFamily="2" charset="2"/>
              </a:rPr>
              <a:t>Nous pouvons étaler cette analyse pour couvrir le top 5 des catégories achetées par cluster ou les catégories les plus achetées pour 80% des commandes des clients d’un cluster donné.</a:t>
            </a:r>
          </a:p>
          <a:p>
            <a:endParaRPr lang="fr-FR" dirty="0"/>
          </a:p>
        </p:txBody>
      </p:sp>
    </p:spTree>
    <p:extLst>
      <p:ext uri="{BB962C8B-B14F-4D97-AF65-F5344CB8AC3E}">
        <p14:creationId xmlns:p14="http://schemas.microsoft.com/office/powerpoint/2010/main" val="4190610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C75F6989-C105-4DE3-A93D-EF7CD5CA4058}"/>
              </a:ext>
            </a:extLst>
          </p:cNvPr>
          <p:cNvSpPr>
            <a:spLocks noGrp="1"/>
          </p:cNvSpPr>
          <p:nvPr>
            <p:ph type="sldNum" sz="quarter" idx="12"/>
          </p:nvPr>
        </p:nvSpPr>
        <p:spPr/>
        <p:txBody>
          <a:bodyPr/>
          <a:lstStyle/>
          <a:p>
            <a:fld id="{A388344B-7EFD-4BC1-8599-83418DC90DBC}" type="slidenum">
              <a:rPr lang="fr-FR" smtClean="0"/>
              <a:t>32</a:t>
            </a:fld>
            <a:endParaRPr lang="fr-FR"/>
          </a:p>
        </p:txBody>
      </p:sp>
      <p:sp>
        <p:nvSpPr>
          <p:cNvPr id="2" name="Titre 1">
            <a:extLst>
              <a:ext uri="{FF2B5EF4-FFF2-40B4-BE49-F238E27FC236}">
                <a16:creationId xmlns:a16="http://schemas.microsoft.com/office/drawing/2014/main" id="{629EFEE0-1FFF-4950-90AC-69421E21B851}"/>
              </a:ext>
            </a:extLst>
          </p:cNvPr>
          <p:cNvSpPr>
            <a:spLocks noGrp="1"/>
          </p:cNvSpPr>
          <p:nvPr>
            <p:ph type="title" idx="4294967295"/>
          </p:nvPr>
        </p:nvSpPr>
        <p:spPr>
          <a:xfrm>
            <a:off x="350874" y="96557"/>
            <a:ext cx="11029950" cy="440181"/>
          </a:xfrm>
        </p:spPr>
        <p:txBody>
          <a:bodyPr>
            <a:normAutofit fontScale="90000"/>
          </a:bodyPr>
          <a:lstStyle/>
          <a:p>
            <a:r>
              <a:rPr lang="fr-FR" dirty="0">
                <a:solidFill>
                  <a:schemeClr val="tx1"/>
                </a:solidFill>
              </a:rPr>
              <a:t>Synthèse et Conclusion</a:t>
            </a:r>
          </a:p>
        </p:txBody>
      </p:sp>
      <p:sp>
        <p:nvSpPr>
          <p:cNvPr id="3" name="Espace réservé du contenu 2">
            <a:extLst>
              <a:ext uri="{FF2B5EF4-FFF2-40B4-BE49-F238E27FC236}">
                <a16:creationId xmlns:a16="http://schemas.microsoft.com/office/drawing/2014/main" id="{A773506F-021B-4FFA-B7F3-A493A98BF0A8}"/>
              </a:ext>
            </a:extLst>
          </p:cNvPr>
          <p:cNvSpPr>
            <a:spLocks noGrp="1"/>
          </p:cNvSpPr>
          <p:nvPr>
            <p:ph idx="4294967295"/>
          </p:nvPr>
        </p:nvSpPr>
        <p:spPr>
          <a:xfrm>
            <a:off x="457200" y="780176"/>
            <a:ext cx="11029950" cy="5635305"/>
          </a:xfrm>
        </p:spPr>
        <p:txBody>
          <a:bodyPr>
            <a:normAutofit/>
          </a:bodyPr>
          <a:lstStyle/>
          <a:p>
            <a:r>
              <a:rPr lang="fr-FR" sz="2000" dirty="0"/>
              <a:t>Ingénierie de variable plus élaborée partant de données distribuées sur plusieurs fichiers </a:t>
            </a:r>
          </a:p>
          <a:p>
            <a:r>
              <a:rPr lang="fr-FR" sz="2000" dirty="0"/>
              <a:t>Clustering non supervisée : </a:t>
            </a:r>
          </a:p>
          <a:p>
            <a:pPr lvl="1"/>
            <a:r>
              <a:rPr lang="fr-FR" sz="1800" dirty="0"/>
              <a:t>les algorithmes et leurs hyperparamètres  </a:t>
            </a:r>
          </a:p>
          <a:p>
            <a:pPr lvl="1"/>
            <a:r>
              <a:rPr lang="fr-FR" sz="1800" dirty="0"/>
              <a:t>les avantages et les limitations </a:t>
            </a:r>
          </a:p>
          <a:p>
            <a:pPr lvl="1"/>
            <a:endParaRPr lang="fr-FR" sz="1800" dirty="0"/>
          </a:p>
          <a:p>
            <a:r>
              <a:rPr lang="fr-FR" sz="2000" dirty="0"/>
              <a:t>Evaluation des modèles par visualisation des clusters via réduction de dimensionnalité et projection sur plans t-SNE</a:t>
            </a:r>
          </a:p>
          <a:p>
            <a:r>
              <a:rPr lang="fr-FR" sz="2000" dirty="0"/>
              <a:t>Comparaison des modèles basée sur le rand ajusté</a:t>
            </a:r>
          </a:p>
          <a:p>
            <a:r>
              <a:rPr lang="fr-FR" sz="2000" dirty="0"/>
              <a:t>Procédure de calcul de la durée de vie des modèles </a:t>
            </a:r>
          </a:p>
          <a:p>
            <a:r>
              <a:rPr lang="fr-FR" sz="2000" dirty="0"/>
              <a:t>Interprétation des clusters sur la base des </a:t>
            </a:r>
            <a:r>
              <a:rPr lang="fr-FR" sz="2000" dirty="0" err="1"/>
              <a:t>Features</a:t>
            </a:r>
            <a:r>
              <a:rPr lang="fr-FR" sz="2000" dirty="0"/>
              <a:t> et des catégories achetées </a:t>
            </a:r>
          </a:p>
          <a:p>
            <a:endParaRPr lang="fr-FR" sz="2000" dirty="0"/>
          </a:p>
          <a:p>
            <a:pPr>
              <a:buFont typeface="Wingdings" panose="05000000000000000000" pitchFamily="2" charset="2"/>
              <a:buChar char="q"/>
            </a:pPr>
            <a:r>
              <a:rPr lang="fr-FR" sz="2000" dirty="0"/>
              <a:t>L’absence d’informations sur les clients nous empêche de creuser l’axe intéressant d’analyse comportementale</a:t>
            </a:r>
          </a:p>
          <a:p>
            <a:endParaRPr lang="fr-FR" sz="1600" dirty="0"/>
          </a:p>
        </p:txBody>
      </p:sp>
    </p:spTree>
    <p:extLst>
      <p:ext uri="{BB962C8B-B14F-4D97-AF65-F5344CB8AC3E}">
        <p14:creationId xmlns:p14="http://schemas.microsoft.com/office/powerpoint/2010/main" val="2124531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Titre 1"/>
          <p:cNvSpPr txBox="1">
            <a:spLocks/>
          </p:cNvSpPr>
          <p:nvPr/>
        </p:nvSpPr>
        <p:spPr>
          <a:xfrm>
            <a:off x="824948" y="2773016"/>
            <a:ext cx="11181522" cy="3876261"/>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fr-FR" sz="7200" i="1" u="none" strike="noStrike" kern="1200" cap="none" spc="0" normalizeH="0" baseline="0" noProof="0" dirty="0">
                <a:ln>
                  <a:noFill/>
                </a:ln>
                <a:solidFill>
                  <a:schemeClr val="tx1">
                    <a:lumMod val="65000"/>
                    <a:lumOff val="35000"/>
                  </a:schemeClr>
                </a:solidFill>
                <a:effectLst>
                  <a:outerShdw blurRad="38100" dist="38100" dir="2700000" algn="tl">
                    <a:srgbClr val="000000">
                      <a:alpha val="43137"/>
                    </a:srgbClr>
                  </a:outerShdw>
                </a:effectLst>
                <a:uLnTx/>
                <a:uFillTx/>
                <a:latin typeface="Baskerville Old Face" panose="02020602080505020303" pitchFamily="18" charset="0"/>
              </a:rPr>
              <a:t>Merci</a:t>
            </a:r>
            <a:r>
              <a:rPr kumimoji="0" lang="fr-FR" sz="7200" i="1" u="none" strike="noStrike" kern="1200" cap="none" spc="0" normalizeH="0" noProof="0" dirty="0">
                <a:ln>
                  <a:noFill/>
                </a:ln>
                <a:solidFill>
                  <a:schemeClr val="tx1">
                    <a:lumMod val="65000"/>
                    <a:lumOff val="35000"/>
                  </a:schemeClr>
                </a:solidFill>
                <a:effectLst>
                  <a:outerShdw blurRad="38100" dist="38100" dir="2700000" algn="tl">
                    <a:srgbClr val="000000">
                      <a:alpha val="43137"/>
                    </a:srgbClr>
                  </a:outerShdw>
                </a:effectLst>
                <a:uLnTx/>
                <a:uFillTx/>
                <a:latin typeface="Baskerville Old Face" panose="02020602080505020303" pitchFamily="18" charset="0"/>
              </a:rPr>
              <a:t> pour votre attention </a:t>
            </a:r>
            <a:endParaRPr kumimoji="0" lang="fr-FR" sz="7200" i="1" u="none" strike="noStrike" kern="1200" cap="none" spc="0" normalizeH="0" baseline="0" noProof="0" dirty="0">
              <a:ln>
                <a:noFill/>
              </a:ln>
              <a:solidFill>
                <a:schemeClr val="tx1">
                  <a:lumMod val="65000"/>
                  <a:lumOff val="35000"/>
                </a:schemeClr>
              </a:solidFill>
              <a:effectLst>
                <a:outerShdw blurRad="38100" dist="38100" dir="2700000" algn="tl">
                  <a:srgbClr val="000000">
                    <a:alpha val="43137"/>
                  </a:srgbClr>
                </a:outerShdw>
              </a:effectLst>
              <a:uLnTx/>
              <a:uFillTx/>
              <a:latin typeface="Baskerville Old Face" panose="02020602080505020303" pitchFamily="18" charset="0"/>
            </a:endParaRPr>
          </a:p>
        </p:txBody>
      </p:sp>
    </p:spTree>
    <p:extLst>
      <p:ext uri="{BB962C8B-B14F-4D97-AF65-F5344CB8AC3E}">
        <p14:creationId xmlns:p14="http://schemas.microsoft.com/office/powerpoint/2010/main" val="247612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388344B-7EFD-4BC1-8599-83418DC90DBC}" type="slidenum">
              <a:rPr lang="fr-FR" smtClean="0"/>
              <a:t>4</a:t>
            </a:fld>
            <a:endParaRPr lang="fr-FR"/>
          </a:p>
        </p:txBody>
      </p:sp>
      <p:sp>
        <p:nvSpPr>
          <p:cNvPr id="2" name="Titre 1"/>
          <p:cNvSpPr>
            <a:spLocks noGrp="1"/>
          </p:cNvSpPr>
          <p:nvPr>
            <p:ph type="title" idx="4294967295"/>
          </p:nvPr>
        </p:nvSpPr>
        <p:spPr>
          <a:xfrm>
            <a:off x="393405" y="-72232"/>
            <a:ext cx="11028363" cy="588963"/>
          </a:xfrm>
        </p:spPr>
        <p:txBody>
          <a:bodyPr/>
          <a:lstStyle/>
          <a:p>
            <a:r>
              <a:rPr lang="fr-FR" dirty="0">
                <a:solidFill>
                  <a:schemeClr val="tx1"/>
                </a:solidFill>
              </a:rPr>
              <a:t>Contexte et problématique</a:t>
            </a:r>
          </a:p>
        </p:txBody>
      </p:sp>
      <p:sp>
        <p:nvSpPr>
          <p:cNvPr id="3" name="Espace réservé du contenu 2"/>
          <p:cNvSpPr>
            <a:spLocks noGrp="1"/>
          </p:cNvSpPr>
          <p:nvPr>
            <p:ph idx="4294967295"/>
          </p:nvPr>
        </p:nvSpPr>
        <p:spPr>
          <a:xfrm>
            <a:off x="393405" y="954916"/>
            <a:ext cx="11408735" cy="4735512"/>
          </a:xfrm>
        </p:spPr>
        <p:txBody>
          <a:bodyPr>
            <a:normAutofit/>
          </a:bodyPr>
          <a:lstStyle/>
          <a:p>
            <a:r>
              <a:rPr lang="fr-FR" b="1" u="sng" dirty="0"/>
              <a:t>Objectif : </a:t>
            </a:r>
          </a:p>
          <a:p>
            <a:pPr marL="0" indent="0">
              <a:buNone/>
            </a:pPr>
            <a:r>
              <a:rPr lang="fr-FR" dirty="0"/>
              <a:t>fournir au Marketplace brésilien 	           une segmentation des clients en se basant sur les données fournies tout en :</a:t>
            </a:r>
          </a:p>
          <a:p>
            <a:pPr lvl="1"/>
            <a:r>
              <a:rPr lang="fr-FR" dirty="0"/>
              <a:t>Définissant le meilleur modèle et ses hyperparamètres </a:t>
            </a:r>
          </a:p>
          <a:p>
            <a:pPr lvl="1"/>
            <a:r>
              <a:rPr lang="fr-FR" dirty="0"/>
              <a:t>Définissant les classes de clients et les caractérisant</a:t>
            </a:r>
          </a:p>
          <a:p>
            <a:pPr lvl="1"/>
            <a:r>
              <a:rPr lang="fr-FR" dirty="0"/>
              <a:t>Introduisant en le justifiant les délais des mises à  jour du modèle</a:t>
            </a:r>
          </a:p>
          <a:p>
            <a:pPr lvl="1"/>
            <a:endParaRPr lang="fr-FR" dirty="0"/>
          </a:p>
          <a:p>
            <a:pPr lvl="1"/>
            <a:endParaRPr lang="fr-FR" dirty="0"/>
          </a:p>
          <a:p>
            <a:r>
              <a:rPr lang="fr-FR" b="1" u="sng" dirty="0"/>
              <a:t>Ressources : </a:t>
            </a:r>
          </a:p>
          <a:p>
            <a:pPr marL="0" indent="0">
              <a:buNone/>
            </a:pPr>
            <a:r>
              <a:rPr lang="fr-FR" dirty="0"/>
              <a:t>les données anonymisées des historiques d’achats (produits, type de payement, etc.), </a:t>
            </a:r>
            <a:r>
              <a:rPr lang="fr-FR" dirty="0" err="1"/>
              <a:t>reviews</a:t>
            </a:r>
            <a:r>
              <a:rPr lang="fr-FR" dirty="0"/>
              <a:t> et scores, localisation des clients, etc. </a:t>
            </a:r>
          </a:p>
          <a:p>
            <a:pPr lvl="1"/>
            <a:r>
              <a:rPr lang="fr-FR" dirty="0"/>
              <a:t>9 fichiers dont 3 pour la géolocalisation, la traductions des noms des catégories et les description des produits</a:t>
            </a:r>
          </a:p>
          <a:p>
            <a:endParaRPr lang="fr-FR" dirty="0"/>
          </a:p>
          <a:p>
            <a:endParaRPr lang="fr-FR" dirty="0"/>
          </a:p>
        </p:txBody>
      </p:sp>
      <p:pic>
        <p:nvPicPr>
          <p:cNvPr id="6" name="Image 5">
            <a:extLst>
              <a:ext uri="{FF2B5EF4-FFF2-40B4-BE49-F238E27FC236}">
                <a16:creationId xmlns:a16="http://schemas.microsoft.com/office/drawing/2014/main" id="{2CB400DD-314D-41A2-9813-105967B4B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585" y="1245074"/>
            <a:ext cx="797441" cy="314779"/>
          </a:xfrm>
          <a:prstGeom prst="rect">
            <a:avLst/>
          </a:prstGeom>
        </p:spPr>
      </p:pic>
    </p:spTree>
    <p:extLst>
      <p:ext uri="{BB962C8B-B14F-4D97-AF65-F5344CB8AC3E}">
        <p14:creationId xmlns:p14="http://schemas.microsoft.com/office/powerpoint/2010/main" val="51032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388344B-7EFD-4BC1-8599-83418DC90DBC}" type="slidenum">
              <a:rPr lang="fr-FR" smtClean="0"/>
              <a:t>5</a:t>
            </a:fld>
            <a:endParaRPr lang="fr-FR"/>
          </a:p>
        </p:txBody>
      </p:sp>
      <p:sp>
        <p:nvSpPr>
          <p:cNvPr id="3" name="Espace réservé du contenu 2"/>
          <p:cNvSpPr>
            <a:spLocks noGrp="1"/>
          </p:cNvSpPr>
          <p:nvPr>
            <p:ph idx="4294967295"/>
          </p:nvPr>
        </p:nvSpPr>
        <p:spPr>
          <a:xfrm>
            <a:off x="298450" y="3636335"/>
            <a:ext cx="11595100" cy="3124868"/>
          </a:xfrm>
        </p:spPr>
        <p:txBody>
          <a:bodyPr>
            <a:normAutofit/>
          </a:bodyPr>
          <a:lstStyle/>
          <a:p>
            <a:r>
              <a:rPr lang="fr-FR" dirty="0"/>
              <a:t>Nous allons appliquer une segmentation à posteriori en testant plusieurs modèles de clustering non supervisé</a:t>
            </a:r>
          </a:p>
          <a:p>
            <a:r>
              <a:rPr lang="fr-FR" dirty="0"/>
              <a:t>Les étapes du travail sont :</a:t>
            </a:r>
          </a:p>
          <a:p>
            <a:pPr marL="666900" lvl="1" indent="-342900">
              <a:buFont typeface="+mj-lt"/>
              <a:buAutoNum type="arabicParenR"/>
            </a:pPr>
            <a:r>
              <a:rPr lang="fr-FR" dirty="0"/>
              <a:t>Préparation des données (ingénierie des variables, normalisation, analyse uni bi variée)</a:t>
            </a:r>
          </a:p>
          <a:p>
            <a:pPr marL="666900" lvl="1" indent="-342900">
              <a:buFont typeface="+mj-lt"/>
              <a:buAutoNum type="arabicParenR"/>
            </a:pPr>
            <a:r>
              <a:rPr lang="fr-FR" dirty="0"/>
              <a:t>Définition, application des algorithmes et visualisation des clusters</a:t>
            </a:r>
          </a:p>
          <a:p>
            <a:pPr marL="666900" lvl="1" indent="-342900">
              <a:buFont typeface="+mj-lt"/>
              <a:buAutoNum type="arabicParenR"/>
            </a:pPr>
            <a:r>
              <a:rPr lang="fr-FR" dirty="0"/>
              <a:t>Comparaison des algorithmes et identification des délais de mise à jour</a:t>
            </a:r>
          </a:p>
          <a:p>
            <a:pPr marL="666900" lvl="1" indent="-342900">
              <a:buFont typeface="+mj-lt"/>
              <a:buAutoNum type="arabicParenR"/>
            </a:pPr>
            <a:r>
              <a:rPr lang="fr-FR" dirty="0"/>
              <a:t>Interprétation des clusters </a:t>
            </a:r>
          </a:p>
        </p:txBody>
      </p:sp>
      <p:sp>
        <p:nvSpPr>
          <p:cNvPr id="5" name="Espace réservé du contenu 2">
            <a:extLst>
              <a:ext uri="{FF2B5EF4-FFF2-40B4-BE49-F238E27FC236}">
                <a16:creationId xmlns:a16="http://schemas.microsoft.com/office/drawing/2014/main" id="{41ABEF28-2936-417C-98B6-27806859F40C}"/>
              </a:ext>
            </a:extLst>
          </p:cNvPr>
          <p:cNvSpPr txBox="1">
            <a:spLocks/>
          </p:cNvSpPr>
          <p:nvPr/>
        </p:nvSpPr>
        <p:spPr>
          <a:xfrm>
            <a:off x="310766" y="369877"/>
            <a:ext cx="7522830" cy="73364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dirty="0"/>
              <a:t>Problématique de segmentation : </a:t>
            </a:r>
          </a:p>
        </p:txBody>
      </p:sp>
      <p:sp>
        <p:nvSpPr>
          <p:cNvPr id="7" name="ZoneTexte 6">
            <a:extLst>
              <a:ext uri="{FF2B5EF4-FFF2-40B4-BE49-F238E27FC236}">
                <a16:creationId xmlns:a16="http://schemas.microsoft.com/office/drawing/2014/main" id="{BA380A3A-EEFD-4E43-B8F7-F461261FF4CD}"/>
              </a:ext>
            </a:extLst>
          </p:cNvPr>
          <p:cNvSpPr txBox="1"/>
          <p:nvPr/>
        </p:nvSpPr>
        <p:spPr>
          <a:xfrm>
            <a:off x="110277" y="1382829"/>
            <a:ext cx="2991350" cy="1200329"/>
          </a:xfrm>
          <a:prstGeom prst="rect">
            <a:avLst/>
          </a:prstGeom>
          <a:noFill/>
        </p:spPr>
        <p:txBody>
          <a:bodyPr wrap="square">
            <a:spAutoFit/>
          </a:bodyPr>
          <a:lstStyle/>
          <a:p>
            <a:pPr lvl="1"/>
            <a:r>
              <a:rPr lang="fr-FR" b="1" dirty="0"/>
              <a:t>Méthode « A priori » : </a:t>
            </a:r>
            <a:r>
              <a:rPr lang="fr-FR" dirty="0"/>
              <a:t>manuelle, critères prédéfinis (ex: genre, </a:t>
            </a:r>
            <a:r>
              <a:rPr lang="fr-FR" dirty="0" err="1"/>
              <a:t>age</a:t>
            </a:r>
            <a:r>
              <a:rPr lang="fr-FR" dirty="0"/>
              <a:t>, centres d’intérêts, etc.)</a:t>
            </a:r>
          </a:p>
        </p:txBody>
      </p:sp>
      <p:sp>
        <p:nvSpPr>
          <p:cNvPr id="8" name="ZoneTexte 7">
            <a:extLst>
              <a:ext uri="{FF2B5EF4-FFF2-40B4-BE49-F238E27FC236}">
                <a16:creationId xmlns:a16="http://schemas.microsoft.com/office/drawing/2014/main" id="{17B22ED1-30C1-4B6B-A17A-D9DF2EAFCE64}"/>
              </a:ext>
            </a:extLst>
          </p:cNvPr>
          <p:cNvSpPr txBox="1"/>
          <p:nvPr/>
        </p:nvSpPr>
        <p:spPr>
          <a:xfrm>
            <a:off x="5760425" y="1411342"/>
            <a:ext cx="3965465" cy="1938992"/>
          </a:xfrm>
          <a:prstGeom prst="rect">
            <a:avLst/>
          </a:prstGeom>
          <a:noFill/>
        </p:spPr>
        <p:txBody>
          <a:bodyPr wrap="square">
            <a:spAutoFit/>
          </a:bodyPr>
          <a:lstStyle/>
          <a:p>
            <a:pPr lvl="1"/>
            <a:r>
              <a:rPr lang="fr-FR" b="1" dirty="0"/>
              <a:t>Méthode « A posteriori » : </a:t>
            </a:r>
            <a:r>
              <a:rPr lang="fr-FR" dirty="0"/>
              <a:t>segmentation basée cluster (observer les similitudes entre individus selon des critères variables en fonction du domaine)</a:t>
            </a:r>
          </a:p>
          <a:p>
            <a:pPr lvl="1"/>
            <a:r>
              <a:rPr lang="fr-FR" sz="1500" i="1" dirty="0"/>
              <a:t>Exemple: la méthode </a:t>
            </a:r>
            <a:r>
              <a:rPr lang="fr-FR" sz="1500" b="1" i="1" u="sng" dirty="0"/>
              <a:t>RFM</a:t>
            </a:r>
            <a:r>
              <a:rPr lang="fr-FR" sz="1500" i="1" dirty="0"/>
              <a:t> permet de segmenter les clients en fonction de leur comportement d’achat. </a:t>
            </a:r>
          </a:p>
        </p:txBody>
      </p:sp>
      <p:sp>
        <p:nvSpPr>
          <p:cNvPr id="9" name="Rectangle 8">
            <a:extLst>
              <a:ext uri="{FF2B5EF4-FFF2-40B4-BE49-F238E27FC236}">
                <a16:creationId xmlns:a16="http://schemas.microsoft.com/office/drawing/2014/main" id="{5CF75871-1CB8-47C6-9F2F-4DE69FA77085}"/>
              </a:ext>
            </a:extLst>
          </p:cNvPr>
          <p:cNvSpPr/>
          <p:nvPr/>
        </p:nvSpPr>
        <p:spPr>
          <a:xfrm>
            <a:off x="446568" y="1051342"/>
            <a:ext cx="5178055" cy="2502065"/>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3851FEE0-D8E0-490F-B615-E1C8E9A452E7}"/>
              </a:ext>
            </a:extLst>
          </p:cNvPr>
          <p:cNvSpPr/>
          <p:nvPr/>
        </p:nvSpPr>
        <p:spPr>
          <a:xfrm>
            <a:off x="6096000" y="1037473"/>
            <a:ext cx="5785234" cy="2502065"/>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53B5548C-CB7A-45BC-938D-49BACDA4AB48}"/>
              </a:ext>
            </a:extLst>
          </p:cNvPr>
          <p:cNvSpPr txBox="1"/>
          <p:nvPr/>
        </p:nvSpPr>
        <p:spPr>
          <a:xfrm>
            <a:off x="8393754" y="6550223"/>
            <a:ext cx="6097772" cy="307777"/>
          </a:xfrm>
          <a:prstGeom prst="rect">
            <a:avLst/>
          </a:prstGeom>
          <a:noFill/>
        </p:spPr>
        <p:txBody>
          <a:bodyPr wrap="square">
            <a:spAutoFit/>
          </a:bodyPr>
          <a:lstStyle/>
          <a:p>
            <a:r>
              <a:rPr lang="fr-FR" sz="1400" i="1" dirty="0"/>
              <a:t>https://www.kameleoon.com/fr/blog/segmentation-audience</a:t>
            </a:r>
          </a:p>
        </p:txBody>
      </p:sp>
      <p:pic>
        <p:nvPicPr>
          <p:cNvPr id="14" name="Image 13" descr="Une image contenant flèche&#10;&#10;Description générée automatiquement">
            <a:extLst>
              <a:ext uri="{FF2B5EF4-FFF2-40B4-BE49-F238E27FC236}">
                <a16:creationId xmlns:a16="http://schemas.microsoft.com/office/drawing/2014/main" id="{F2076E39-3B0E-4E0B-B571-FBA26C61B1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4129" y="1411342"/>
            <a:ext cx="2806995" cy="1751631"/>
          </a:xfrm>
          <a:prstGeom prst="rect">
            <a:avLst/>
          </a:prstGeom>
        </p:spPr>
      </p:pic>
      <p:pic>
        <p:nvPicPr>
          <p:cNvPr id="16" name="Image 15" descr="Une image contenant texte, équipement électronique&#10;&#10;Description générée automatiquement">
            <a:extLst>
              <a:ext uri="{FF2B5EF4-FFF2-40B4-BE49-F238E27FC236}">
                <a16:creationId xmlns:a16="http://schemas.microsoft.com/office/drawing/2014/main" id="{F22DE0D3-BB7A-42F9-B670-E9DCA11ECF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9161" y="1205955"/>
            <a:ext cx="2507489" cy="1973668"/>
          </a:xfrm>
          <a:prstGeom prst="rect">
            <a:avLst/>
          </a:prstGeom>
        </p:spPr>
      </p:pic>
    </p:spTree>
    <p:extLst>
      <p:ext uri="{BB962C8B-B14F-4D97-AF65-F5344CB8AC3E}">
        <p14:creationId xmlns:p14="http://schemas.microsoft.com/office/powerpoint/2010/main" val="22764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388344B-7EFD-4BC1-8599-83418DC90DBC}" type="slidenum">
              <a:rPr kumimoji="0" lang="fr-FR" sz="900" b="0" i="0" u="none" strike="noStrike" kern="1200" cap="none" spc="0" normalizeH="0" baseline="0" noProof="0" smtClean="0">
                <a:ln>
                  <a:noFill/>
                </a:ln>
                <a:solidFill>
                  <a:srgbClr val="DD8047"/>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fr-FR" sz="900" b="0" i="0" u="none" strike="noStrike" kern="1200" cap="none" spc="0" normalizeH="0" baseline="0" noProof="0">
              <a:ln>
                <a:noFill/>
              </a:ln>
              <a:solidFill>
                <a:srgbClr val="DD8047"/>
              </a:solidFill>
              <a:effectLst/>
              <a:uLnTx/>
              <a:uFillTx/>
              <a:latin typeface="Garamond" panose="02020404030301010803"/>
              <a:ea typeface="+mn-ea"/>
              <a:cs typeface="+mn-cs"/>
            </a:endParaRPr>
          </a:p>
        </p:txBody>
      </p:sp>
      <p:sp>
        <p:nvSpPr>
          <p:cNvPr id="5" name="Titre 1"/>
          <p:cNvSpPr txBox="1">
            <a:spLocks/>
          </p:cNvSpPr>
          <p:nvPr/>
        </p:nvSpPr>
        <p:spPr>
          <a:xfrm>
            <a:off x="2885242" y="2773016"/>
            <a:ext cx="8851037" cy="3876261"/>
          </a:xfrm>
          <a:prstGeom prst="rect">
            <a:avLst/>
          </a:prstGeom>
        </p:spPr>
        <p:txBody>
          <a:bodyP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r"/>
            <a:r>
              <a:rPr lang="fr-FR" sz="4800" dirty="0"/>
              <a:t>Analyse exploratoire et ingénierie des variables </a:t>
            </a:r>
          </a:p>
        </p:txBody>
      </p:sp>
    </p:spTree>
    <p:extLst>
      <p:ext uri="{BB962C8B-B14F-4D97-AF65-F5344CB8AC3E}">
        <p14:creationId xmlns:p14="http://schemas.microsoft.com/office/powerpoint/2010/main" val="291909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388344B-7EFD-4BC1-8599-83418DC90DBC}" type="slidenum">
              <a:rPr lang="fr-FR" smtClean="0">
                <a:solidFill>
                  <a:schemeClr val="tx1"/>
                </a:solidFill>
              </a:rPr>
              <a:t>7</a:t>
            </a:fld>
            <a:endParaRPr lang="fr-FR" dirty="0">
              <a:solidFill>
                <a:schemeClr val="tx1"/>
              </a:solidFill>
            </a:endParaRPr>
          </a:p>
        </p:txBody>
      </p:sp>
      <p:sp>
        <p:nvSpPr>
          <p:cNvPr id="2" name="Titre 1"/>
          <p:cNvSpPr>
            <a:spLocks noGrp="1"/>
          </p:cNvSpPr>
          <p:nvPr>
            <p:ph type="title" idx="4294967295"/>
          </p:nvPr>
        </p:nvSpPr>
        <p:spPr>
          <a:xfrm>
            <a:off x="393410" y="0"/>
            <a:ext cx="11029950" cy="477838"/>
          </a:xfrm>
        </p:spPr>
        <p:txBody>
          <a:bodyPr>
            <a:normAutofit fontScale="90000"/>
          </a:bodyPr>
          <a:lstStyle/>
          <a:p>
            <a:r>
              <a:rPr lang="fr-FR" dirty="0">
                <a:solidFill>
                  <a:schemeClr val="tx1"/>
                </a:solidFill>
              </a:rPr>
              <a:t>Ressources disponibles</a:t>
            </a:r>
          </a:p>
        </p:txBody>
      </p:sp>
      <p:sp>
        <p:nvSpPr>
          <p:cNvPr id="3" name="Espace réservé du contenu 2"/>
          <p:cNvSpPr>
            <a:spLocks noGrp="1"/>
          </p:cNvSpPr>
          <p:nvPr>
            <p:ph idx="4294967295"/>
          </p:nvPr>
        </p:nvSpPr>
        <p:spPr>
          <a:xfrm>
            <a:off x="393410" y="554438"/>
            <a:ext cx="11029950" cy="5771928"/>
          </a:xfrm>
        </p:spPr>
        <p:txBody>
          <a:bodyPr>
            <a:normAutofit/>
          </a:bodyPr>
          <a:lstStyle/>
          <a:p>
            <a:r>
              <a:rPr lang="fr-FR" dirty="0"/>
              <a:t>Neuf fichiers csv formant une base de données relationnelle</a:t>
            </a:r>
          </a:p>
          <a:p>
            <a:pPr lvl="2"/>
            <a:r>
              <a:rPr lang="fr-FR" dirty="0" err="1"/>
              <a:t>customers</a:t>
            </a:r>
            <a:r>
              <a:rPr lang="fr-FR" dirty="0"/>
              <a:t> , </a:t>
            </a:r>
          </a:p>
          <a:p>
            <a:pPr lvl="2"/>
            <a:r>
              <a:rPr lang="fr-FR" dirty="0" err="1"/>
              <a:t>orders</a:t>
            </a:r>
            <a:r>
              <a:rPr lang="fr-FR" dirty="0"/>
              <a:t>, </a:t>
            </a:r>
            <a:r>
              <a:rPr lang="fr-FR" dirty="0" err="1"/>
              <a:t>order_items</a:t>
            </a:r>
            <a:r>
              <a:rPr lang="fr-FR" dirty="0"/>
              <a:t>, </a:t>
            </a:r>
            <a:r>
              <a:rPr lang="fr-FR" dirty="0" err="1"/>
              <a:t>order_payments</a:t>
            </a:r>
            <a:r>
              <a:rPr lang="fr-FR" dirty="0"/>
              <a:t>, </a:t>
            </a:r>
            <a:r>
              <a:rPr lang="fr-FR" dirty="0" err="1"/>
              <a:t>order_reviews</a:t>
            </a:r>
            <a:r>
              <a:rPr lang="fr-FR" dirty="0"/>
              <a:t>,  </a:t>
            </a:r>
            <a:r>
              <a:rPr lang="fr-FR" dirty="0" err="1"/>
              <a:t>sellers</a:t>
            </a:r>
            <a:r>
              <a:rPr lang="fr-FR" dirty="0"/>
              <a:t>, </a:t>
            </a:r>
          </a:p>
          <a:p>
            <a:pPr lvl="2"/>
            <a:r>
              <a:rPr lang="fr-FR" dirty="0" err="1"/>
              <a:t>products</a:t>
            </a:r>
            <a:r>
              <a:rPr lang="fr-FR" dirty="0"/>
              <a:t>, </a:t>
            </a:r>
            <a:r>
              <a:rPr lang="fr-FR" dirty="0" err="1"/>
              <a:t>category_name_traduction</a:t>
            </a:r>
            <a:r>
              <a:rPr lang="fr-FR" dirty="0"/>
              <a:t> , </a:t>
            </a:r>
          </a:p>
          <a:p>
            <a:pPr lvl="2"/>
            <a:r>
              <a:rPr lang="fr-FR" dirty="0" err="1"/>
              <a:t>Geolocation</a:t>
            </a:r>
            <a:endParaRPr lang="fr-FR" dirty="0"/>
          </a:p>
          <a:p>
            <a:pPr lvl="2"/>
            <a:endParaRPr lang="fr-FR" dirty="0"/>
          </a:p>
          <a:p>
            <a:pPr lvl="1">
              <a:buFont typeface="Wingdings" panose="05000000000000000000" pitchFamily="2" charset="2"/>
              <a:buChar char="Ø"/>
            </a:pPr>
            <a:r>
              <a:rPr lang="fr-FR" dirty="0"/>
              <a:t>Données  très pauvres sur les clients</a:t>
            </a:r>
          </a:p>
          <a:p>
            <a:pPr lvl="1">
              <a:buFont typeface="Wingdings" panose="05000000000000000000" pitchFamily="2" charset="2"/>
              <a:buChar char="Ø"/>
            </a:pPr>
            <a:r>
              <a:rPr lang="fr-FR" dirty="0"/>
              <a:t>Peu ou pas de données manquantes (NaN)</a:t>
            </a:r>
          </a:p>
          <a:p>
            <a:pPr lvl="1">
              <a:buFont typeface="Wingdings" panose="05000000000000000000" pitchFamily="2" charset="2"/>
              <a:buChar char="Ø"/>
            </a:pPr>
            <a:r>
              <a:rPr lang="fr-FR" dirty="0"/>
              <a:t>Données sur les commandes réparties en plusieurs fichiers</a:t>
            </a:r>
            <a:endParaRPr lang="fr-FR" dirty="0">
              <a:sym typeface="Wingdings" panose="05000000000000000000" pitchFamily="2" charset="2"/>
            </a:endParaRPr>
          </a:p>
          <a:p>
            <a:pPr marL="324000" lvl="1" indent="0">
              <a:buNone/>
            </a:pPr>
            <a:endParaRPr lang="fr-FR" dirty="0">
              <a:sym typeface="Wingdings" panose="05000000000000000000" pitchFamily="2" charset="2"/>
            </a:endParaRPr>
          </a:p>
          <a:p>
            <a:pPr>
              <a:buFont typeface="Wingdings" panose="05000000000000000000" pitchFamily="2" charset="2"/>
              <a:buChar char="à"/>
            </a:pPr>
            <a:r>
              <a:rPr lang="fr-FR" dirty="0">
                <a:sym typeface="Wingdings" panose="05000000000000000000" pitchFamily="2" charset="2"/>
              </a:rPr>
              <a:t>Besoin d’ingénierie de variables pour </a:t>
            </a:r>
          </a:p>
          <a:p>
            <a:pPr lvl="1">
              <a:buFont typeface="Arial" panose="020B0604020202020204" pitchFamily="34" charset="0"/>
              <a:buChar char="•"/>
            </a:pPr>
            <a:r>
              <a:rPr lang="fr-FR" dirty="0">
                <a:sym typeface="Wingdings" panose="05000000000000000000" pitchFamily="2" charset="2"/>
              </a:rPr>
              <a:t>faire apparaitre les critères de la stratégie RFM (Récence, Fréquence, Montant)</a:t>
            </a:r>
          </a:p>
          <a:p>
            <a:pPr lvl="1">
              <a:buFont typeface="Arial" panose="020B0604020202020204" pitchFamily="34" charset="0"/>
              <a:buChar char="•"/>
            </a:pPr>
            <a:r>
              <a:rPr lang="fr-FR" dirty="0">
                <a:sym typeface="Wingdings" panose="05000000000000000000" pitchFamily="2" charset="2"/>
              </a:rPr>
              <a:t>Rendre exploitables des données brutes fournies</a:t>
            </a:r>
          </a:p>
          <a:p>
            <a:pPr lvl="1">
              <a:buFont typeface="Arial" panose="020B0604020202020204" pitchFamily="34" charset="0"/>
              <a:buChar char="•"/>
            </a:pPr>
            <a:r>
              <a:rPr lang="fr-FR" dirty="0">
                <a:sym typeface="Wingdings" panose="05000000000000000000" pitchFamily="2" charset="2"/>
              </a:rPr>
              <a:t>présenter les données sous forme d’une matrice avec les clients en lignes et les critères obtenus  transformations</a:t>
            </a:r>
            <a:endParaRPr lang="fr-FR" dirty="0"/>
          </a:p>
        </p:txBody>
      </p:sp>
    </p:spTree>
    <p:extLst>
      <p:ext uri="{BB962C8B-B14F-4D97-AF65-F5344CB8AC3E}">
        <p14:creationId xmlns:p14="http://schemas.microsoft.com/office/powerpoint/2010/main" val="383018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A388344B-7EFD-4BC1-8599-83418DC90DBC}" type="slidenum">
              <a:rPr lang="fr-FR" smtClean="0"/>
              <a:t>8</a:t>
            </a:fld>
            <a:endParaRPr lang="fr-FR"/>
          </a:p>
        </p:txBody>
      </p:sp>
      <p:sp>
        <p:nvSpPr>
          <p:cNvPr id="2" name="Titre 1"/>
          <p:cNvSpPr>
            <a:spLocks noGrp="1"/>
          </p:cNvSpPr>
          <p:nvPr>
            <p:ph type="title" idx="4294967295"/>
          </p:nvPr>
        </p:nvSpPr>
        <p:spPr>
          <a:xfrm>
            <a:off x="414670" y="4062"/>
            <a:ext cx="11029950" cy="490538"/>
          </a:xfrm>
        </p:spPr>
        <p:txBody>
          <a:bodyPr>
            <a:normAutofit fontScale="90000"/>
          </a:bodyPr>
          <a:lstStyle/>
          <a:p>
            <a:r>
              <a:rPr lang="fr-FR" dirty="0">
                <a:solidFill>
                  <a:schemeClr val="tx1"/>
                </a:solidFill>
              </a:rPr>
              <a:t>Ingénierie de variables </a:t>
            </a:r>
          </a:p>
        </p:txBody>
      </p:sp>
      <p:sp>
        <p:nvSpPr>
          <p:cNvPr id="35" name="Espace réservé du contenu 34">
            <a:extLst>
              <a:ext uri="{FF2B5EF4-FFF2-40B4-BE49-F238E27FC236}">
                <a16:creationId xmlns:a16="http://schemas.microsoft.com/office/drawing/2014/main" id="{C8AE2EBB-B150-468B-8DCE-A332D06C30D3}"/>
              </a:ext>
            </a:extLst>
          </p:cNvPr>
          <p:cNvSpPr>
            <a:spLocks noGrp="1"/>
          </p:cNvSpPr>
          <p:nvPr>
            <p:ph idx="4294967295"/>
          </p:nvPr>
        </p:nvSpPr>
        <p:spPr>
          <a:xfrm>
            <a:off x="235241" y="736184"/>
            <a:ext cx="11029950" cy="1044575"/>
          </a:xfrm>
        </p:spPr>
        <p:txBody>
          <a:bodyPr>
            <a:normAutofit/>
          </a:bodyPr>
          <a:lstStyle/>
          <a:p>
            <a:r>
              <a:rPr lang="fr-FR" sz="1600" dirty="0"/>
              <a:t>Ensembles d’opérations appliquées :</a:t>
            </a:r>
          </a:p>
          <a:p>
            <a:pPr lvl="1"/>
            <a:r>
              <a:rPr lang="fr-FR" sz="1400" dirty="0"/>
              <a:t>Jointures sur les tables, </a:t>
            </a:r>
            <a:r>
              <a:rPr lang="fr-FR" sz="1400" dirty="0" err="1"/>
              <a:t>groupby</a:t>
            </a:r>
            <a:r>
              <a:rPr lang="fr-FR" sz="1400" dirty="0"/>
              <a:t> par rapport à l’identifiant du consommateur, l’identifiant de la commande, count, calcul des </a:t>
            </a:r>
            <a:r>
              <a:rPr lang="fr-FR" sz="1400" dirty="0" err="1"/>
              <a:t>mean</a:t>
            </a:r>
            <a:r>
              <a:rPr lang="fr-FR" sz="1400" dirty="0"/>
              <a:t>, max, min, etc. </a:t>
            </a:r>
          </a:p>
        </p:txBody>
      </p:sp>
      <p:grpSp>
        <p:nvGrpSpPr>
          <p:cNvPr id="79" name="Groupe 78">
            <a:extLst>
              <a:ext uri="{FF2B5EF4-FFF2-40B4-BE49-F238E27FC236}">
                <a16:creationId xmlns:a16="http://schemas.microsoft.com/office/drawing/2014/main" id="{6609D2C8-0605-4A6E-A66A-0CAD22791BF3}"/>
              </a:ext>
            </a:extLst>
          </p:cNvPr>
          <p:cNvGrpSpPr/>
          <p:nvPr/>
        </p:nvGrpSpPr>
        <p:grpSpPr>
          <a:xfrm>
            <a:off x="235241" y="2170824"/>
            <a:ext cx="11805820" cy="3555343"/>
            <a:chOff x="235051" y="1780924"/>
            <a:chExt cx="11805820" cy="3555343"/>
          </a:xfrm>
        </p:grpSpPr>
        <p:grpSp>
          <p:nvGrpSpPr>
            <p:cNvPr id="7" name="Groupe 6">
              <a:extLst>
                <a:ext uri="{FF2B5EF4-FFF2-40B4-BE49-F238E27FC236}">
                  <a16:creationId xmlns:a16="http://schemas.microsoft.com/office/drawing/2014/main" id="{2BEC83E7-FE85-4A2C-A3B3-1A902A5045D5}"/>
                </a:ext>
              </a:extLst>
            </p:cNvPr>
            <p:cNvGrpSpPr/>
            <p:nvPr/>
          </p:nvGrpSpPr>
          <p:grpSpPr>
            <a:xfrm>
              <a:off x="2609576" y="1835917"/>
              <a:ext cx="1482571" cy="793523"/>
              <a:chOff x="692458" y="2180496"/>
              <a:chExt cx="914400" cy="793523"/>
            </a:xfrm>
            <a:solidFill>
              <a:schemeClr val="bg1">
                <a:lumMod val="85000"/>
              </a:schemeClr>
            </a:solidFill>
          </p:grpSpPr>
          <p:sp>
            <p:nvSpPr>
              <p:cNvPr id="5" name="Rectangle 4">
                <a:extLst>
                  <a:ext uri="{FF2B5EF4-FFF2-40B4-BE49-F238E27FC236}">
                    <a16:creationId xmlns:a16="http://schemas.microsoft.com/office/drawing/2014/main" id="{B4800248-6D2B-44F1-99F9-61D70AD67098}"/>
                  </a:ext>
                </a:extLst>
              </p:cNvPr>
              <p:cNvSpPr/>
              <p:nvPr/>
            </p:nvSpPr>
            <p:spPr>
              <a:xfrm>
                <a:off x="692458" y="2180496"/>
                <a:ext cx="914400" cy="793523"/>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sp>
            <p:nvSpPr>
              <p:cNvPr id="6" name="Rectangle 5">
                <a:extLst>
                  <a:ext uri="{FF2B5EF4-FFF2-40B4-BE49-F238E27FC236}">
                    <a16:creationId xmlns:a16="http://schemas.microsoft.com/office/drawing/2014/main" id="{F71F4111-69CB-4DDF-90B0-713A1B00DAAC}"/>
                  </a:ext>
                </a:extLst>
              </p:cNvPr>
              <p:cNvSpPr/>
              <p:nvPr/>
            </p:nvSpPr>
            <p:spPr>
              <a:xfrm>
                <a:off x="692458" y="2180496"/>
                <a:ext cx="914400" cy="277139"/>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lumMod val="95000"/>
                        <a:lumOff val="5000"/>
                      </a:schemeClr>
                    </a:solidFill>
                  </a:rPr>
                  <a:t>olist_customers_dataset</a:t>
                </a:r>
                <a:endParaRPr lang="fr-FR" sz="1000" dirty="0">
                  <a:solidFill>
                    <a:schemeClr val="tx1">
                      <a:lumMod val="95000"/>
                      <a:lumOff val="5000"/>
                    </a:schemeClr>
                  </a:solidFill>
                </a:endParaRPr>
              </a:p>
            </p:txBody>
          </p:sp>
        </p:grpSp>
        <p:grpSp>
          <p:nvGrpSpPr>
            <p:cNvPr id="8" name="Groupe 7">
              <a:extLst>
                <a:ext uri="{FF2B5EF4-FFF2-40B4-BE49-F238E27FC236}">
                  <a16:creationId xmlns:a16="http://schemas.microsoft.com/office/drawing/2014/main" id="{12331B8F-DB1C-4C0E-B070-85BDB528E216}"/>
                </a:ext>
              </a:extLst>
            </p:cNvPr>
            <p:cNvGrpSpPr/>
            <p:nvPr/>
          </p:nvGrpSpPr>
          <p:grpSpPr>
            <a:xfrm>
              <a:off x="10079930" y="2728187"/>
              <a:ext cx="1482571" cy="793523"/>
              <a:chOff x="692458" y="2180496"/>
              <a:chExt cx="914400" cy="793523"/>
            </a:xfrm>
            <a:solidFill>
              <a:schemeClr val="bg1">
                <a:lumMod val="85000"/>
              </a:schemeClr>
            </a:solidFill>
          </p:grpSpPr>
          <p:sp>
            <p:nvSpPr>
              <p:cNvPr id="9" name="Rectangle 8">
                <a:extLst>
                  <a:ext uri="{FF2B5EF4-FFF2-40B4-BE49-F238E27FC236}">
                    <a16:creationId xmlns:a16="http://schemas.microsoft.com/office/drawing/2014/main" id="{1CC4FEAC-48F1-4B00-AB22-A4F9AA6BD53C}"/>
                  </a:ext>
                </a:extLst>
              </p:cNvPr>
              <p:cNvSpPr/>
              <p:nvPr/>
            </p:nvSpPr>
            <p:spPr>
              <a:xfrm>
                <a:off x="692458" y="2180496"/>
                <a:ext cx="914400" cy="793523"/>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sp>
            <p:nvSpPr>
              <p:cNvPr id="10" name="Rectangle 9">
                <a:extLst>
                  <a:ext uri="{FF2B5EF4-FFF2-40B4-BE49-F238E27FC236}">
                    <a16:creationId xmlns:a16="http://schemas.microsoft.com/office/drawing/2014/main" id="{6B8568AD-DFEB-42D8-AD7B-0904F29E429B}"/>
                  </a:ext>
                </a:extLst>
              </p:cNvPr>
              <p:cNvSpPr/>
              <p:nvPr/>
            </p:nvSpPr>
            <p:spPr>
              <a:xfrm>
                <a:off x="692458" y="2180496"/>
                <a:ext cx="914400" cy="277139"/>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lumMod val="95000"/>
                        <a:lumOff val="5000"/>
                      </a:schemeClr>
                    </a:solidFill>
                  </a:rPr>
                  <a:t>olist_sellers_dataset</a:t>
                </a:r>
                <a:endParaRPr lang="fr-FR" sz="1000" dirty="0">
                  <a:solidFill>
                    <a:schemeClr val="tx1">
                      <a:lumMod val="95000"/>
                      <a:lumOff val="5000"/>
                    </a:schemeClr>
                  </a:solidFill>
                </a:endParaRPr>
              </a:p>
            </p:txBody>
          </p:sp>
        </p:grpSp>
        <p:grpSp>
          <p:nvGrpSpPr>
            <p:cNvPr id="11" name="Groupe 10">
              <a:extLst>
                <a:ext uri="{FF2B5EF4-FFF2-40B4-BE49-F238E27FC236}">
                  <a16:creationId xmlns:a16="http://schemas.microsoft.com/office/drawing/2014/main" id="{01771E3A-D7FD-4334-8B4A-5DA9083A1344}"/>
                </a:ext>
              </a:extLst>
            </p:cNvPr>
            <p:cNvGrpSpPr/>
            <p:nvPr/>
          </p:nvGrpSpPr>
          <p:grpSpPr>
            <a:xfrm>
              <a:off x="10558300" y="3865755"/>
              <a:ext cx="1482571" cy="793523"/>
              <a:chOff x="692458" y="2180496"/>
              <a:chExt cx="914400" cy="793523"/>
            </a:xfrm>
            <a:solidFill>
              <a:schemeClr val="bg1">
                <a:lumMod val="85000"/>
              </a:schemeClr>
            </a:solidFill>
          </p:grpSpPr>
          <p:sp>
            <p:nvSpPr>
              <p:cNvPr id="12" name="Rectangle 11">
                <a:extLst>
                  <a:ext uri="{FF2B5EF4-FFF2-40B4-BE49-F238E27FC236}">
                    <a16:creationId xmlns:a16="http://schemas.microsoft.com/office/drawing/2014/main" id="{AA2BA5C2-35E6-4D46-A155-01368053B505}"/>
                  </a:ext>
                </a:extLst>
              </p:cNvPr>
              <p:cNvSpPr/>
              <p:nvPr/>
            </p:nvSpPr>
            <p:spPr>
              <a:xfrm>
                <a:off x="692458" y="2180496"/>
                <a:ext cx="914400" cy="793523"/>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sp>
            <p:nvSpPr>
              <p:cNvPr id="13" name="Rectangle 12">
                <a:extLst>
                  <a:ext uri="{FF2B5EF4-FFF2-40B4-BE49-F238E27FC236}">
                    <a16:creationId xmlns:a16="http://schemas.microsoft.com/office/drawing/2014/main" id="{F7C99D1B-4CC9-4DEE-B9A0-211752121395}"/>
                  </a:ext>
                </a:extLst>
              </p:cNvPr>
              <p:cNvSpPr/>
              <p:nvPr/>
            </p:nvSpPr>
            <p:spPr>
              <a:xfrm>
                <a:off x="692458" y="2180496"/>
                <a:ext cx="914400" cy="277139"/>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lumMod val="95000"/>
                        <a:lumOff val="5000"/>
                      </a:schemeClr>
                    </a:solidFill>
                  </a:rPr>
                  <a:t>Product_category_name_translation</a:t>
                </a:r>
                <a:endParaRPr lang="fr-FR" sz="1000" dirty="0">
                  <a:solidFill>
                    <a:schemeClr val="tx1">
                      <a:lumMod val="95000"/>
                      <a:lumOff val="5000"/>
                    </a:schemeClr>
                  </a:solidFill>
                </a:endParaRPr>
              </a:p>
            </p:txBody>
          </p:sp>
        </p:grpSp>
        <p:grpSp>
          <p:nvGrpSpPr>
            <p:cNvPr id="14" name="Groupe 13">
              <a:extLst>
                <a:ext uri="{FF2B5EF4-FFF2-40B4-BE49-F238E27FC236}">
                  <a16:creationId xmlns:a16="http://schemas.microsoft.com/office/drawing/2014/main" id="{77299FBC-9E25-4481-9872-029EED87DF96}"/>
                </a:ext>
              </a:extLst>
            </p:cNvPr>
            <p:cNvGrpSpPr/>
            <p:nvPr/>
          </p:nvGrpSpPr>
          <p:grpSpPr>
            <a:xfrm>
              <a:off x="2060470" y="3409719"/>
              <a:ext cx="1593836" cy="793523"/>
              <a:chOff x="692458" y="2180496"/>
              <a:chExt cx="914400" cy="793523"/>
            </a:xfrm>
            <a:solidFill>
              <a:schemeClr val="bg1">
                <a:lumMod val="85000"/>
              </a:schemeClr>
            </a:solidFill>
          </p:grpSpPr>
          <p:sp>
            <p:nvSpPr>
              <p:cNvPr id="15" name="Rectangle 14">
                <a:extLst>
                  <a:ext uri="{FF2B5EF4-FFF2-40B4-BE49-F238E27FC236}">
                    <a16:creationId xmlns:a16="http://schemas.microsoft.com/office/drawing/2014/main" id="{9E79E5BF-43CF-4E22-94A3-7F6E25E970B3}"/>
                  </a:ext>
                </a:extLst>
              </p:cNvPr>
              <p:cNvSpPr/>
              <p:nvPr/>
            </p:nvSpPr>
            <p:spPr>
              <a:xfrm>
                <a:off x="692458" y="2180496"/>
                <a:ext cx="914400" cy="793523"/>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sp>
            <p:nvSpPr>
              <p:cNvPr id="16" name="Rectangle 15">
                <a:extLst>
                  <a:ext uri="{FF2B5EF4-FFF2-40B4-BE49-F238E27FC236}">
                    <a16:creationId xmlns:a16="http://schemas.microsoft.com/office/drawing/2014/main" id="{5088D5C3-3DA8-42ED-AC04-46C05001538C}"/>
                  </a:ext>
                </a:extLst>
              </p:cNvPr>
              <p:cNvSpPr/>
              <p:nvPr/>
            </p:nvSpPr>
            <p:spPr>
              <a:xfrm>
                <a:off x="692458" y="2180496"/>
                <a:ext cx="914400" cy="277139"/>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lumMod val="95000"/>
                        <a:lumOff val="5000"/>
                      </a:schemeClr>
                    </a:solidFill>
                  </a:rPr>
                  <a:t>olist_order_reviews_dataset</a:t>
                </a:r>
                <a:endParaRPr lang="fr-FR" sz="1000" dirty="0">
                  <a:solidFill>
                    <a:schemeClr val="tx1">
                      <a:lumMod val="95000"/>
                      <a:lumOff val="5000"/>
                    </a:schemeClr>
                  </a:solidFill>
                </a:endParaRPr>
              </a:p>
            </p:txBody>
          </p:sp>
        </p:grpSp>
        <p:grpSp>
          <p:nvGrpSpPr>
            <p:cNvPr id="17" name="Groupe 16">
              <a:extLst>
                <a:ext uri="{FF2B5EF4-FFF2-40B4-BE49-F238E27FC236}">
                  <a16:creationId xmlns:a16="http://schemas.microsoft.com/office/drawing/2014/main" id="{9BC8DB26-EC29-4F0F-B92F-64856CADB8FE}"/>
                </a:ext>
              </a:extLst>
            </p:cNvPr>
            <p:cNvGrpSpPr/>
            <p:nvPr/>
          </p:nvGrpSpPr>
          <p:grpSpPr>
            <a:xfrm>
              <a:off x="5068095" y="2093205"/>
              <a:ext cx="1482571" cy="793523"/>
              <a:chOff x="692458" y="2180496"/>
              <a:chExt cx="914400" cy="793523"/>
            </a:xfrm>
            <a:solidFill>
              <a:schemeClr val="bg1">
                <a:lumMod val="85000"/>
              </a:schemeClr>
            </a:solidFill>
          </p:grpSpPr>
          <p:sp>
            <p:nvSpPr>
              <p:cNvPr id="18" name="Rectangle 17">
                <a:extLst>
                  <a:ext uri="{FF2B5EF4-FFF2-40B4-BE49-F238E27FC236}">
                    <a16:creationId xmlns:a16="http://schemas.microsoft.com/office/drawing/2014/main" id="{87416148-EC44-4BB4-9A5D-5C1BB58BCEC2}"/>
                  </a:ext>
                </a:extLst>
              </p:cNvPr>
              <p:cNvSpPr/>
              <p:nvPr/>
            </p:nvSpPr>
            <p:spPr>
              <a:xfrm>
                <a:off x="692458" y="2180496"/>
                <a:ext cx="914400" cy="793523"/>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sp>
            <p:nvSpPr>
              <p:cNvPr id="19" name="Rectangle 18">
                <a:extLst>
                  <a:ext uri="{FF2B5EF4-FFF2-40B4-BE49-F238E27FC236}">
                    <a16:creationId xmlns:a16="http://schemas.microsoft.com/office/drawing/2014/main" id="{97A221B2-ABED-407E-BA27-5564D7BB1D7B}"/>
                  </a:ext>
                </a:extLst>
              </p:cNvPr>
              <p:cNvSpPr/>
              <p:nvPr/>
            </p:nvSpPr>
            <p:spPr>
              <a:xfrm>
                <a:off x="692458" y="2180496"/>
                <a:ext cx="914400" cy="277139"/>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lumMod val="95000"/>
                        <a:lumOff val="5000"/>
                      </a:schemeClr>
                    </a:solidFill>
                  </a:rPr>
                  <a:t>olist_orders_dataset</a:t>
                </a:r>
                <a:endParaRPr lang="fr-FR" sz="1000" dirty="0">
                  <a:solidFill>
                    <a:schemeClr val="tx1">
                      <a:lumMod val="95000"/>
                      <a:lumOff val="5000"/>
                    </a:schemeClr>
                  </a:solidFill>
                </a:endParaRPr>
              </a:p>
            </p:txBody>
          </p:sp>
        </p:grpSp>
        <p:grpSp>
          <p:nvGrpSpPr>
            <p:cNvPr id="20" name="Groupe 19">
              <a:extLst>
                <a:ext uri="{FF2B5EF4-FFF2-40B4-BE49-F238E27FC236}">
                  <a16:creationId xmlns:a16="http://schemas.microsoft.com/office/drawing/2014/main" id="{BCB23490-746E-4A12-800D-647AFD190F40}"/>
                </a:ext>
              </a:extLst>
            </p:cNvPr>
            <p:cNvGrpSpPr/>
            <p:nvPr/>
          </p:nvGrpSpPr>
          <p:grpSpPr>
            <a:xfrm>
              <a:off x="8597359" y="4542744"/>
              <a:ext cx="1482571" cy="793523"/>
              <a:chOff x="692458" y="2180496"/>
              <a:chExt cx="914400" cy="793523"/>
            </a:xfrm>
            <a:solidFill>
              <a:schemeClr val="bg1">
                <a:lumMod val="85000"/>
              </a:schemeClr>
            </a:solidFill>
          </p:grpSpPr>
          <p:sp>
            <p:nvSpPr>
              <p:cNvPr id="21" name="Rectangle 20">
                <a:extLst>
                  <a:ext uri="{FF2B5EF4-FFF2-40B4-BE49-F238E27FC236}">
                    <a16:creationId xmlns:a16="http://schemas.microsoft.com/office/drawing/2014/main" id="{4B325104-153A-4E44-BE58-2741AE09818E}"/>
                  </a:ext>
                </a:extLst>
              </p:cNvPr>
              <p:cNvSpPr/>
              <p:nvPr/>
            </p:nvSpPr>
            <p:spPr>
              <a:xfrm>
                <a:off x="692458" y="2180496"/>
                <a:ext cx="914400" cy="793523"/>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sp>
            <p:nvSpPr>
              <p:cNvPr id="22" name="Rectangle 21">
                <a:extLst>
                  <a:ext uri="{FF2B5EF4-FFF2-40B4-BE49-F238E27FC236}">
                    <a16:creationId xmlns:a16="http://schemas.microsoft.com/office/drawing/2014/main" id="{CCDE05A1-B5A4-428D-92F3-716520BFFA24}"/>
                  </a:ext>
                </a:extLst>
              </p:cNvPr>
              <p:cNvSpPr/>
              <p:nvPr/>
            </p:nvSpPr>
            <p:spPr>
              <a:xfrm>
                <a:off x="692458" y="2180496"/>
                <a:ext cx="914400" cy="277139"/>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lumMod val="95000"/>
                        <a:lumOff val="5000"/>
                      </a:schemeClr>
                    </a:solidFill>
                  </a:rPr>
                  <a:t>olist_products_dataset</a:t>
                </a:r>
                <a:endParaRPr lang="fr-FR" sz="1000" dirty="0">
                  <a:solidFill>
                    <a:schemeClr val="tx1">
                      <a:lumMod val="95000"/>
                      <a:lumOff val="5000"/>
                    </a:schemeClr>
                  </a:solidFill>
                </a:endParaRPr>
              </a:p>
            </p:txBody>
          </p:sp>
        </p:grpSp>
        <p:grpSp>
          <p:nvGrpSpPr>
            <p:cNvPr id="23" name="Groupe 22">
              <a:extLst>
                <a:ext uri="{FF2B5EF4-FFF2-40B4-BE49-F238E27FC236}">
                  <a16:creationId xmlns:a16="http://schemas.microsoft.com/office/drawing/2014/main" id="{FF4DE1CB-1031-4BC2-A14A-E23E1B0F6FD2}"/>
                </a:ext>
              </a:extLst>
            </p:cNvPr>
            <p:cNvGrpSpPr/>
            <p:nvPr/>
          </p:nvGrpSpPr>
          <p:grpSpPr>
            <a:xfrm>
              <a:off x="235051" y="2860557"/>
              <a:ext cx="1482571" cy="793523"/>
              <a:chOff x="692458" y="2180496"/>
              <a:chExt cx="914400" cy="793523"/>
            </a:xfrm>
            <a:solidFill>
              <a:schemeClr val="bg1">
                <a:lumMod val="85000"/>
              </a:schemeClr>
            </a:solidFill>
          </p:grpSpPr>
          <p:sp>
            <p:nvSpPr>
              <p:cNvPr id="24" name="Rectangle 23">
                <a:extLst>
                  <a:ext uri="{FF2B5EF4-FFF2-40B4-BE49-F238E27FC236}">
                    <a16:creationId xmlns:a16="http://schemas.microsoft.com/office/drawing/2014/main" id="{2BC1A008-80E0-4C78-89ED-EAF6A62F7802}"/>
                  </a:ext>
                </a:extLst>
              </p:cNvPr>
              <p:cNvSpPr/>
              <p:nvPr/>
            </p:nvSpPr>
            <p:spPr>
              <a:xfrm>
                <a:off x="692458" y="2180496"/>
                <a:ext cx="914400" cy="793523"/>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sp>
            <p:nvSpPr>
              <p:cNvPr id="25" name="Rectangle 24">
                <a:extLst>
                  <a:ext uri="{FF2B5EF4-FFF2-40B4-BE49-F238E27FC236}">
                    <a16:creationId xmlns:a16="http://schemas.microsoft.com/office/drawing/2014/main" id="{28CDCC29-C4C6-444C-A661-93933EB6E18B}"/>
                  </a:ext>
                </a:extLst>
              </p:cNvPr>
              <p:cNvSpPr/>
              <p:nvPr/>
            </p:nvSpPr>
            <p:spPr>
              <a:xfrm>
                <a:off x="692458" y="2180496"/>
                <a:ext cx="914400" cy="277139"/>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lumMod val="95000"/>
                        <a:lumOff val="5000"/>
                      </a:schemeClr>
                    </a:solidFill>
                  </a:rPr>
                  <a:t>olist_geolocation_dataset</a:t>
                </a:r>
                <a:endParaRPr lang="fr-FR" sz="1000" dirty="0">
                  <a:solidFill>
                    <a:schemeClr val="tx1">
                      <a:lumMod val="95000"/>
                      <a:lumOff val="5000"/>
                    </a:schemeClr>
                  </a:solidFill>
                </a:endParaRPr>
              </a:p>
            </p:txBody>
          </p:sp>
        </p:grpSp>
        <p:grpSp>
          <p:nvGrpSpPr>
            <p:cNvPr id="26" name="Groupe 25">
              <a:extLst>
                <a:ext uri="{FF2B5EF4-FFF2-40B4-BE49-F238E27FC236}">
                  <a16:creationId xmlns:a16="http://schemas.microsoft.com/office/drawing/2014/main" id="{41E63CF7-A462-4782-96AE-982F30C73658}"/>
                </a:ext>
              </a:extLst>
            </p:cNvPr>
            <p:cNvGrpSpPr/>
            <p:nvPr/>
          </p:nvGrpSpPr>
          <p:grpSpPr>
            <a:xfrm>
              <a:off x="6076396" y="4014914"/>
              <a:ext cx="1482571" cy="793523"/>
              <a:chOff x="692458" y="2180496"/>
              <a:chExt cx="914400" cy="793523"/>
            </a:xfrm>
            <a:solidFill>
              <a:schemeClr val="bg1">
                <a:lumMod val="85000"/>
              </a:schemeClr>
            </a:solidFill>
          </p:grpSpPr>
          <p:sp>
            <p:nvSpPr>
              <p:cNvPr id="27" name="Rectangle 26">
                <a:extLst>
                  <a:ext uri="{FF2B5EF4-FFF2-40B4-BE49-F238E27FC236}">
                    <a16:creationId xmlns:a16="http://schemas.microsoft.com/office/drawing/2014/main" id="{0E3F0376-C60F-4FB7-989C-A077B9F7A95D}"/>
                  </a:ext>
                </a:extLst>
              </p:cNvPr>
              <p:cNvSpPr/>
              <p:nvPr/>
            </p:nvSpPr>
            <p:spPr>
              <a:xfrm>
                <a:off x="692458" y="2180496"/>
                <a:ext cx="914400" cy="793523"/>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sp>
            <p:nvSpPr>
              <p:cNvPr id="28" name="Rectangle 27">
                <a:extLst>
                  <a:ext uri="{FF2B5EF4-FFF2-40B4-BE49-F238E27FC236}">
                    <a16:creationId xmlns:a16="http://schemas.microsoft.com/office/drawing/2014/main" id="{843EF69A-6564-41BB-ADF8-F4BEF7495AC8}"/>
                  </a:ext>
                </a:extLst>
              </p:cNvPr>
              <p:cNvSpPr/>
              <p:nvPr/>
            </p:nvSpPr>
            <p:spPr>
              <a:xfrm>
                <a:off x="692458" y="2180496"/>
                <a:ext cx="914400" cy="277139"/>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lumMod val="95000"/>
                        <a:lumOff val="5000"/>
                      </a:schemeClr>
                    </a:solidFill>
                  </a:rPr>
                  <a:t>olist_order_items_dataset</a:t>
                </a:r>
                <a:endParaRPr lang="fr-FR" sz="1000" dirty="0">
                  <a:solidFill>
                    <a:schemeClr val="tx1">
                      <a:lumMod val="95000"/>
                      <a:lumOff val="5000"/>
                    </a:schemeClr>
                  </a:solidFill>
                </a:endParaRPr>
              </a:p>
            </p:txBody>
          </p:sp>
        </p:grpSp>
        <p:grpSp>
          <p:nvGrpSpPr>
            <p:cNvPr id="29" name="Groupe 28">
              <a:extLst>
                <a:ext uri="{FF2B5EF4-FFF2-40B4-BE49-F238E27FC236}">
                  <a16:creationId xmlns:a16="http://schemas.microsoft.com/office/drawing/2014/main" id="{8FA0C01A-87B6-4BA9-8815-3159C5B8AB62}"/>
                </a:ext>
              </a:extLst>
            </p:cNvPr>
            <p:cNvGrpSpPr/>
            <p:nvPr/>
          </p:nvGrpSpPr>
          <p:grpSpPr>
            <a:xfrm>
              <a:off x="7510344" y="1930775"/>
              <a:ext cx="1746151" cy="793523"/>
              <a:chOff x="692458" y="2180496"/>
              <a:chExt cx="914400" cy="793523"/>
            </a:xfrm>
            <a:solidFill>
              <a:schemeClr val="bg1">
                <a:lumMod val="85000"/>
              </a:schemeClr>
            </a:solidFill>
          </p:grpSpPr>
          <p:sp>
            <p:nvSpPr>
              <p:cNvPr id="30" name="Rectangle 29">
                <a:extLst>
                  <a:ext uri="{FF2B5EF4-FFF2-40B4-BE49-F238E27FC236}">
                    <a16:creationId xmlns:a16="http://schemas.microsoft.com/office/drawing/2014/main" id="{E7AB2583-120E-4C6F-96F9-F3E66E3DBD25}"/>
                  </a:ext>
                </a:extLst>
              </p:cNvPr>
              <p:cNvSpPr/>
              <p:nvPr/>
            </p:nvSpPr>
            <p:spPr>
              <a:xfrm>
                <a:off x="692458" y="2180496"/>
                <a:ext cx="914400" cy="793523"/>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a:p>
            </p:txBody>
          </p:sp>
          <p:sp>
            <p:nvSpPr>
              <p:cNvPr id="31" name="Rectangle 30">
                <a:extLst>
                  <a:ext uri="{FF2B5EF4-FFF2-40B4-BE49-F238E27FC236}">
                    <a16:creationId xmlns:a16="http://schemas.microsoft.com/office/drawing/2014/main" id="{6CCE8909-092F-4771-9FE5-23F4E83F4C56}"/>
                  </a:ext>
                </a:extLst>
              </p:cNvPr>
              <p:cNvSpPr/>
              <p:nvPr/>
            </p:nvSpPr>
            <p:spPr>
              <a:xfrm>
                <a:off x="692458" y="2180496"/>
                <a:ext cx="914400" cy="277139"/>
              </a:xfrm>
              <a:prstGeom prst="rect">
                <a:avLst/>
              </a:prstGeom>
              <a:grp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lumMod val="95000"/>
                        <a:lumOff val="5000"/>
                      </a:schemeClr>
                    </a:solidFill>
                  </a:rPr>
                  <a:t>olist_order_payments_dataset</a:t>
                </a:r>
                <a:endParaRPr lang="fr-FR" sz="1000" dirty="0">
                  <a:solidFill>
                    <a:schemeClr val="tx1">
                      <a:lumMod val="95000"/>
                      <a:lumOff val="5000"/>
                    </a:schemeClr>
                  </a:solidFill>
                </a:endParaRPr>
              </a:p>
            </p:txBody>
          </p:sp>
        </p:grpSp>
        <p:cxnSp>
          <p:nvCxnSpPr>
            <p:cNvPr id="37" name="Connecteur droit 36">
              <a:extLst>
                <a:ext uri="{FF2B5EF4-FFF2-40B4-BE49-F238E27FC236}">
                  <a16:creationId xmlns:a16="http://schemas.microsoft.com/office/drawing/2014/main" id="{0213EF4B-A102-40C4-AF59-147FED7A3ABC}"/>
                </a:ext>
              </a:extLst>
            </p:cNvPr>
            <p:cNvCxnSpPr>
              <a:cxnSpLocks/>
              <a:stCxn id="5" idx="1"/>
              <a:endCxn id="24" idx="3"/>
            </p:cNvCxnSpPr>
            <p:nvPr/>
          </p:nvCxnSpPr>
          <p:spPr>
            <a:xfrm flipH="1">
              <a:off x="1717622" y="2232679"/>
              <a:ext cx="891954" cy="1024640"/>
            </a:xfrm>
            <a:prstGeom prst="line">
              <a:avLst/>
            </a:prstGeom>
          </p:spPr>
          <p:style>
            <a:lnRef idx="1">
              <a:schemeClr val="dk1"/>
            </a:lnRef>
            <a:fillRef idx="0">
              <a:schemeClr val="dk1"/>
            </a:fillRef>
            <a:effectRef idx="0">
              <a:schemeClr val="dk1"/>
            </a:effectRef>
            <a:fontRef idx="minor">
              <a:schemeClr val="tx1"/>
            </a:fontRef>
          </p:style>
        </p:cxnSp>
        <p:cxnSp>
          <p:nvCxnSpPr>
            <p:cNvPr id="38" name="Connecteur droit 37">
              <a:extLst>
                <a:ext uri="{FF2B5EF4-FFF2-40B4-BE49-F238E27FC236}">
                  <a16:creationId xmlns:a16="http://schemas.microsoft.com/office/drawing/2014/main" id="{C1D393BF-D08F-4541-9E8D-B859C4A33A4D}"/>
                </a:ext>
              </a:extLst>
            </p:cNvPr>
            <p:cNvCxnSpPr>
              <a:cxnSpLocks/>
              <a:stCxn id="5" idx="3"/>
              <a:endCxn id="18" idx="1"/>
            </p:cNvCxnSpPr>
            <p:nvPr/>
          </p:nvCxnSpPr>
          <p:spPr>
            <a:xfrm>
              <a:off x="4092147" y="2232679"/>
              <a:ext cx="975948" cy="257288"/>
            </a:xfrm>
            <a:prstGeom prst="line">
              <a:avLst/>
            </a:prstGeom>
          </p:spPr>
          <p:style>
            <a:lnRef idx="1">
              <a:schemeClr val="dk1"/>
            </a:lnRef>
            <a:fillRef idx="0">
              <a:schemeClr val="dk1"/>
            </a:fillRef>
            <a:effectRef idx="0">
              <a:schemeClr val="dk1"/>
            </a:effectRef>
            <a:fontRef idx="minor">
              <a:schemeClr val="tx1"/>
            </a:fontRef>
          </p:style>
        </p:cxnSp>
        <p:cxnSp>
          <p:nvCxnSpPr>
            <p:cNvPr id="39" name="Connecteur droit 38">
              <a:extLst>
                <a:ext uri="{FF2B5EF4-FFF2-40B4-BE49-F238E27FC236}">
                  <a16:creationId xmlns:a16="http://schemas.microsoft.com/office/drawing/2014/main" id="{093A4CB5-28D2-41F7-80F7-1F4EFA8DB5C9}"/>
                </a:ext>
              </a:extLst>
            </p:cNvPr>
            <p:cNvCxnSpPr>
              <a:cxnSpLocks/>
              <a:stCxn id="18" idx="2"/>
              <a:endCxn id="28" idx="0"/>
            </p:cNvCxnSpPr>
            <p:nvPr/>
          </p:nvCxnSpPr>
          <p:spPr>
            <a:xfrm>
              <a:off x="5809381" y="2886728"/>
              <a:ext cx="1008301" cy="1128186"/>
            </a:xfrm>
            <a:prstGeom prst="line">
              <a:avLst/>
            </a:prstGeom>
          </p:spPr>
          <p:style>
            <a:lnRef idx="1">
              <a:schemeClr val="dk1"/>
            </a:lnRef>
            <a:fillRef idx="0">
              <a:schemeClr val="dk1"/>
            </a:fillRef>
            <a:effectRef idx="0">
              <a:schemeClr val="dk1"/>
            </a:effectRef>
            <a:fontRef idx="minor">
              <a:schemeClr val="tx1"/>
            </a:fontRef>
          </p:style>
        </p:cxnSp>
        <p:cxnSp>
          <p:nvCxnSpPr>
            <p:cNvPr id="40" name="Connecteur droit 39">
              <a:extLst>
                <a:ext uri="{FF2B5EF4-FFF2-40B4-BE49-F238E27FC236}">
                  <a16:creationId xmlns:a16="http://schemas.microsoft.com/office/drawing/2014/main" id="{83045D28-7FE3-47CA-968B-3B1C4B36C9C6}"/>
                </a:ext>
              </a:extLst>
            </p:cNvPr>
            <p:cNvCxnSpPr>
              <a:cxnSpLocks/>
              <a:stCxn id="18" idx="3"/>
              <a:endCxn id="30" idx="1"/>
            </p:cNvCxnSpPr>
            <p:nvPr/>
          </p:nvCxnSpPr>
          <p:spPr>
            <a:xfrm flipV="1">
              <a:off x="6550666" y="2327537"/>
              <a:ext cx="959678" cy="162430"/>
            </a:xfrm>
            <a:prstGeom prst="line">
              <a:avLst/>
            </a:prstGeom>
          </p:spPr>
          <p:style>
            <a:lnRef idx="1">
              <a:schemeClr val="dk1"/>
            </a:lnRef>
            <a:fillRef idx="0">
              <a:schemeClr val="dk1"/>
            </a:fillRef>
            <a:effectRef idx="0">
              <a:schemeClr val="dk1"/>
            </a:effectRef>
            <a:fontRef idx="minor">
              <a:schemeClr val="tx1"/>
            </a:fontRef>
          </p:style>
        </p:cxnSp>
        <p:cxnSp>
          <p:nvCxnSpPr>
            <p:cNvPr id="41" name="Connecteur droit 40">
              <a:extLst>
                <a:ext uri="{FF2B5EF4-FFF2-40B4-BE49-F238E27FC236}">
                  <a16:creationId xmlns:a16="http://schemas.microsoft.com/office/drawing/2014/main" id="{DF70F909-6197-4099-A73E-2F175F0DB27F}"/>
                </a:ext>
              </a:extLst>
            </p:cNvPr>
            <p:cNvCxnSpPr>
              <a:cxnSpLocks/>
              <a:stCxn id="18" idx="1"/>
              <a:endCxn id="16" idx="0"/>
            </p:cNvCxnSpPr>
            <p:nvPr/>
          </p:nvCxnSpPr>
          <p:spPr>
            <a:xfrm flipH="1">
              <a:off x="2857388" y="2489967"/>
              <a:ext cx="2210707" cy="919752"/>
            </a:xfrm>
            <a:prstGeom prst="line">
              <a:avLst/>
            </a:prstGeom>
          </p:spPr>
          <p:style>
            <a:lnRef idx="1">
              <a:schemeClr val="dk1"/>
            </a:lnRef>
            <a:fillRef idx="0">
              <a:schemeClr val="dk1"/>
            </a:fillRef>
            <a:effectRef idx="0">
              <a:schemeClr val="dk1"/>
            </a:effectRef>
            <a:fontRef idx="minor">
              <a:schemeClr val="tx1"/>
            </a:fontRef>
          </p:style>
        </p:cxnSp>
        <p:cxnSp>
          <p:nvCxnSpPr>
            <p:cNvPr id="42" name="Connecteur droit 41">
              <a:extLst>
                <a:ext uri="{FF2B5EF4-FFF2-40B4-BE49-F238E27FC236}">
                  <a16:creationId xmlns:a16="http://schemas.microsoft.com/office/drawing/2014/main" id="{20E77612-F92A-40BE-A5B4-5D805C0ACCDA}"/>
                </a:ext>
              </a:extLst>
            </p:cNvPr>
            <p:cNvCxnSpPr>
              <a:cxnSpLocks/>
              <a:stCxn id="27" idx="3"/>
              <a:endCxn id="21" idx="1"/>
            </p:cNvCxnSpPr>
            <p:nvPr/>
          </p:nvCxnSpPr>
          <p:spPr>
            <a:xfrm>
              <a:off x="7558967" y="4411676"/>
              <a:ext cx="1038392" cy="527830"/>
            </a:xfrm>
            <a:prstGeom prst="line">
              <a:avLst/>
            </a:prstGeom>
          </p:spPr>
          <p:style>
            <a:lnRef idx="1">
              <a:schemeClr val="dk1"/>
            </a:lnRef>
            <a:fillRef idx="0">
              <a:schemeClr val="dk1"/>
            </a:fillRef>
            <a:effectRef idx="0">
              <a:schemeClr val="dk1"/>
            </a:effectRef>
            <a:fontRef idx="minor">
              <a:schemeClr val="tx1"/>
            </a:fontRef>
          </p:style>
        </p:cxnSp>
        <p:cxnSp>
          <p:nvCxnSpPr>
            <p:cNvPr id="43" name="Connecteur droit 42">
              <a:extLst>
                <a:ext uri="{FF2B5EF4-FFF2-40B4-BE49-F238E27FC236}">
                  <a16:creationId xmlns:a16="http://schemas.microsoft.com/office/drawing/2014/main" id="{3EDAC8F4-73F8-4D11-B435-7D93591A1045}"/>
                </a:ext>
              </a:extLst>
            </p:cNvPr>
            <p:cNvCxnSpPr>
              <a:cxnSpLocks/>
              <a:stCxn id="27" idx="3"/>
              <a:endCxn id="9" idx="1"/>
            </p:cNvCxnSpPr>
            <p:nvPr/>
          </p:nvCxnSpPr>
          <p:spPr>
            <a:xfrm flipV="1">
              <a:off x="7558967" y="3124949"/>
              <a:ext cx="2520963" cy="1286727"/>
            </a:xfrm>
            <a:prstGeom prst="line">
              <a:avLst/>
            </a:prstGeom>
          </p:spPr>
          <p:style>
            <a:lnRef idx="1">
              <a:schemeClr val="dk1"/>
            </a:lnRef>
            <a:fillRef idx="0">
              <a:schemeClr val="dk1"/>
            </a:fillRef>
            <a:effectRef idx="0">
              <a:schemeClr val="dk1"/>
            </a:effectRef>
            <a:fontRef idx="minor">
              <a:schemeClr val="tx1"/>
            </a:fontRef>
          </p:style>
        </p:cxnSp>
        <p:cxnSp>
          <p:nvCxnSpPr>
            <p:cNvPr id="44" name="Connecteur droit 43">
              <a:extLst>
                <a:ext uri="{FF2B5EF4-FFF2-40B4-BE49-F238E27FC236}">
                  <a16:creationId xmlns:a16="http://schemas.microsoft.com/office/drawing/2014/main" id="{1979DCB0-CE14-4335-AFAA-513939B9ED6C}"/>
                </a:ext>
              </a:extLst>
            </p:cNvPr>
            <p:cNvCxnSpPr>
              <a:cxnSpLocks/>
              <a:stCxn id="21" idx="3"/>
              <a:endCxn id="12" idx="1"/>
            </p:cNvCxnSpPr>
            <p:nvPr/>
          </p:nvCxnSpPr>
          <p:spPr>
            <a:xfrm flipV="1">
              <a:off x="10079930" y="4262517"/>
              <a:ext cx="478370" cy="676989"/>
            </a:xfrm>
            <a:prstGeom prst="line">
              <a:avLst/>
            </a:prstGeom>
          </p:spPr>
          <p:style>
            <a:lnRef idx="1">
              <a:schemeClr val="dk1"/>
            </a:lnRef>
            <a:fillRef idx="0">
              <a:schemeClr val="dk1"/>
            </a:fillRef>
            <a:effectRef idx="0">
              <a:schemeClr val="dk1"/>
            </a:effectRef>
            <a:fontRef idx="minor">
              <a:schemeClr val="tx1"/>
            </a:fontRef>
          </p:style>
        </p:cxnSp>
        <p:cxnSp>
          <p:nvCxnSpPr>
            <p:cNvPr id="64" name="Connecteur droit avec flèche 63">
              <a:extLst>
                <a:ext uri="{FF2B5EF4-FFF2-40B4-BE49-F238E27FC236}">
                  <a16:creationId xmlns:a16="http://schemas.microsoft.com/office/drawing/2014/main" id="{8290DF01-3736-404F-B6E1-CDFCCC8BC728}"/>
                </a:ext>
              </a:extLst>
            </p:cNvPr>
            <p:cNvCxnSpPr>
              <a:cxnSpLocks/>
            </p:cNvCxnSpPr>
            <p:nvPr/>
          </p:nvCxnSpPr>
          <p:spPr>
            <a:xfrm flipV="1">
              <a:off x="4660780" y="2132591"/>
              <a:ext cx="0" cy="1549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6" name="Connecteur droit avec flèche 65">
              <a:extLst>
                <a:ext uri="{FF2B5EF4-FFF2-40B4-BE49-F238E27FC236}">
                  <a16:creationId xmlns:a16="http://schemas.microsoft.com/office/drawing/2014/main" id="{61221E09-1F81-42EC-9617-3BCBB59CE0CE}"/>
                </a:ext>
              </a:extLst>
            </p:cNvPr>
            <p:cNvCxnSpPr>
              <a:cxnSpLocks/>
            </p:cNvCxnSpPr>
            <p:nvPr/>
          </p:nvCxnSpPr>
          <p:spPr>
            <a:xfrm>
              <a:off x="4092147" y="2918960"/>
              <a:ext cx="0" cy="2187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Connecteur droit avec flèche 66">
              <a:extLst>
                <a:ext uri="{FF2B5EF4-FFF2-40B4-BE49-F238E27FC236}">
                  <a16:creationId xmlns:a16="http://schemas.microsoft.com/office/drawing/2014/main" id="{2FC164CE-063E-419F-9647-8B543835570F}"/>
                </a:ext>
              </a:extLst>
            </p:cNvPr>
            <p:cNvCxnSpPr>
              <a:cxnSpLocks/>
            </p:cNvCxnSpPr>
            <p:nvPr/>
          </p:nvCxnSpPr>
          <p:spPr>
            <a:xfrm>
              <a:off x="7222624" y="2489966"/>
              <a:ext cx="0" cy="2187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3B4A0C52-CA24-404C-94B7-1B33E8A1040E}"/>
                </a:ext>
              </a:extLst>
            </p:cNvPr>
            <p:cNvCxnSpPr>
              <a:cxnSpLocks/>
            </p:cNvCxnSpPr>
            <p:nvPr/>
          </p:nvCxnSpPr>
          <p:spPr>
            <a:xfrm>
              <a:off x="6058476" y="3257277"/>
              <a:ext cx="0" cy="2187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2" name="ZoneTexte 71">
              <a:extLst>
                <a:ext uri="{FF2B5EF4-FFF2-40B4-BE49-F238E27FC236}">
                  <a16:creationId xmlns:a16="http://schemas.microsoft.com/office/drawing/2014/main" id="{692AD274-D006-41B9-B31A-641EFF6EE20D}"/>
                </a:ext>
              </a:extLst>
            </p:cNvPr>
            <p:cNvSpPr txBox="1"/>
            <p:nvPr/>
          </p:nvSpPr>
          <p:spPr>
            <a:xfrm>
              <a:off x="4049988" y="3677889"/>
              <a:ext cx="2700226" cy="292388"/>
            </a:xfrm>
            <a:prstGeom prst="rect">
              <a:avLst/>
            </a:prstGeom>
            <a:noFill/>
          </p:spPr>
          <p:txBody>
            <a:bodyPr wrap="none" rtlCol="0">
              <a:spAutoFit/>
            </a:bodyPr>
            <a:lstStyle/>
            <a:p>
              <a:r>
                <a:rPr lang="fr-FR" sz="1300" i="1" dirty="0">
                  <a:solidFill>
                    <a:srgbClr val="00B0F0"/>
                  </a:solidFill>
                </a:rPr>
                <a:t>(</a:t>
              </a:r>
              <a:r>
                <a:rPr lang="fr-FR" sz="1300" i="1" dirty="0" err="1">
                  <a:solidFill>
                    <a:srgbClr val="00B0F0"/>
                  </a:solidFill>
                </a:rPr>
                <a:t>Command_number</a:t>
              </a:r>
              <a:r>
                <a:rPr lang="fr-FR" sz="1300" i="1" dirty="0">
                  <a:solidFill>
                    <a:srgbClr val="00B0F0"/>
                  </a:solidFill>
                </a:rPr>
                <a:t>, </a:t>
              </a:r>
              <a:r>
                <a:rPr lang="fr-FR" sz="1300" i="1" dirty="0" err="1">
                  <a:solidFill>
                    <a:srgbClr val="00B0F0"/>
                  </a:solidFill>
                </a:rPr>
                <a:t>Total_bought_products</a:t>
              </a:r>
              <a:r>
                <a:rPr lang="fr-FR" sz="1300" i="1" dirty="0">
                  <a:solidFill>
                    <a:srgbClr val="00B0F0"/>
                  </a:solidFill>
                </a:rPr>
                <a:t>)</a:t>
              </a:r>
            </a:p>
          </p:txBody>
        </p:sp>
        <p:sp>
          <p:nvSpPr>
            <p:cNvPr id="73" name="ZoneTexte 72">
              <a:extLst>
                <a:ext uri="{FF2B5EF4-FFF2-40B4-BE49-F238E27FC236}">
                  <a16:creationId xmlns:a16="http://schemas.microsoft.com/office/drawing/2014/main" id="{811503FE-3A41-4F67-ADDE-B52E43850A11}"/>
                </a:ext>
              </a:extLst>
            </p:cNvPr>
            <p:cNvSpPr txBox="1"/>
            <p:nvPr/>
          </p:nvSpPr>
          <p:spPr>
            <a:xfrm>
              <a:off x="4049991" y="1780924"/>
              <a:ext cx="1811201" cy="292388"/>
            </a:xfrm>
            <a:prstGeom prst="rect">
              <a:avLst/>
            </a:prstGeom>
            <a:noFill/>
          </p:spPr>
          <p:txBody>
            <a:bodyPr wrap="none" rtlCol="0">
              <a:spAutoFit/>
            </a:bodyPr>
            <a:lstStyle/>
            <a:p>
              <a:r>
                <a:rPr lang="fr-FR" sz="1300" i="1" dirty="0">
                  <a:solidFill>
                    <a:srgbClr val="00B0F0"/>
                  </a:solidFill>
                </a:rPr>
                <a:t>(</a:t>
              </a:r>
              <a:r>
                <a:rPr lang="fr-FR" sz="1300" i="1" dirty="0" err="1">
                  <a:solidFill>
                    <a:srgbClr val="00B0F0"/>
                  </a:solidFill>
                </a:rPr>
                <a:t>Average_price</a:t>
              </a:r>
              <a:r>
                <a:rPr lang="fr-FR" sz="1300" i="1" dirty="0">
                  <a:solidFill>
                    <a:srgbClr val="00B0F0"/>
                  </a:solidFill>
                </a:rPr>
                <a:t>, </a:t>
              </a:r>
              <a:r>
                <a:rPr lang="fr-FR" sz="1300" i="1" dirty="0" err="1">
                  <a:solidFill>
                    <a:srgbClr val="00B0F0"/>
                  </a:solidFill>
                </a:rPr>
                <a:t>Total_prices</a:t>
              </a:r>
              <a:r>
                <a:rPr lang="fr-FR" sz="1300" i="1" dirty="0">
                  <a:solidFill>
                    <a:srgbClr val="00B0F0"/>
                  </a:solidFill>
                </a:rPr>
                <a:t>)</a:t>
              </a:r>
            </a:p>
          </p:txBody>
        </p:sp>
        <p:sp>
          <p:nvSpPr>
            <p:cNvPr id="74" name="ZoneTexte 73">
              <a:extLst>
                <a:ext uri="{FF2B5EF4-FFF2-40B4-BE49-F238E27FC236}">
                  <a16:creationId xmlns:a16="http://schemas.microsoft.com/office/drawing/2014/main" id="{C10DB1F7-CF52-4785-8F93-A281518AA9D8}"/>
                </a:ext>
              </a:extLst>
            </p:cNvPr>
            <p:cNvSpPr txBox="1"/>
            <p:nvPr/>
          </p:nvSpPr>
          <p:spPr>
            <a:xfrm>
              <a:off x="4345205" y="3442781"/>
              <a:ext cx="2383217" cy="292388"/>
            </a:xfrm>
            <a:prstGeom prst="rect">
              <a:avLst/>
            </a:prstGeom>
            <a:noFill/>
          </p:spPr>
          <p:txBody>
            <a:bodyPr wrap="none" rtlCol="0">
              <a:spAutoFit/>
            </a:bodyPr>
            <a:lstStyle/>
            <a:p>
              <a:r>
                <a:rPr lang="fr-FR" sz="1300" i="1" dirty="0">
                  <a:solidFill>
                    <a:srgbClr val="00B0F0"/>
                  </a:solidFill>
                </a:rPr>
                <a:t>(</a:t>
              </a:r>
              <a:r>
                <a:rPr lang="fr-FR" sz="1300" i="1" dirty="0" err="1">
                  <a:solidFill>
                    <a:srgbClr val="00B0F0"/>
                  </a:solidFill>
                </a:rPr>
                <a:t>Mean_weight</a:t>
              </a:r>
              <a:r>
                <a:rPr lang="fr-FR" sz="1300" i="1" dirty="0">
                  <a:solidFill>
                    <a:srgbClr val="00B0F0"/>
                  </a:solidFill>
                </a:rPr>
                <a:t>, </a:t>
              </a:r>
              <a:r>
                <a:rPr lang="fr-FR" sz="1300" i="1" dirty="0" err="1">
                  <a:solidFill>
                    <a:srgbClr val="00B0F0"/>
                  </a:solidFill>
                </a:rPr>
                <a:t>Mean_volume</a:t>
              </a:r>
              <a:r>
                <a:rPr lang="fr-FR" sz="1300" i="1" dirty="0">
                  <a:solidFill>
                    <a:srgbClr val="00B0F0"/>
                  </a:solidFill>
                </a:rPr>
                <a:t>, </a:t>
              </a:r>
              <a:r>
                <a:rPr lang="fr-FR" sz="1300" i="1" dirty="0" err="1">
                  <a:solidFill>
                    <a:srgbClr val="00B0F0"/>
                  </a:solidFill>
                </a:rPr>
                <a:t>Recency</a:t>
              </a:r>
              <a:r>
                <a:rPr lang="fr-FR" sz="1300" i="1" dirty="0">
                  <a:solidFill>
                    <a:srgbClr val="00B0F0"/>
                  </a:solidFill>
                </a:rPr>
                <a:t>)</a:t>
              </a:r>
            </a:p>
          </p:txBody>
        </p:sp>
        <p:sp>
          <p:nvSpPr>
            <p:cNvPr id="75" name="ZoneTexte 74">
              <a:extLst>
                <a:ext uri="{FF2B5EF4-FFF2-40B4-BE49-F238E27FC236}">
                  <a16:creationId xmlns:a16="http://schemas.microsoft.com/office/drawing/2014/main" id="{F30C099E-A33C-4B6A-AABE-DFC93D31F804}"/>
                </a:ext>
              </a:extLst>
            </p:cNvPr>
            <p:cNvSpPr txBox="1"/>
            <p:nvPr/>
          </p:nvSpPr>
          <p:spPr>
            <a:xfrm>
              <a:off x="3340977" y="3047161"/>
              <a:ext cx="1755289" cy="292388"/>
            </a:xfrm>
            <a:prstGeom prst="rect">
              <a:avLst/>
            </a:prstGeom>
            <a:noFill/>
          </p:spPr>
          <p:txBody>
            <a:bodyPr wrap="none" rtlCol="0">
              <a:spAutoFit/>
            </a:bodyPr>
            <a:lstStyle/>
            <a:p>
              <a:r>
                <a:rPr lang="fr-FR" sz="1300" i="1" dirty="0">
                  <a:solidFill>
                    <a:srgbClr val="00B0F0"/>
                  </a:solidFill>
                </a:rPr>
                <a:t>(</a:t>
              </a:r>
              <a:r>
                <a:rPr lang="fr-FR" sz="1300" i="1" dirty="0" err="1">
                  <a:solidFill>
                    <a:srgbClr val="00B0F0"/>
                  </a:solidFill>
                </a:rPr>
                <a:t>gives_score</a:t>
              </a:r>
              <a:r>
                <a:rPr lang="fr-FR" sz="1300" i="1" dirty="0">
                  <a:solidFill>
                    <a:srgbClr val="00B0F0"/>
                  </a:solidFill>
                </a:rPr>
                <a:t>, </a:t>
              </a:r>
              <a:r>
                <a:rPr lang="fr-FR" sz="1300" i="1" dirty="0" err="1">
                  <a:solidFill>
                    <a:srgbClr val="00B0F0"/>
                  </a:solidFill>
                </a:rPr>
                <a:t>makes_reviews</a:t>
              </a:r>
              <a:r>
                <a:rPr lang="fr-FR" sz="1300" i="1" dirty="0">
                  <a:solidFill>
                    <a:srgbClr val="00B0F0"/>
                  </a:solidFill>
                </a:rPr>
                <a:t>)</a:t>
              </a:r>
            </a:p>
          </p:txBody>
        </p:sp>
        <p:sp>
          <p:nvSpPr>
            <p:cNvPr id="76" name="ZoneTexte 75">
              <a:extLst>
                <a:ext uri="{FF2B5EF4-FFF2-40B4-BE49-F238E27FC236}">
                  <a16:creationId xmlns:a16="http://schemas.microsoft.com/office/drawing/2014/main" id="{CAD5BB09-4770-4741-A493-8A7921CB2A36}"/>
                </a:ext>
              </a:extLst>
            </p:cNvPr>
            <p:cNvSpPr txBox="1"/>
            <p:nvPr/>
          </p:nvSpPr>
          <p:spPr>
            <a:xfrm>
              <a:off x="6439333" y="2708794"/>
              <a:ext cx="2402645" cy="292388"/>
            </a:xfrm>
            <a:prstGeom prst="rect">
              <a:avLst/>
            </a:prstGeom>
            <a:noFill/>
          </p:spPr>
          <p:txBody>
            <a:bodyPr wrap="none" rtlCol="0">
              <a:spAutoFit/>
            </a:bodyPr>
            <a:lstStyle/>
            <a:p>
              <a:r>
                <a:rPr lang="fr-FR" sz="1300" i="1" dirty="0">
                  <a:solidFill>
                    <a:srgbClr val="00B0F0"/>
                  </a:solidFill>
                </a:rPr>
                <a:t>(</a:t>
              </a:r>
              <a:r>
                <a:rPr lang="fr-FR" sz="1300" i="1" dirty="0" err="1">
                  <a:solidFill>
                    <a:srgbClr val="00B0F0"/>
                  </a:solidFill>
                </a:rPr>
                <a:t>credit_card_debit_card</a:t>
              </a:r>
              <a:r>
                <a:rPr lang="fr-FR" sz="1300" i="1" dirty="0">
                  <a:solidFill>
                    <a:srgbClr val="00B0F0"/>
                  </a:solidFill>
                </a:rPr>
                <a:t>, </a:t>
              </a:r>
              <a:r>
                <a:rPr lang="fr-FR" sz="1300" i="1" dirty="0" err="1">
                  <a:solidFill>
                    <a:srgbClr val="00B0F0"/>
                  </a:solidFill>
                </a:rPr>
                <a:t>boleto</a:t>
              </a:r>
              <a:r>
                <a:rPr lang="fr-FR" sz="1300" i="1" dirty="0">
                  <a:solidFill>
                    <a:srgbClr val="00B0F0"/>
                  </a:solidFill>
                </a:rPr>
                <a:t>, voucher)</a:t>
              </a:r>
            </a:p>
          </p:txBody>
        </p:sp>
      </p:grpSp>
    </p:spTree>
    <p:extLst>
      <p:ext uri="{BB962C8B-B14F-4D97-AF65-F5344CB8AC3E}">
        <p14:creationId xmlns:p14="http://schemas.microsoft.com/office/powerpoint/2010/main" val="45418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845771" y="6564502"/>
            <a:ext cx="346229" cy="271085"/>
          </a:xfrm>
        </p:spPr>
        <p:txBody>
          <a:bodyPr/>
          <a:lstStyle/>
          <a:p>
            <a:fld id="{A388344B-7EFD-4BC1-8599-83418DC90DBC}" type="slidenum">
              <a:rPr lang="fr-FR" smtClean="0"/>
              <a:t>9</a:t>
            </a:fld>
            <a:endParaRPr lang="fr-FR" dirty="0"/>
          </a:p>
        </p:txBody>
      </p:sp>
      <p:sp>
        <p:nvSpPr>
          <p:cNvPr id="2" name="Titre 1"/>
          <p:cNvSpPr>
            <a:spLocks noGrp="1"/>
          </p:cNvSpPr>
          <p:nvPr>
            <p:ph type="title" idx="4294967295"/>
          </p:nvPr>
        </p:nvSpPr>
        <p:spPr>
          <a:xfrm>
            <a:off x="346229" y="71094"/>
            <a:ext cx="11029950" cy="465644"/>
          </a:xfrm>
        </p:spPr>
        <p:txBody>
          <a:bodyPr>
            <a:normAutofit fontScale="90000"/>
          </a:bodyPr>
          <a:lstStyle/>
          <a:p>
            <a:r>
              <a:rPr lang="fr-FR" dirty="0">
                <a:solidFill>
                  <a:schemeClr val="tx1"/>
                </a:solidFill>
              </a:rPr>
              <a:t>Description des nouvelles données</a:t>
            </a:r>
          </a:p>
        </p:txBody>
      </p:sp>
      <p:sp>
        <p:nvSpPr>
          <p:cNvPr id="9" name="Espace réservé du contenu 2">
            <a:extLst>
              <a:ext uri="{FF2B5EF4-FFF2-40B4-BE49-F238E27FC236}">
                <a16:creationId xmlns:a16="http://schemas.microsoft.com/office/drawing/2014/main" id="{9BA0C287-F76E-4973-877E-F7F8A054353A}"/>
              </a:ext>
            </a:extLst>
          </p:cNvPr>
          <p:cNvSpPr txBox="1">
            <a:spLocks/>
          </p:cNvSpPr>
          <p:nvPr/>
        </p:nvSpPr>
        <p:spPr>
          <a:xfrm>
            <a:off x="346229" y="536738"/>
            <a:ext cx="11499542" cy="602776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fr-FR" sz="2000" dirty="0"/>
              <a:t>Par application du scénario de transformation nous obtenons :</a:t>
            </a:r>
          </a:p>
          <a:p>
            <a:pPr lvl="1"/>
            <a:r>
              <a:rPr lang="fr-FR" sz="1800" dirty="0"/>
              <a:t>12 variables transformées </a:t>
            </a:r>
          </a:p>
          <a:p>
            <a:pPr lvl="2"/>
            <a:r>
              <a:rPr lang="fr-FR" altLang="fr-FR" sz="1800" dirty="0"/>
              <a:t>'</a:t>
            </a:r>
            <a:r>
              <a:rPr lang="fr-FR" altLang="fr-FR" sz="1800" dirty="0" err="1"/>
              <a:t>Average_price</a:t>
            </a:r>
            <a:r>
              <a:rPr lang="fr-FR" altLang="fr-FR" sz="1800" dirty="0"/>
              <a:t>', '</a:t>
            </a:r>
            <a:r>
              <a:rPr lang="fr-FR" altLang="fr-FR" sz="1800" dirty="0" err="1"/>
              <a:t>Total_prices</a:t>
            </a:r>
            <a:r>
              <a:rPr lang="fr-FR" altLang="fr-FR" sz="1800" dirty="0"/>
              <a:t>', '</a:t>
            </a:r>
            <a:r>
              <a:rPr lang="fr-FR" altLang="fr-FR" sz="1800" dirty="0" err="1"/>
              <a:t>Nombre_commandes</a:t>
            </a:r>
            <a:r>
              <a:rPr lang="fr-FR" altLang="fr-FR" sz="1800" dirty="0"/>
              <a:t>', '</a:t>
            </a:r>
            <a:r>
              <a:rPr lang="fr-FR" altLang="fr-FR" sz="1800" dirty="0" err="1"/>
              <a:t>Total_produits_achete</a:t>
            </a:r>
            <a:r>
              <a:rPr lang="fr-FR" altLang="fr-FR" sz="1800" dirty="0"/>
              <a:t>', '</a:t>
            </a:r>
            <a:r>
              <a:rPr lang="fr-FR" altLang="fr-FR" sz="1800" dirty="0" err="1"/>
              <a:t>gives_score</a:t>
            </a:r>
            <a:r>
              <a:rPr lang="fr-FR" altLang="fr-FR" sz="1800" dirty="0"/>
              <a:t>', '</a:t>
            </a:r>
            <a:r>
              <a:rPr lang="fr-FR" altLang="fr-FR" sz="1800" dirty="0" err="1"/>
              <a:t>makes_review</a:t>
            </a:r>
            <a:r>
              <a:rPr lang="fr-FR" altLang="fr-FR" sz="1800" dirty="0"/>
              <a:t>', '</a:t>
            </a:r>
            <a:r>
              <a:rPr lang="fr-FR" altLang="fr-FR" sz="1800" dirty="0" err="1"/>
              <a:t>credit_card</a:t>
            </a:r>
            <a:r>
              <a:rPr lang="fr-FR" altLang="fr-FR" sz="1800" dirty="0"/>
              <a:t>', '</a:t>
            </a:r>
            <a:r>
              <a:rPr lang="fr-FR" altLang="fr-FR" sz="1800" dirty="0" err="1"/>
              <a:t>debit_card</a:t>
            </a:r>
            <a:r>
              <a:rPr lang="fr-FR" altLang="fr-FR" sz="1800" dirty="0"/>
              <a:t>', '</a:t>
            </a:r>
            <a:r>
              <a:rPr lang="fr-FR" altLang="fr-FR" sz="1800" dirty="0" err="1"/>
              <a:t>boleto</a:t>
            </a:r>
            <a:r>
              <a:rPr lang="fr-FR" altLang="fr-FR" sz="1800" dirty="0"/>
              <a:t>', 'voucher', '</a:t>
            </a:r>
            <a:r>
              <a:rPr lang="fr-FR" altLang="fr-FR" sz="1800" dirty="0" err="1"/>
              <a:t>Mean_weight</a:t>
            </a:r>
            <a:r>
              <a:rPr lang="fr-FR" altLang="fr-FR" sz="1800" dirty="0"/>
              <a:t>', '</a:t>
            </a:r>
            <a:r>
              <a:rPr lang="fr-FR" altLang="fr-FR" sz="1800" dirty="0" err="1"/>
              <a:t>Mean_Volume</a:t>
            </a:r>
            <a:r>
              <a:rPr lang="fr-FR" altLang="fr-FR" sz="1800" dirty="0"/>
              <a:t>', '</a:t>
            </a:r>
            <a:r>
              <a:rPr lang="fr-FR" altLang="fr-FR" sz="1800" dirty="0" err="1"/>
              <a:t>Recency</a:t>
            </a:r>
            <a:r>
              <a:rPr lang="fr-FR" altLang="fr-FR" sz="1800" dirty="0"/>
              <a:t>’</a:t>
            </a:r>
          </a:p>
          <a:p>
            <a:pPr lvl="2">
              <a:buFont typeface="Wingdings" panose="05000000000000000000" pitchFamily="2" charset="2"/>
              <a:buChar char="Ø"/>
            </a:pPr>
            <a:r>
              <a:rPr lang="fr-FR" sz="1800" dirty="0"/>
              <a:t>Ces variables concernent les modes de payement, l’attitude et habitude, la récence des achats, les sommes dépensées et les dimensions, poids et fréquences des commandes effectuées. </a:t>
            </a:r>
          </a:p>
          <a:p>
            <a:pPr lvl="2">
              <a:buFont typeface="Wingdings" panose="05000000000000000000" pitchFamily="2" charset="2"/>
              <a:buChar char="Ø"/>
            </a:pPr>
            <a:endParaRPr lang="fr-FR" sz="1800" dirty="0"/>
          </a:p>
          <a:p>
            <a:pPr lvl="2"/>
            <a:endParaRPr lang="fr-FR" sz="1800" dirty="0"/>
          </a:p>
          <a:p>
            <a:pPr lvl="1"/>
            <a:r>
              <a:rPr lang="fr-FR" sz="2000" dirty="0"/>
              <a:t>72 variables représentant le taux d’achat des catégories par les clients</a:t>
            </a:r>
          </a:p>
          <a:p>
            <a:pPr lvl="2"/>
            <a:r>
              <a:rPr lang="fr-FR" altLang="fr-FR" sz="1800" dirty="0"/>
              <a:t>'</a:t>
            </a:r>
            <a:r>
              <a:rPr lang="fr-FR" altLang="fr-FR" sz="1800" dirty="0" err="1"/>
              <a:t>perfumery</a:t>
            </a:r>
            <a:r>
              <a:rPr lang="fr-FR" altLang="fr-FR" sz="1800" dirty="0"/>
              <a:t>', 'art', '</a:t>
            </a:r>
            <a:r>
              <a:rPr lang="fr-FR" altLang="fr-FR" sz="1800" dirty="0" err="1"/>
              <a:t>sports_leisure</a:t>
            </a:r>
            <a:r>
              <a:rPr lang="fr-FR" altLang="fr-FR" sz="1800" dirty="0"/>
              <a:t>', 'baby', '</a:t>
            </a:r>
            <a:r>
              <a:rPr lang="fr-FR" altLang="fr-FR" sz="1800" dirty="0" err="1"/>
              <a:t>housewares</a:t>
            </a:r>
            <a:r>
              <a:rPr lang="fr-FR" altLang="fr-FR" sz="1800" dirty="0"/>
              <a:t>', '</a:t>
            </a:r>
            <a:r>
              <a:rPr lang="fr-FR" altLang="fr-FR" sz="1800" dirty="0" err="1"/>
              <a:t>musical_instruments</a:t>
            </a:r>
            <a:r>
              <a:rPr lang="fr-FR" altLang="fr-FR" sz="1800" dirty="0"/>
              <a:t>', '</a:t>
            </a:r>
            <a:r>
              <a:rPr lang="fr-FR" altLang="fr-FR" sz="1800" dirty="0" err="1"/>
              <a:t>cool_stuff</a:t>
            </a:r>
            <a:r>
              <a:rPr lang="fr-FR" altLang="fr-FR" sz="1800" dirty="0"/>
              <a:t>', '</a:t>
            </a:r>
            <a:r>
              <a:rPr lang="fr-FR" altLang="fr-FR" sz="1800" dirty="0" err="1"/>
              <a:t>furniture_decor</a:t>
            </a:r>
            <a:r>
              <a:rPr lang="fr-FR" altLang="fr-FR" sz="1800" dirty="0"/>
              <a:t>', '</a:t>
            </a:r>
            <a:r>
              <a:rPr lang="fr-FR" altLang="fr-FR" sz="1800" dirty="0" err="1"/>
              <a:t>home_appliances</a:t>
            </a:r>
            <a:r>
              <a:rPr lang="fr-FR" altLang="fr-FR" sz="1800" dirty="0"/>
              <a:t>', '</a:t>
            </a:r>
            <a:r>
              <a:rPr lang="fr-FR" altLang="fr-FR" sz="1800" dirty="0" err="1"/>
              <a:t>toys</a:t>
            </a:r>
            <a:r>
              <a:rPr lang="fr-FR" altLang="fr-FR" sz="1800" dirty="0"/>
              <a:t>', '</a:t>
            </a:r>
            <a:r>
              <a:rPr lang="fr-FR" altLang="fr-FR" sz="1800" dirty="0" err="1"/>
              <a:t>bed_bath_table</a:t>
            </a:r>
            <a:r>
              <a:rPr lang="fr-FR" altLang="fr-FR" sz="1800" dirty="0"/>
              <a:t>’, etc.</a:t>
            </a:r>
          </a:p>
          <a:p>
            <a:pPr lvl="2"/>
            <a:r>
              <a:rPr lang="fr-FR" sz="1800" dirty="0"/>
              <a:t>Nombre de valeur non nulles : </a:t>
            </a:r>
            <a:r>
              <a:rPr lang="fr-FR" altLang="fr-FR" sz="1800" dirty="0"/>
              <a:t>224448 sur 8055577 valeurs (2,8% de valeurs seulement non nulles)</a:t>
            </a:r>
            <a:endParaRPr lang="fr-FR" sz="1800" dirty="0"/>
          </a:p>
          <a:p>
            <a:pPr lvl="3">
              <a:buFont typeface="Wingdings" panose="05000000000000000000" pitchFamily="2" charset="2"/>
              <a:buChar char="Ø"/>
            </a:pPr>
            <a:r>
              <a:rPr lang="fr-FR" sz="1800" dirty="0"/>
              <a:t>Ces variables sont majoritairement des 0 pour un client données, donc ils peuvent fausser les résultats du moment où ils seront considérés du même poids que des variables transformées</a:t>
            </a:r>
          </a:p>
          <a:p>
            <a:pPr lvl="1">
              <a:buFont typeface="Wingdings" panose="05000000000000000000" pitchFamily="2" charset="2"/>
              <a:buChar char="Ø"/>
            </a:pPr>
            <a:endParaRPr lang="fr-FR" sz="1800" dirty="0"/>
          </a:p>
        </p:txBody>
      </p:sp>
      <p:sp>
        <p:nvSpPr>
          <p:cNvPr id="25" name="Rectangle 1">
            <a:extLst>
              <a:ext uri="{FF2B5EF4-FFF2-40B4-BE49-F238E27FC236}">
                <a16:creationId xmlns:a16="http://schemas.microsoft.com/office/drawing/2014/main" id="{CD192584-702E-44BD-A099-B4B1FD66A8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6" name="Rectangle 2">
            <a:extLst>
              <a:ext uri="{FF2B5EF4-FFF2-40B4-BE49-F238E27FC236}">
                <a16:creationId xmlns:a16="http://schemas.microsoft.com/office/drawing/2014/main" id="{510190A3-F1AA-4971-80C7-6C75D9A4AA3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42751CEF-1959-4022-B785-E689B9B5AD18}"/>
              </a:ext>
            </a:extLst>
          </p:cNvPr>
          <p:cNvSpPr>
            <a:spLocks noChangeArrowheads="1"/>
          </p:cNvSpPr>
          <p:nvPr/>
        </p:nvSpPr>
        <p:spPr bwMode="auto">
          <a:xfrm>
            <a:off x="0" y="167044"/>
            <a:ext cx="2564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6130565"/>
      </p:ext>
    </p:extLst>
  </p:cSld>
  <p:clrMapOvr>
    <a:masterClrMapping/>
  </p:clrMapOvr>
</p:sld>
</file>

<file path=ppt/theme/theme1.xml><?xml version="1.0" encoding="utf-8"?>
<a:theme xmlns:a="http://schemas.openxmlformats.org/drawingml/2006/main" name="Dividende">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TM03457464[[fn=Dividende]]</Template>
  <TotalTime>21871</TotalTime>
  <Words>3304</Words>
  <Application>Microsoft Office PowerPoint</Application>
  <PresentationFormat>Grand écran</PresentationFormat>
  <Paragraphs>326</Paragraphs>
  <Slides>33</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33</vt:i4>
      </vt:variant>
    </vt:vector>
  </HeadingPairs>
  <TitlesOfParts>
    <vt:vector size="43" baseType="lpstr">
      <vt:lpstr>Abadi</vt:lpstr>
      <vt:lpstr>-apple-system</vt:lpstr>
      <vt:lpstr>Arial</vt:lpstr>
      <vt:lpstr>Baskerville Old Face</vt:lpstr>
      <vt:lpstr>Calibri</vt:lpstr>
      <vt:lpstr>charter</vt:lpstr>
      <vt:lpstr>Garamond</vt:lpstr>
      <vt:lpstr>Wingdings</vt:lpstr>
      <vt:lpstr>Wingdings 2</vt:lpstr>
      <vt:lpstr>Dividende</vt:lpstr>
      <vt:lpstr>Projet 5 : Segmentez des clients d'un site e-commerce</vt:lpstr>
      <vt:lpstr>Présentation PowerPoint</vt:lpstr>
      <vt:lpstr>Présentation PowerPoint</vt:lpstr>
      <vt:lpstr>Contexte et problématique</vt:lpstr>
      <vt:lpstr>Présentation PowerPoint</vt:lpstr>
      <vt:lpstr>Présentation PowerPoint</vt:lpstr>
      <vt:lpstr>Ressources disponibles</vt:lpstr>
      <vt:lpstr>Ingénierie de variables </vt:lpstr>
      <vt:lpstr>Description des nouvelles données</vt:lpstr>
      <vt:lpstr>Présentation PowerPoint</vt:lpstr>
      <vt:lpstr>Présentation PowerPoint</vt:lpstr>
      <vt:lpstr>Présentation PowerPoint</vt:lpstr>
      <vt:lpstr>Présentation PowerPoint</vt:lpstr>
      <vt:lpstr>Segmentation par clustering</vt:lpstr>
      <vt:lpstr>Présentation PowerPoint</vt:lpstr>
      <vt:lpstr>K-means        </vt:lpstr>
      <vt:lpstr>Résultats de clustering avec k-means</vt:lpstr>
      <vt:lpstr>Présentation PowerPoint</vt:lpstr>
      <vt:lpstr>classification hiérarchique ascendante       </vt:lpstr>
      <vt:lpstr>Présentation PowerPoint</vt:lpstr>
      <vt:lpstr>Présentation PowerPoint</vt:lpstr>
      <vt:lpstr>Présentation PowerPoint</vt:lpstr>
      <vt:lpstr>Dbscan        </vt:lpstr>
      <vt:lpstr>Présentation PowerPoint</vt:lpstr>
      <vt:lpstr>Présentation PowerPoint</vt:lpstr>
      <vt:lpstr>Présentation PowerPoint</vt:lpstr>
      <vt:lpstr>Présentation PowerPoint</vt:lpstr>
      <vt:lpstr>Comparaison des modèles </vt:lpstr>
      <vt:lpstr>Maintenance</vt:lpstr>
      <vt:lpstr>Présentation PowerPoint</vt:lpstr>
      <vt:lpstr>Présentation PowerPoint</vt:lpstr>
      <vt:lpstr>Synthèse et 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5 : Segmentez des clients d'un site e-commerce</dc:title>
  <dc:creator>olfa olfa</dc:creator>
  <cp:lastModifiedBy>ATIG Olfa</cp:lastModifiedBy>
  <cp:revision>41</cp:revision>
  <dcterms:created xsi:type="dcterms:W3CDTF">2021-08-19T21:52:35Z</dcterms:created>
  <dcterms:modified xsi:type="dcterms:W3CDTF">2021-10-26T00:05:18Z</dcterms:modified>
</cp:coreProperties>
</file>