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embeddedFontLst>
    <p:embeddedFont>
      <p:font typeface="Old Standard TT"/>
      <p:regular r:id="rId39"/>
      <p:bold r:id="rId40"/>
      <p: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OldStandardTT-bold.fntdata"/><Relationship Id="rId20" Type="http://schemas.openxmlformats.org/officeDocument/2006/relationships/slide" Target="slides/slide16.xml"/><Relationship Id="rId41" Type="http://schemas.openxmlformats.org/officeDocument/2006/relationships/font" Target="fonts/OldStandardTT-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OldStandardTT-regular.fnt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043a0c1d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043a0c1d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043a0c1d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043a0c1d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043a0c1d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043a0c1d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043a0c1d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043a0c1d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043a0c1d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043a0c1d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043a0c1d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043a0c1d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043a0c1d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043a0c1d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043a0c1d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043a0c1d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043a0c1d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043a0c1d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043a0c1d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043a0c1d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043a0c1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043a0c1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043a0c1d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043a0c1d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043a0c1d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043a0c1d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043a0c1d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043a0c1d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043a0c1d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043a0c1d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043a0c1d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043a0c1d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043a0c1d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043a0c1d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043a0c1d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043a0c1d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043a0c1d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043a0c1d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043a0c1d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043a0c1d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043a0c1d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043a0c1d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043a0c1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043a0c1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043a0c1df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043a0c1df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043a0c1df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043a0c1df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043a0c1df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043a0c1df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043a0c1df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043a0c1df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043a0c1df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043a0c1df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043a0c1d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043a0c1d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043a0c1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043a0c1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043a0c1d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043a0c1d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043a0c1d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043a0c1d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043a0c1d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043a0c1d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043a0c1d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043a0c1d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2D Multiplayer Game Idea</a:t>
            </a:r>
            <a:endParaRPr/>
          </a:p>
          <a:p>
            <a:pPr indent="0" lvl="0" marL="0" rtl="0" algn="l">
              <a:spcBef>
                <a:spcPts val="0"/>
              </a:spcBef>
              <a:spcAft>
                <a:spcPts val="0"/>
              </a:spcAft>
              <a:buNone/>
            </a:pPr>
            <a:r>
              <a:rPr lang="en"/>
              <a:t>Pitch Presentation</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Ajil Pappachan</a:t>
            </a:r>
            <a:endParaRPr/>
          </a:p>
          <a:p>
            <a:pPr indent="0" lvl="0" marL="0" rtl="0" algn="l">
              <a:spcBef>
                <a:spcPts val="0"/>
              </a:spcBef>
              <a:spcAft>
                <a:spcPts val="0"/>
              </a:spcAft>
              <a:buNone/>
            </a:pPr>
            <a:r>
              <a:rPr lang="en"/>
              <a:t>L4 GDV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Elements : Assets</a:t>
            </a:r>
            <a:endParaRPr/>
          </a:p>
        </p:txBody>
      </p:sp>
      <p:sp>
        <p:nvSpPr>
          <p:cNvPr id="112" name="Google Shape;112;p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Sprites for Player Characters</a:t>
            </a:r>
            <a:endParaRPr/>
          </a:p>
          <a:p>
            <a:pPr indent="-342900" lvl="0" marL="457200" rtl="0" algn="l">
              <a:spcBef>
                <a:spcPts val="0"/>
              </a:spcBef>
              <a:spcAft>
                <a:spcPts val="0"/>
              </a:spcAft>
              <a:buSzPts val="1800"/>
              <a:buChar char="●"/>
            </a:pPr>
            <a:r>
              <a:rPr lang="en"/>
              <a:t>Sprites for Enemy Spiders</a:t>
            </a:r>
            <a:endParaRPr/>
          </a:p>
          <a:p>
            <a:pPr indent="-342900" lvl="0" marL="457200" rtl="0" algn="l">
              <a:spcBef>
                <a:spcPts val="0"/>
              </a:spcBef>
              <a:spcAft>
                <a:spcPts val="0"/>
              </a:spcAft>
              <a:buSzPts val="1800"/>
              <a:buChar char="●"/>
            </a:pPr>
            <a:r>
              <a:rPr lang="en"/>
              <a:t>Rotating Wheel</a:t>
            </a:r>
            <a:endParaRPr/>
          </a:p>
          <a:p>
            <a:pPr indent="-342900" lvl="0" marL="457200" rtl="0" algn="l">
              <a:spcBef>
                <a:spcPts val="0"/>
              </a:spcBef>
              <a:spcAft>
                <a:spcPts val="0"/>
              </a:spcAft>
              <a:buSzPts val="1800"/>
              <a:buChar char="●"/>
            </a:pPr>
            <a:r>
              <a:rPr lang="en"/>
              <a:t>Background Image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Elements : Competition</a:t>
            </a:r>
            <a:endParaRPr/>
          </a:p>
        </p:txBody>
      </p:sp>
      <p:sp>
        <p:nvSpPr>
          <p:cNvPr id="118" name="Google Shape;118;p2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Players compete with other players to reach the finish line before them.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Elements : Challenges</a:t>
            </a:r>
            <a:endParaRPr/>
          </a:p>
        </p:txBody>
      </p:sp>
      <p:sp>
        <p:nvSpPr>
          <p:cNvPr id="124" name="Google Shape;124;p2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Players face the challenge of reaching the finish line before their opponents, while also trying to avoid enemy spiders.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Elements : Target Audience</a:t>
            </a:r>
            <a:endParaRPr/>
          </a:p>
        </p:txBody>
      </p:sp>
      <p:sp>
        <p:nvSpPr>
          <p:cNvPr id="130" name="Google Shape;130;p2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Game is targeted at younger audience with spare time and are not affected by staring at bright colors for extended periods of time.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IDEA 2 -</a:t>
            </a:r>
            <a:endParaRPr/>
          </a:p>
          <a:p>
            <a:pPr indent="0" lvl="0" marL="0" rtl="0" algn="l">
              <a:spcBef>
                <a:spcPts val="0"/>
              </a:spcBef>
              <a:spcAft>
                <a:spcPts val="0"/>
              </a:spcAft>
              <a:buNone/>
            </a:pPr>
            <a:r>
              <a:rPr lang="en"/>
              <a:t>Dirty Soul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Overview</a:t>
            </a:r>
            <a:endParaRPr/>
          </a:p>
        </p:txBody>
      </p:sp>
      <p:sp>
        <p:nvSpPr>
          <p:cNvPr id="141" name="Google Shape;141;p2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298450" lvl="0" marL="723900" rtl="0" algn="l">
              <a:spcBef>
                <a:spcPts val="0"/>
              </a:spcBef>
              <a:spcAft>
                <a:spcPts val="0"/>
              </a:spcAft>
              <a:buSzPts val="1100"/>
              <a:buFont typeface="Arial"/>
              <a:buChar char="●"/>
            </a:pPr>
            <a:r>
              <a:rPr lang="en" sz="1400">
                <a:solidFill>
                  <a:srgbClr val="191B0E"/>
                </a:solidFill>
                <a:latin typeface="Arial"/>
                <a:ea typeface="Arial"/>
                <a:cs typeface="Arial"/>
                <a:sym typeface="Arial"/>
              </a:rPr>
              <a:t>1-2 Player Game</a:t>
            </a:r>
            <a:endParaRPr sz="1400">
              <a:solidFill>
                <a:srgbClr val="191B0E"/>
              </a:solidFill>
              <a:latin typeface="Arial"/>
              <a:ea typeface="Arial"/>
              <a:cs typeface="Arial"/>
              <a:sym typeface="Arial"/>
            </a:endParaRPr>
          </a:p>
          <a:p>
            <a:pPr indent="-298450" lvl="0" marL="723900" rtl="0" algn="l">
              <a:spcBef>
                <a:spcPts val="0"/>
              </a:spcBef>
              <a:spcAft>
                <a:spcPts val="0"/>
              </a:spcAft>
              <a:buSzPts val="1100"/>
              <a:buFont typeface="Arial"/>
              <a:buChar char="●"/>
            </a:pPr>
            <a:r>
              <a:rPr lang="en" sz="1400">
                <a:solidFill>
                  <a:srgbClr val="191B0E"/>
                </a:solidFill>
                <a:latin typeface="Arial"/>
                <a:ea typeface="Arial"/>
                <a:cs typeface="Arial"/>
                <a:sym typeface="Arial"/>
              </a:rPr>
              <a:t>Game takes place inside human body.</a:t>
            </a:r>
            <a:endParaRPr sz="1400">
              <a:solidFill>
                <a:srgbClr val="191B0E"/>
              </a:solidFill>
              <a:latin typeface="Arial"/>
              <a:ea typeface="Arial"/>
              <a:cs typeface="Arial"/>
              <a:sym typeface="Arial"/>
            </a:endParaRPr>
          </a:p>
          <a:p>
            <a:pPr indent="-298450" lvl="0" marL="723900" rtl="0" algn="l">
              <a:spcBef>
                <a:spcPts val="0"/>
              </a:spcBef>
              <a:spcAft>
                <a:spcPts val="0"/>
              </a:spcAft>
              <a:buSzPts val="1100"/>
              <a:buFont typeface="Arial"/>
              <a:buChar char="●"/>
            </a:pPr>
            <a:r>
              <a:rPr lang="en" sz="1400">
                <a:solidFill>
                  <a:srgbClr val="191B0E"/>
                </a:solidFill>
                <a:latin typeface="Arial"/>
                <a:ea typeface="Arial"/>
                <a:cs typeface="Arial"/>
                <a:sym typeface="Arial"/>
              </a:rPr>
              <a:t>Player controls an Antibody which fights against attacking germs, bacteria and viruses.</a:t>
            </a:r>
            <a:endParaRPr sz="1400">
              <a:solidFill>
                <a:srgbClr val="191B0E"/>
              </a:solidFill>
              <a:latin typeface="Arial"/>
              <a:ea typeface="Arial"/>
              <a:cs typeface="Arial"/>
              <a:sym typeface="Arial"/>
            </a:endParaRPr>
          </a:p>
          <a:p>
            <a:pPr indent="-298450" lvl="0" marL="723900" rtl="0" algn="l">
              <a:spcBef>
                <a:spcPts val="0"/>
              </a:spcBef>
              <a:spcAft>
                <a:spcPts val="0"/>
              </a:spcAft>
              <a:buSzPts val="1100"/>
              <a:buFont typeface="Arial"/>
              <a:buChar char="●"/>
            </a:pPr>
            <a:r>
              <a:rPr lang="en" sz="1400">
                <a:solidFill>
                  <a:srgbClr val="191B0E"/>
                </a:solidFill>
                <a:latin typeface="Arial"/>
                <a:ea typeface="Arial"/>
                <a:cs typeface="Arial"/>
                <a:sym typeface="Arial"/>
              </a:rPr>
              <a:t>Player has to be careful not to attack internal organs.</a:t>
            </a:r>
            <a:endParaRPr sz="1400">
              <a:solidFill>
                <a:srgbClr val="191B0E"/>
              </a:solidFill>
              <a:latin typeface="Arial"/>
              <a:ea typeface="Arial"/>
              <a:cs typeface="Arial"/>
              <a:sym typeface="Arial"/>
            </a:endParaRPr>
          </a:p>
          <a:p>
            <a:pPr indent="-298450" lvl="0" marL="723900" rtl="0" algn="l">
              <a:spcBef>
                <a:spcPts val="0"/>
              </a:spcBef>
              <a:spcAft>
                <a:spcPts val="0"/>
              </a:spcAft>
              <a:buSzPts val="1100"/>
              <a:buFont typeface="Arial"/>
              <a:buChar char="●"/>
            </a:pPr>
            <a:r>
              <a:rPr lang="en" sz="1400">
                <a:solidFill>
                  <a:srgbClr val="191B0E"/>
                </a:solidFill>
                <a:latin typeface="Arial"/>
                <a:ea typeface="Arial"/>
                <a:cs typeface="Arial"/>
                <a:sym typeface="Arial"/>
              </a:rPr>
              <a:t>Game ends when the human body takes too much damage.</a:t>
            </a:r>
            <a:endParaRPr sz="1400">
              <a:solidFill>
                <a:srgbClr val="191B0E"/>
              </a:solidFill>
              <a:latin typeface="Arial"/>
              <a:ea typeface="Arial"/>
              <a:cs typeface="Arial"/>
              <a:sym typeface="Arial"/>
            </a:endParaRPr>
          </a:p>
          <a:p>
            <a:pPr indent="-298450" lvl="0" marL="723900" rtl="0" algn="l">
              <a:spcBef>
                <a:spcPts val="0"/>
              </a:spcBef>
              <a:spcAft>
                <a:spcPts val="0"/>
              </a:spcAft>
              <a:buSzPts val="1100"/>
              <a:buFont typeface="Arial"/>
              <a:buChar char="●"/>
            </a:pPr>
            <a:r>
              <a:rPr lang="en" sz="1400">
                <a:solidFill>
                  <a:srgbClr val="191B0E"/>
                </a:solidFill>
                <a:latin typeface="Arial"/>
                <a:ea typeface="Arial"/>
                <a:cs typeface="Arial"/>
                <a:sym typeface="Arial"/>
              </a:rPr>
              <a:t>Score is calculated by survive time.</a:t>
            </a:r>
            <a:endParaRPr sz="1400">
              <a:solidFill>
                <a:srgbClr val="191B0E"/>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Elements : Action</a:t>
            </a:r>
            <a:endParaRPr/>
          </a:p>
        </p:txBody>
      </p:sp>
      <p:sp>
        <p:nvSpPr>
          <p:cNvPr id="147" name="Google Shape;147;p2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players navigate through a cross sectional view of the human body, trying to fend off invading germs, bacteria, viruses, etc.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Elements : Rules</a:t>
            </a:r>
            <a:endParaRPr/>
          </a:p>
        </p:txBody>
      </p:sp>
      <p:sp>
        <p:nvSpPr>
          <p:cNvPr id="153" name="Google Shape;153;p2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298450" lvl="0" marL="723900" rtl="0" algn="l">
              <a:spcBef>
                <a:spcPts val="0"/>
              </a:spcBef>
              <a:spcAft>
                <a:spcPts val="0"/>
              </a:spcAft>
              <a:buSzPts val="1100"/>
              <a:buFont typeface="Arial"/>
              <a:buChar char="●"/>
            </a:pPr>
            <a:r>
              <a:rPr lang="en" sz="1400">
                <a:solidFill>
                  <a:srgbClr val="191B0E"/>
                </a:solidFill>
                <a:latin typeface="Arial"/>
                <a:ea typeface="Arial"/>
                <a:cs typeface="Arial"/>
                <a:sym typeface="Arial"/>
              </a:rPr>
              <a:t>1-2 Player Game</a:t>
            </a:r>
            <a:r>
              <a:rPr lang="en" sz="1400">
                <a:latin typeface="Arial"/>
                <a:ea typeface="Arial"/>
                <a:cs typeface="Arial"/>
                <a:sym typeface="Arial"/>
              </a:rPr>
              <a:t>​</a:t>
            </a:r>
            <a:endParaRPr sz="1400">
              <a:latin typeface="Arial"/>
              <a:ea typeface="Arial"/>
              <a:cs typeface="Arial"/>
              <a:sym typeface="Arial"/>
            </a:endParaRPr>
          </a:p>
          <a:p>
            <a:pPr indent="-298450" lvl="0" marL="723900" rtl="0" algn="l">
              <a:spcBef>
                <a:spcPts val="0"/>
              </a:spcBef>
              <a:spcAft>
                <a:spcPts val="0"/>
              </a:spcAft>
              <a:buSzPts val="1100"/>
              <a:buFont typeface="Arial"/>
              <a:buChar char="●"/>
            </a:pPr>
            <a:r>
              <a:rPr lang="en" sz="1400">
                <a:solidFill>
                  <a:srgbClr val="191B0E"/>
                </a:solidFill>
                <a:latin typeface="Arial"/>
                <a:ea typeface="Arial"/>
                <a:cs typeface="Arial"/>
                <a:sym typeface="Arial"/>
              </a:rPr>
              <a:t>Players can move around anywhere in the screen, but cannot pass through internal organs</a:t>
            </a:r>
            <a:endParaRPr sz="1400">
              <a:solidFill>
                <a:srgbClr val="191B0E"/>
              </a:solidFill>
              <a:latin typeface="Arial"/>
              <a:ea typeface="Arial"/>
              <a:cs typeface="Arial"/>
              <a:sym typeface="Arial"/>
            </a:endParaRPr>
          </a:p>
          <a:p>
            <a:pPr indent="-298450" lvl="0" marL="723900" rtl="0" algn="l">
              <a:spcBef>
                <a:spcPts val="0"/>
              </a:spcBef>
              <a:spcAft>
                <a:spcPts val="0"/>
              </a:spcAft>
              <a:buSzPts val="1100"/>
              <a:buFont typeface="Arial"/>
              <a:buChar char="●"/>
            </a:pPr>
            <a:r>
              <a:rPr lang="en" sz="1400">
                <a:solidFill>
                  <a:srgbClr val="191B0E"/>
                </a:solidFill>
                <a:latin typeface="Arial"/>
                <a:ea typeface="Arial"/>
                <a:cs typeface="Arial"/>
                <a:sym typeface="Arial"/>
              </a:rPr>
              <a:t>Camera is locked on the players, and can move vertically to reveal more of the game map (Human Body), if/when both the players move in that direction</a:t>
            </a:r>
            <a:endParaRPr sz="1400">
              <a:solidFill>
                <a:srgbClr val="191B0E"/>
              </a:solidFill>
              <a:latin typeface="Arial"/>
              <a:ea typeface="Arial"/>
              <a:cs typeface="Arial"/>
              <a:sym typeface="Arial"/>
            </a:endParaRPr>
          </a:p>
          <a:p>
            <a:pPr indent="-317500" lvl="0" marL="723900" rtl="0" algn="l">
              <a:spcBef>
                <a:spcPts val="0"/>
              </a:spcBef>
              <a:spcAft>
                <a:spcPts val="0"/>
              </a:spcAft>
              <a:buClr>
                <a:srgbClr val="191B0E"/>
              </a:buClr>
              <a:buSzPts val="1400"/>
              <a:buFont typeface="Arial"/>
              <a:buChar char="●"/>
            </a:pPr>
            <a:r>
              <a:rPr lang="en" sz="1400">
                <a:solidFill>
                  <a:srgbClr val="191B0E"/>
                </a:solidFill>
                <a:latin typeface="Arial"/>
                <a:ea typeface="Arial"/>
                <a:cs typeface="Arial"/>
                <a:sym typeface="Arial"/>
              </a:rPr>
              <a:t>Players can shoot “Antigens” (at a limited rate of fire).</a:t>
            </a:r>
            <a:endParaRPr sz="1400">
              <a:solidFill>
                <a:srgbClr val="191B0E"/>
              </a:solidFill>
              <a:latin typeface="Arial"/>
              <a:ea typeface="Arial"/>
              <a:cs typeface="Arial"/>
              <a:sym typeface="Arial"/>
            </a:endParaRPr>
          </a:p>
          <a:p>
            <a:pPr indent="-317500" lvl="0" marL="723900" rtl="0" algn="l">
              <a:spcBef>
                <a:spcPts val="0"/>
              </a:spcBef>
              <a:spcAft>
                <a:spcPts val="0"/>
              </a:spcAft>
              <a:buClr>
                <a:srgbClr val="191B0E"/>
              </a:buClr>
              <a:buSzPts val="1400"/>
              <a:buFont typeface="Arial"/>
              <a:buChar char="●"/>
            </a:pPr>
            <a:r>
              <a:rPr lang="en" sz="1400">
                <a:solidFill>
                  <a:srgbClr val="191B0E"/>
                </a:solidFill>
                <a:latin typeface="Arial"/>
                <a:ea typeface="Arial"/>
                <a:cs typeface="Arial"/>
                <a:sym typeface="Arial"/>
              </a:rPr>
              <a:t>The enemies will try to attack the internal organs, and if the player hits said organs by accident, damage will be dealt to it.</a:t>
            </a:r>
            <a:endParaRPr sz="1400">
              <a:solidFill>
                <a:srgbClr val="191B0E"/>
              </a:solidFill>
              <a:latin typeface="Arial"/>
              <a:ea typeface="Arial"/>
              <a:cs typeface="Arial"/>
              <a:sym typeface="Arial"/>
            </a:endParaRPr>
          </a:p>
          <a:p>
            <a:pPr indent="-317500" lvl="0" marL="723900" rtl="0" algn="l">
              <a:spcBef>
                <a:spcPts val="0"/>
              </a:spcBef>
              <a:spcAft>
                <a:spcPts val="0"/>
              </a:spcAft>
              <a:buClr>
                <a:srgbClr val="191B0E"/>
              </a:buClr>
              <a:buSzPts val="1400"/>
              <a:buFont typeface="Arial"/>
              <a:buChar char="●"/>
            </a:pPr>
            <a:r>
              <a:rPr lang="en" sz="1400">
                <a:solidFill>
                  <a:srgbClr val="191B0E"/>
                </a:solidFill>
                <a:latin typeface="Arial"/>
                <a:ea typeface="Arial"/>
                <a:cs typeface="Arial"/>
                <a:sym typeface="Arial"/>
              </a:rPr>
              <a:t>If Player collides with any enemy or obstacle, a life is lost.</a:t>
            </a:r>
            <a:endParaRPr sz="1400">
              <a:solidFill>
                <a:srgbClr val="191B0E"/>
              </a:solidFill>
              <a:latin typeface="Arial"/>
              <a:ea typeface="Arial"/>
              <a:cs typeface="Arial"/>
              <a:sym typeface="Arial"/>
            </a:endParaRPr>
          </a:p>
          <a:p>
            <a:pPr indent="-317500" lvl="0" marL="723900" rtl="0" algn="l">
              <a:spcBef>
                <a:spcPts val="0"/>
              </a:spcBef>
              <a:spcAft>
                <a:spcPts val="0"/>
              </a:spcAft>
              <a:buClr>
                <a:srgbClr val="191B0E"/>
              </a:buClr>
              <a:buSzPts val="1400"/>
              <a:buFont typeface="Arial"/>
              <a:buChar char="●"/>
            </a:pPr>
            <a:r>
              <a:rPr lang="en" sz="1400">
                <a:solidFill>
                  <a:srgbClr val="191B0E"/>
                </a:solidFill>
                <a:latin typeface="Arial"/>
                <a:ea typeface="Arial"/>
                <a:cs typeface="Arial"/>
                <a:sym typeface="Arial"/>
              </a:rPr>
              <a:t>Power ups are generated at random times by different organs.</a:t>
            </a:r>
            <a:endParaRPr sz="1400">
              <a:solidFill>
                <a:srgbClr val="191B0E"/>
              </a:solidFill>
              <a:latin typeface="Arial"/>
              <a:ea typeface="Arial"/>
              <a:cs typeface="Arial"/>
              <a:sym typeface="Arial"/>
            </a:endParaRPr>
          </a:p>
          <a:p>
            <a:pPr indent="-317500" lvl="0" marL="723900" rtl="0" algn="l">
              <a:spcBef>
                <a:spcPts val="0"/>
              </a:spcBef>
              <a:spcAft>
                <a:spcPts val="0"/>
              </a:spcAft>
              <a:buClr>
                <a:srgbClr val="191B0E"/>
              </a:buClr>
              <a:buSzPts val="1400"/>
              <a:buFont typeface="Arial"/>
              <a:buChar char="●"/>
            </a:pPr>
            <a:r>
              <a:rPr lang="en" sz="1400">
                <a:solidFill>
                  <a:srgbClr val="191B0E"/>
                </a:solidFill>
                <a:latin typeface="Arial"/>
                <a:ea typeface="Arial"/>
                <a:cs typeface="Arial"/>
                <a:sym typeface="Arial"/>
              </a:rPr>
              <a:t>Points are added automatically with passage of time. Extra points are received for killing enemies.</a:t>
            </a:r>
            <a:endParaRPr sz="1400">
              <a:solidFill>
                <a:srgbClr val="191B0E"/>
              </a:solidFill>
              <a:latin typeface="Arial"/>
              <a:ea typeface="Arial"/>
              <a:cs typeface="Arial"/>
              <a:sym typeface="Arial"/>
            </a:endParaRPr>
          </a:p>
          <a:p>
            <a:pPr indent="-317500" lvl="0" marL="723900" rtl="0" algn="l">
              <a:spcBef>
                <a:spcPts val="0"/>
              </a:spcBef>
              <a:spcAft>
                <a:spcPts val="0"/>
              </a:spcAft>
              <a:buClr>
                <a:srgbClr val="191B0E"/>
              </a:buClr>
              <a:buSzPts val="1400"/>
              <a:buFont typeface="Arial"/>
              <a:buChar char="●"/>
            </a:pPr>
            <a:r>
              <a:rPr lang="en" sz="1400">
                <a:solidFill>
                  <a:srgbClr val="191B0E"/>
                </a:solidFill>
                <a:latin typeface="Arial"/>
                <a:ea typeface="Arial"/>
                <a:cs typeface="Arial"/>
                <a:sym typeface="Arial"/>
              </a:rPr>
              <a:t>The game ends when the human takes too much damage.</a:t>
            </a:r>
            <a:endParaRPr sz="1400">
              <a:solidFill>
                <a:srgbClr val="191B0E"/>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Elements : Rewards</a:t>
            </a:r>
            <a:endParaRPr/>
          </a:p>
        </p:txBody>
      </p:sp>
      <p:sp>
        <p:nvSpPr>
          <p:cNvPr id="159" name="Google Shape;159;p3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Power Ups are awarded by different internal organs</a:t>
            </a:r>
            <a:endParaRPr/>
          </a:p>
          <a:p>
            <a:pPr indent="-342900" lvl="0" marL="457200" rtl="0" algn="l">
              <a:spcBef>
                <a:spcPts val="0"/>
              </a:spcBef>
              <a:spcAft>
                <a:spcPts val="0"/>
              </a:spcAft>
              <a:buSzPts val="1800"/>
              <a:buChar char="●"/>
            </a:pPr>
            <a:r>
              <a:rPr lang="en"/>
              <a:t>Score is awarded based on the survive time of the players, as well as lives left and damage dealt to enemies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Elements : Objectives</a:t>
            </a:r>
            <a:endParaRPr/>
          </a:p>
        </p:txBody>
      </p:sp>
      <p:sp>
        <p:nvSpPr>
          <p:cNvPr id="165" name="Google Shape;165;p3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objective of the players is to defend the human body by defeating invading enemies</a:t>
            </a:r>
            <a:endParaRPr baseline="-2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 To Pitch Ideas for a 2D Multiplayer Game to be Developed in Unity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Elements : Assets</a:t>
            </a:r>
            <a:endParaRPr/>
          </a:p>
        </p:txBody>
      </p:sp>
      <p:sp>
        <p:nvSpPr>
          <p:cNvPr id="171" name="Google Shape;171;p3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Sprites for Player Characters</a:t>
            </a:r>
            <a:endParaRPr/>
          </a:p>
          <a:p>
            <a:pPr indent="-342900" lvl="0" marL="457200" rtl="0" algn="l">
              <a:spcBef>
                <a:spcPts val="0"/>
              </a:spcBef>
              <a:spcAft>
                <a:spcPts val="0"/>
              </a:spcAft>
              <a:buSzPts val="1800"/>
              <a:buChar char="●"/>
            </a:pPr>
            <a:r>
              <a:rPr lang="en"/>
              <a:t>Sprites for Enemies</a:t>
            </a:r>
            <a:endParaRPr/>
          </a:p>
          <a:p>
            <a:pPr indent="-342900" lvl="0" marL="457200" rtl="0" algn="l">
              <a:spcBef>
                <a:spcPts val="0"/>
              </a:spcBef>
              <a:spcAft>
                <a:spcPts val="0"/>
              </a:spcAft>
              <a:buSzPts val="1800"/>
              <a:buChar char="●"/>
            </a:pPr>
            <a:r>
              <a:rPr lang="en"/>
              <a:t>Sprites for Internal Organs</a:t>
            </a:r>
            <a:endParaRPr/>
          </a:p>
          <a:p>
            <a:pPr indent="-342900" lvl="0" marL="457200" rtl="0" algn="l">
              <a:spcBef>
                <a:spcPts val="0"/>
              </a:spcBef>
              <a:spcAft>
                <a:spcPts val="0"/>
              </a:spcAft>
              <a:buSzPts val="1800"/>
              <a:buChar char="●"/>
            </a:pPr>
            <a:r>
              <a:rPr lang="en"/>
              <a:t>Sprites for Power Ups</a:t>
            </a:r>
            <a:endParaRPr/>
          </a:p>
          <a:p>
            <a:pPr indent="-342900" lvl="0" marL="457200" rtl="0" algn="l">
              <a:spcBef>
                <a:spcPts val="0"/>
              </a:spcBef>
              <a:spcAft>
                <a:spcPts val="0"/>
              </a:spcAft>
              <a:buSzPts val="1800"/>
              <a:buChar char="●"/>
            </a:pPr>
            <a:r>
              <a:rPr lang="en"/>
              <a:t>Sprites for Projectile “Antigen”</a:t>
            </a:r>
            <a:endParaRPr/>
          </a:p>
          <a:p>
            <a:pPr indent="-342900" lvl="0" marL="457200" rtl="0" algn="l">
              <a:spcBef>
                <a:spcPts val="0"/>
              </a:spcBef>
              <a:spcAft>
                <a:spcPts val="0"/>
              </a:spcAft>
              <a:buSzPts val="1800"/>
              <a:buChar char="●"/>
            </a:pPr>
            <a:r>
              <a:rPr lang="en"/>
              <a:t>Background Image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Elements : Competition</a:t>
            </a:r>
            <a:endParaRPr/>
          </a:p>
        </p:txBody>
      </p:sp>
      <p:sp>
        <p:nvSpPr>
          <p:cNvPr id="177" name="Google Shape;177;p3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Players compete with other players to attain high scores, and also try to beat their own high score.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Elements : Challenges</a:t>
            </a:r>
            <a:endParaRPr/>
          </a:p>
        </p:txBody>
      </p:sp>
      <p:sp>
        <p:nvSpPr>
          <p:cNvPr id="183" name="Google Shape;183;p3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Players face the challenge of trying to survive for as much time as possible, while also attacking invading enemies.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Elements : Target Audience</a:t>
            </a:r>
            <a:endParaRPr/>
          </a:p>
        </p:txBody>
      </p:sp>
      <p:sp>
        <p:nvSpPr>
          <p:cNvPr id="189" name="Google Shape;189;p3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Game is targeted at younger adults.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IDEA 3 -</a:t>
            </a:r>
            <a:endParaRPr/>
          </a:p>
          <a:p>
            <a:pPr indent="0" lvl="0" marL="0" rtl="0" algn="l">
              <a:spcBef>
                <a:spcPts val="0"/>
              </a:spcBef>
              <a:spcAft>
                <a:spcPts val="0"/>
              </a:spcAft>
              <a:buNone/>
            </a:pPr>
            <a:r>
              <a:rPr lang="en"/>
              <a:t>Evolution 2D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Overview</a:t>
            </a:r>
            <a:endParaRPr/>
          </a:p>
        </p:txBody>
      </p:sp>
      <p:sp>
        <p:nvSpPr>
          <p:cNvPr id="200" name="Google Shape;200;p3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17500" lvl="0" marL="723900" rtl="0" algn="l">
              <a:spcBef>
                <a:spcPts val="0"/>
              </a:spcBef>
              <a:spcAft>
                <a:spcPts val="0"/>
              </a:spcAft>
              <a:buClr>
                <a:srgbClr val="191B0E"/>
              </a:buClr>
              <a:buSzPts val="1400"/>
              <a:buFont typeface="Arial"/>
              <a:buChar char="●"/>
            </a:pPr>
            <a:r>
              <a:rPr lang="en" sz="1400">
                <a:solidFill>
                  <a:srgbClr val="191B0E"/>
                </a:solidFill>
                <a:latin typeface="Arial"/>
                <a:ea typeface="Arial"/>
                <a:cs typeface="Arial"/>
                <a:sym typeface="Arial"/>
              </a:rPr>
              <a:t>2 Player Game</a:t>
            </a:r>
            <a:endParaRPr sz="1400">
              <a:solidFill>
                <a:srgbClr val="191B0E"/>
              </a:solidFill>
              <a:latin typeface="Arial"/>
              <a:ea typeface="Arial"/>
              <a:cs typeface="Arial"/>
              <a:sym typeface="Arial"/>
            </a:endParaRPr>
          </a:p>
          <a:p>
            <a:pPr indent="-317500" lvl="0" marL="723900" rtl="0" algn="l">
              <a:spcBef>
                <a:spcPts val="0"/>
              </a:spcBef>
              <a:spcAft>
                <a:spcPts val="0"/>
              </a:spcAft>
              <a:buClr>
                <a:srgbClr val="191B0E"/>
              </a:buClr>
              <a:buSzPts val="1400"/>
              <a:buFont typeface="Arial"/>
              <a:buChar char="●"/>
            </a:pPr>
            <a:r>
              <a:rPr lang="en" sz="1400">
                <a:solidFill>
                  <a:srgbClr val="191B0E"/>
                </a:solidFill>
                <a:latin typeface="Arial"/>
                <a:ea typeface="Arial"/>
                <a:cs typeface="Arial"/>
                <a:sym typeface="Arial"/>
              </a:rPr>
              <a:t>Homage to different 2D games of the past</a:t>
            </a:r>
            <a:endParaRPr sz="1400">
              <a:solidFill>
                <a:srgbClr val="191B0E"/>
              </a:solidFill>
              <a:latin typeface="Arial"/>
              <a:ea typeface="Arial"/>
              <a:cs typeface="Arial"/>
              <a:sym typeface="Arial"/>
            </a:endParaRPr>
          </a:p>
          <a:p>
            <a:pPr indent="-317500" lvl="0" marL="723900" rtl="0" algn="l">
              <a:spcBef>
                <a:spcPts val="0"/>
              </a:spcBef>
              <a:spcAft>
                <a:spcPts val="0"/>
              </a:spcAft>
              <a:buClr>
                <a:srgbClr val="191B0E"/>
              </a:buClr>
              <a:buSzPts val="1400"/>
              <a:buFont typeface="Arial"/>
              <a:buChar char="●"/>
            </a:pPr>
            <a:r>
              <a:rPr lang="en" sz="1400">
                <a:solidFill>
                  <a:srgbClr val="191B0E"/>
                </a:solidFill>
                <a:latin typeface="Arial"/>
                <a:ea typeface="Arial"/>
                <a:cs typeface="Arial"/>
                <a:sym typeface="Arial"/>
              </a:rPr>
              <a:t>Game takes place in a helical 2D world</a:t>
            </a:r>
            <a:endParaRPr sz="1400">
              <a:solidFill>
                <a:srgbClr val="191B0E"/>
              </a:solidFill>
              <a:latin typeface="Arial"/>
              <a:ea typeface="Arial"/>
              <a:cs typeface="Arial"/>
              <a:sym typeface="Arial"/>
            </a:endParaRPr>
          </a:p>
          <a:p>
            <a:pPr indent="-317500" lvl="0" marL="723900" rtl="0" algn="l">
              <a:spcBef>
                <a:spcPts val="0"/>
              </a:spcBef>
              <a:spcAft>
                <a:spcPts val="0"/>
              </a:spcAft>
              <a:buClr>
                <a:srgbClr val="191B0E"/>
              </a:buClr>
              <a:buSzPts val="1400"/>
              <a:buFont typeface="Arial"/>
              <a:buChar char="●"/>
            </a:pPr>
            <a:r>
              <a:rPr lang="en" sz="1400">
                <a:solidFill>
                  <a:srgbClr val="191B0E"/>
                </a:solidFill>
                <a:latin typeface="Arial"/>
                <a:ea typeface="Arial"/>
                <a:cs typeface="Arial"/>
                <a:sym typeface="Arial"/>
              </a:rPr>
              <a:t>First player to reach the top of the world wins</a:t>
            </a:r>
            <a:endParaRPr sz="1400">
              <a:solidFill>
                <a:srgbClr val="191B0E"/>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Elements : Action</a:t>
            </a:r>
            <a:endParaRPr/>
          </a:p>
        </p:txBody>
      </p:sp>
      <p:sp>
        <p:nvSpPr>
          <p:cNvPr id="206" name="Google Shape;206;p3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Players start at the bottom of a helical world at either sides and they climb upwards, playing different Mini games at each step of the way, based on a historical 2D game.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Elements : Rules</a:t>
            </a:r>
            <a:endParaRPr/>
          </a:p>
        </p:txBody>
      </p:sp>
      <p:sp>
        <p:nvSpPr>
          <p:cNvPr id="212" name="Google Shape;212;p3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17500" lvl="0" marL="723900" rtl="0" algn="l">
              <a:spcBef>
                <a:spcPts val="0"/>
              </a:spcBef>
              <a:spcAft>
                <a:spcPts val="0"/>
              </a:spcAft>
              <a:buClr>
                <a:srgbClr val="191B0E"/>
              </a:buClr>
              <a:buSzPts val="1400"/>
              <a:buFont typeface="Arial"/>
              <a:buChar char="●"/>
            </a:pPr>
            <a:r>
              <a:rPr lang="en" sz="1400">
                <a:solidFill>
                  <a:srgbClr val="191B0E"/>
                </a:solidFill>
                <a:latin typeface="Arial"/>
                <a:ea typeface="Arial"/>
                <a:cs typeface="Arial"/>
                <a:sym typeface="Arial"/>
              </a:rPr>
              <a:t>2 Player Game</a:t>
            </a:r>
            <a:endParaRPr sz="1400">
              <a:solidFill>
                <a:srgbClr val="191B0E"/>
              </a:solidFill>
              <a:latin typeface="Arial"/>
              <a:ea typeface="Arial"/>
              <a:cs typeface="Arial"/>
              <a:sym typeface="Arial"/>
            </a:endParaRPr>
          </a:p>
          <a:p>
            <a:pPr indent="-317500" lvl="0" marL="723900" rtl="0" algn="l">
              <a:spcBef>
                <a:spcPts val="0"/>
              </a:spcBef>
              <a:spcAft>
                <a:spcPts val="0"/>
              </a:spcAft>
              <a:buClr>
                <a:srgbClr val="191B0E"/>
              </a:buClr>
              <a:buSzPts val="1400"/>
              <a:buFont typeface="Arial"/>
              <a:buChar char="●"/>
            </a:pPr>
            <a:r>
              <a:rPr lang="en" sz="1400">
                <a:solidFill>
                  <a:srgbClr val="191B0E"/>
                </a:solidFill>
                <a:latin typeface="Arial"/>
                <a:ea typeface="Arial"/>
                <a:cs typeface="Arial"/>
                <a:sym typeface="Arial"/>
              </a:rPr>
              <a:t>Players start from the bottom of a helical world, at either end</a:t>
            </a:r>
            <a:endParaRPr sz="1400">
              <a:solidFill>
                <a:srgbClr val="191B0E"/>
              </a:solidFill>
              <a:latin typeface="Arial"/>
              <a:ea typeface="Arial"/>
              <a:cs typeface="Arial"/>
              <a:sym typeface="Arial"/>
            </a:endParaRPr>
          </a:p>
          <a:p>
            <a:pPr indent="-317500" lvl="0" marL="723900" rtl="0" algn="l">
              <a:spcBef>
                <a:spcPts val="0"/>
              </a:spcBef>
              <a:spcAft>
                <a:spcPts val="0"/>
              </a:spcAft>
              <a:buClr>
                <a:srgbClr val="191B0E"/>
              </a:buClr>
              <a:buSzPts val="1400"/>
              <a:buFont typeface="Arial"/>
              <a:buChar char="●"/>
            </a:pPr>
            <a:r>
              <a:rPr lang="en" sz="1400">
                <a:solidFill>
                  <a:srgbClr val="191B0E"/>
                </a:solidFill>
                <a:latin typeface="Arial"/>
                <a:ea typeface="Arial"/>
                <a:cs typeface="Arial"/>
                <a:sym typeface="Arial"/>
              </a:rPr>
              <a:t>Players climb up the world through platforms</a:t>
            </a:r>
            <a:endParaRPr sz="1400">
              <a:solidFill>
                <a:srgbClr val="191B0E"/>
              </a:solidFill>
              <a:latin typeface="Arial"/>
              <a:ea typeface="Arial"/>
              <a:cs typeface="Arial"/>
              <a:sym typeface="Arial"/>
            </a:endParaRPr>
          </a:p>
          <a:p>
            <a:pPr indent="-317500" lvl="0" marL="723900" rtl="0" algn="l">
              <a:spcBef>
                <a:spcPts val="0"/>
              </a:spcBef>
              <a:spcAft>
                <a:spcPts val="0"/>
              </a:spcAft>
              <a:buClr>
                <a:srgbClr val="191B0E"/>
              </a:buClr>
              <a:buSzPts val="1400"/>
              <a:buFont typeface="Arial"/>
              <a:buChar char="●"/>
            </a:pPr>
            <a:r>
              <a:rPr lang="en" sz="1400">
                <a:solidFill>
                  <a:srgbClr val="191B0E"/>
                </a:solidFill>
                <a:latin typeface="Arial"/>
                <a:ea typeface="Arial"/>
                <a:cs typeface="Arial"/>
                <a:sym typeface="Arial"/>
              </a:rPr>
              <a:t>Rules of the game vary at different parts of the world</a:t>
            </a:r>
            <a:endParaRPr sz="1400">
              <a:solidFill>
                <a:srgbClr val="191B0E"/>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Elements : Rewards</a:t>
            </a:r>
            <a:endParaRPr/>
          </a:p>
        </p:txBody>
      </p:sp>
      <p:sp>
        <p:nvSpPr>
          <p:cNvPr id="218" name="Google Shape;218;p4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Victory is awarded to the first player to reach the top</a:t>
            </a:r>
            <a:endParaRPr/>
          </a:p>
          <a:p>
            <a:pPr indent="-342900" lvl="0" marL="457200" rtl="0" algn="l">
              <a:spcBef>
                <a:spcPts val="0"/>
              </a:spcBef>
              <a:spcAft>
                <a:spcPts val="0"/>
              </a:spcAft>
              <a:buSzPts val="1800"/>
              <a:buChar char="●"/>
            </a:pPr>
            <a:r>
              <a:rPr lang="en"/>
              <a:t>But, the biggest reward is Nostalgia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4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Elements : Objectives</a:t>
            </a:r>
            <a:endParaRPr/>
          </a:p>
        </p:txBody>
      </p:sp>
      <p:sp>
        <p:nvSpPr>
          <p:cNvPr id="224" name="Google Shape;224;p4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objective of the players is to be the first to reach the top of the game world, by competing with each other in mini games based on historical 2D games</a:t>
            </a:r>
            <a:endParaRPr baseline="-25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IDEA 1 -</a:t>
            </a:r>
            <a:endParaRPr/>
          </a:p>
          <a:p>
            <a:pPr indent="0" lvl="0" marL="0" rtl="0" algn="l">
              <a:spcBef>
                <a:spcPts val="0"/>
              </a:spcBef>
              <a:spcAft>
                <a:spcPts val="0"/>
              </a:spcAft>
              <a:buNone/>
            </a:pPr>
            <a:r>
              <a:rPr lang="en"/>
              <a:t>SPIDER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Elements : Assets</a:t>
            </a:r>
            <a:endParaRPr/>
          </a:p>
        </p:txBody>
      </p:sp>
      <p:sp>
        <p:nvSpPr>
          <p:cNvPr id="230" name="Google Shape;230;p4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Sprites for the Players</a:t>
            </a:r>
            <a:endParaRPr/>
          </a:p>
          <a:p>
            <a:pPr indent="-342900" lvl="0" marL="457200" rtl="0" algn="l">
              <a:spcBef>
                <a:spcPts val="0"/>
              </a:spcBef>
              <a:spcAft>
                <a:spcPts val="0"/>
              </a:spcAft>
              <a:buSzPts val="1800"/>
              <a:buChar char="●"/>
            </a:pPr>
            <a:r>
              <a:rPr lang="en"/>
              <a:t>Sprites for the Platforms</a:t>
            </a:r>
            <a:endParaRPr/>
          </a:p>
          <a:p>
            <a:pPr indent="-342900" lvl="0" marL="457200" rtl="0" algn="l">
              <a:spcBef>
                <a:spcPts val="0"/>
              </a:spcBef>
              <a:spcAft>
                <a:spcPts val="0"/>
              </a:spcAft>
              <a:buSzPts val="1800"/>
              <a:buChar char="●"/>
            </a:pPr>
            <a:r>
              <a:rPr lang="en"/>
              <a:t>Different Mini-Games</a:t>
            </a:r>
            <a:endParaRPr/>
          </a:p>
          <a:p>
            <a:pPr indent="-342900" lvl="0" marL="457200" rtl="0" algn="l">
              <a:spcBef>
                <a:spcPts val="0"/>
              </a:spcBef>
              <a:spcAft>
                <a:spcPts val="0"/>
              </a:spcAft>
              <a:buSzPts val="1800"/>
              <a:buChar char="●"/>
            </a:pPr>
            <a:r>
              <a:rPr lang="en"/>
              <a:t>2D Helical World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Elements : Competition</a:t>
            </a:r>
            <a:endParaRPr/>
          </a:p>
        </p:txBody>
      </p:sp>
      <p:sp>
        <p:nvSpPr>
          <p:cNvPr id="236" name="Google Shape;236;p4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Players compete with each other to complete mini games and be the first to reach the top of the game world.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Elements : Challenges</a:t>
            </a:r>
            <a:endParaRPr/>
          </a:p>
        </p:txBody>
      </p:sp>
      <p:sp>
        <p:nvSpPr>
          <p:cNvPr id="242" name="Google Shape;242;p4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Players face the challenge of trying to beat each other in mini games and reach the top of the game world.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Elements : Target Audience</a:t>
            </a:r>
            <a:endParaRPr/>
          </a:p>
        </p:txBody>
      </p:sp>
      <p:sp>
        <p:nvSpPr>
          <p:cNvPr id="248" name="Google Shape;248;p4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Game is targeted at older audiences, who grew up playing retro 2D games.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6"/>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END</a:t>
            </a:r>
            <a:endParaRPr/>
          </a:p>
        </p:txBody>
      </p:sp>
      <p:sp>
        <p:nvSpPr>
          <p:cNvPr id="254" name="Google Shape;254;p46"/>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Overview</a:t>
            </a:r>
            <a:endParaRPr/>
          </a:p>
        </p:txBody>
      </p:sp>
      <p:sp>
        <p:nvSpPr>
          <p:cNvPr id="76" name="Google Shape;76;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298450" lvl="0" marL="723900" rtl="0" algn="l">
              <a:spcBef>
                <a:spcPts val="0"/>
              </a:spcBef>
              <a:spcAft>
                <a:spcPts val="0"/>
              </a:spcAft>
              <a:buSzPts val="1100"/>
              <a:buFont typeface="Arial"/>
              <a:buChar char="●"/>
            </a:pPr>
            <a:r>
              <a:rPr lang="en" sz="1400">
                <a:solidFill>
                  <a:srgbClr val="191B0E"/>
                </a:solidFill>
                <a:latin typeface="Arial"/>
                <a:ea typeface="Arial"/>
                <a:cs typeface="Arial"/>
                <a:sym typeface="Arial"/>
              </a:rPr>
              <a:t>2D Board Game</a:t>
            </a:r>
            <a:endParaRPr sz="1400">
              <a:solidFill>
                <a:srgbClr val="191B0E"/>
              </a:solidFill>
              <a:latin typeface="Arial"/>
              <a:ea typeface="Arial"/>
              <a:cs typeface="Arial"/>
              <a:sym typeface="Arial"/>
            </a:endParaRPr>
          </a:p>
          <a:p>
            <a:pPr indent="-298450" lvl="0" marL="723900" rtl="0" algn="l">
              <a:spcBef>
                <a:spcPts val="0"/>
              </a:spcBef>
              <a:spcAft>
                <a:spcPts val="0"/>
              </a:spcAft>
              <a:buSzPts val="1100"/>
              <a:buFont typeface="Arial"/>
              <a:buChar char="●"/>
            </a:pPr>
            <a:r>
              <a:rPr lang="en" sz="1400">
                <a:solidFill>
                  <a:srgbClr val="191B0E"/>
                </a:solidFill>
                <a:latin typeface="Arial"/>
                <a:ea typeface="Arial"/>
                <a:cs typeface="Arial"/>
                <a:sym typeface="Arial"/>
              </a:rPr>
              <a:t>2-6 Player Game</a:t>
            </a:r>
            <a:r>
              <a:rPr lang="en" sz="1400">
                <a:latin typeface="Arial"/>
                <a:ea typeface="Arial"/>
                <a:cs typeface="Arial"/>
                <a:sym typeface="Arial"/>
              </a:rPr>
              <a:t>​</a:t>
            </a:r>
            <a:endParaRPr sz="1400">
              <a:latin typeface="Arial"/>
              <a:ea typeface="Arial"/>
              <a:cs typeface="Arial"/>
              <a:sym typeface="Arial"/>
            </a:endParaRPr>
          </a:p>
          <a:p>
            <a:pPr indent="-298450" lvl="0" marL="723900" rtl="0" algn="l">
              <a:spcBef>
                <a:spcPts val="0"/>
              </a:spcBef>
              <a:spcAft>
                <a:spcPts val="0"/>
              </a:spcAft>
              <a:buSzPts val="1100"/>
              <a:buFont typeface="Arial"/>
              <a:buChar char="●"/>
            </a:pPr>
            <a:r>
              <a:rPr lang="en" sz="1400">
                <a:solidFill>
                  <a:srgbClr val="191B0E"/>
                </a:solidFill>
                <a:latin typeface="Arial"/>
                <a:ea typeface="Arial"/>
                <a:cs typeface="Arial"/>
                <a:sym typeface="Arial"/>
              </a:rPr>
              <a:t>Start from the Centre of the Board</a:t>
            </a:r>
            <a:r>
              <a:rPr lang="en" sz="1400">
                <a:latin typeface="Arial"/>
                <a:ea typeface="Arial"/>
                <a:cs typeface="Arial"/>
                <a:sym typeface="Arial"/>
              </a:rPr>
              <a:t>​</a:t>
            </a:r>
            <a:endParaRPr sz="1400">
              <a:latin typeface="Arial"/>
              <a:ea typeface="Arial"/>
              <a:cs typeface="Arial"/>
              <a:sym typeface="Arial"/>
            </a:endParaRPr>
          </a:p>
          <a:p>
            <a:pPr indent="-298450" lvl="0" marL="723900" rtl="0" algn="l">
              <a:spcBef>
                <a:spcPts val="0"/>
              </a:spcBef>
              <a:spcAft>
                <a:spcPts val="0"/>
              </a:spcAft>
              <a:buSzPts val="1100"/>
              <a:buFont typeface="Arial"/>
              <a:buChar char="●"/>
            </a:pPr>
            <a:r>
              <a:rPr lang="en" sz="1400">
                <a:solidFill>
                  <a:srgbClr val="191B0E"/>
                </a:solidFill>
                <a:latin typeface="Arial"/>
                <a:ea typeface="Arial"/>
                <a:cs typeface="Arial"/>
                <a:sym typeface="Arial"/>
              </a:rPr>
              <a:t>Turn based gameplay</a:t>
            </a:r>
            <a:r>
              <a:rPr lang="en" sz="1400">
                <a:latin typeface="Arial"/>
                <a:ea typeface="Arial"/>
                <a:cs typeface="Arial"/>
                <a:sym typeface="Arial"/>
              </a:rPr>
              <a:t>​</a:t>
            </a:r>
            <a:endParaRPr sz="1400">
              <a:latin typeface="Arial"/>
              <a:ea typeface="Arial"/>
              <a:cs typeface="Arial"/>
              <a:sym typeface="Arial"/>
            </a:endParaRPr>
          </a:p>
          <a:p>
            <a:pPr indent="-298450" lvl="0" marL="723900" rtl="0" algn="l">
              <a:spcBef>
                <a:spcPts val="0"/>
              </a:spcBef>
              <a:spcAft>
                <a:spcPts val="0"/>
              </a:spcAft>
              <a:buSzPts val="1100"/>
              <a:buFont typeface="Arial"/>
              <a:buChar char="●"/>
            </a:pPr>
            <a:r>
              <a:rPr lang="en" sz="1400">
                <a:solidFill>
                  <a:srgbClr val="191B0E"/>
                </a:solidFill>
                <a:latin typeface="Arial"/>
                <a:ea typeface="Arial"/>
                <a:cs typeface="Arial"/>
                <a:sym typeface="Arial"/>
              </a:rPr>
              <a:t>Movement of Characters decided by a spinning wheel</a:t>
            </a:r>
            <a:r>
              <a:rPr lang="en" sz="1400">
                <a:latin typeface="Arial"/>
                <a:ea typeface="Arial"/>
                <a:cs typeface="Arial"/>
                <a:sym typeface="Arial"/>
              </a:rPr>
              <a:t>​</a:t>
            </a:r>
            <a:endParaRPr sz="1400">
              <a:latin typeface="Arial"/>
              <a:ea typeface="Arial"/>
              <a:cs typeface="Arial"/>
              <a:sym typeface="Arial"/>
            </a:endParaRPr>
          </a:p>
          <a:p>
            <a:pPr indent="-298450" lvl="0" marL="723900" rtl="0" algn="l">
              <a:spcBef>
                <a:spcPts val="0"/>
              </a:spcBef>
              <a:spcAft>
                <a:spcPts val="0"/>
              </a:spcAft>
              <a:buSzPts val="1100"/>
              <a:buFont typeface="Arial"/>
              <a:buChar char="●"/>
            </a:pPr>
            <a:r>
              <a:rPr lang="en" sz="1400">
                <a:solidFill>
                  <a:srgbClr val="191B0E"/>
                </a:solidFill>
                <a:latin typeface="Arial"/>
                <a:ea typeface="Arial"/>
                <a:cs typeface="Arial"/>
                <a:sym typeface="Arial"/>
              </a:rPr>
              <a:t>Objective is to reach either end of the board</a:t>
            </a:r>
            <a:r>
              <a:rPr lang="en" sz="1400">
                <a:latin typeface="Arial"/>
                <a:ea typeface="Arial"/>
                <a:cs typeface="Arial"/>
                <a:sym typeface="Arial"/>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Board Design</a:t>
            </a:r>
            <a:endParaRPr/>
          </a:p>
        </p:txBody>
      </p:sp>
      <p:pic>
        <p:nvPicPr>
          <p:cNvPr id="82" name="Google Shape;82;p17"/>
          <p:cNvPicPr preferRelativeResize="0"/>
          <p:nvPr/>
        </p:nvPicPr>
        <p:blipFill>
          <a:blip r:embed="rId3">
            <a:alphaModFix/>
          </a:blip>
          <a:stretch>
            <a:fillRect/>
          </a:stretch>
        </p:blipFill>
        <p:spPr>
          <a:xfrm rot="5400000">
            <a:off x="2912300" y="-402850"/>
            <a:ext cx="3403075" cy="6544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Elements : Action</a:t>
            </a:r>
            <a:endParaRPr/>
          </a:p>
        </p:txBody>
      </p:sp>
      <p:sp>
        <p:nvSpPr>
          <p:cNvPr id="88" name="Google Shape;88;p1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players spin a wheel to generate a random color which determines the next movement of their avatar.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Elements : Rules</a:t>
            </a:r>
            <a:endParaRPr/>
          </a:p>
        </p:txBody>
      </p:sp>
      <p:sp>
        <p:nvSpPr>
          <p:cNvPr id="94" name="Google Shape;94;p1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298450" lvl="0" marL="723900" rtl="0" algn="l">
              <a:spcBef>
                <a:spcPts val="0"/>
              </a:spcBef>
              <a:spcAft>
                <a:spcPts val="0"/>
              </a:spcAft>
              <a:buSzPts val="1100"/>
              <a:buFont typeface="Arial"/>
              <a:buChar char="●"/>
            </a:pPr>
            <a:r>
              <a:rPr lang="en" sz="1400">
                <a:solidFill>
                  <a:srgbClr val="191B0E"/>
                </a:solidFill>
                <a:latin typeface="Arial"/>
                <a:ea typeface="Arial"/>
                <a:cs typeface="Arial"/>
                <a:sym typeface="Arial"/>
              </a:rPr>
              <a:t>1-6 Player Game</a:t>
            </a:r>
            <a:r>
              <a:rPr lang="en" sz="1400">
                <a:latin typeface="Arial"/>
                <a:ea typeface="Arial"/>
                <a:cs typeface="Arial"/>
                <a:sym typeface="Arial"/>
              </a:rPr>
              <a:t>​</a:t>
            </a:r>
            <a:endParaRPr sz="1400">
              <a:latin typeface="Arial"/>
              <a:ea typeface="Arial"/>
              <a:cs typeface="Arial"/>
              <a:sym typeface="Arial"/>
            </a:endParaRPr>
          </a:p>
          <a:p>
            <a:pPr indent="-298450" lvl="0" marL="723900" rtl="0" algn="l">
              <a:spcBef>
                <a:spcPts val="0"/>
              </a:spcBef>
              <a:spcAft>
                <a:spcPts val="0"/>
              </a:spcAft>
              <a:buSzPts val="1100"/>
              <a:buFont typeface="Arial"/>
              <a:buChar char="●"/>
            </a:pPr>
            <a:r>
              <a:rPr lang="en" sz="1400">
                <a:solidFill>
                  <a:srgbClr val="191B0E"/>
                </a:solidFill>
                <a:latin typeface="Arial"/>
                <a:ea typeface="Arial"/>
                <a:cs typeface="Arial"/>
                <a:sym typeface="Arial"/>
              </a:rPr>
              <a:t>Turn based gameplay. Players can take turns in any order</a:t>
            </a:r>
            <a:r>
              <a:rPr lang="en" sz="1400">
                <a:latin typeface="Arial"/>
                <a:ea typeface="Arial"/>
                <a:cs typeface="Arial"/>
                <a:sym typeface="Arial"/>
              </a:rPr>
              <a:t>​</a:t>
            </a:r>
            <a:endParaRPr sz="1400">
              <a:latin typeface="Arial"/>
              <a:ea typeface="Arial"/>
              <a:cs typeface="Arial"/>
              <a:sym typeface="Arial"/>
            </a:endParaRPr>
          </a:p>
          <a:p>
            <a:pPr indent="-298450" lvl="0" marL="723900" rtl="0" algn="l">
              <a:spcBef>
                <a:spcPts val="0"/>
              </a:spcBef>
              <a:spcAft>
                <a:spcPts val="0"/>
              </a:spcAft>
              <a:buSzPts val="1100"/>
              <a:buFont typeface="Arial"/>
              <a:buChar char="●"/>
            </a:pPr>
            <a:r>
              <a:rPr lang="en" sz="1400">
                <a:solidFill>
                  <a:srgbClr val="191B0E"/>
                </a:solidFill>
                <a:latin typeface="Arial"/>
                <a:ea typeface="Arial"/>
                <a:cs typeface="Arial"/>
                <a:sym typeface="Arial"/>
              </a:rPr>
              <a:t>All Players Start from the Centre (On top of the Spinning wheel)</a:t>
            </a:r>
            <a:r>
              <a:rPr lang="en" sz="1400">
                <a:latin typeface="Arial"/>
                <a:ea typeface="Arial"/>
                <a:cs typeface="Arial"/>
                <a:sym typeface="Arial"/>
              </a:rPr>
              <a:t>​</a:t>
            </a:r>
            <a:endParaRPr sz="1400">
              <a:latin typeface="Arial"/>
              <a:ea typeface="Arial"/>
              <a:cs typeface="Arial"/>
              <a:sym typeface="Arial"/>
            </a:endParaRPr>
          </a:p>
          <a:p>
            <a:pPr indent="-298450" lvl="0" marL="723900" rtl="0" algn="l">
              <a:spcBef>
                <a:spcPts val="0"/>
              </a:spcBef>
              <a:spcAft>
                <a:spcPts val="0"/>
              </a:spcAft>
              <a:buSzPts val="1100"/>
              <a:buFont typeface="Arial"/>
              <a:buChar char="●"/>
            </a:pPr>
            <a:r>
              <a:rPr lang="en" sz="1400">
                <a:solidFill>
                  <a:srgbClr val="191B0E"/>
                </a:solidFill>
                <a:latin typeface="Arial"/>
                <a:ea typeface="Arial"/>
                <a:cs typeface="Arial"/>
                <a:sym typeface="Arial"/>
              </a:rPr>
              <a:t>Each Player Spins the Wheel and moves their Character in one of the 4 Possible directions as instructed by the Wheel</a:t>
            </a:r>
            <a:r>
              <a:rPr lang="en" sz="1400">
                <a:latin typeface="Arial"/>
                <a:ea typeface="Arial"/>
                <a:cs typeface="Arial"/>
                <a:sym typeface="Arial"/>
              </a:rPr>
              <a:t>​</a:t>
            </a:r>
            <a:endParaRPr sz="1400">
              <a:latin typeface="Arial"/>
              <a:ea typeface="Arial"/>
              <a:cs typeface="Arial"/>
              <a:sym typeface="Arial"/>
            </a:endParaRPr>
          </a:p>
          <a:p>
            <a:pPr indent="-298450" lvl="0" marL="723900" rtl="0" algn="l">
              <a:spcBef>
                <a:spcPts val="0"/>
              </a:spcBef>
              <a:spcAft>
                <a:spcPts val="0"/>
              </a:spcAft>
              <a:buSzPts val="1100"/>
              <a:buFont typeface="Arial"/>
              <a:buChar char="●"/>
            </a:pPr>
            <a:r>
              <a:rPr lang="en" sz="1400">
                <a:solidFill>
                  <a:srgbClr val="191B0E"/>
                </a:solidFill>
                <a:latin typeface="Arial"/>
                <a:ea typeface="Arial"/>
                <a:cs typeface="Arial"/>
                <a:sym typeface="Arial"/>
              </a:rPr>
              <a:t>Game doesn't end till every Player reaches either end of the board</a:t>
            </a:r>
            <a:r>
              <a:rPr lang="en" sz="1400">
                <a:latin typeface="Arial"/>
                <a:ea typeface="Arial"/>
                <a:cs typeface="Arial"/>
                <a:sym typeface="Arial"/>
              </a:rPr>
              <a:t>​</a:t>
            </a:r>
            <a:endParaRPr sz="1400">
              <a:latin typeface="Arial"/>
              <a:ea typeface="Arial"/>
              <a:cs typeface="Arial"/>
              <a:sym typeface="Arial"/>
            </a:endParaRPr>
          </a:p>
          <a:p>
            <a:pPr indent="-298450" lvl="0" marL="723900" rtl="0" algn="l">
              <a:spcBef>
                <a:spcPts val="0"/>
              </a:spcBef>
              <a:spcAft>
                <a:spcPts val="0"/>
              </a:spcAft>
              <a:buSzPts val="1100"/>
              <a:buFont typeface="Arial"/>
              <a:buChar char="●"/>
            </a:pPr>
            <a:r>
              <a:rPr lang="en" sz="1400">
                <a:solidFill>
                  <a:srgbClr val="191B0E"/>
                </a:solidFill>
                <a:latin typeface="Arial"/>
                <a:ea typeface="Arial"/>
                <a:cs typeface="Arial"/>
                <a:sym typeface="Arial"/>
              </a:rPr>
              <a:t>First Player to reach the end of the board wins the game</a:t>
            </a:r>
            <a:r>
              <a:rPr lang="en" sz="1400">
                <a:latin typeface="Arial"/>
                <a:ea typeface="Arial"/>
                <a:cs typeface="Arial"/>
                <a:sym typeface="Arial"/>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Elements : Rewards</a:t>
            </a:r>
            <a:endParaRPr/>
          </a:p>
        </p:txBody>
      </p:sp>
      <p:sp>
        <p:nvSpPr>
          <p:cNvPr id="100" name="Google Shape;100;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Game doesn’t end until all players reach the finish. The players are ranked based on the order in which they reached the finish.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Elements : Objectives</a:t>
            </a:r>
            <a:endParaRPr/>
          </a:p>
        </p:txBody>
      </p:sp>
      <p:sp>
        <p:nvSpPr>
          <p:cNvPr id="106" name="Google Shape;106;p2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objective of the players is to reach the finish line before their opponents, while also avoiding enemy spiders in the way.</a:t>
            </a:r>
            <a:endParaRPr baseline="-25000"/>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