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0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87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3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2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9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4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5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8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0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1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3664BB-D513-4711-B051-1B12223E3963}" type="datetimeFigureOut">
              <a:rPr lang="en-IN" smtClean="0"/>
              <a:t>26-07-2017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EDB531-E88E-46AF-A2EF-3A2ABAE5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2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603" y="801858"/>
            <a:ext cx="9922828" cy="2198078"/>
          </a:xfrm>
        </p:spPr>
        <p:txBody>
          <a:bodyPr/>
          <a:lstStyle/>
          <a:p>
            <a:pPr algn="ctr"/>
            <a:r>
              <a:rPr lang="en-US" dirty="0"/>
              <a:t>Statistical Modelling and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25" y="6347917"/>
            <a:ext cx="7492975" cy="194733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Abhijeet Parida, Mu </a:t>
            </a:r>
            <a:r>
              <a:rPr lang="en-IN" dirty="0" err="1">
                <a:solidFill>
                  <a:schemeClr val="tx1"/>
                </a:solidFill>
              </a:rPr>
              <a:t>Yujiao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err="1">
                <a:solidFill>
                  <a:schemeClr val="tx1"/>
                </a:solidFill>
              </a:rPr>
              <a:t>Falko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Spaeh</a:t>
            </a:r>
            <a:r>
              <a:rPr lang="en-IN" dirty="0">
                <a:solidFill>
                  <a:schemeClr val="tx1"/>
                </a:solidFill>
              </a:rPr>
              <a:t>, Nikhil Agarwal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0017" y="3197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Bundesliga Ranking Prediction for Season 2016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0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Most Likelihood Estimation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231"/>
          <a:stretch/>
        </p:blipFill>
        <p:spPr>
          <a:xfrm>
            <a:off x="6318612" y="2192867"/>
            <a:ext cx="5800000" cy="364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6231"/>
          <a:stretch/>
        </p:blipFill>
        <p:spPr>
          <a:xfrm>
            <a:off x="354326" y="2192867"/>
            <a:ext cx="5800000" cy="36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n-IN" dirty="0"/>
              <a:t>Game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064434"/>
            <a:ext cx="11315531" cy="36152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Points scored by A = 3</a:t>
            </a:r>
            <a:r>
              <a:rPr lang="en-IN" dirty="0">
                <a:solidFill>
                  <a:schemeClr val="tx1"/>
                </a:solidFill>
              </a:rPr>
              <a:t>*</a:t>
            </a:r>
            <a:r>
              <a:rPr lang="en-IN" dirty="0" err="1">
                <a:solidFill>
                  <a:schemeClr val="tx1"/>
                </a:solidFill>
              </a:rPr>
              <a:t>ConfidenceWin</a:t>
            </a:r>
            <a:r>
              <a:rPr lang="en-IN" dirty="0">
                <a:solidFill>
                  <a:schemeClr val="tx1"/>
                </a:solidFill>
              </a:rPr>
              <a:t> +1*</a:t>
            </a:r>
            <a:r>
              <a:rPr lang="en-IN" dirty="0" err="1">
                <a:solidFill>
                  <a:schemeClr val="tx1"/>
                </a:solidFill>
              </a:rPr>
              <a:t>ConfidenceDraw</a:t>
            </a:r>
            <a:r>
              <a:rPr lang="en-IN" dirty="0">
                <a:solidFill>
                  <a:schemeClr val="tx1"/>
                </a:solidFill>
              </a:rPr>
              <a:t>+ 0*</a:t>
            </a:r>
            <a:r>
              <a:rPr lang="en-IN" dirty="0" err="1">
                <a:solidFill>
                  <a:schemeClr val="tx1"/>
                </a:solidFill>
              </a:rPr>
              <a:t>ConfidenceLoss</a:t>
            </a:r>
            <a:endParaRPr lang="en-IN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Points scored by B = </a:t>
            </a:r>
            <a:r>
              <a:rPr lang="en-IN" dirty="0">
                <a:solidFill>
                  <a:schemeClr val="tx1"/>
                </a:solidFill>
              </a:rPr>
              <a:t>3*</a:t>
            </a:r>
            <a:r>
              <a:rPr lang="en-IN" dirty="0" err="1">
                <a:solidFill>
                  <a:schemeClr val="tx1"/>
                </a:solidFill>
              </a:rPr>
              <a:t>ConfidenceWin</a:t>
            </a:r>
            <a:r>
              <a:rPr lang="en-IN" dirty="0">
                <a:solidFill>
                  <a:schemeClr val="tx1"/>
                </a:solidFill>
              </a:rPr>
              <a:t> +1*</a:t>
            </a:r>
            <a:r>
              <a:rPr lang="en-IN" dirty="0" err="1">
                <a:solidFill>
                  <a:schemeClr val="tx1"/>
                </a:solidFill>
              </a:rPr>
              <a:t>ConfidenceDraw</a:t>
            </a:r>
            <a:r>
              <a:rPr lang="en-IN" dirty="0">
                <a:solidFill>
                  <a:schemeClr val="tx1"/>
                </a:solidFill>
              </a:rPr>
              <a:t>+ 0*</a:t>
            </a:r>
            <a:r>
              <a:rPr lang="en-IN" dirty="0" err="1">
                <a:solidFill>
                  <a:schemeClr val="tx1"/>
                </a:solidFill>
              </a:rPr>
              <a:t>ConfidenceLoss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8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93763"/>
            <a:ext cx="8534400" cy="36152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Missing Data of Leipzig</a:t>
            </a:r>
          </a:p>
          <a:p>
            <a:r>
              <a:rPr lang="en-IN" sz="2400" dirty="0">
                <a:solidFill>
                  <a:schemeClr val="tx1"/>
                </a:solidFill>
              </a:rPr>
              <a:t>Cannot handle penalty or game time extension or red cards….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Highly marginalised chances of draw</a:t>
            </a:r>
          </a:p>
        </p:txBody>
      </p:sp>
    </p:spTree>
    <p:extLst>
      <p:ext uri="{BB962C8B-B14F-4D97-AF65-F5344CB8AC3E}">
        <p14:creationId xmlns:p14="http://schemas.microsoft.com/office/powerpoint/2010/main" val="376232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C7E-40D5-4BDA-B154-7DFC965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18231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Predicted Ranking 1 – (Leipzig not considered)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6D0B8A-3D6A-415F-B29C-64AB54D092C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97102" y="1553045"/>
                <a:ext cx="6589987" cy="4555200"/>
              </a:xfrm>
            </p:spPr>
            <p:txBody>
              <a:bodyPr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Model: Leipzig assumed to be weakest</a:t>
                </a:r>
              </a:p>
              <a:p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𝑃𝑎𝑟𝑎𝑚𝑒𝑡𝑒𝑟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𝐴𝑏𝑠𝑜𝑙𝑢𝑡𝑒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𝑑𝑒𝑣𝑖𝑎𝑡𝑖𝑜𝑛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𝑎𝑐𝑡𝑢𝑎𝑙𝑠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67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867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67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833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6D0B8A-3D6A-415F-B29C-64AB54D09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97102" y="1553045"/>
                <a:ext cx="6589987" cy="4555200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38D3BD-336E-4045-9CA9-ACED9B43C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71" b="26542"/>
          <a:stretch/>
        </p:blipFill>
        <p:spPr>
          <a:xfrm>
            <a:off x="291139" y="1168284"/>
            <a:ext cx="4450080" cy="40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C7E-40D5-4BDA-B154-7DFC965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18231"/>
            <a:ext cx="11360800" cy="763600"/>
          </a:xfrm>
        </p:spPr>
        <p:txBody>
          <a:bodyPr/>
          <a:lstStyle/>
          <a:p>
            <a:r>
              <a:rPr lang="en-US" dirty="0"/>
              <a:t>Predicted Ranking 2 – (Leipzig considered)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F0144-96ED-4774-9651-32C261E14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93" b="26796"/>
          <a:stretch/>
        </p:blipFill>
        <p:spPr>
          <a:xfrm>
            <a:off x="122493" y="1081832"/>
            <a:ext cx="3109439" cy="4162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375A8-D337-40AB-910B-2108B629C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0" r="25683" b="26796"/>
          <a:stretch/>
        </p:blipFill>
        <p:spPr>
          <a:xfrm>
            <a:off x="3231931" y="1081832"/>
            <a:ext cx="2468880" cy="41628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C63C3105-8124-4727-B00B-F4F7334AAF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0811" y="1567113"/>
                <a:ext cx="6491189" cy="4555200"/>
              </a:xfrm>
            </p:spPr>
            <p:txBody>
              <a:bodyPr>
                <a:no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Model – Leipzig  strength and weakness  as mean of bottom 5 teams of season 4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𝑃𝑎𝑟𝑎𝑚𝑒𝑡𝑒𝑟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𝐴𝑏𝑠𝑜𝑙𝑢𝑡𝑒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𝑑𝑒𝑣𝑖𝑎𝑡𝑖𝑜𝑛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𝑎𝑐𝑡𝑢𝑎𝑙𝑠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=762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C63C3105-8124-4727-B00B-F4F7334AA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0811" y="1567113"/>
                <a:ext cx="6491189" cy="4555200"/>
              </a:xfrm>
              <a:blipFill>
                <a:blip r:embed="rId3"/>
                <a:stretch>
                  <a:fillRect l="-751" r="-1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12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C7E-40D5-4BDA-B154-7DFC9657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18231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Predicted Ranking 3 – With Leipzig, Weighted Seasons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0DC65-0133-44C2-B5E3-89FE36B2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26" b="27160"/>
          <a:stretch/>
        </p:blipFill>
        <p:spPr>
          <a:xfrm>
            <a:off x="134651" y="1008260"/>
            <a:ext cx="3210560" cy="4204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6A581-F670-4F48-AC23-E849F1FB0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83" b="27160"/>
          <a:stretch/>
        </p:blipFill>
        <p:spPr>
          <a:xfrm>
            <a:off x="3345212" y="1008261"/>
            <a:ext cx="2471009" cy="4204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8146E76E-26CE-409A-AA20-34FDA19F11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838890" y="1567113"/>
                <a:ext cx="6375780" cy="4555200"/>
              </a:xfrm>
            </p:spPr>
            <p:txBody>
              <a:bodyPr>
                <a:no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Model – Leipzig  strength and weakness  as mean of bottom 5 teams of season 4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Weighted - </a:t>
                </a: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𝑇𝑒𝑠𝑡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𝑃𝑎𝑟𝑎𝑚𝑒𝑡𝑒𝑟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𝐴𝑏𝑠𝑜𝑙𝑢𝑡𝑒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𝑑𝑒𝑣𝑖𝑎𝑡𝑖𝑜𝑛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𝑏𝑒𝑡𝑤𝑒𝑒𝑛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𝑝𝑟𝑒𝑑𝑖𝑐𝑡𝑒𝑑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𝑎𝑐𝑡𝑢𝑎𝑙𝑠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=784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8146E76E-26CE-409A-AA20-34FDA19F1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38890" y="1567113"/>
                <a:ext cx="6375780" cy="4555200"/>
              </a:xfrm>
              <a:blipFill>
                <a:blip r:embed="rId3"/>
                <a:stretch>
                  <a:fillRect l="-478" r="-1816" b="-85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511568-274E-4DF5-92DC-F183E70CD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85502"/>
              </p:ext>
            </p:extLst>
          </p:nvPr>
        </p:nvGraphicFramePr>
        <p:xfrm>
          <a:off x="7471080" y="2934548"/>
          <a:ext cx="1555700" cy="1820330"/>
        </p:xfrm>
        <a:graphic>
          <a:graphicData uri="http://schemas.openxmlformats.org/drawingml/2006/table">
            <a:tbl>
              <a:tblPr/>
              <a:tblGrid>
                <a:gridCol w="813207">
                  <a:extLst>
                    <a:ext uri="{9D8B030D-6E8A-4147-A177-3AD203B41FA5}">
                      <a16:colId xmlns:a16="http://schemas.microsoft.com/office/drawing/2014/main" val="3215866241"/>
                    </a:ext>
                  </a:extLst>
                </a:gridCol>
                <a:gridCol w="742493">
                  <a:extLst>
                    <a:ext uri="{9D8B030D-6E8A-4147-A177-3AD203B41FA5}">
                      <a16:colId xmlns:a16="http://schemas.microsoft.com/office/drawing/2014/main" val="486400303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67253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219531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640703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700054"/>
                  </a:ext>
                </a:extLst>
              </a:tr>
              <a:tr h="35898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7733" marR="67733" marT="67733" marB="6773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7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55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04CC-18E7-4473-ABB2-A8C0DAE4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1215-73C7-463E-8804-62726398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91378"/>
            <a:ext cx="11360800" cy="4555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first model is the worst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Leipzig is actually 2</a:t>
            </a:r>
            <a:r>
              <a:rPr lang="en-US" sz="24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best and the model assumes it to be the last</a:t>
            </a:r>
          </a:p>
          <a:p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The second and third model  On an average the teams have performed consistently over the seasons</a:t>
            </a:r>
          </a:p>
          <a:p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The prediction for strong teams (top 4) and weak teams(bottom 4) are very good </a:t>
            </a:r>
          </a:p>
          <a:p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Overall accuracy of 40.3% on each game results</a:t>
            </a:r>
          </a:p>
          <a:p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0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Professor's Words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1" b="7692"/>
          <a:stretch/>
        </p:blipFill>
        <p:spPr>
          <a:xfrm>
            <a:off x="5655214" y="745588"/>
            <a:ext cx="4535060" cy="55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498" y="2876462"/>
            <a:ext cx="11360800" cy="763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To predict the team ranking of Bundesliga 2016 based on data collected over past 4 years</a:t>
            </a:r>
          </a:p>
        </p:txBody>
      </p:sp>
    </p:spTree>
    <p:extLst>
      <p:ext uri="{BB962C8B-B14F-4D97-AF65-F5344CB8AC3E}">
        <p14:creationId xmlns:p14="http://schemas.microsoft.com/office/powerpoint/2010/main" val="424068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35966"/>
            <a:ext cx="8534400" cy="36152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Each team has its own strength and weakness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team is strong if it scores more or concedes less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team is weak if it scores less and concedes more</a:t>
            </a:r>
          </a:p>
          <a:p>
            <a:r>
              <a:rPr lang="en-IN" sz="2400" dirty="0">
                <a:solidFill>
                  <a:schemeClr val="tx1"/>
                </a:solidFill>
              </a:rPr>
              <a:t>When strong team plays a weak team probability of it scoring more goals is high</a:t>
            </a:r>
          </a:p>
        </p:txBody>
      </p:sp>
    </p:spTree>
    <p:extLst>
      <p:ext uri="{BB962C8B-B14F-4D97-AF65-F5344CB8AC3E}">
        <p14:creationId xmlns:p14="http://schemas.microsoft.com/office/powerpoint/2010/main" val="33524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98675"/>
            <a:ext cx="8534400" cy="36152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goal scoring of is considered as a Poisson distribution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Most Likelihood Estimation(MLE) for each team goal in a match</a:t>
            </a:r>
          </a:p>
          <a:p>
            <a:r>
              <a:rPr lang="en-IN" sz="2400" dirty="0">
                <a:solidFill>
                  <a:schemeClr val="tx1"/>
                </a:solidFill>
              </a:rPr>
              <a:t>Game outcomes with confidence evaluated for ranking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Why Poisson?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70538"/>
            <a:ext cx="8534400" cy="3615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based on following assumptions: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Scoring of goals is discrete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goal scoring are independent and occur in fixed interval of time (i.e. one match)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event occurs with the modelled average rate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2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How Poisson?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079696"/>
                <a:ext cx="9543000" cy="3615267"/>
              </a:xfrm>
            </p:spPr>
            <p:txBody>
              <a:bodyPr/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Consider Team A is home</a:t>
                </a:r>
              </a:p>
              <a:p>
                <a:pPr lvl="1"/>
                <a:r>
                  <a:rPr lang="en-IN" sz="2400" dirty="0">
                    <a:solidFill>
                      <a:schemeClr val="tx1"/>
                    </a:solidFill>
                  </a:rPr>
                  <a:t>Team A home attack=</a:t>
                </a:r>
                <a:r>
                  <a:rPr lang="x-IV_matha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𝐺𝑜𝑎𝑙𝑠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𝑠𝑐𝑜𝑟𝑒𝑑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h𝑜𝑚𝑒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goals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scored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h𝑜𝑚𝑒</m:t>
                        </m:r>
                      </m:den>
                    </m:f>
                  </m:oMath>
                </a14:m>
                <a:endParaRPr lang="en-I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IN" sz="2400" dirty="0">
                    <a:solidFill>
                      <a:schemeClr val="tx1"/>
                    </a:solidFill>
                  </a:rPr>
                  <a:t>Team A home defence=</a:t>
                </a:r>
                <a:r>
                  <a:rPr lang="x-IV_matha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𝐺𝑜𝑎𝑙𝑠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𝑠𝑐𝑜𝑟𝑒𝑑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𝑎𝑔𝑎𝑖𝑛𝑠𝑡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h𝑜𝑚𝑒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goals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scored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𝑎𝑔𝑎𝑖𝑛𝑠𝑡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h𝑜𝑚𝑒</m:t>
                        </m:r>
                      </m:den>
                    </m:f>
                  </m:oMath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079696"/>
                <a:ext cx="9543000" cy="3615267"/>
              </a:xfrm>
              <a:blipFill>
                <a:blip r:embed="rId2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8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How Poisson?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981221"/>
                <a:ext cx="9866557" cy="3615267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Consider Team B is away</a:t>
                </a:r>
              </a:p>
              <a:p>
                <a:pPr lvl="1"/>
                <a:r>
                  <a:rPr lang="en-IN" sz="2400" dirty="0">
                    <a:solidFill>
                      <a:schemeClr val="tx1"/>
                    </a:solidFill>
                  </a:rPr>
                  <a:t>Team B away attack</a:t>
                </a:r>
                <a:r>
                  <a:rPr lang="en-IN" dirty="0">
                    <a:solidFill>
                      <a:schemeClr val="tx1"/>
                    </a:solidFill>
                  </a:rPr>
                  <a:t>=</a:t>
                </a:r>
                <a:r>
                  <a:rPr lang="x-IV_matha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𝐺𝑜𝑎𝑙𝑠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𝑠𝑐𝑜𝑟𝑒𝑑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𝑎𝑤𝑎𝑦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goals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scored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I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𝑎𝑤𝑎𝑦</m:t>
                        </m:r>
                      </m:den>
                    </m:f>
                  </m:oMath>
                </a14:m>
                <a:endParaRPr lang="en-IN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IN" sz="2400" dirty="0">
                    <a:solidFill>
                      <a:schemeClr val="tx1"/>
                    </a:solidFill>
                  </a:rPr>
                  <a:t>Team B away defence=</a:t>
                </a:r>
                <a:r>
                  <a:rPr lang="x-IV_matha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𝐺𝑜𝑎𝑙𝑠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𝑠𝑐𝑜𝑟𝑒𝑑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𝑎𝑔𝑎𝑖𝑛𝑠𝑡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𝑎𝑤𝑎𝑦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goals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scored</m:t>
                        </m:r>
                        <m:r>
                          <a:rPr lang="en-I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𝑎𝑔𝑎𝑖𝑛𝑠𝑡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𝑡𝑒𝑎𝑚𝑠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𝑎𝑤𝑎𝑦</m:t>
                        </m:r>
                      </m:den>
                    </m:f>
                  </m:oMath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981221"/>
                <a:ext cx="9866557" cy="3615267"/>
              </a:xfr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4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How Poisson?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1192237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Poisson mean scoring rate(</a:t>
                </a:r>
                <a:r>
                  <a:rPr lang="el-GR" sz="2400" dirty="0">
                    <a:solidFill>
                      <a:schemeClr val="tx1"/>
                    </a:solidFill>
                  </a:rPr>
                  <a:t>λ</a:t>
                </a:r>
                <a:r>
                  <a:rPr lang="en-IN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IN" sz="2400" dirty="0">
                    <a:solidFill>
                      <a:schemeClr val="tx1"/>
                    </a:solidFill>
                  </a:rPr>
                  <a:t>Team mean scoring rate= Team attack *  opponent defence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</a:rPr>
                  <a:t>Team goal distribution (PMF)=</a:t>
                </a:r>
                <a:r>
                  <a:rPr lang="x-IV_matha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/>
                            </a:solidFill>
                          </a:rPr>
                          <m:t>λ</m:t>
                        </m:r>
                        <m:r>
                          <a:rPr lang="en-IN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400" b="0" i="0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IN" sz="2400" b="0" i="0" baseline="3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/>
                            </a:solidFill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IN" sz="2400" b="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192237"/>
                <a:ext cx="8534400" cy="3615267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/>
              <a:t>Most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206304"/>
            <a:ext cx="9641475" cy="36152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PMF of both teams give the most likely score of the match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confidence of win, loss or draw evaluated on all possible scenario</a:t>
            </a:r>
          </a:p>
        </p:txBody>
      </p:sp>
    </p:spTree>
    <p:extLst>
      <p:ext uri="{BB962C8B-B14F-4D97-AF65-F5344CB8AC3E}">
        <p14:creationId xmlns:p14="http://schemas.microsoft.com/office/powerpoint/2010/main" val="23732996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464</TotalTime>
  <Words>597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Century Gothic</vt:lpstr>
      <vt:lpstr>Wingdings</vt:lpstr>
      <vt:lpstr>Wingdings 3</vt:lpstr>
      <vt:lpstr>Slice</vt:lpstr>
      <vt:lpstr>Statistical Modelling and Machine Learning</vt:lpstr>
      <vt:lpstr>Aim</vt:lpstr>
      <vt:lpstr>Idea</vt:lpstr>
      <vt:lpstr>Model</vt:lpstr>
      <vt:lpstr>Why Poisson?</vt:lpstr>
      <vt:lpstr>How Poisson?</vt:lpstr>
      <vt:lpstr>How Poisson?</vt:lpstr>
      <vt:lpstr>How Poisson?</vt:lpstr>
      <vt:lpstr>Most Likelihood Estimation</vt:lpstr>
      <vt:lpstr>Most Likelihood Estimation</vt:lpstr>
      <vt:lpstr>Game Outcomes</vt:lpstr>
      <vt:lpstr>Problems</vt:lpstr>
      <vt:lpstr>Predicted Ranking 1 – (Leipzig not considered) </vt:lpstr>
      <vt:lpstr>Predicted Ranking 2 – (Leipzig considered)</vt:lpstr>
      <vt:lpstr>Predicted Ranking 3 – With Leipzig, Weighted Seasons  </vt:lpstr>
      <vt:lpstr>Conclusion</vt:lpstr>
      <vt:lpstr>Professor's Words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and Machine Learning</dc:title>
  <dc:creator>Abhijeet Parida</dc:creator>
  <cp:lastModifiedBy>Abhijeet Parida</cp:lastModifiedBy>
  <cp:revision>13</cp:revision>
  <dcterms:created xsi:type="dcterms:W3CDTF">2017-07-22T10:44:36Z</dcterms:created>
  <dcterms:modified xsi:type="dcterms:W3CDTF">2017-07-25T22:34:35Z</dcterms:modified>
</cp:coreProperties>
</file>