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563ec8a5a0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563ec8a5a0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563ec8a5a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563ec8a5a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563ec8a5a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563ec8a5a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563ec8a5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563ec8a5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54bbdf6f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54bbdf6f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54bbdf6f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54bbdf6f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lung tissue dataset consists of 15,000 768 x 768 pixel images distributed equally across three classes. This posed a challenge in Colab, where we were working with limited memory, which resulted in extremely long runtime (and often also causing Colab to crash). To mitigate this, we made the decision to both resize the images to 256 x 256, and undersample the dataset to 1,200 to train the model. Because the dataset was previously augmented from 250 images from each class to 5,000 of each class, there are still more images in our dataset than there were originally.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54bbdf6f9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54bbdf6f9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Here we see that the class distribution remains nearly even after undersampling the data. With an even class distribution, we do not need to worry about over or underfitting as a result of an imbalanced dataset.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54bbdf6f9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54bbdf6f9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get to modeling. We will begin with the baseline model, followed by three pre-trained models.</a:t>
            </a:r>
            <a:endParaRPr/>
          </a:p>
          <a:p>
            <a:pPr indent="0" lvl="0" marL="0" rtl="0" algn="l">
              <a:spcBef>
                <a:spcPts val="0"/>
              </a:spcBef>
              <a:spcAft>
                <a:spcPts val="0"/>
              </a:spcAft>
              <a:buNone/>
            </a:pPr>
            <a:r>
              <a:rPr lang="en"/>
              <a:t>We have selected three lighteright pre-trained models designed for mobile compute, as they are able to run in Colab in a timely manner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2ea030a5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2ea030a5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515f611b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515f611b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515f611b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515f611b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54bbdf6f9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54bbdf6f9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54bbdf6f9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54bbdf6f9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55f00787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55f00787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54bbdf6f9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54bbdf6f9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54bbdf6f9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54bbdf6f9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563ec8a5a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563ec8a5a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54bbdf6f9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54bbdf6f9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563ec8a5a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563ec8a5a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53a1680e0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53a1680e0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563ec8a5a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563ec8a5a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53a1680e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53a1680e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54bbdf6f9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54bbdf6f9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53a1680e0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53a1680e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515f611b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515f611b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515f611bf6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515f611bf6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53a1680e0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53a1680e0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563ec8a5a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563ec8a5a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563ec8a5a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563ec8a5a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 name="Google Shape;43;p2"/>
          <p:cNvGrpSpPr/>
          <p:nvPr/>
        </p:nvGrpSpPr>
        <p:grpSpPr>
          <a:xfrm>
            <a:off x="-42837" y="2005088"/>
            <a:ext cx="9229575" cy="642788"/>
            <a:chOff x="-42837" y="4443488"/>
            <a:chExt cx="9229575" cy="642788"/>
          </a:xfrm>
        </p:grpSpPr>
        <p:sp>
          <p:nvSpPr>
            <p:cNvPr id="44" name="Google Shape;44;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7" name="Shape 417"/>
        <p:cNvGrpSpPr/>
        <p:nvPr/>
      </p:nvGrpSpPr>
      <p:grpSpPr>
        <a:xfrm>
          <a:off x="0" y="0"/>
          <a:ext cx="0" cy="0"/>
          <a:chOff x="0" y="0"/>
          <a:chExt cx="0" cy="0"/>
        </a:xfrm>
      </p:grpSpPr>
      <p:sp>
        <p:nvSpPr>
          <p:cNvPr id="418" name="Google Shape;41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00CEF6">
              <a:alpha val="73460"/>
            </a:srgbClr>
          </a:solidFill>
          <a:ln>
            <a:noFill/>
          </a:ln>
        </p:spPr>
      </p:sp>
      <p:sp>
        <p:nvSpPr>
          <p:cNvPr id="419" name="Google Shape;41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chemeClr val="lt1"/>
          </a:solidFill>
          <a:ln>
            <a:noFill/>
          </a:ln>
        </p:spPr>
      </p:sp>
      <p:sp>
        <p:nvSpPr>
          <p:cNvPr id="420" name="Google Shape;420;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27" name="Google Shape;427;p11"/>
          <p:cNvGrpSpPr/>
          <p:nvPr/>
        </p:nvGrpSpPr>
        <p:grpSpPr>
          <a:xfrm>
            <a:off x="-42837" y="633488"/>
            <a:ext cx="9229575" cy="642788"/>
            <a:chOff x="-42837" y="4443488"/>
            <a:chExt cx="9229575" cy="642788"/>
          </a:xfrm>
        </p:grpSpPr>
        <p:sp>
          <p:nvSpPr>
            <p:cNvPr id="428" name="Google Shape;428;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460" name="Shape 460"/>
        <p:cNvGrpSpPr/>
        <p:nvPr/>
      </p:nvGrpSpPr>
      <p:grpSpPr>
        <a:xfrm>
          <a:off x="0" y="0"/>
          <a:ext cx="0" cy="0"/>
          <a:chOff x="0" y="0"/>
          <a:chExt cx="0" cy="0"/>
        </a:xfrm>
      </p:grpSpPr>
      <p:sp>
        <p:nvSpPr>
          <p:cNvPr id="461" name="Google Shape;461;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2" name="Google Shape;462;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3" name="Google Shape;463;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4" name="Shape 464"/>
        <p:cNvGrpSpPr/>
        <p:nvPr/>
      </p:nvGrpSpPr>
      <p:grpSpPr>
        <a:xfrm>
          <a:off x="0" y="0"/>
          <a:ext cx="0" cy="0"/>
          <a:chOff x="0" y="0"/>
          <a:chExt cx="0" cy="0"/>
        </a:xfrm>
      </p:grpSpPr>
      <p:sp>
        <p:nvSpPr>
          <p:cNvPr id="465" name="Google Shape;465;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66" name="Google Shape;466;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8"/>
            <a:chOff x="-42837" y="4443488"/>
            <a:chExt cx="9229575" cy="642788"/>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29" name="Google Shape;129;p4"/>
          <p:cNvGrpSpPr/>
          <p:nvPr/>
        </p:nvGrpSpPr>
        <p:grpSpPr>
          <a:xfrm>
            <a:off x="-42837" y="4443488"/>
            <a:ext cx="9229575" cy="642788"/>
            <a:chOff x="-42837" y="4443488"/>
            <a:chExt cx="9229575" cy="642788"/>
          </a:xfrm>
        </p:grpSpPr>
        <p:sp>
          <p:nvSpPr>
            <p:cNvPr id="130" name="Google Shape;130;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00CEF6">
              <a:alpha val="17720"/>
            </a:srgbClr>
          </a:solidFill>
          <a:ln>
            <a:noFill/>
          </a:ln>
        </p:spPr>
      </p:sp>
      <p:sp>
        <p:nvSpPr>
          <p:cNvPr id="162" name="Google Shape;162;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AFF000">
              <a:alpha val="45570"/>
            </a:srgbClr>
          </a:solidFill>
          <a:ln>
            <a:noFill/>
          </a:ln>
        </p:spPr>
      </p:sp>
      <p:sp>
        <p:nvSpPr>
          <p:cNvPr id="163" name="Google Shape;163;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1"/>
              </a:solidFill>
              <a:prstDash val="solid"/>
              <a:round/>
              <a:headEnd len="med" w="med" type="none"/>
              <a:tailEnd len="med" w="med" type="none"/>
            </a:ln>
          </p:spPr>
        </p:sp>
        <p:sp>
          <p:nvSpPr>
            <p:cNvPr id="168" name="Google Shape;168;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1"/>
              </a:solidFill>
              <a:prstDash val="solid"/>
              <a:round/>
              <a:headEnd len="med" w="med" type="none"/>
              <a:tailEnd len="med" w="med" type="none"/>
            </a:ln>
          </p:spPr>
        </p:sp>
        <p:sp>
          <p:nvSpPr>
            <p:cNvPr id="169" name="Google Shape;169;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1"/>
              </a:solidFill>
              <a:prstDash val="solid"/>
              <a:round/>
              <a:headEnd len="med" w="med" type="none"/>
              <a:tailEnd len="med" w="med" type="none"/>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Google Shape;201;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2" name="Google Shape;202;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3" name="Shape 203"/>
        <p:cNvGrpSpPr/>
        <p:nvPr/>
      </p:nvGrpSpPr>
      <p:grpSpPr>
        <a:xfrm>
          <a:off x="0" y="0"/>
          <a:ext cx="0" cy="0"/>
          <a:chOff x="0" y="0"/>
          <a:chExt cx="0" cy="0"/>
        </a:xfrm>
      </p:grpSpPr>
      <p:sp>
        <p:nvSpPr>
          <p:cNvPr id="204" name="Google Shape;204;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00CEF6">
              <a:alpha val="17720"/>
            </a:srgbClr>
          </a:solidFill>
          <a:ln>
            <a:noFill/>
          </a:ln>
        </p:spPr>
      </p:sp>
      <p:sp>
        <p:nvSpPr>
          <p:cNvPr id="205" name="Google Shape;205;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17720"/>
            </a:srgbClr>
          </a:solidFill>
          <a:ln>
            <a:noFill/>
          </a:ln>
        </p:spPr>
      </p:sp>
      <p:sp>
        <p:nvSpPr>
          <p:cNvPr id="206" name="Google Shape;206;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1"/>
              </a:solidFill>
              <a:prstDash val="solid"/>
              <a:round/>
              <a:headEnd len="med" w="med" type="none"/>
              <a:tailEnd len="med" w="med" type="none"/>
            </a:ln>
          </p:spPr>
        </p:sp>
        <p:sp>
          <p:nvSpPr>
            <p:cNvPr id="211" name="Google Shape;211;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1"/>
              </a:solidFill>
              <a:prstDash val="solid"/>
              <a:round/>
              <a:headEnd len="med" w="med" type="none"/>
              <a:tailEnd len="med" w="med" type="none"/>
            </a:ln>
          </p:spPr>
        </p:sp>
        <p:sp>
          <p:nvSpPr>
            <p:cNvPr id="212" name="Google Shape;212;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1"/>
              </a:solidFill>
              <a:prstDash val="solid"/>
              <a:round/>
              <a:headEnd len="med" w="med" type="none"/>
              <a:tailEnd len="med" w="med" type="none"/>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4" name="Google Shape;244;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5" name="Google Shape;245;p6"/>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6" name="Google Shape;246;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7" name="Shape 247"/>
        <p:cNvGrpSpPr/>
        <p:nvPr/>
      </p:nvGrpSpPr>
      <p:grpSpPr>
        <a:xfrm>
          <a:off x="0" y="0"/>
          <a:ext cx="0" cy="0"/>
          <a:chOff x="0" y="0"/>
          <a:chExt cx="0" cy="0"/>
        </a:xfrm>
      </p:grpSpPr>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8" name="Google Shape;288;p7"/>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9" name="Google Shape;289;p7"/>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0" name="Google Shape;290;p7"/>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1" name="Google Shape;291;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3" name="Google Shape;333;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2" name="Google Shape;342;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3" name="Google Shape;343;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5" name="Google Shape;375;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4" name="Google Shape;38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5" name="Google Shape;38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0.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kaggle.com/datasets/andrewmvd/lung-and-colon-cancer-histopathological-imag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0.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0.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5"/>
          <p:cNvSpPr txBox="1"/>
          <p:nvPr>
            <p:ph type="ctrTitle"/>
          </p:nvPr>
        </p:nvSpPr>
        <p:spPr>
          <a:xfrm>
            <a:off x="2037050" y="3363425"/>
            <a:ext cx="6421200" cy="115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800">
                <a:solidFill>
                  <a:srgbClr val="AFF000"/>
                </a:solidFill>
              </a:rPr>
              <a:t>DATS 6202</a:t>
            </a:r>
            <a:endParaRPr sz="2800">
              <a:solidFill>
                <a:srgbClr val="AFF000"/>
              </a:solidFill>
            </a:endParaRPr>
          </a:p>
          <a:p>
            <a:pPr indent="0" lvl="0" marL="0" rtl="0" algn="r">
              <a:spcBef>
                <a:spcPts val="0"/>
              </a:spcBef>
              <a:spcAft>
                <a:spcPts val="0"/>
              </a:spcAft>
              <a:buNone/>
            </a:pPr>
            <a:r>
              <a:rPr lang="en" sz="4100"/>
              <a:t>Identifying Lung Cancer with Convolutional Neural Networks</a:t>
            </a:r>
            <a:endParaRPr sz="4100"/>
          </a:p>
        </p:txBody>
      </p:sp>
      <p:sp>
        <p:nvSpPr>
          <p:cNvPr id="472" name="Google Shape;472;p15"/>
          <p:cNvSpPr txBox="1"/>
          <p:nvPr>
            <p:ph idx="4294967295" type="subTitle"/>
          </p:nvPr>
        </p:nvSpPr>
        <p:spPr>
          <a:xfrm>
            <a:off x="311700" y="4053325"/>
            <a:ext cx="8520600" cy="79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lt1"/>
                </a:solidFill>
              </a:rPr>
              <a:t>Will Arliss</a:t>
            </a:r>
            <a:endParaRPr b="1">
              <a:solidFill>
                <a:schemeClr val="lt1"/>
              </a:solidFill>
            </a:endParaRPr>
          </a:p>
          <a:p>
            <a:pPr indent="0" lvl="0" marL="0" rtl="0" algn="l">
              <a:spcBef>
                <a:spcPts val="600"/>
              </a:spcBef>
              <a:spcAft>
                <a:spcPts val="0"/>
              </a:spcAft>
              <a:buNone/>
            </a:pPr>
            <a:r>
              <a:rPr b="1" lang="en">
                <a:solidFill>
                  <a:schemeClr val="lt1"/>
                </a:solidFill>
              </a:rPr>
              <a:t>Alice Pascalev</a:t>
            </a:r>
            <a:endParaRPr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3" name="Shape 533"/>
        <p:cNvGrpSpPr/>
        <p:nvPr/>
      </p:nvGrpSpPr>
      <p:grpSpPr>
        <a:xfrm>
          <a:off x="0" y="0"/>
          <a:ext cx="0" cy="0"/>
          <a:chOff x="0" y="0"/>
          <a:chExt cx="0" cy="0"/>
        </a:xfrm>
      </p:grpSpPr>
      <p:sp>
        <p:nvSpPr>
          <p:cNvPr id="534" name="Google Shape;534;p24"/>
          <p:cNvSpPr txBox="1"/>
          <p:nvPr/>
        </p:nvSpPr>
        <p:spPr>
          <a:xfrm>
            <a:off x="2759250" y="165525"/>
            <a:ext cx="3625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latin typeface="Source Sans Pro"/>
                <a:ea typeface="Source Sans Pro"/>
                <a:cs typeface="Source Sans Pro"/>
                <a:sym typeface="Source Sans Pro"/>
              </a:rPr>
              <a:t>Image Size</a:t>
            </a:r>
            <a:r>
              <a:rPr b="1" lang="en" sz="1600">
                <a:solidFill>
                  <a:schemeClr val="accent1"/>
                </a:solidFill>
                <a:latin typeface="Source Sans Pro"/>
                <a:ea typeface="Source Sans Pro"/>
                <a:cs typeface="Source Sans Pro"/>
                <a:sym typeface="Source Sans Pro"/>
              </a:rPr>
              <a:t> Analysis</a:t>
            </a:r>
            <a:endParaRPr b="1" sz="1600">
              <a:solidFill>
                <a:schemeClr val="accent1"/>
              </a:solidFill>
              <a:latin typeface="Source Sans Pro"/>
              <a:ea typeface="Source Sans Pro"/>
              <a:cs typeface="Source Sans Pro"/>
              <a:sym typeface="Source Sans Pro"/>
            </a:endParaRPr>
          </a:p>
        </p:txBody>
      </p:sp>
      <p:pic>
        <p:nvPicPr>
          <p:cNvPr id="535" name="Google Shape;535;p24"/>
          <p:cNvPicPr preferRelativeResize="0"/>
          <p:nvPr/>
        </p:nvPicPr>
        <p:blipFill rotWithShape="1">
          <a:blip r:embed="rId3">
            <a:alphaModFix/>
          </a:blip>
          <a:srcRect b="0" l="32326" r="34774" t="49987"/>
          <a:stretch/>
        </p:blipFill>
        <p:spPr>
          <a:xfrm>
            <a:off x="800825" y="1595175"/>
            <a:ext cx="2138825" cy="2128100"/>
          </a:xfrm>
          <a:prstGeom prst="rect">
            <a:avLst/>
          </a:prstGeom>
          <a:noFill/>
          <a:ln>
            <a:noFill/>
          </a:ln>
        </p:spPr>
      </p:pic>
      <p:pic>
        <p:nvPicPr>
          <p:cNvPr id="536" name="Google Shape;536;p24"/>
          <p:cNvPicPr preferRelativeResize="0"/>
          <p:nvPr/>
        </p:nvPicPr>
        <p:blipFill rotWithShape="1">
          <a:blip r:embed="rId4">
            <a:alphaModFix/>
          </a:blip>
          <a:srcRect b="0" l="33129" r="34213" t="49987"/>
          <a:stretch/>
        </p:blipFill>
        <p:spPr>
          <a:xfrm>
            <a:off x="3444450" y="1585375"/>
            <a:ext cx="2138825" cy="2128100"/>
          </a:xfrm>
          <a:prstGeom prst="rect">
            <a:avLst/>
          </a:prstGeom>
          <a:noFill/>
          <a:ln>
            <a:noFill/>
          </a:ln>
        </p:spPr>
      </p:pic>
      <p:pic>
        <p:nvPicPr>
          <p:cNvPr id="537" name="Google Shape;537;p24"/>
          <p:cNvPicPr preferRelativeResize="0"/>
          <p:nvPr/>
        </p:nvPicPr>
        <p:blipFill rotWithShape="1">
          <a:blip r:embed="rId5">
            <a:alphaModFix/>
          </a:blip>
          <a:srcRect b="855" l="33197" r="27889" t="50259"/>
          <a:stretch/>
        </p:blipFill>
        <p:spPr>
          <a:xfrm>
            <a:off x="6074375" y="1626475"/>
            <a:ext cx="2544626" cy="2080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541" name="Shape 541"/>
        <p:cNvGrpSpPr/>
        <p:nvPr/>
      </p:nvGrpSpPr>
      <p:grpSpPr>
        <a:xfrm>
          <a:off x="0" y="0"/>
          <a:ext cx="0" cy="0"/>
          <a:chOff x="0" y="0"/>
          <a:chExt cx="0" cy="0"/>
        </a:xfrm>
      </p:grpSpPr>
      <p:sp>
        <p:nvSpPr>
          <p:cNvPr id="542" name="Google Shape;542;p25"/>
          <p:cNvSpPr txBox="1"/>
          <p:nvPr/>
        </p:nvSpPr>
        <p:spPr>
          <a:xfrm>
            <a:off x="2759250" y="165525"/>
            <a:ext cx="3625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latin typeface="Source Sans Pro"/>
                <a:ea typeface="Source Sans Pro"/>
                <a:cs typeface="Source Sans Pro"/>
                <a:sym typeface="Source Sans Pro"/>
              </a:rPr>
              <a:t>Pixel Statistics - Benign (lung_n)</a:t>
            </a:r>
            <a:endParaRPr b="1" sz="1600">
              <a:solidFill>
                <a:schemeClr val="accent1"/>
              </a:solidFill>
              <a:latin typeface="Source Sans Pro"/>
              <a:ea typeface="Source Sans Pro"/>
              <a:cs typeface="Source Sans Pro"/>
              <a:sym typeface="Source Sans Pro"/>
            </a:endParaRPr>
          </a:p>
        </p:txBody>
      </p:sp>
      <p:pic>
        <p:nvPicPr>
          <p:cNvPr id="543" name="Google Shape;543;p25"/>
          <p:cNvPicPr preferRelativeResize="0"/>
          <p:nvPr/>
        </p:nvPicPr>
        <p:blipFill>
          <a:blip r:embed="rId3">
            <a:alphaModFix/>
          </a:blip>
          <a:stretch>
            <a:fillRect/>
          </a:stretch>
        </p:blipFill>
        <p:spPr>
          <a:xfrm>
            <a:off x="1321375" y="709750"/>
            <a:ext cx="6501261" cy="4255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547" name="Shape 547"/>
        <p:cNvGrpSpPr/>
        <p:nvPr/>
      </p:nvGrpSpPr>
      <p:grpSpPr>
        <a:xfrm>
          <a:off x="0" y="0"/>
          <a:ext cx="0" cy="0"/>
          <a:chOff x="0" y="0"/>
          <a:chExt cx="0" cy="0"/>
        </a:xfrm>
      </p:grpSpPr>
      <p:sp>
        <p:nvSpPr>
          <p:cNvPr id="548" name="Google Shape;548;p26"/>
          <p:cNvSpPr txBox="1"/>
          <p:nvPr/>
        </p:nvSpPr>
        <p:spPr>
          <a:xfrm>
            <a:off x="1987050" y="191700"/>
            <a:ext cx="5169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latin typeface="Source Sans Pro"/>
                <a:ea typeface="Source Sans Pro"/>
                <a:cs typeface="Source Sans Pro"/>
                <a:sym typeface="Source Sans Pro"/>
              </a:rPr>
              <a:t>Pixel Statistics - A</a:t>
            </a:r>
            <a:r>
              <a:rPr b="1" lang="en" sz="1600">
                <a:solidFill>
                  <a:schemeClr val="accent1"/>
                </a:solidFill>
                <a:latin typeface="Source Sans Pro"/>
                <a:ea typeface="Source Sans Pro"/>
                <a:cs typeface="Source Sans Pro"/>
                <a:sym typeface="Source Sans Pro"/>
              </a:rPr>
              <a:t>denocarcinoma (lung_aca)</a:t>
            </a:r>
            <a:endParaRPr b="1" sz="1600">
              <a:solidFill>
                <a:schemeClr val="accent1"/>
              </a:solidFill>
              <a:latin typeface="Source Sans Pro"/>
              <a:ea typeface="Source Sans Pro"/>
              <a:cs typeface="Source Sans Pro"/>
              <a:sym typeface="Source Sans Pro"/>
            </a:endParaRPr>
          </a:p>
        </p:txBody>
      </p:sp>
      <p:pic>
        <p:nvPicPr>
          <p:cNvPr id="549" name="Google Shape;549;p26"/>
          <p:cNvPicPr preferRelativeResize="0"/>
          <p:nvPr/>
        </p:nvPicPr>
        <p:blipFill>
          <a:blip r:embed="rId3">
            <a:alphaModFix/>
          </a:blip>
          <a:stretch>
            <a:fillRect/>
          </a:stretch>
        </p:blipFill>
        <p:spPr>
          <a:xfrm>
            <a:off x="1297125" y="735925"/>
            <a:ext cx="6549738" cy="4255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553" name="Shape 553"/>
        <p:cNvGrpSpPr/>
        <p:nvPr/>
      </p:nvGrpSpPr>
      <p:grpSpPr>
        <a:xfrm>
          <a:off x="0" y="0"/>
          <a:ext cx="0" cy="0"/>
          <a:chOff x="0" y="0"/>
          <a:chExt cx="0" cy="0"/>
        </a:xfrm>
      </p:grpSpPr>
      <p:sp>
        <p:nvSpPr>
          <p:cNvPr id="554" name="Google Shape;554;p27"/>
          <p:cNvSpPr txBox="1"/>
          <p:nvPr/>
        </p:nvSpPr>
        <p:spPr>
          <a:xfrm>
            <a:off x="1725450" y="178600"/>
            <a:ext cx="5693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latin typeface="Source Sans Pro"/>
                <a:ea typeface="Source Sans Pro"/>
                <a:cs typeface="Source Sans Pro"/>
                <a:sym typeface="Source Sans Pro"/>
              </a:rPr>
              <a:t>Pixel Statistics - Squamous Cell Carcinoma (lung_scc)</a:t>
            </a:r>
            <a:endParaRPr b="1" sz="1600">
              <a:solidFill>
                <a:schemeClr val="accent1"/>
              </a:solidFill>
              <a:latin typeface="Source Sans Pro"/>
              <a:ea typeface="Source Sans Pro"/>
              <a:cs typeface="Source Sans Pro"/>
              <a:sym typeface="Source Sans Pro"/>
            </a:endParaRPr>
          </a:p>
        </p:txBody>
      </p:sp>
      <p:pic>
        <p:nvPicPr>
          <p:cNvPr id="555" name="Google Shape;555;p27"/>
          <p:cNvPicPr preferRelativeResize="0"/>
          <p:nvPr/>
        </p:nvPicPr>
        <p:blipFill>
          <a:blip r:embed="rId3">
            <a:alphaModFix/>
          </a:blip>
          <a:stretch>
            <a:fillRect/>
          </a:stretch>
        </p:blipFill>
        <p:spPr>
          <a:xfrm>
            <a:off x="1302513" y="712075"/>
            <a:ext cx="6538965" cy="4255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Pre-Processing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29"/>
          <p:cNvSpPr txBox="1"/>
          <p:nvPr>
            <p:ph type="title"/>
          </p:nvPr>
        </p:nvSpPr>
        <p:spPr>
          <a:xfrm>
            <a:off x="1047750" y="3293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Adjusting the Data</a:t>
            </a:r>
            <a:endParaRPr/>
          </a:p>
        </p:txBody>
      </p:sp>
      <p:sp>
        <p:nvSpPr>
          <p:cNvPr id="566" name="Google Shape;566;p29"/>
          <p:cNvSpPr txBox="1"/>
          <p:nvPr>
            <p:ph idx="1" type="body"/>
          </p:nvPr>
        </p:nvSpPr>
        <p:spPr>
          <a:xfrm>
            <a:off x="1075850" y="1159175"/>
            <a:ext cx="6996600" cy="1922100"/>
          </a:xfrm>
          <a:prstGeom prst="rect">
            <a:avLst/>
          </a:prstGeom>
        </p:spPr>
        <p:txBody>
          <a:bodyPr anchorCtr="0" anchor="t" bIns="91425" lIns="91425" spcFirstLastPara="1" rIns="91425" wrap="square" tIns="91425">
            <a:noAutofit/>
          </a:bodyPr>
          <a:lstStyle/>
          <a:p>
            <a:pPr indent="-349250" lvl="0" marL="457200" rtl="0" algn="l">
              <a:spcBef>
                <a:spcPts val="600"/>
              </a:spcBef>
              <a:spcAft>
                <a:spcPts val="0"/>
              </a:spcAft>
              <a:buSzPts val="1900"/>
              <a:buChar char="★"/>
            </a:pPr>
            <a:r>
              <a:rPr lang="en" sz="1900"/>
              <a:t>Working with a large image data set is computationally expensive, so we </a:t>
            </a:r>
            <a:r>
              <a:rPr lang="en" sz="1900"/>
              <a:t>took two steps to make our code work in Colab (and run much faster, locally)</a:t>
            </a:r>
            <a:endParaRPr sz="1900"/>
          </a:p>
          <a:p>
            <a:pPr indent="-349250" lvl="0" marL="457200" rtl="0" algn="l">
              <a:spcBef>
                <a:spcPts val="0"/>
              </a:spcBef>
              <a:spcAft>
                <a:spcPts val="0"/>
              </a:spcAft>
              <a:buSzPts val="1900"/>
              <a:buChar char="★"/>
            </a:pPr>
            <a:r>
              <a:rPr lang="en" sz="1900"/>
              <a:t>Undersampling</a:t>
            </a:r>
            <a:endParaRPr sz="1900"/>
          </a:p>
          <a:p>
            <a:pPr indent="-336550" lvl="1" marL="914400" rtl="0" algn="l">
              <a:spcBef>
                <a:spcPts val="0"/>
              </a:spcBef>
              <a:spcAft>
                <a:spcPts val="0"/>
              </a:spcAft>
              <a:buSzPts val="1700"/>
              <a:buChar char="○"/>
            </a:pPr>
            <a:r>
              <a:rPr lang="en" sz="1700"/>
              <a:t>Reduced data to 1,200 images</a:t>
            </a:r>
            <a:endParaRPr sz="1700"/>
          </a:p>
          <a:p>
            <a:pPr indent="-336550" lvl="2" marL="1371600" rtl="0" algn="l">
              <a:spcBef>
                <a:spcPts val="0"/>
              </a:spcBef>
              <a:spcAft>
                <a:spcPts val="0"/>
              </a:spcAft>
              <a:buSzPts val="1700"/>
              <a:buChar char="■"/>
            </a:pPr>
            <a:r>
              <a:rPr lang="en" sz="1700"/>
              <a:t>Train - 1000</a:t>
            </a:r>
            <a:endParaRPr sz="1700"/>
          </a:p>
          <a:p>
            <a:pPr indent="-336550" lvl="2" marL="1371600" rtl="0" algn="l">
              <a:spcBef>
                <a:spcPts val="0"/>
              </a:spcBef>
              <a:spcAft>
                <a:spcPts val="0"/>
              </a:spcAft>
              <a:buSzPts val="1700"/>
              <a:buChar char="■"/>
            </a:pPr>
            <a:r>
              <a:rPr lang="en" sz="1700"/>
              <a:t>Validation - 100</a:t>
            </a:r>
            <a:endParaRPr sz="1700"/>
          </a:p>
          <a:p>
            <a:pPr indent="-336550" lvl="2" marL="1371600" rtl="0" algn="l">
              <a:spcBef>
                <a:spcPts val="0"/>
              </a:spcBef>
              <a:spcAft>
                <a:spcPts val="0"/>
              </a:spcAft>
              <a:buSzPts val="1700"/>
              <a:buChar char="■"/>
            </a:pPr>
            <a:r>
              <a:rPr lang="en" sz="1700"/>
              <a:t>Test - 100</a:t>
            </a:r>
            <a:endParaRPr sz="1700"/>
          </a:p>
          <a:p>
            <a:pPr indent="-349250" lvl="0" marL="457200" rtl="0" algn="l">
              <a:spcBef>
                <a:spcPts val="0"/>
              </a:spcBef>
              <a:spcAft>
                <a:spcPts val="0"/>
              </a:spcAft>
              <a:buSzPts val="1900"/>
              <a:buChar char="★"/>
            </a:pPr>
            <a:r>
              <a:rPr lang="en" sz="1900"/>
              <a:t>Reducing Image Size</a:t>
            </a:r>
            <a:endParaRPr sz="1900"/>
          </a:p>
          <a:p>
            <a:pPr indent="-336550" lvl="1" marL="914400" rtl="0" algn="l">
              <a:spcBef>
                <a:spcPts val="0"/>
              </a:spcBef>
              <a:spcAft>
                <a:spcPts val="0"/>
              </a:spcAft>
              <a:buSzPts val="1700"/>
              <a:buChar char="○"/>
            </a:pPr>
            <a:r>
              <a:rPr lang="en" sz="1700"/>
              <a:t>768x768 pixels → 256x256 pixels</a:t>
            </a:r>
            <a:endParaRPr sz="1700"/>
          </a:p>
          <a:p>
            <a:pPr indent="-336550" lvl="2" marL="1371600" rtl="0" algn="l">
              <a:spcBef>
                <a:spcPts val="0"/>
              </a:spcBef>
              <a:spcAft>
                <a:spcPts val="0"/>
              </a:spcAft>
              <a:buSzPts val="1700"/>
              <a:buChar char="■"/>
            </a:pPr>
            <a:r>
              <a:rPr lang="en" sz="1700"/>
              <a:t>(224x224 pixels for pre-trained model)</a:t>
            </a:r>
            <a:endParaRPr sz="1700"/>
          </a:p>
        </p:txBody>
      </p:sp>
      <p:sp>
        <p:nvSpPr>
          <p:cNvPr id="567" name="Google Shape;567;p29"/>
          <p:cNvSpPr txBox="1"/>
          <p:nvPr/>
        </p:nvSpPr>
        <p:spPr>
          <a:xfrm>
            <a:off x="5975275" y="2126025"/>
            <a:ext cx="24099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3"/>
                </a:solidFill>
                <a:latin typeface="Source Sans Pro"/>
                <a:ea typeface="Source Sans Pro"/>
                <a:cs typeface="Source Sans Pro"/>
                <a:sym typeface="Source Sans Pro"/>
              </a:rPr>
              <a:t>Note: The original lung image dataset was based on 750 images, augmented to 15,000 for public use &amp; research. The reduced dataset is still larger than the original dataset, but is easier for our computers (and Colab) to handle</a:t>
            </a:r>
            <a:endParaRPr sz="1300">
              <a:solidFill>
                <a:schemeClr val="accent3"/>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pic>
        <p:nvPicPr>
          <p:cNvPr id="572" name="Google Shape;572;p30"/>
          <p:cNvPicPr preferRelativeResize="0"/>
          <p:nvPr/>
        </p:nvPicPr>
        <p:blipFill>
          <a:blip r:embed="rId3">
            <a:alphaModFix/>
          </a:blip>
          <a:stretch>
            <a:fillRect/>
          </a:stretch>
        </p:blipFill>
        <p:spPr>
          <a:xfrm>
            <a:off x="1953251" y="802125"/>
            <a:ext cx="5095925" cy="3801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1"/>
          <p:cNvSpPr txBox="1"/>
          <p:nvPr>
            <p:ph type="title"/>
          </p:nvPr>
        </p:nvSpPr>
        <p:spPr>
          <a:xfrm>
            <a:off x="2038350" y="2539125"/>
            <a:ext cx="6996600" cy="7158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SzPts val="3000"/>
              <a:buAutoNum type="arabicPeriod"/>
            </a:pPr>
            <a:r>
              <a:rPr lang="en" sz="3000"/>
              <a:t>Baseline Model</a:t>
            </a:r>
            <a:endParaRPr sz="3000"/>
          </a:p>
          <a:p>
            <a:pPr indent="-419100" lvl="0" marL="457200" rtl="0" algn="l">
              <a:spcBef>
                <a:spcPts val="0"/>
              </a:spcBef>
              <a:spcAft>
                <a:spcPts val="0"/>
              </a:spcAft>
              <a:buClr>
                <a:schemeClr val="accent2"/>
              </a:buClr>
              <a:buSzPts val="3000"/>
              <a:buAutoNum type="arabicPeriod"/>
            </a:pPr>
            <a:r>
              <a:rPr lang="en" sz="3000">
                <a:solidFill>
                  <a:schemeClr val="accent2"/>
                </a:solidFill>
              </a:rPr>
              <a:t>MobileNetV2</a:t>
            </a:r>
            <a:endParaRPr sz="3000">
              <a:solidFill>
                <a:schemeClr val="accent2"/>
              </a:solidFill>
            </a:endParaRPr>
          </a:p>
          <a:p>
            <a:pPr indent="-419100" lvl="0" marL="457200" rtl="0" algn="l">
              <a:spcBef>
                <a:spcPts val="0"/>
              </a:spcBef>
              <a:spcAft>
                <a:spcPts val="0"/>
              </a:spcAft>
              <a:buClr>
                <a:schemeClr val="accent2"/>
              </a:buClr>
              <a:buSzPts val="3000"/>
              <a:buAutoNum type="arabicPeriod"/>
            </a:pPr>
            <a:r>
              <a:rPr lang="en" sz="3000">
                <a:solidFill>
                  <a:schemeClr val="accent2"/>
                </a:solidFill>
              </a:rPr>
              <a:t>MobileNetV3Small</a:t>
            </a:r>
            <a:endParaRPr sz="3000">
              <a:solidFill>
                <a:schemeClr val="accent2"/>
              </a:solidFill>
            </a:endParaRPr>
          </a:p>
          <a:p>
            <a:pPr indent="-419100" lvl="0" marL="457200" rtl="0" algn="l">
              <a:spcBef>
                <a:spcPts val="0"/>
              </a:spcBef>
              <a:spcAft>
                <a:spcPts val="0"/>
              </a:spcAft>
              <a:buClr>
                <a:schemeClr val="accent2"/>
              </a:buClr>
              <a:buSzPts val="3000"/>
              <a:buAutoNum type="arabicPeriod"/>
            </a:pPr>
            <a:r>
              <a:rPr lang="en" sz="3000">
                <a:solidFill>
                  <a:schemeClr val="accent2"/>
                </a:solidFill>
              </a:rPr>
              <a:t>NASNetMobile</a:t>
            </a:r>
            <a:endParaRPr sz="3000">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2"/>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note on model choice…</a:t>
            </a:r>
            <a:endParaRPr/>
          </a:p>
        </p:txBody>
      </p:sp>
      <p:sp>
        <p:nvSpPr>
          <p:cNvPr id="583" name="Google Shape;583;p32"/>
          <p:cNvSpPr txBox="1"/>
          <p:nvPr>
            <p:ph idx="1" type="body"/>
          </p:nvPr>
        </p:nvSpPr>
        <p:spPr>
          <a:xfrm>
            <a:off x="1075850" y="1540175"/>
            <a:ext cx="6515100" cy="2124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"Mobile" models motivated by previously mentioned memory/space problems</a:t>
            </a:r>
            <a:endParaRPr/>
          </a:p>
          <a:p>
            <a:pPr indent="-355600" lvl="0" marL="457200" rtl="0" algn="l">
              <a:spcBef>
                <a:spcPts val="0"/>
              </a:spcBef>
              <a:spcAft>
                <a:spcPts val="0"/>
              </a:spcAft>
              <a:buSzPts val="2000"/>
              <a:buChar char="◉"/>
            </a:pPr>
            <a:r>
              <a:rPr lang="en"/>
              <a:t>Initially had trouble training larger models like ResNet</a:t>
            </a:r>
            <a:endParaRPr/>
          </a:p>
          <a:p>
            <a:pPr indent="-355600" lvl="0" marL="457200" rtl="0" algn="l">
              <a:spcBef>
                <a:spcPts val="0"/>
              </a:spcBef>
              <a:spcAft>
                <a:spcPts val="0"/>
              </a:spcAft>
              <a:buSzPts val="2000"/>
              <a:buChar char="◉"/>
            </a:pPr>
            <a:r>
              <a:rPr lang="en"/>
              <a:t>Resorted to these smaller models designed to operate on limited compute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3"/>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Baseline Model</a:t>
            </a:r>
            <a:endParaRPr/>
          </a:p>
        </p:txBody>
      </p:sp>
      <p:sp>
        <p:nvSpPr>
          <p:cNvPr id="589" name="Google Shape;589;p33"/>
          <p:cNvSpPr txBox="1"/>
          <p:nvPr>
            <p:ph idx="1" type="body"/>
          </p:nvPr>
        </p:nvSpPr>
        <p:spPr>
          <a:xfrm>
            <a:off x="1075850" y="1540175"/>
            <a:ext cx="4107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 Accuracy: 70% on Validation Set</a:t>
            </a:r>
            <a:endParaRPr/>
          </a:p>
        </p:txBody>
      </p:sp>
      <p:pic>
        <p:nvPicPr>
          <p:cNvPr id="590" name="Google Shape;590;p33"/>
          <p:cNvPicPr preferRelativeResize="0"/>
          <p:nvPr/>
        </p:nvPicPr>
        <p:blipFill rotWithShape="1">
          <a:blip r:embed="rId3">
            <a:alphaModFix/>
          </a:blip>
          <a:srcRect b="0" l="0" r="0" t="1429"/>
          <a:stretch/>
        </p:blipFill>
        <p:spPr>
          <a:xfrm>
            <a:off x="5225175" y="1469225"/>
            <a:ext cx="3637649" cy="2691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About the Dataset</a:t>
            </a:r>
            <a:endParaRPr/>
          </a:p>
        </p:txBody>
      </p:sp>
      <p:sp>
        <p:nvSpPr>
          <p:cNvPr id="478" name="Google Shape;478;p1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p>
            <a:pPr indent="0" lvl="0" marL="0" rtl="0" algn="l">
              <a:lnSpc>
                <a:spcPct val="122222"/>
              </a:lnSpc>
              <a:spcBef>
                <a:spcPts val="600"/>
              </a:spcBef>
              <a:spcAft>
                <a:spcPts val="0"/>
              </a:spcAft>
              <a:buNone/>
            </a:pPr>
            <a:r>
              <a:rPr b="1" lang="en" sz="1500">
                <a:solidFill>
                  <a:srgbClr val="202124"/>
                </a:solidFill>
                <a:highlight>
                  <a:srgbClr val="FFFFFF"/>
                </a:highlight>
              </a:rPr>
              <a:t>Lung and Colon Cancer Histopathological Images</a:t>
            </a:r>
            <a:endParaRPr b="1" sz="1500">
              <a:solidFill>
                <a:srgbClr val="202124"/>
              </a:solidFill>
              <a:highlight>
                <a:srgbClr val="FFFFFF"/>
              </a:highlight>
            </a:endParaRPr>
          </a:p>
          <a:p>
            <a:pPr indent="-323850" lvl="0" marL="457200" marR="0" rtl="0" algn="l">
              <a:lnSpc>
                <a:spcPct val="122222"/>
              </a:lnSpc>
              <a:spcBef>
                <a:spcPts val="600"/>
              </a:spcBef>
              <a:spcAft>
                <a:spcPts val="0"/>
              </a:spcAft>
              <a:buClr>
                <a:srgbClr val="202124"/>
              </a:buClr>
              <a:buSzPts val="1500"/>
              <a:buChar char="◉"/>
            </a:pPr>
            <a:r>
              <a:rPr lang="en" sz="1500">
                <a:solidFill>
                  <a:srgbClr val="202124"/>
                </a:solidFill>
                <a:highlight>
                  <a:srgbClr val="FFFFFF"/>
                </a:highlight>
              </a:rPr>
              <a:t>HIPAA-compliant</a:t>
            </a:r>
            <a:endParaRPr sz="1500">
              <a:solidFill>
                <a:srgbClr val="202124"/>
              </a:solidFill>
              <a:highlight>
                <a:srgbClr val="FFFFFF"/>
              </a:highlight>
            </a:endParaRPr>
          </a:p>
          <a:p>
            <a:pPr indent="-323850" lvl="0" marL="457200" marR="0" rtl="0" algn="l">
              <a:lnSpc>
                <a:spcPct val="122222"/>
              </a:lnSpc>
              <a:spcBef>
                <a:spcPts val="0"/>
              </a:spcBef>
              <a:spcAft>
                <a:spcPts val="0"/>
              </a:spcAft>
              <a:buClr>
                <a:srgbClr val="202124"/>
              </a:buClr>
              <a:buSzPts val="1500"/>
              <a:buChar char="◉"/>
            </a:pPr>
            <a:r>
              <a:rPr lang="en" sz="1500">
                <a:solidFill>
                  <a:srgbClr val="202124"/>
                </a:solidFill>
                <a:highlight>
                  <a:srgbClr val="FFFFFF"/>
                </a:highlight>
              </a:rPr>
              <a:t>De-identified</a:t>
            </a:r>
            <a:endParaRPr sz="1500">
              <a:solidFill>
                <a:srgbClr val="202124"/>
              </a:solidFill>
              <a:highlight>
                <a:srgbClr val="FFFFFF"/>
              </a:highlight>
            </a:endParaRPr>
          </a:p>
          <a:p>
            <a:pPr indent="-323850" lvl="0" marL="457200" marR="0" rtl="0" algn="l">
              <a:lnSpc>
                <a:spcPct val="122222"/>
              </a:lnSpc>
              <a:spcBef>
                <a:spcPts val="0"/>
              </a:spcBef>
              <a:spcAft>
                <a:spcPts val="0"/>
              </a:spcAft>
              <a:buClr>
                <a:srgbClr val="202124"/>
              </a:buClr>
              <a:buSzPts val="1500"/>
              <a:buChar char="◉"/>
            </a:pPr>
            <a:r>
              <a:rPr lang="en" sz="1500">
                <a:solidFill>
                  <a:srgbClr val="202124"/>
                </a:solidFill>
                <a:highlight>
                  <a:srgbClr val="FFFFFF"/>
                </a:highlight>
              </a:rPr>
              <a:t>750 lung &amp; 500 colon images, augmented to 25,000</a:t>
            </a:r>
            <a:endParaRPr sz="1500">
              <a:solidFill>
                <a:srgbClr val="202124"/>
              </a:solidFill>
              <a:highlight>
                <a:srgbClr val="FFFFFF"/>
              </a:highlight>
            </a:endParaRPr>
          </a:p>
          <a:p>
            <a:pPr indent="0" lvl="0" marL="0" marR="192451" rtl="0" algn="l">
              <a:lnSpc>
                <a:spcPct val="100000"/>
              </a:lnSpc>
              <a:spcBef>
                <a:spcPts val="600"/>
              </a:spcBef>
              <a:spcAft>
                <a:spcPts val="0"/>
              </a:spcAft>
              <a:buNone/>
            </a:pPr>
            <a:r>
              <a:rPr lang="en" sz="1000">
                <a:solidFill>
                  <a:schemeClr val="dk2"/>
                </a:solidFill>
                <a:highlight>
                  <a:srgbClr val="FFFFFF"/>
                </a:highlight>
              </a:rPr>
              <a:t>Compiled by Borkowski AA, Bui MM, Thomas LB, Wilson CP, DeLand LA, Mastorides SM. Lung and Colon Cancer Histopathological Image Dataset (LC25000). arXiv:1912.12142v1 [eess.IV], 2019</a:t>
            </a:r>
            <a:endParaRPr sz="1000">
              <a:solidFill>
                <a:schemeClr val="dk2"/>
              </a:solidFill>
              <a:highlight>
                <a:srgbClr val="FFFFFF"/>
              </a:highlight>
            </a:endParaRPr>
          </a:p>
          <a:p>
            <a:pPr indent="0" lvl="0" marL="0" marR="192451" rtl="0" algn="r">
              <a:lnSpc>
                <a:spcPct val="100000"/>
              </a:lnSpc>
              <a:spcBef>
                <a:spcPts val="600"/>
              </a:spcBef>
              <a:spcAft>
                <a:spcPts val="0"/>
              </a:spcAft>
              <a:buNone/>
            </a:pPr>
            <a:r>
              <a:rPr lang="en" sz="1000">
                <a:solidFill>
                  <a:schemeClr val="dk2"/>
                </a:solidFill>
                <a:highlight>
                  <a:srgbClr val="FFFFFF"/>
                </a:highlight>
              </a:rPr>
              <a:t>Accessed on </a:t>
            </a:r>
            <a:r>
              <a:rPr lang="en" sz="1000" u="sng">
                <a:solidFill>
                  <a:schemeClr val="dk2"/>
                </a:solidFill>
                <a:highlight>
                  <a:srgbClr val="FFFFFF"/>
                </a:highlight>
                <a:hlinkClick r:id="rId3">
                  <a:extLst>
                    <a:ext uri="{A12FA001-AC4F-418D-AE19-62706E023703}">
                      <ahyp:hlinkClr val="tx"/>
                    </a:ext>
                  </a:extLst>
                </a:hlinkClick>
              </a:rPr>
              <a:t>Kaggle</a:t>
            </a:r>
            <a:endParaRPr sz="1000">
              <a:solidFill>
                <a:schemeClr val="dk2"/>
              </a:solidFill>
              <a:highlight>
                <a:srgbClr val="FFFFFF"/>
              </a:highlight>
            </a:endParaRPr>
          </a:p>
          <a:p>
            <a:pPr indent="0" lvl="0" marL="457200" rtl="0" algn="l">
              <a:lnSpc>
                <a:spcPct val="100000"/>
              </a:lnSpc>
              <a:spcBef>
                <a:spcPts val="600"/>
              </a:spcBef>
              <a:spcAft>
                <a:spcPts val="0"/>
              </a:spcAft>
              <a:buNone/>
            </a:pPr>
            <a:r>
              <a:t/>
            </a:r>
            <a:endParaRPr b="1" sz="1300">
              <a:solidFill>
                <a:srgbClr val="202124"/>
              </a:solidFill>
              <a:highlight>
                <a:srgbClr val="FFFFFF"/>
              </a:highlight>
            </a:endParaRPr>
          </a:p>
          <a:p>
            <a:pPr indent="0" lvl="0" marL="457200" rtl="0" algn="l">
              <a:lnSpc>
                <a:spcPct val="122222"/>
              </a:lnSpc>
              <a:spcBef>
                <a:spcPts val="600"/>
              </a:spcBef>
              <a:spcAft>
                <a:spcPts val="0"/>
              </a:spcAft>
              <a:buNone/>
            </a:pPr>
            <a:r>
              <a:t/>
            </a:r>
            <a:endParaRPr b="1" sz="1300">
              <a:solidFill>
                <a:srgbClr val="202124"/>
              </a:solidFill>
              <a:highlight>
                <a:srgbClr val="FFFFFF"/>
              </a:highlight>
            </a:endParaRPr>
          </a:p>
          <a:p>
            <a:pPr indent="0" lvl="0" marL="0" rtl="0" algn="l">
              <a:spcBef>
                <a:spcPts val="600"/>
              </a:spcBef>
              <a:spcAft>
                <a:spcPts val="0"/>
              </a:spcAft>
              <a:buNone/>
            </a:pPr>
            <a:r>
              <a:t/>
            </a:r>
            <a:endParaRPr b="1" sz="1300"/>
          </a:p>
        </p:txBody>
      </p:sp>
      <p:sp>
        <p:nvSpPr>
          <p:cNvPr id="479" name="Google Shape;479;p16"/>
          <p:cNvSpPr txBox="1"/>
          <p:nvPr>
            <p:ph idx="1" type="body"/>
          </p:nvPr>
        </p:nvSpPr>
        <p:spPr>
          <a:xfrm>
            <a:off x="5211675" y="1025250"/>
            <a:ext cx="4328100" cy="3416400"/>
          </a:xfrm>
          <a:prstGeom prst="rect">
            <a:avLst/>
          </a:prstGeom>
        </p:spPr>
        <p:txBody>
          <a:bodyPr anchorCtr="0" anchor="t" bIns="91425" lIns="91425" spcFirstLastPara="1" rIns="91425" wrap="square" tIns="91425">
            <a:noAutofit/>
          </a:bodyPr>
          <a:lstStyle/>
          <a:p>
            <a:pPr indent="0" lvl="0" marL="0" rtl="0" algn="l">
              <a:lnSpc>
                <a:spcPct val="122222"/>
              </a:lnSpc>
              <a:spcBef>
                <a:spcPts val="600"/>
              </a:spcBef>
              <a:spcAft>
                <a:spcPts val="0"/>
              </a:spcAft>
              <a:buNone/>
            </a:pPr>
            <a:r>
              <a:t/>
            </a:r>
            <a:endParaRPr b="1">
              <a:solidFill>
                <a:srgbClr val="202124"/>
              </a:solidFill>
              <a:highlight>
                <a:srgbClr val="FFFFFF"/>
              </a:highlight>
            </a:endParaRPr>
          </a:p>
          <a:p>
            <a:pPr indent="-342900" lvl="0" marL="457200" rtl="0" algn="l">
              <a:lnSpc>
                <a:spcPct val="122222"/>
              </a:lnSpc>
              <a:spcBef>
                <a:spcPts val="600"/>
              </a:spcBef>
              <a:spcAft>
                <a:spcPts val="0"/>
              </a:spcAft>
              <a:buClr>
                <a:srgbClr val="202124"/>
              </a:buClr>
              <a:buSzPts val="1800"/>
              <a:buChar char="◉"/>
            </a:pPr>
            <a:r>
              <a:rPr b="1" lang="en">
                <a:solidFill>
                  <a:srgbClr val="202124"/>
                </a:solidFill>
                <a:highlight>
                  <a:srgbClr val="FFFFFF"/>
                </a:highlight>
              </a:rPr>
              <a:t>25,000 images</a:t>
            </a:r>
            <a:endParaRPr b="1">
              <a:solidFill>
                <a:srgbClr val="202124"/>
              </a:solidFill>
              <a:highlight>
                <a:srgbClr val="FFFFFF"/>
              </a:highlight>
            </a:endParaRPr>
          </a:p>
          <a:p>
            <a:pPr indent="-342900" lvl="0" marL="457200" rtl="0" algn="l">
              <a:lnSpc>
                <a:spcPct val="122222"/>
              </a:lnSpc>
              <a:spcBef>
                <a:spcPts val="0"/>
              </a:spcBef>
              <a:spcAft>
                <a:spcPts val="0"/>
              </a:spcAft>
              <a:buClr>
                <a:srgbClr val="202124"/>
              </a:buClr>
              <a:buSzPts val="1800"/>
              <a:buChar char="◉"/>
            </a:pPr>
            <a:r>
              <a:rPr b="1" lang="en">
                <a:solidFill>
                  <a:srgbClr val="202124"/>
                </a:solidFill>
                <a:highlight>
                  <a:srgbClr val="FFFFFF"/>
                </a:highlight>
              </a:rPr>
              <a:t>5 classes (5,000/class)</a:t>
            </a:r>
            <a:endParaRPr b="1">
              <a:solidFill>
                <a:srgbClr val="202124"/>
              </a:solidFill>
              <a:highlight>
                <a:srgbClr val="FFFFFF"/>
              </a:highlight>
            </a:endParaRPr>
          </a:p>
          <a:p>
            <a:pPr indent="-327025" lvl="1" marL="914400" rtl="0" algn="l">
              <a:spcBef>
                <a:spcPts val="0"/>
              </a:spcBef>
              <a:spcAft>
                <a:spcPts val="0"/>
              </a:spcAft>
              <a:buClr>
                <a:srgbClr val="3C4043"/>
              </a:buClr>
              <a:buSzPts val="1550"/>
              <a:buChar char="◉"/>
            </a:pPr>
            <a:r>
              <a:rPr lang="en" sz="1550">
                <a:solidFill>
                  <a:srgbClr val="3C4043"/>
                </a:solidFill>
              </a:rPr>
              <a:t>Lung </a:t>
            </a:r>
            <a:r>
              <a:rPr lang="en" sz="1550">
                <a:solidFill>
                  <a:srgbClr val="6AA84F"/>
                </a:solidFill>
              </a:rPr>
              <a:t>benign tissue</a:t>
            </a:r>
            <a:endParaRPr sz="1550">
              <a:solidFill>
                <a:srgbClr val="6AA84F"/>
              </a:solidFill>
            </a:endParaRPr>
          </a:p>
          <a:p>
            <a:pPr indent="-327025" lvl="1" marL="914400" rtl="0" algn="l">
              <a:spcBef>
                <a:spcPts val="0"/>
              </a:spcBef>
              <a:spcAft>
                <a:spcPts val="0"/>
              </a:spcAft>
              <a:buClr>
                <a:srgbClr val="3C4043"/>
              </a:buClr>
              <a:buSzPts val="1550"/>
              <a:buChar char="◉"/>
            </a:pPr>
            <a:r>
              <a:rPr lang="en" sz="1550">
                <a:solidFill>
                  <a:srgbClr val="3C4043"/>
                </a:solidFill>
              </a:rPr>
              <a:t>Lung </a:t>
            </a:r>
            <a:r>
              <a:rPr lang="en" sz="1550">
                <a:solidFill>
                  <a:srgbClr val="A64D79"/>
                </a:solidFill>
              </a:rPr>
              <a:t>adenocarcinoma</a:t>
            </a:r>
            <a:endParaRPr sz="1550">
              <a:solidFill>
                <a:srgbClr val="A64D79"/>
              </a:solidFill>
            </a:endParaRPr>
          </a:p>
          <a:p>
            <a:pPr indent="-327025" lvl="1" marL="914400" rtl="0" algn="l">
              <a:spcBef>
                <a:spcPts val="0"/>
              </a:spcBef>
              <a:spcAft>
                <a:spcPts val="0"/>
              </a:spcAft>
              <a:buClr>
                <a:srgbClr val="3C4043"/>
              </a:buClr>
              <a:buSzPts val="1550"/>
              <a:buChar char="◉"/>
            </a:pPr>
            <a:r>
              <a:rPr lang="en" sz="1550">
                <a:solidFill>
                  <a:srgbClr val="3C4043"/>
                </a:solidFill>
              </a:rPr>
              <a:t>Lung </a:t>
            </a:r>
            <a:r>
              <a:rPr lang="en" sz="1550">
                <a:solidFill>
                  <a:srgbClr val="A64D79"/>
                </a:solidFill>
              </a:rPr>
              <a:t>squamous cell carcinoma</a:t>
            </a:r>
            <a:endParaRPr sz="1550">
              <a:solidFill>
                <a:srgbClr val="A64D79"/>
              </a:solidFill>
            </a:endParaRPr>
          </a:p>
          <a:p>
            <a:pPr indent="-327025" lvl="1" marL="914400" rtl="0" algn="l">
              <a:spcBef>
                <a:spcPts val="0"/>
              </a:spcBef>
              <a:spcAft>
                <a:spcPts val="0"/>
              </a:spcAft>
              <a:buClr>
                <a:srgbClr val="3C4043"/>
              </a:buClr>
              <a:buSzPts val="1550"/>
              <a:buChar char="◉"/>
            </a:pPr>
            <a:r>
              <a:rPr lang="en" sz="1550">
                <a:solidFill>
                  <a:srgbClr val="3C4043"/>
                </a:solidFill>
              </a:rPr>
              <a:t>Colon </a:t>
            </a:r>
            <a:r>
              <a:rPr lang="en" sz="1550">
                <a:solidFill>
                  <a:srgbClr val="6AA84F"/>
                </a:solidFill>
              </a:rPr>
              <a:t>benign tissue</a:t>
            </a:r>
            <a:endParaRPr sz="1550">
              <a:solidFill>
                <a:srgbClr val="3C4043"/>
              </a:solidFill>
            </a:endParaRPr>
          </a:p>
          <a:p>
            <a:pPr indent="-327025" lvl="1" marL="914400" rtl="0" algn="l">
              <a:spcBef>
                <a:spcPts val="0"/>
              </a:spcBef>
              <a:spcAft>
                <a:spcPts val="0"/>
              </a:spcAft>
              <a:buClr>
                <a:srgbClr val="3C4043"/>
              </a:buClr>
              <a:buSzPts val="1550"/>
              <a:buChar char="◉"/>
            </a:pPr>
            <a:r>
              <a:rPr lang="en" sz="1550">
                <a:solidFill>
                  <a:srgbClr val="3C4043"/>
                </a:solidFill>
              </a:rPr>
              <a:t>Colon </a:t>
            </a:r>
            <a:r>
              <a:rPr lang="en" sz="1550">
                <a:solidFill>
                  <a:srgbClr val="A64D79"/>
                </a:solidFill>
              </a:rPr>
              <a:t>adenocarcinoma</a:t>
            </a:r>
            <a:endParaRPr sz="1550">
              <a:solidFill>
                <a:srgbClr val="A64D79"/>
              </a:solidFill>
            </a:endParaRPr>
          </a:p>
          <a:p>
            <a:pPr indent="-327025" lvl="0" marL="457200" rtl="0" algn="l">
              <a:spcBef>
                <a:spcPts val="0"/>
              </a:spcBef>
              <a:spcAft>
                <a:spcPts val="0"/>
              </a:spcAft>
              <a:buClr>
                <a:schemeClr val="dk1"/>
              </a:buClr>
              <a:buSzPts val="1550"/>
              <a:buChar char="◉"/>
            </a:pPr>
            <a:r>
              <a:rPr lang="en" sz="1550">
                <a:solidFill>
                  <a:schemeClr val="dk1"/>
                </a:solidFill>
              </a:rPr>
              <a:t>All images are 768x768 pixels</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.jpeg format</a:t>
            </a:r>
            <a:endParaRPr sz="155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34"/>
          <p:cNvSpPr txBox="1"/>
          <p:nvPr>
            <p:ph type="title"/>
          </p:nvPr>
        </p:nvSpPr>
        <p:spPr>
          <a:xfrm>
            <a:off x="1061375" y="867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Baseline Model</a:t>
            </a:r>
            <a:endParaRPr/>
          </a:p>
        </p:txBody>
      </p:sp>
      <p:pic>
        <p:nvPicPr>
          <p:cNvPr id="596" name="Google Shape;596;p34"/>
          <p:cNvPicPr preferRelativeResize="0"/>
          <p:nvPr/>
        </p:nvPicPr>
        <p:blipFill>
          <a:blip r:embed="rId3">
            <a:alphaModFix/>
          </a:blip>
          <a:stretch>
            <a:fillRect/>
          </a:stretch>
        </p:blipFill>
        <p:spPr>
          <a:xfrm>
            <a:off x="2212550" y="671075"/>
            <a:ext cx="4507024" cy="3346800"/>
          </a:xfrm>
          <a:prstGeom prst="rect">
            <a:avLst/>
          </a:prstGeom>
          <a:noFill/>
          <a:ln>
            <a:noFill/>
          </a:ln>
        </p:spPr>
      </p:pic>
      <p:pic>
        <p:nvPicPr>
          <p:cNvPr id="597" name="Google Shape;597;p34"/>
          <p:cNvPicPr preferRelativeResize="0"/>
          <p:nvPr/>
        </p:nvPicPr>
        <p:blipFill>
          <a:blip r:embed="rId4">
            <a:alphaModFix/>
          </a:blip>
          <a:stretch>
            <a:fillRect/>
          </a:stretch>
        </p:blipFill>
        <p:spPr>
          <a:xfrm>
            <a:off x="7352775" y="815978"/>
            <a:ext cx="1288100" cy="1355472"/>
          </a:xfrm>
          <a:prstGeom prst="rect">
            <a:avLst/>
          </a:prstGeom>
          <a:noFill/>
          <a:ln>
            <a:noFill/>
          </a:ln>
        </p:spPr>
      </p:pic>
      <p:pic>
        <p:nvPicPr>
          <p:cNvPr id="598" name="Google Shape;598;p34"/>
          <p:cNvPicPr preferRelativeResize="0"/>
          <p:nvPr/>
        </p:nvPicPr>
        <p:blipFill>
          <a:blip r:embed="rId5">
            <a:alphaModFix/>
          </a:blip>
          <a:stretch>
            <a:fillRect/>
          </a:stretch>
        </p:blipFill>
        <p:spPr>
          <a:xfrm>
            <a:off x="457539" y="1323228"/>
            <a:ext cx="1288122" cy="1355496"/>
          </a:xfrm>
          <a:prstGeom prst="rect">
            <a:avLst/>
          </a:prstGeom>
          <a:noFill/>
          <a:ln>
            <a:noFill/>
          </a:ln>
        </p:spPr>
      </p:pic>
      <p:pic>
        <p:nvPicPr>
          <p:cNvPr id="599" name="Google Shape;599;p34"/>
          <p:cNvPicPr preferRelativeResize="0"/>
          <p:nvPr/>
        </p:nvPicPr>
        <p:blipFill>
          <a:blip r:embed="rId6">
            <a:alphaModFix/>
          </a:blip>
          <a:stretch>
            <a:fillRect/>
          </a:stretch>
        </p:blipFill>
        <p:spPr>
          <a:xfrm>
            <a:off x="457540" y="2787451"/>
            <a:ext cx="1288122" cy="1355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Experimentation</a:t>
            </a:r>
            <a:endParaRPr/>
          </a:p>
        </p:txBody>
      </p:sp>
      <p:sp>
        <p:nvSpPr>
          <p:cNvPr id="605" name="Google Shape;605;p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MobileNetV2 - MobileNetV3Small - NASNetMobile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MobileNetV2</a:t>
            </a:r>
            <a:endParaRPr/>
          </a:p>
        </p:txBody>
      </p:sp>
      <p:sp>
        <p:nvSpPr>
          <p:cNvPr id="611" name="Google Shape;611;p36"/>
          <p:cNvSpPr txBox="1"/>
          <p:nvPr>
            <p:ph idx="1" type="body"/>
          </p:nvPr>
        </p:nvSpPr>
        <p:spPr>
          <a:xfrm>
            <a:off x="1075850" y="1540175"/>
            <a:ext cx="55044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 Accuracy: 95% on the Validation Set</a:t>
            </a:r>
            <a:endParaRPr/>
          </a:p>
          <a:p>
            <a:pPr indent="0" lvl="0" marL="0" rtl="0" algn="l">
              <a:spcBef>
                <a:spcPts val="600"/>
              </a:spcBef>
              <a:spcAft>
                <a:spcPts val="0"/>
              </a:spcAft>
              <a:buNone/>
            </a:pPr>
            <a:r>
              <a:t/>
            </a:r>
            <a:endParaRPr/>
          </a:p>
        </p:txBody>
      </p:sp>
      <p:pic>
        <p:nvPicPr>
          <p:cNvPr id="612" name="Google Shape;612;p36"/>
          <p:cNvPicPr preferRelativeResize="0"/>
          <p:nvPr/>
        </p:nvPicPr>
        <p:blipFill>
          <a:blip r:embed="rId3">
            <a:alphaModFix/>
          </a:blip>
          <a:stretch>
            <a:fillRect/>
          </a:stretch>
        </p:blipFill>
        <p:spPr>
          <a:xfrm>
            <a:off x="1591125" y="2487676"/>
            <a:ext cx="6453228" cy="19220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7"/>
          <p:cNvSpPr txBox="1"/>
          <p:nvPr>
            <p:ph type="title"/>
          </p:nvPr>
        </p:nvSpPr>
        <p:spPr>
          <a:xfrm>
            <a:off x="1047750" y="253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MobileNetV2 </a:t>
            </a:r>
            <a:endParaRPr/>
          </a:p>
        </p:txBody>
      </p:sp>
      <p:pic>
        <p:nvPicPr>
          <p:cNvPr id="618" name="Google Shape;618;p37"/>
          <p:cNvPicPr preferRelativeResize="0"/>
          <p:nvPr/>
        </p:nvPicPr>
        <p:blipFill>
          <a:blip r:embed="rId3">
            <a:alphaModFix/>
          </a:blip>
          <a:stretch>
            <a:fillRect/>
          </a:stretch>
        </p:blipFill>
        <p:spPr>
          <a:xfrm>
            <a:off x="4752300" y="1464974"/>
            <a:ext cx="3384899" cy="2533388"/>
          </a:xfrm>
          <a:prstGeom prst="rect">
            <a:avLst/>
          </a:prstGeom>
          <a:noFill/>
          <a:ln>
            <a:noFill/>
          </a:ln>
        </p:spPr>
      </p:pic>
      <p:sp>
        <p:nvSpPr>
          <p:cNvPr id="619" name="Google Shape;619;p37"/>
          <p:cNvSpPr txBox="1"/>
          <p:nvPr/>
        </p:nvSpPr>
        <p:spPr>
          <a:xfrm>
            <a:off x="1803825" y="1035925"/>
            <a:ext cx="21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Before unfreezing</a:t>
            </a:r>
            <a:endParaRPr>
              <a:latin typeface="Source Sans Pro"/>
              <a:ea typeface="Source Sans Pro"/>
              <a:cs typeface="Source Sans Pro"/>
              <a:sym typeface="Source Sans Pro"/>
            </a:endParaRPr>
          </a:p>
        </p:txBody>
      </p:sp>
      <p:sp>
        <p:nvSpPr>
          <p:cNvPr id="620" name="Google Shape;620;p37"/>
          <p:cNvSpPr txBox="1"/>
          <p:nvPr/>
        </p:nvSpPr>
        <p:spPr>
          <a:xfrm>
            <a:off x="5814825" y="10451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After</a:t>
            </a:r>
            <a:r>
              <a:rPr lang="en">
                <a:latin typeface="Source Sans Pro"/>
                <a:ea typeface="Source Sans Pro"/>
                <a:cs typeface="Source Sans Pro"/>
                <a:sym typeface="Source Sans Pro"/>
              </a:rPr>
              <a:t> u</a:t>
            </a:r>
            <a:r>
              <a:rPr lang="en">
                <a:latin typeface="Source Sans Pro"/>
                <a:ea typeface="Source Sans Pro"/>
                <a:cs typeface="Source Sans Pro"/>
                <a:sym typeface="Source Sans Pro"/>
              </a:rPr>
              <a:t>nfreezing</a:t>
            </a:r>
            <a:endParaRPr>
              <a:latin typeface="Source Sans Pro"/>
              <a:ea typeface="Source Sans Pro"/>
              <a:cs typeface="Source Sans Pro"/>
              <a:sym typeface="Source Sans Pro"/>
            </a:endParaRPr>
          </a:p>
        </p:txBody>
      </p:sp>
      <p:pic>
        <p:nvPicPr>
          <p:cNvPr id="621" name="Google Shape;621;p37"/>
          <p:cNvPicPr preferRelativeResize="0"/>
          <p:nvPr/>
        </p:nvPicPr>
        <p:blipFill>
          <a:blip r:embed="rId4">
            <a:alphaModFix/>
          </a:blip>
          <a:stretch>
            <a:fillRect/>
          </a:stretch>
        </p:blipFill>
        <p:spPr>
          <a:xfrm>
            <a:off x="608625" y="1503125"/>
            <a:ext cx="3384900" cy="252524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3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MobileNetV3 Small</a:t>
            </a:r>
            <a:endParaRPr/>
          </a:p>
        </p:txBody>
      </p:sp>
      <p:sp>
        <p:nvSpPr>
          <p:cNvPr id="627" name="Google Shape;627;p38"/>
          <p:cNvSpPr txBox="1"/>
          <p:nvPr>
            <p:ph idx="1" type="body"/>
          </p:nvPr>
        </p:nvSpPr>
        <p:spPr>
          <a:xfrm>
            <a:off x="1075850" y="1540175"/>
            <a:ext cx="34962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 Accuracy: 90% on the Validation Set</a:t>
            </a:r>
            <a:endParaRPr/>
          </a:p>
        </p:txBody>
      </p:sp>
      <p:pic>
        <p:nvPicPr>
          <p:cNvPr id="628" name="Google Shape;628;p38"/>
          <p:cNvPicPr preferRelativeResize="0"/>
          <p:nvPr/>
        </p:nvPicPr>
        <p:blipFill>
          <a:blip r:embed="rId3">
            <a:alphaModFix/>
          </a:blip>
          <a:stretch>
            <a:fillRect/>
          </a:stretch>
        </p:blipFill>
        <p:spPr>
          <a:xfrm>
            <a:off x="872826" y="2444677"/>
            <a:ext cx="7346452" cy="2166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9"/>
          <p:cNvSpPr txBox="1"/>
          <p:nvPr>
            <p:ph type="title"/>
          </p:nvPr>
        </p:nvSpPr>
        <p:spPr>
          <a:xfrm>
            <a:off x="950075" y="153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MobileNetV3 Small</a:t>
            </a:r>
            <a:endParaRPr/>
          </a:p>
        </p:txBody>
      </p:sp>
      <p:pic>
        <p:nvPicPr>
          <p:cNvPr id="634" name="Google Shape;634;p39"/>
          <p:cNvPicPr preferRelativeResize="0"/>
          <p:nvPr/>
        </p:nvPicPr>
        <p:blipFill>
          <a:blip r:embed="rId3">
            <a:alphaModFix/>
          </a:blip>
          <a:stretch>
            <a:fillRect/>
          </a:stretch>
        </p:blipFill>
        <p:spPr>
          <a:xfrm>
            <a:off x="152400" y="1502325"/>
            <a:ext cx="4010350" cy="2991844"/>
          </a:xfrm>
          <a:prstGeom prst="rect">
            <a:avLst/>
          </a:prstGeom>
          <a:noFill/>
          <a:ln>
            <a:noFill/>
          </a:ln>
        </p:spPr>
      </p:pic>
      <p:pic>
        <p:nvPicPr>
          <p:cNvPr id="635" name="Google Shape;635;p39"/>
          <p:cNvPicPr preferRelativeResize="0"/>
          <p:nvPr/>
        </p:nvPicPr>
        <p:blipFill>
          <a:blip r:embed="rId4">
            <a:alphaModFix/>
          </a:blip>
          <a:stretch>
            <a:fillRect/>
          </a:stretch>
        </p:blipFill>
        <p:spPr>
          <a:xfrm>
            <a:off x="4785868" y="1502325"/>
            <a:ext cx="4010358" cy="2991854"/>
          </a:xfrm>
          <a:prstGeom prst="rect">
            <a:avLst/>
          </a:prstGeom>
          <a:noFill/>
          <a:ln>
            <a:noFill/>
          </a:ln>
        </p:spPr>
      </p:pic>
      <p:sp>
        <p:nvSpPr>
          <p:cNvPr id="636" name="Google Shape;636;p39"/>
          <p:cNvSpPr txBox="1"/>
          <p:nvPr/>
        </p:nvSpPr>
        <p:spPr>
          <a:xfrm>
            <a:off x="1803825" y="1035925"/>
            <a:ext cx="21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Before unfreezing</a:t>
            </a:r>
            <a:endParaRPr>
              <a:latin typeface="Source Sans Pro"/>
              <a:ea typeface="Source Sans Pro"/>
              <a:cs typeface="Source Sans Pro"/>
              <a:sym typeface="Source Sans Pro"/>
            </a:endParaRPr>
          </a:p>
        </p:txBody>
      </p:sp>
      <p:sp>
        <p:nvSpPr>
          <p:cNvPr id="637" name="Google Shape;637;p39"/>
          <p:cNvSpPr txBox="1"/>
          <p:nvPr/>
        </p:nvSpPr>
        <p:spPr>
          <a:xfrm>
            <a:off x="5814825" y="10451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After unfreezing</a:t>
            </a:r>
            <a:endParaRPr>
              <a:latin typeface="Source Sans Pro"/>
              <a:ea typeface="Source Sans Pro"/>
              <a:cs typeface="Source Sans Pro"/>
              <a:sym typeface="Source Sans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0"/>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NASNetMobile</a:t>
            </a:r>
            <a:endParaRPr/>
          </a:p>
        </p:txBody>
      </p:sp>
      <p:sp>
        <p:nvSpPr>
          <p:cNvPr id="643" name="Google Shape;643;p40"/>
          <p:cNvSpPr txBox="1"/>
          <p:nvPr>
            <p:ph idx="1" type="body"/>
          </p:nvPr>
        </p:nvSpPr>
        <p:spPr>
          <a:xfrm>
            <a:off x="1075850" y="1540175"/>
            <a:ext cx="40362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 Accuracy: 92% on the Validation Set</a:t>
            </a:r>
            <a:endParaRPr/>
          </a:p>
        </p:txBody>
      </p:sp>
      <p:pic>
        <p:nvPicPr>
          <p:cNvPr id="644" name="Google Shape;644;p40"/>
          <p:cNvPicPr preferRelativeResize="0"/>
          <p:nvPr/>
        </p:nvPicPr>
        <p:blipFill>
          <a:blip r:embed="rId3">
            <a:alphaModFix/>
          </a:blip>
          <a:stretch>
            <a:fillRect/>
          </a:stretch>
        </p:blipFill>
        <p:spPr>
          <a:xfrm>
            <a:off x="782970" y="2571752"/>
            <a:ext cx="7578066" cy="2234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1"/>
          <p:cNvSpPr txBox="1"/>
          <p:nvPr>
            <p:ph type="title"/>
          </p:nvPr>
        </p:nvSpPr>
        <p:spPr>
          <a:xfrm>
            <a:off x="1073700" y="20427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NASNetMobile</a:t>
            </a:r>
            <a:endParaRPr/>
          </a:p>
        </p:txBody>
      </p:sp>
      <p:pic>
        <p:nvPicPr>
          <p:cNvPr id="650" name="Google Shape;650;p41"/>
          <p:cNvPicPr preferRelativeResize="0"/>
          <p:nvPr/>
        </p:nvPicPr>
        <p:blipFill>
          <a:blip r:embed="rId3">
            <a:alphaModFix/>
          </a:blip>
          <a:stretch>
            <a:fillRect/>
          </a:stretch>
        </p:blipFill>
        <p:spPr>
          <a:xfrm>
            <a:off x="152400" y="1502325"/>
            <a:ext cx="4010350" cy="2991844"/>
          </a:xfrm>
          <a:prstGeom prst="rect">
            <a:avLst/>
          </a:prstGeom>
          <a:noFill/>
          <a:ln>
            <a:noFill/>
          </a:ln>
        </p:spPr>
      </p:pic>
      <p:pic>
        <p:nvPicPr>
          <p:cNvPr id="651" name="Google Shape;651;p41"/>
          <p:cNvPicPr preferRelativeResize="0"/>
          <p:nvPr/>
        </p:nvPicPr>
        <p:blipFill>
          <a:blip r:embed="rId4">
            <a:alphaModFix/>
          </a:blip>
          <a:stretch>
            <a:fillRect/>
          </a:stretch>
        </p:blipFill>
        <p:spPr>
          <a:xfrm>
            <a:off x="4981243" y="1502325"/>
            <a:ext cx="4010358" cy="2991854"/>
          </a:xfrm>
          <a:prstGeom prst="rect">
            <a:avLst/>
          </a:prstGeom>
          <a:noFill/>
          <a:ln>
            <a:noFill/>
          </a:ln>
        </p:spPr>
      </p:pic>
      <p:sp>
        <p:nvSpPr>
          <p:cNvPr id="652" name="Google Shape;652;p41"/>
          <p:cNvSpPr txBox="1"/>
          <p:nvPr/>
        </p:nvSpPr>
        <p:spPr>
          <a:xfrm>
            <a:off x="1803825" y="1035925"/>
            <a:ext cx="21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Before unfreezing</a:t>
            </a:r>
            <a:endParaRPr>
              <a:latin typeface="Source Sans Pro"/>
              <a:ea typeface="Source Sans Pro"/>
              <a:cs typeface="Source Sans Pro"/>
              <a:sym typeface="Source Sans Pro"/>
            </a:endParaRPr>
          </a:p>
        </p:txBody>
      </p:sp>
      <p:sp>
        <p:nvSpPr>
          <p:cNvPr id="653" name="Google Shape;653;p41"/>
          <p:cNvSpPr txBox="1"/>
          <p:nvPr/>
        </p:nvSpPr>
        <p:spPr>
          <a:xfrm>
            <a:off x="5814825" y="10451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After unfreezing</a:t>
            </a:r>
            <a:endParaRPr>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2"/>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Selecting the Best Model</a:t>
            </a:r>
            <a:endParaRPr/>
          </a:p>
        </p:txBody>
      </p:sp>
      <p:sp>
        <p:nvSpPr>
          <p:cNvPr id="659" name="Google Shape;659;p42"/>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Most accurate model (validation set):</a:t>
            </a:r>
            <a:endParaRPr/>
          </a:p>
          <a:p>
            <a:pPr indent="-355600" lvl="0" marL="457200" rtl="0" algn="l">
              <a:spcBef>
                <a:spcPts val="600"/>
              </a:spcBef>
              <a:spcAft>
                <a:spcPts val="0"/>
              </a:spcAft>
              <a:buSzPts val="2000"/>
              <a:buChar char="◉"/>
            </a:pPr>
            <a:r>
              <a:rPr lang="en"/>
              <a:t>MobileNetV2 - 95%</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MobileNetV2 Test Accuracy: 84%</a:t>
            </a:r>
            <a:endParaRPr/>
          </a:p>
          <a:p>
            <a:pPr indent="0" lvl="0" marL="0" rtl="0" algn="l">
              <a:spcBef>
                <a:spcPts val="600"/>
              </a:spcBef>
              <a:spcAft>
                <a:spcPts val="0"/>
              </a:spcAft>
              <a:buNone/>
            </a:pPr>
            <a:r>
              <a:t/>
            </a:r>
            <a:endParaRPr/>
          </a:p>
        </p:txBody>
      </p:sp>
      <p:pic>
        <p:nvPicPr>
          <p:cNvPr id="660" name="Google Shape;660;p42"/>
          <p:cNvPicPr preferRelativeResize="0"/>
          <p:nvPr/>
        </p:nvPicPr>
        <p:blipFill>
          <a:blip r:embed="rId3">
            <a:alphaModFix amt="9000"/>
          </a:blip>
          <a:stretch>
            <a:fillRect/>
          </a:stretch>
        </p:blipFill>
        <p:spPr>
          <a:xfrm>
            <a:off x="5647375" y="-542174"/>
            <a:ext cx="3496624" cy="4363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43"/>
          <p:cNvSpPr txBox="1"/>
          <p:nvPr>
            <p:ph type="title"/>
          </p:nvPr>
        </p:nvSpPr>
        <p:spPr>
          <a:xfrm>
            <a:off x="1073700" y="374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Testing Performance</a:t>
            </a:r>
            <a:endParaRPr/>
          </a:p>
        </p:txBody>
      </p:sp>
      <p:pic>
        <p:nvPicPr>
          <p:cNvPr id="666" name="Google Shape;666;p43"/>
          <p:cNvPicPr preferRelativeResize="0"/>
          <p:nvPr/>
        </p:nvPicPr>
        <p:blipFill>
          <a:blip r:embed="rId3">
            <a:alphaModFix/>
          </a:blip>
          <a:stretch>
            <a:fillRect/>
          </a:stretch>
        </p:blipFill>
        <p:spPr>
          <a:xfrm>
            <a:off x="2433475" y="1215975"/>
            <a:ext cx="4277049" cy="336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1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About the Dataset</a:t>
            </a:r>
            <a:endParaRPr/>
          </a:p>
        </p:txBody>
      </p:sp>
      <p:sp>
        <p:nvSpPr>
          <p:cNvPr id="485" name="Google Shape;485;p17"/>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For the purpose of this project, we are focusing on the </a:t>
            </a:r>
            <a:r>
              <a:rPr b="1" lang="en" sz="1600">
                <a:solidFill>
                  <a:srgbClr val="000000"/>
                </a:solidFill>
                <a:latin typeface="Arial"/>
                <a:ea typeface="Arial"/>
                <a:cs typeface="Arial"/>
                <a:sym typeface="Arial"/>
              </a:rPr>
              <a:t>three lung classes</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38761D"/>
                </a:solidFill>
                <a:latin typeface="Arial"/>
                <a:ea typeface="Arial"/>
                <a:cs typeface="Arial"/>
                <a:sym typeface="Arial"/>
              </a:rPr>
              <a:t>benign lung tissue</a:t>
            </a:r>
            <a:r>
              <a:rPr lang="en" sz="1600">
                <a:solidFill>
                  <a:srgbClr val="A64D79"/>
                </a:solidFill>
                <a:latin typeface="Arial"/>
                <a:ea typeface="Arial"/>
                <a:cs typeface="Arial"/>
                <a:sym typeface="Arial"/>
              </a:rPr>
              <a:t> </a:t>
            </a:r>
            <a:r>
              <a:rPr lang="en" sz="1600">
                <a:solidFill>
                  <a:srgbClr val="000000"/>
                </a:solidFill>
                <a:latin typeface="Arial"/>
                <a:ea typeface="Arial"/>
                <a:cs typeface="Arial"/>
                <a:sym typeface="Arial"/>
              </a:rPr>
              <a:t>(lung_n) - 5,000 images </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A64D79"/>
                </a:solidFill>
                <a:latin typeface="Arial"/>
                <a:ea typeface="Arial"/>
                <a:cs typeface="Arial"/>
                <a:sym typeface="Arial"/>
              </a:rPr>
              <a:t>lung adenocarcinoma</a:t>
            </a:r>
            <a:r>
              <a:rPr lang="en" sz="1600">
                <a:solidFill>
                  <a:srgbClr val="000000"/>
                </a:solidFill>
                <a:latin typeface="Arial"/>
                <a:ea typeface="Arial"/>
                <a:cs typeface="Arial"/>
                <a:sym typeface="Arial"/>
              </a:rPr>
              <a:t> (lung_ac) - 5,000 images</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A64D79"/>
                </a:solidFill>
                <a:latin typeface="Arial"/>
                <a:ea typeface="Arial"/>
                <a:cs typeface="Arial"/>
                <a:sym typeface="Arial"/>
              </a:rPr>
              <a:t>lung squamous cell carcinoma</a:t>
            </a:r>
            <a:r>
              <a:rPr lang="en" sz="1600">
                <a:solidFill>
                  <a:srgbClr val="6AA84F"/>
                </a:solidFill>
                <a:latin typeface="Arial"/>
                <a:ea typeface="Arial"/>
                <a:cs typeface="Arial"/>
                <a:sym typeface="Arial"/>
              </a:rPr>
              <a:t> </a:t>
            </a:r>
            <a:r>
              <a:rPr lang="en" sz="1600">
                <a:solidFill>
                  <a:srgbClr val="000000"/>
                </a:solidFill>
                <a:latin typeface="Arial"/>
                <a:ea typeface="Arial"/>
                <a:cs typeface="Arial"/>
                <a:sym typeface="Arial"/>
              </a:rPr>
              <a:t>(lung_scc) - 5,000 images</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600"/>
              </a:spcBef>
              <a:spcAft>
                <a:spcPts val="0"/>
              </a:spcAft>
              <a:buNone/>
            </a:pPr>
            <a:r>
              <a:t/>
            </a:r>
            <a:endParaRPr b="1">
              <a:solidFill>
                <a:srgbClr val="202124"/>
              </a:solidFill>
              <a:highlight>
                <a:srgbClr val="FFFFFF"/>
              </a:highlight>
            </a:endParaRPr>
          </a:p>
        </p:txBody>
      </p:sp>
      <p:pic>
        <p:nvPicPr>
          <p:cNvPr id="486" name="Google Shape;486;p17"/>
          <p:cNvPicPr preferRelativeResize="0"/>
          <p:nvPr/>
        </p:nvPicPr>
        <p:blipFill>
          <a:blip r:embed="rId3">
            <a:alphaModFix amt="9000"/>
          </a:blip>
          <a:stretch>
            <a:fillRect/>
          </a:stretch>
        </p:blipFill>
        <p:spPr>
          <a:xfrm>
            <a:off x="-243800" y="-571249"/>
            <a:ext cx="3496624" cy="4363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44"/>
          <p:cNvSpPr txBox="1"/>
          <p:nvPr>
            <p:ph idx="1" type="body"/>
          </p:nvPr>
        </p:nvSpPr>
        <p:spPr>
          <a:xfrm>
            <a:off x="1073700" y="805725"/>
            <a:ext cx="6996600" cy="4176300"/>
          </a:xfrm>
          <a:prstGeom prst="rect">
            <a:avLst/>
          </a:prstGeom>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None/>
            </a:pPr>
            <a:r>
              <a:rPr lang="en" sz="1200">
                <a:solidFill>
                  <a:schemeClr val="dk2"/>
                </a:solidFill>
                <a:latin typeface="Arial"/>
                <a:ea typeface="Arial"/>
                <a:cs typeface="Arial"/>
                <a:sym typeface="Arial"/>
              </a:rPr>
              <a:t>Borkowski, A. A. (2019, December 16). </a:t>
            </a:r>
            <a:r>
              <a:rPr i="1" lang="en" sz="1200">
                <a:solidFill>
                  <a:schemeClr val="dk2"/>
                </a:solidFill>
                <a:latin typeface="Arial"/>
                <a:ea typeface="Arial"/>
                <a:cs typeface="Arial"/>
                <a:sym typeface="Arial"/>
              </a:rPr>
              <a:t>Lung and Colon Cancer Histopathological Image Dataset (LC25000)</a:t>
            </a:r>
            <a:r>
              <a:rPr lang="en" sz="1200">
                <a:solidFill>
                  <a:schemeClr val="dk2"/>
                </a:solidFill>
                <a:latin typeface="Arial"/>
                <a:ea typeface="Arial"/>
                <a:cs typeface="Arial"/>
                <a:sym typeface="Arial"/>
              </a:rPr>
              <a:t>. arXiv.org. https://arxiv.org/abs/1912.12142v1</a:t>
            </a:r>
            <a:endParaRPr sz="1300">
              <a:solidFill>
                <a:schemeClr val="dk2"/>
              </a:solidFill>
              <a:highlight>
                <a:schemeClr val="lt1"/>
              </a:highlight>
            </a:endParaRPr>
          </a:p>
          <a:p>
            <a:pPr indent="-457200" lvl="0" marL="457200" rtl="0" algn="l">
              <a:lnSpc>
                <a:spcPct val="100000"/>
              </a:lnSpc>
              <a:spcBef>
                <a:spcPts val="0"/>
              </a:spcBef>
              <a:spcAft>
                <a:spcPts val="0"/>
              </a:spcAft>
              <a:buNone/>
            </a:pPr>
            <a:r>
              <a:rPr lang="en" sz="1300">
                <a:solidFill>
                  <a:schemeClr val="dk2"/>
                </a:solidFill>
              </a:rPr>
              <a:t>Wali, A., &amp; LoCicero, R. (2022). Lung Cancer Grading: How Cancer Cells Look and Behave Compared With Normal Cells. </a:t>
            </a:r>
            <a:r>
              <a:rPr i="1" lang="en" sz="1300">
                <a:solidFill>
                  <a:schemeClr val="dk2"/>
                </a:solidFill>
              </a:rPr>
              <a:t>MyLungCancerTeam</a:t>
            </a:r>
            <a:r>
              <a:rPr lang="en" sz="1300">
                <a:solidFill>
                  <a:schemeClr val="dk2"/>
                </a:solidFill>
              </a:rPr>
              <a:t>. https://www.mylungcancerteam.com/resources/lung-cancer-grading-how-cancer-cells-look-and-behave-compared-with-normal-cells</a:t>
            </a:r>
            <a:endParaRPr sz="1300">
              <a:solidFill>
                <a:schemeClr val="dk2"/>
              </a:solidFill>
            </a:endParaRPr>
          </a:p>
          <a:p>
            <a:pPr indent="-457200" lvl="0" marL="457200" rtl="0" algn="l">
              <a:lnSpc>
                <a:spcPct val="100000"/>
              </a:lnSpc>
              <a:spcBef>
                <a:spcPts val="0"/>
              </a:spcBef>
              <a:spcAft>
                <a:spcPts val="0"/>
              </a:spcAft>
              <a:buNone/>
            </a:pPr>
            <a:r>
              <a:rPr i="1" lang="en" sz="1200">
                <a:solidFill>
                  <a:schemeClr val="dk2"/>
                </a:solidFill>
                <a:latin typeface="Arial"/>
                <a:ea typeface="Arial"/>
                <a:cs typeface="Arial"/>
                <a:sym typeface="Arial"/>
              </a:rPr>
              <a:t>Lung Cancer Survival Rates | 5-Year Survival Rates for Lung Cancer</a:t>
            </a:r>
            <a:r>
              <a:rPr lang="en" sz="1200">
                <a:solidFill>
                  <a:schemeClr val="dk2"/>
                </a:solidFill>
                <a:latin typeface="Arial"/>
                <a:ea typeface="Arial"/>
                <a:cs typeface="Arial"/>
                <a:sym typeface="Arial"/>
              </a:rPr>
              <a:t>. (n.d.). https://www.cancer.org/cancer/types/lung-cancer/detection-diagnosis-staging/survival-rates.html</a:t>
            </a:r>
            <a:endParaRPr sz="1200">
              <a:solidFill>
                <a:schemeClr val="dk2"/>
              </a:solidFill>
              <a:latin typeface="Arial"/>
              <a:ea typeface="Arial"/>
              <a:cs typeface="Arial"/>
              <a:sym typeface="Arial"/>
            </a:endParaRPr>
          </a:p>
          <a:p>
            <a:pPr indent="-457200" lvl="0" marL="457200" rtl="0" algn="l">
              <a:lnSpc>
                <a:spcPct val="100000"/>
              </a:lnSpc>
              <a:spcBef>
                <a:spcPts val="600"/>
              </a:spcBef>
              <a:spcAft>
                <a:spcPts val="0"/>
              </a:spcAft>
              <a:buNone/>
            </a:pPr>
            <a:r>
              <a:rPr lang="en" sz="1300">
                <a:solidFill>
                  <a:schemeClr val="dk2"/>
                </a:solidFill>
              </a:rPr>
              <a:t>Sandler, Mark, et al. "Mobilenetv2: Inverted residuals and linear bottlenecks." Proceedings of the IEEE conference on computer vision and pattern recognition. 2018. https://arxiv.org/abs/1801.04381 </a:t>
            </a:r>
            <a:endParaRPr sz="1300">
              <a:solidFill>
                <a:schemeClr val="dk2"/>
              </a:solidFill>
            </a:endParaRPr>
          </a:p>
          <a:p>
            <a:pPr indent="-400050" lvl="0" marL="457200" rtl="0" algn="l">
              <a:lnSpc>
                <a:spcPct val="100000"/>
              </a:lnSpc>
              <a:spcBef>
                <a:spcPts val="600"/>
              </a:spcBef>
              <a:spcAft>
                <a:spcPts val="0"/>
              </a:spcAft>
              <a:buNone/>
            </a:pPr>
            <a:r>
              <a:rPr lang="en" sz="1300">
                <a:solidFill>
                  <a:schemeClr val="dk2"/>
                </a:solidFill>
              </a:rPr>
              <a:t>Zoph, Barret, et al. "Learning transferable architectures for scalable image recognition." Proceedings of the IEEE conference on computer vision and pattern recognition. 2018. https://arxiv.org/abs/1707.07012 </a:t>
            </a:r>
            <a:endParaRPr sz="1300">
              <a:solidFill>
                <a:schemeClr val="dk2"/>
              </a:solidFill>
            </a:endParaRPr>
          </a:p>
          <a:p>
            <a:pPr indent="-457200" lvl="0" marL="457200" rtl="0" algn="l">
              <a:lnSpc>
                <a:spcPct val="100000"/>
              </a:lnSpc>
              <a:spcBef>
                <a:spcPts val="600"/>
              </a:spcBef>
              <a:spcAft>
                <a:spcPts val="0"/>
              </a:spcAft>
              <a:buNone/>
            </a:pPr>
            <a:r>
              <a:rPr lang="en" sz="1300">
                <a:solidFill>
                  <a:schemeClr val="dk2"/>
                </a:solidFill>
              </a:rPr>
              <a:t>Howard, Andrew, et al. "Searching for mobilenetv3." Proceedings of the IEEE/CVF international conference on computer vision. 2019. https://arxiv.org/abs/1905.02244</a:t>
            </a:r>
            <a:endParaRPr sz="1300">
              <a:solidFill>
                <a:schemeClr val="dk2"/>
              </a:solidFill>
            </a:endParaRPr>
          </a:p>
        </p:txBody>
      </p:sp>
      <p:sp>
        <p:nvSpPr>
          <p:cNvPr id="672" name="Google Shape;672;p44"/>
          <p:cNvSpPr txBox="1"/>
          <p:nvPr>
            <p:ph type="title"/>
          </p:nvPr>
        </p:nvSpPr>
        <p:spPr>
          <a:xfrm>
            <a:off x="1073700" y="899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Citations</a:t>
            </a:r>
            <a:endParaRPr/>
          </a:p>
        </p:txBody>
      </p:sp>
      <p:pic>
        <p:nvPicPr>
          <p:cNvPr id="673" name="Google Shape;673;p44"/>
          <p:cNvPicPr preferRelativeResize="0"/>
          <p:nvPr/>
        </p:nvPicPr>
        <p:blipFill>
          <a:blip r:embed="rId3">
            <a:alphaModFix amt="9000"/>
          </a:blip>
          <a:stretch>
            <a:fillRect/>
          </a:stretch>
        </p:blipFill>
        <p:spPr>
          <a:xfrm>
            <a:off x="-243800" y="-571249"/>
            <a:ext cx="3496624" cy="436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1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3"/>
                </a:solidFill>
              </a:rPr>
              <a:t>Motivation</a:t>
            </a:r>
            <a:endParaRPr>
              <a:solidFill>
                <a:schemeClr val="accent3"/>
              </a:solidFill>
            </a:endParaRPr>
          </a:p>
        </p:txBody>
      </p:sp>
      <p:sp>
        <p:nvSpPr>
          <p:cNvPr id="492" name="Google Shape;492;p18"/>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Lung Cancer - Leading cause of cancer-related deaths, Low survival rate (as low as 3% depending on stage and type)</a:t>
            </a:r>
            <a:endParaRPr sz="1500">
              <a:solidFill>
                <a:srgbClr val="000000"/>
              </a:solidFill>
              <a:latin typeface="Arial"/>
              <a:ea typeface="Arial"/>
              <a:cs typeface="Arial"/>
              <a:sym typeface="Arial"/>
            </a:endParaRPr>
          </a:p>
          <a:p>
            <a:pPr indent="-323850" lvl="1" marL="9144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Adenocarcinoma &amp; Squamous cell carcinoma - most common</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Using CNN models to analyze </a:t>
            </a:r>
            <a:r>
              <a:rPr lang="en" sz="1500">
                <a:solidFill>
                  <a:srgbClr val="000000"/>
                </a:solidFill>
                <a:latin typeface="Arial"/>
                <a:ea typeface="Arial"/>
                <a:cs typeface="Arial"/>
                <a:sym typeface="Arial"/>
              </a:rPr>
              <a:t>tissue</a:t>
            </a:r>
            <a:r>
              <a:rPr lang="en" sz="1500">
                <a:solidFill>
                  <a:srgbClr val="000000"/>
                </a:solidFill>
                <a:latin typeface="Arial"/>
                <a:ea typeface="Arial"/>
                <a:cs typeface="Arial"/>
                <a:sym typeface="Arial"/>
              </a:rPr>
              <a:t> → harnessing the power of machine learning &amp; advancements in medical imaging → early detection (key to saving lives, </a:t>
            </a:r>
            <a:r>
              <a:rPr i="1" lang="en" sz="1500">
                <a:solidFill>
                  <a:srgbClr val="000000"/>
                </a:solidFill>
                <a:latin typeface="Arial"/>
                <a:ea typeface="Arial"/>
                <a:cs typeface="Arial"/>
                <a:sym typeface="Arial"/>
              </a:rPr>
              <a:t>especially in </a:t>
            </a:r>
            <a:r>
              <a:rPr i="1" lang="en" sz="1500">
                <a:solidFill>
                  <a:srgbClr val="000000"/>
                </a:solidFill>
                <a:latin typeface="Arial"/>
                <a:ea typeface="Arial"/>
                <a:cs typeface="Arial"/>
                <a:sym typeface="Arial"/>
              </a:rPr>
              <a:t>aggressive</a:t>
            </a:r>
            <a:r>
              <a:rPr i="1" lang="en" sz="1500">
                <a:solidFill>
                  <a:srgbClr val="000000"/>
                </a:solidFill>
                <a:latin typeface="Arial"/>
                <a:ea typeface="Arial"/>
                <a:cs typeface="Arial"/>
                <a:sym typeface="Arial"/>
              </a:rPr>
              <a:t> and/or treatment-resistant cancers</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0" lvl="0" marL="0" rtl="0" algn="l">
              <a:spcBef>
                <a:spcPts val="600"/>
              </a:spcBef>
              <a:spcAft>
                <a:spcPts val="0"/>
              </a:spcAft>
              <a:buNone/>
            </a:pPr>
            <a:r>
              <a:t/>
            </a:r>
            <a:endParaRPr b="1" sz="1900">
              <a:solidFill>
                <a:srgbClr val="202124"/>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EDA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1" name="Shape 501"/>
        <p:cNvGrpSpPr/>
        <p:nvPr/>
      </p:nvGrpSpPr>
      <p:grpSpPr>
        <a:xfrm>
          <a:off x="0" y="0"/>
          <a:ext cx="0" cy="0"/>
          <a:chOff x="0" y="0"/>
          <a:chExt cx="0" cy="0"/>
        </a:xfrm>
      </p:grpSpPr>
      <p:sp>
        <p:nvSpPr>
          <p:cNvPr id="502" name="Google Shape;502;p20"/>
          <p:cNvSpPr txBox="1"/>
          <p:nvPr/>
        </p:nvSpPr>
        <p:spPr>
          <a:xfrm>
            <a:off x="3808850" y="152425"/>
            <a:ext cx="159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1"/>
                </a:solidFill>
                <a:latin typeface="Source Sans Pro"/>
                <a:ea typeface="Source Sans Pro"/>
                <a:cs typeface="Source Sans Pro"/>
                <a:sym typeface="Source Sans Pro"/>
              </a:rPr>
              <a:t>Lung Image Set</a:t>
            </a:r>
            <a:endParaRPr b="1" sz="1600">
              <a:solidFill>
                <a:schemeClr val="accent1"/>
              </a:solidFill>
              <a:latin typeface="Source Sans Pro"/>
              <a:ea typeface="Source Sans Pro"/>
              <a:cs typeface="Source Sans Pro"/>
              <a:sym typeface="Source Sans Pro"/>
            </a:endParaRPr>
          </a:p>
        </p:txBody>
      </p:sp>
      <p:pic>
        <p:nvPicPr>
          <p:cNvPr id="503" name="Google Shape;503;p20"/>
          <p:cNvPicPr preferRelativeResize="0"/>
          <p:nvPr/>
        </p:nvPicPr>
        <p:blipFill>
          <a:blip r:embed="rId3">
            <a:alphaModFix/>
          </a:blip>
          <a:stretch>
            <a:fillRect/>
          </a:stretch>
        </p:blipFill>
        <p:spPr>
          <a:xfrm>
            <a:off x="1429900" y="659725"/>
            <a:ext cx="6284201" cy="1408900"/>
          </a:xfrm>
          <a:prstGeom prst="rect">
            <a:avLst/>
          </a:prstGeom>
          <a:noFill/>
          <a:ln>
            <a:noFill/>
          </a:ln>
        </p:spPr>
      </p:pic>
      <p:pic>
        <p:nvPicPr>
          <p:cNvPr id="504" name="Google Shape;504;p20"/>
          <p:cNvPicPr preferRelativeResize="0"/>
          <p:nvPr/>
        </p:nvPicPr>
        <p:blipFill>
          <a:blip r:embed="rId4">
            <a:alphaModFix/>
          </a:blip>
          <a:stretch>
            <a:fillRect/>
          </a:stretch>
        </p:blipFill>
        <p:spPr>
          <a:xfrm>
            <a:off x="1429900" y="2109175"/>
            <a:ext cx="6284201" cy="1408923"/>
          </a:xfrm>
          <a:prstGeom prst="rect">
            <a:avLst/>
          </a:prstGeom>
          <a:noFill/>
          <a:ln>
            <a:noFill/>
          </a:ln>
        </p:spPr>
      </p:pic>
      <p:pic>
        <p:nvPicPr>
          <p:cNvPr id="505" name="Google Shape;505;p20"/>
          <p:cNvPicPr preferRelativeResize="0"/>
          <p:nvPr/>
        </p:nvPicPr>
        <p:blipFill>
          <a:blip r:embed="rId5">
            <a:alphaModFix/>
          </a:blip>
          <a:stretch>
            <a:fillRect/>
          </a:stretch>
        </p:blipFill>
        <p:spPr>
          <a:xfrm>
            <a:off x="1429875" y="3558650"/>
            <a:ext cx="6284257" cy="1408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pic>
        <p:nvPicPr>
          <p:cNvPr id="510" name="Google Shape;510;p21"/>
          <p:cNvPicPr preferRelativeResize="0"/>
          <p:nvPr/>
        </p:nvPicPr>
        <p:blipFill>
          <a:blip r:embed="rId3">
            <a:alphaModFix/>
          </a:blip>
          <a:stretch>
            <a:fillRect/>
          </a:stretch>
        </p:blipFill>
        <p:spPr>
          <a:xfrm>
            <a:off x="774925" y="1633125"/>
            <a:ext cx="2120150" cy="2240050"/>
          </a:xfrm>
          <a:prstGeom prst="rect">
            <a:avLst/>
          </a:prstGeom>
          <a:noFill/>
          <a:ln>
            <a:noFill/>
          </a:ln>
        </p:spPr>
      </p:pic>
      <p:sp>
        <p:nvSpPr>
          <p:cNvPr id="511" name="Google Shape;511;p21"/>
          <p:cNvSpPr txBox="1"/>
          <p:nvPr>
            <p:ph type="title"/>
          </p:nvPr>
        </p:nvSpPr>
        <p:spPr>
          <a:xfrm>
            <a:off x="1047750" y="634125"/>
            <a:ext cx="6996600" cy="7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Mean Image</a:t>
            </a:r>
            <a:endParaRPr sz="3200"/>
          </a:p>
        </p:txBody>
      </p:sp>
      <p:pic>
        <p:nvPicPr>
          <p:cNvPr id="512" name="Google Shape;512;p21"/>
          <p:cNvPicPr preferRelativeResize="0"/>
          <p:nvPr/>
        </p:nvPicPr>
        <p:blipFill>
          <a:blip r:embed="rId4">
            <a:alphaModFix/>
          </a:blip>
          <a:stretch>
            <a:fillRect/>
          </a:stretch>
        </p:blipFill>
        <p:spPr>
          <a:xfrm>
            <a:off x="3526025" y="1640071"/>
            <a:ext cx="2120150" cy="2240054"/>
          </a:xfrm>
          <a:prstGeom prst="rect">
            <a:avLst/>
          </a:prstGeom>
          <a:noFill/>
          <a:ln>
            <a:noFill/>
          </a:ln>
        </p:spPr>
      </p:pic>
      <p:pic>
        <p:nvPicPr>
          <p:cNvPr id="513" name="Google Shape;513;p21"/>
          <p:cNvPicPr preferRelativeResize="0"/>
          <p:nvPr/>
        </p:nvPicPr>
        <p:blipFill>
          <a:blip r:embed="rId5">
            <a:alphaModFix/>
          </a:blip>
          <a:stretch>
            <a:fillRect/>
          </a:stretch>
        </p:blipFill>
        <p:spPr>
          <a:xfrm>
            <a:off x="6304900" y="1640067"/>
            <a:ext cx="2120150" cy="22400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7" name="Shape 517"/>
        <p:cNvGrpSpPr/>
        <p:nvPr/>
      </p:nvGrpSpPr>
      <p:grpSpPr>
        <a:xfrm>
          <a:off x="0" y="0"/>
          <a:ext cx="0" cy="0"/>
          <a:chOff x="0" y="0"/>
          <a:chExt cx="0" cy="0"/>
        </a:xfrm>
      </p:grpSpPr>
      <p:sp>
        <p:nvSpPr>
          <p:cNvPr id="518" name="Google Shape;518;p22"/>
          <p:cNvSpPr txBox="1"/>
          <p:nvPr/>
        </p:nvSpPr>
        <p:spPr>
          <a:xfrm>
            <a:off x="2759250" y="165525"/>
            <a:ext cx="3625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latin typeface="Source Sans Pro"/>
                <a:ea typeface="Source Sans Pro"/>
                <a:cs typeface="Source Sans Pro"/>
                <a:sym typeface="Source Sans Pro"/>
              </a:rPr>
              <a:t>Color Channel Analysis</a:t>
            </a:r>
            <a:endParaRPr b="1" sz="1600">
              <a:solidFill>
                <a:schemeClr val="accent1"/>
              </a:solidFill>
              <a:latin typeface="Source Sans Pro"/>
              <a:ea typeface="Source Sans Pro"/>
              <a:cs typeface="Source Sans Pro"/>
              <a:sym typeface="Source Sans Pro"/>
            </a:endParaRPr>
          </a:p>
        </p:txBody>
      </p:sp>
      <p:pic>
        <p:nvPicPr>
          <p:cNvPr id="519" name="Google Shape;519;p22"/>
          <p:cNvPicPr preferRelativeResize="0"/>
          <p:nvPr/>
        </p:nvPicPr>
        <p:blipFill rotWithShape="1">
          <a:blip r:embed="rId3">
            <a:alphaModFix/>
          </a:blip>
          <a:srcRect b="0" l="-612" r="67323" t="49987"/>
          <a:stretch/>
        </p:blipFill>
        <p:spPr>
          <a:xfrm>
            <a:off x="1250250" y="1595175"/>
            <a:ext cx="2164175" cy="2128100"/>
          </a:xfrm>
          <a:prstGeom prst="rect">
            <a:avLst/>
          </a:prstGeom>
          <a:noFill/>
          <a:ln>
            <a:noFill/>
          </a:ln>
        </p:spPr>
      </p:pic>
      <p:pic>
        <p:nvPicPr>
          <p:cNvPr id="520" name="Google Shape;520;p22"/>
          <p:cNvPicPr preferRelativeResize="0"/>
          <p:nvPr/>
        </p:nvPicPr>
        <p:blipFill rotWithShape="1">
          <a:blip r:embed="rId4">
            <a:alphaModFix/>
          </a:blip>
          <a:srcRect b="0" l="0" r="66957" t="49987"/>
          <a:stretch/>
        </p:blipFill>
        <p:spPr>
          <a:xfrm>
            <a:off x="3531200" y="1581525"/>
            <a:ext cx="2164176" cy="2128100"/>
          </a:xfrm>
          <a:prstGeom prst="rect">
            <a:avLst/>
          </a:prstGeom>
          <a:noFill/>
          <a:ln>
            <a:noFill/>
          </a:ln>
        </p:spPr>
      </p:pic>
      <p:pic>
        <p:nvPicPr>
          <p:cNvPr id="521" name="Google Shape;521;p22"/>
          <p:cNvPicPr preferRelativeResize="0"/>
          <p:nvPr/>
        </p:nvPicPr>
        <p:blipFill rotWithShape="1">
          <a:blip r:embed="rId5">
            <a:alphaModFix/>
          </a:blip>
          <a:srcRect b="0" l="1250" r="66688" t="49987"/>
          <a:stretch/>
        </p:blipFill>
        <p:spPr>
          <a:xfrm>
            <a:off x="6121775" y="1548525"/>
            <a:ext cx="2096551" cy="212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5" name="Shape 525"/>
        <p:cNvGrpSpPr/>
        <p:nvPr/>
      </p:nvGrpSpPr>
      <p:grpSpPr>
        <a:xfrm>
          <a:off x="0" y="0"/>
          <a:ext cx="0" cy="0"/>
          <a:chOff x="0" y="0"/>
          <a:chExt cx="0" cy="0"/>
        </a:xfrm>
      </p:grpSpPr>
      <p:sp>
        <p:nvSpPr>
          <p:cNvPr id="526" name="Google Shape;526;p23"/>
          <p:cNvSpPr txBox="1"/>
          <p:nvPr/>
        </p:nvSpPr>
        <p:spPr>
          <a:xfrm>
            <a:off x="2759250" y="165525"/>
            <a:ext cx="3625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latin typeface="Source Sans Pro"/>
                <a:ea typeface="Source Sans Pro"/>
                <a:cs typeface="Source Sans Pro"/>
                <a:sym typeface="Source Sans Pro"/>
              </a:rPr>
              <a:t>Pixel Statistics</a:t>
            </a:r>
            <a:endParaRPr b="1" sz="1600">
              <a:solidFill>
                <a:schemeClr val="accent1"/>
              </a:solidFill>
              <a:latin typeface="Source Sans Pro"/>
              <a:ea typeface="Source Sans Pro"/>
              <a:cs typeface="Source Sans Pro"/>
              <a:sym typeface="Source Sans Pro"/>
            </a:endParaRPr>
          </a:p>
        </p:txBody>
      </p:sp>
      <p:pic>
        <p:nvPicPr>
          <p:cNvPr id="527" name="Google Shape;527;p23"/>
          <p:cNvPicPr preferRelativeResize="0"/>
          <p:nvPr/>
        </p:nvPicPr>
        <p:blipFill rotWithShape="1">
          <a:blip r:embed="rId3">
            <a:alphaModFix/>
          </a:blip>
          <a:srcRect b="49987" l="0" r="34162" t="0"/>
          <a:stretch/>
        </p:blipFill>
        <p:spPr>
          <a:xfrm>
            <a:off x="107250" y="1595175"/>
            <a:ext cx="4280200" cy="2128100"/>
          </a:xfrm>
          <a:prstGeom prst="rect">
            <a:avLst/>
          </a:prstGeom>
          <a:noFill/>
          <a:ln>
            <a:noFill/>
          </a:ln>
        </p:spPr>
      </p:pic>
      <p:pic>
        <p:nvPicPr>
          <p:cNvPr id="528" name="Google Shape;528;p23"/>
          <p:cNvPicPr preferRelativeResize="0"/>
          <p:nvPr/>
        </p:nvPicPr>
        <p:blipFill rotWithShape="1">
          <a:blip r:embed="rId4">
            <a:alphaModFix/>
          </a:blip>
          <a:srcRect b="49987" l="627" r="34021" t="0"/>
          <a:stretch/>
        </p:blipFill>
        <p:spPr>
          <a:xfrm>
            <a:off x="4550900" y="750950"/>
            <a:ext cx="4280201" cy="2128100"/>
          </a:xfrm>
          <a:prstGeom prst="rect">
            <a:avLst/>
          </a:prstGeom>
          <a:noFill/>
          <a:ln>
            <a:noFill/>
          </a:ln>
        </p:spPr>
      </p:pic>
      <p:pic>
        <p:nvPicPr>
          <p:cNvPr id="529" name="Google Shape;529;p23"/>
          <p:cNvPicPr preferRelativeResize="0"/>
          <p:nvPr/>
        </p:nvPicPr>
        <p:blipFill rotWithShape="1">
          <a:blip r:embed="rId5">
            <a:alphaModFix/>
          </a:blip>
          <a:srcRect b="51114" l="0" r="33559" t="0"/>
          <a:stretch/>
        </p:blipFill>
        <p:spPr>
          <a:xfrm>
            <a:off x="4502921" y="2921875"/>
            <a:ext cx="4344675" cy="2080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