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5143500"/>
  <p:notesSz cx="6845300" cy="93964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144D133-0D9F-43A2-913A-6BFE6566E84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Num" idx="19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CC017-E76C-44B7-A095-D6BFA6A4493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Num" idx="26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5BCFEE-C3D0-4203-83E7-00CE32968606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Num" idx="27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6B78F3-AFC0-4C50-AC0A-913FA859820A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Num" idx="28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A42C0C-F064-4E2D-919D-8B91E2358798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Num" idx="29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5F9A77-66A3-495D-ACDD-B4952893FFB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Num" idx="30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D0A35E-B530-4F82-8EBE-9DA6A8EACC1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Num" idx="31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47119E-3998-4C49-8C73-9AEC2B5E08B9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Num" idx="32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B61BF5-7714-41AE-9D22-8B69B6281D3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Num" idx="20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7FF834-89C2-47F0-8280-C189092F568C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Num" idx="33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45E341-7C9C-4D07-8398-BE606B4D7527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Num" idx="34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19546F-6992-4328-94FA-0A881DFEBB57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Num" idx="35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6EA7EA-7CF0-4D58-AF52-4754A3B76C28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Num" idx="36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A3B929-19E9-41AD-BB5E-89A94415942D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Num" idx="37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DA6F3B-D8B6-48B8-B74B-367E535C9896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Num" idx="38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156CDA-3424-4E17-8D8F-D5D859495C8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Num" idx="39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E69FFB-960A-4DE3-B966-C79ABF423109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Num" idx="40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973C7-8F2C-422B-998D-051B1ED66C3A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Num" idx="21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1BCF32-4329-4573-BC0E-5C419CA897C2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Num" idx="41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2875F7-09D2-4259-BD2F-31DD1DA996CA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42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285B3E-BD91-49F8-92A4-BB226072471D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Num" idx="43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041C10-2DEB-499A-9A5E-5544FA7C0386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Num" idx="22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16105A-9E81-4690-8BB7-D775E3F0E7C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Num" idx="23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9A8211-978A-44D7-BF12-33C371655613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Num" idx="24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C175B-4E9C-49F2-9E67-F3D53B6389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Num" idx="25"/>
          </p:nvPr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E1FB09-9AF5-4823-B671-A891097464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DF9AA2-67BA-4B63-8887-4A58181A20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4BE71-7308-442A-97D7-9CCCB849BC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2FC1B6-8E07-4BF7-97CD-2CD7BCE486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C6156-3474-4F2E-9AA0-85B1447971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006272-289B-4567-BC86-777AB47814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B4147D-5D89-4936-809D-1EA44B5C83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D95F41-DFCE-445F-B1BB-7BB9A1617B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4E999E-C50B-4617-9D67-BF23A90D4F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9DE68A-86F7-4479-8FDE-B75FF1564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0CC543-6739-452F-A3F0-D589BAE8E4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3FCAAF-B72F-4A68-A10D-52878E7B32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A2B3CB-096C-46BF-A17F-B0B53BC15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8BF3F1-4C24-4E0A-8A48-D57216C7F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E974E2-0188-4BF1-8FCF-A52FBEABCE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96C32C-4A3D-4644-9F4B-FE20CC95CF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53B046-DC97-4BB5-B9AD-B08529AB6B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97A204-A993-42D1-AFA0-17B72D3E65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945DB2-D04E-411F-BC8C-6173DA78A0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8FFF77-AD54-4CF1-9F5D-40490DD97F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069E45-923E-47A7-883E-F272029357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EB3CDC-EC2A-46D0-85B9-CC9C69E7AC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F757E9-AE57-4EE8-9041-FE8060119A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6A36D-2BF6-4CDB-9610-E03D17380D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21E93C-2626-41E7-BD5B-5DBECAD09E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96DFE6-6A2C-4FFF-B4E1-4B77052AFD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7D814E-775F-4C7B-A13E-28D69D067F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C4A803-F2CE-4E7C-8478-9B55A27C77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4D55CE-C2EA-489A-B243-B9C6E57C66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118BAA-586E-42DF-8680-7732890449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F562AA-7A66-49FC-818F-9CAD6B713F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F42A53A-1A27-47BB-9775-718D944B3D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6CB5DF-8C1C-4D52-9D97-A23413FE96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20D46A-EADB-4993-BA34-D06E8368DE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AD25F-1BBD-4ED1-8119-491F65A61A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CE2447-3089-4CC1-9EA4-2328565409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E00B6D-1E68-42D2-B745-C535CA8C3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0F75D1-D9A4-439B-846E-19F26FFBCC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CC055CE-765E-4E6D-8CEA-F24EE9C879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C618CC-C956-4299-9773-D3A0050732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F5E036-6255-4819-A29C-36094B8B1D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BFB497-AEEC-407D-9979-2C80B3CC75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E91E46-DC9C-40C0-9290-E836DD046C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AFBECB-0E88-4762-A8F2-1C1ECB8AB3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A3204-39BE-4BD5-861B-E7ABC3397C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28AEAD-FD9B-4839-90A3-500C9B1A81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5F2352-EA92-49D0-A9B3-B68525F89D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FDEEF-925D-4A44-9EF2-DC7BA3E73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8BC107-39C0-44B9-96E3-910EC7A419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273960" y="325440"/>
            <a:ext cx="868680" cy="874440"/>
          </a:xfrm>
          <a:prstGeom prst="rect">
            <a:avLst/>
          </a:prstGeom>
          <a:ln w="0">
            <a:noFill/>
          </a:ln>
        </p:spPr>
      </p:pic>
      <p:sp>
        <p:nvSpPr>
          <p:cNvPr id="1" name="TextBox 7" hidden="1"/>
          <p:cNvSpPr/>
          <p:nvPr/>
        </p:nvSpPr>
        <p:spPr>
          <a:xfrm>
            <a:off x="76320" y="8640"/>
            <a:ext cx="1294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Dan Jurafsky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238880" y="4705200"/>
            <a:ext cx="12189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5334120" y="4705200"/>
            <a:ext cx="19047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pic>
        <p:nvPicPr>
          <p:cNvPr id="5" name="Picture 8" descr="wordcloud2.jpg"/>
          <p:cNvPicPr/>
          <p:nvPr/>
        </p:nvPicPr>
        <p:blipFill>
          <a:blip r:embed="rId3"/>
          <a:srcRect l="19741" t="8414" r="20306" b="8153"/>
          <a:stretch/>
        </p:blipFill>
        <p:spPr>
          <a:xfrm>
            <a:off x="781560" y="165960"/>
            <a:ext cx="2647080" cy="47678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4572000" y="4705200"/>
            <a:ext cx="76464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e7d19a"/>
                </a:solidFill>
                <a:latin typeface="Calibri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fld id="{1FD67248-B153-4388-9CBB-1F6049D1292D}" type="slidenum">
              <a:rPr b="0" lang="en-US" sz="1400" spc="-1" strike="noStrike">
                <a:solidFill>
                  <a:srgbClr val="e7d19a"/>
                </a:solidFill>
                <a:latin typeface="Calibri"/>
                <a:ea typeface="ＭＳ Ｐゴシック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273960" y="325440"/>
            <a:ext cx="868680" cy="874440"/>
          </a:xfrm>
          <a:prstGeom prst="rect">
            <a:avLst/>
          </a:prstGeom>
          <a:ln w="0">
            <a:noFill/>
          </a:ln>
        </p:spPr>
      </p:pic>
      <p:sp>
        <p:nvSpPr>
          <p:cNvPr id="45" name="TextBox 7"/>
          <p:cNvSpPr/>
          <p:nvPr/>
        </p:nvSpPr>
        <p:spPr>
          <a:xfrm>
            <a:off x="76320" y="8640"/>
            <a:ext cx="1294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Dan Jurafsky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22860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685800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3048120" y="470520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fld id="{10FCAAA6-580C-44DF-9E0C-608F71F9334B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1" name="Rectangle 2"/>
          <p:cNvSpPr/>
          <p:nvPr/>
        </p:nvSpPr>
        <p:spPr>
          <a:xfrm rot="5400000">
            <a:off x="-2548440" y="2548800"/>
            <a:ext cx="5143320" cy="45360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"/>
          <p:cNvPicPr/>
          <p:nvPr/>
        </p:nvPicPr>
        <p:blipFill>
          <a:blip r:embed="rId2"/>
          <a:stretch/>
        </p:blipFill>
        <p:spPr>
          <a:xfrm>
            <a:off x="273960" y="325440"/>
            <a:ext cx="868680" cy="874440"/>
          </a:xfrm>
          <a:prstGeom prst="rect">
            <a:avLst/>
          </a:prstGeom>
          <a:ln w="0">
            <a:noFill/>
          </a:ln>
        </p:spPr>
      </p:pic>
      <p:sp>
        <p:nvSpPr>
          <p:cNvPr id="89" name="TextBox 7"/>
          <p:cNvSpPr/>
          <p:nvPr/>
        </p:nvSpPr>
        <p:spPr>
          <a:xfrm>
            <a:off x="76320" y="8640"/>
            <a:ext cx="1294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Dan Jurafsky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dt" idx="7"/>
          </p:nvPr>
        </p:nvSpPr>
        <p:spPr>
          <a:xfrm>
            <a:off x="609588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ftr" idx="8"/>
          </p:nvPr>
        </p:nvSpPr>
        <p:spPr>
          <a:xfrm>
            <a:off x="2743200" y="468648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9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fld id="{38C383B4-EBF2-4C9F-BEA3-D2F98C7BCAEC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94" name="Rectangle 2"/>
          <p:cNvSpPr/>
          <p:nvPr/>
        </p:nvSpPr>
        <p:spPr>
          <a:xfrm rot="5400000">
            <a:off x="-2548440" y="2548800"/>
            <a:ext cx="5143320" cy="45360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9" descr=""/>
          <p:cNvPicPr/>
          <p:nvPr/>
        </p:nvPicPr>
        <p:blipFill>
          <a:blip r:embed="rId2"/>
          <a:stretch/>
        </p:blipFill>
        <p:spPr>
          <a:xfrm>
            <a:off x="273960" y="325440"/>
            <a:ext cx="868680" cy="874440"/>
          </a:xfrm>
          <a:prstGeom prst="rect">
            <a:avLst/>
          </a:prstGeom>
          <a:ln w="0">
            <a:noFill/>
          </a:ln>
        </p:spPr>
      </p:pic>
      <p:sp>
        <p:nvSpPr>
          <p:cNvPr id="133" name="TextBox 7"/>
          <p:cNvSpPr/>
          <p:nvPr/>
        </p:nvSpPr>
        <p:spPr>
          <a:xfrm>
            <a:off x="76320" y="8640"/>
            <a:ext cx="1294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Dan Jurafsky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dt" idx="10"/>
          </p:nvPr>
        </p:nvSpPr>
        <p:spPr>
          <a:xfrm>
            <a:off x="609588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11"/>
          </p:nvPr>
        </p:nvSpPr>
        <p:spPr>
          <a:xfrm>
            <a:off x="2743200" y="468648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2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fld id="{2DDF5127-CC98-438B-ADF7-835C2FE11201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Definition of Minimum Edit Distance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Defining Min 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two strings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X of length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of length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define D(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between X[1..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] and Y[1..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]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10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i.e., the first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characters of X and the first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characters of 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between X and Y is thus D(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Definition of Minimum Edit Distance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Computing Minimum Edit Distance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Dynamic Programming for</a:t>
            </a:r>
            <a:br>
              <a:rPr sz="3200"/>
            </a:b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Dynamic programming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 tabular computation of D(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Solving problems by combining solutions to subproblems.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Bottom-up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compute D(i,j) for small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compute larger D(i,j) based on previously computed smaller values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i.e., compute D(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 for 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(0 &lt;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&lt; n)  and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j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(0 &lt; j &lt; m)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Defining Min Edit Distance (Levenshtein)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52280" y="1200240"/>
            <a:ext cx="8762760" cy="394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j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8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i = 1…M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520">
              <a:lnSpc>
                <a:spcPct val="8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j = 1…N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+ 1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+ 1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  2; if X(i) ≠ Y(j)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0; if X(i) = Y(j)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7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AutoShape 5"/>
          <p:cNvSpPr/>
          <p:nvPr/>
        </p:nvSpPr>
        <p:spPr>
          <a:xfrm>
            <a:off x="3581280" y="318132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AutoShape 5"/>
          <p:cNvSpPr/>
          <p:nvPr/>
        </p:nvSpPr>
        <p:spPr>
          <a:xfrm>
            <a:off x="6248520" y="3790800"/>
            <a:ext cx="75960" cy="66636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roup 2"/>
          <p:cNvGraphicFramePr/>
          <p:nvPr/>
        </p:nvGraphicFramePr>
        <p:xfrm>
          <a:off x="1066680" y="1233360"/>
          <a:ext cx="6933960" cy="33951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44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roup 2"/>
          <p:cNvGraphicFramePr/>
          <p:nvPr/>
        </p:nvGraphicFramePr>
        <p:xfrm>
          <a:off x="990720" y="1028880"/>
          <a:ext cx="6933960" cy="38523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308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Line 149"/>
          <p:cNvSpPr/>
          <p:nvPr/>
        </p:nvSpPr>
        <p:spPr>
          <a:xfrm flipH="1">
            <a:off x="2514600" y="3085920"/>
            <a:ext cx="457200" cy="971640"/>
          </a:xfrm>
          <a:prstGeom prst="line">
            <a:avLst/>
          </a:prstGeom>
          <a:ln w="50800">
            <a:solidFill>
              <a:srgbClr val="a5002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Picture 5" descr="rec2.tiff"/>
          <p:cNvPicPr/>
          <p:nvPr/>
        </p:nvPicPr>
        <p:blipFill>
          <a:blip r:embed="rId1"/>
          <a:stretch/>
        </p:blipFill>
        <p:spPr>
          <a:xfrm>
            <a:off x="2514600" y="1657440"/>
            <a:ext cx="4281480" cy="1265040"/>
          </a:xfrm>
          <a:prstGeom prst="rect">
            <a:avLst/>
          </a:prstGeom>
          <a:ln w="9525">
            <a:noFill/>
          </a:ln>
        </p:spPr>
      </p:pic>
      <p:sp>
        <p:nvSpPr>
          <p:cNvPr id="227" name="Title 2"/>
          <p:cNvSpPr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roup 2"/>
          <p:cNvGraphicFramePr/>
          <p:nvPr/>
        </p:nvGraphicFramePr>
        <p:xfrm>
          <a:off x="1066680" y="1233360"/>
          <a:ext cx="6933960" cy="33951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44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371600" y="28584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230" name="Picture 5" descr="rec2.tiff"/>
          <p:cNvPicPr/>
          <p:nvPr/>
        </p:nvPicPr>
        <p:blipFill>
          <a:blip r:embed="rId1"/>
          <a:stretch/>
        </p:blipFill>
        <p:spPr>
          <a:xfrm>
            <a:off x="3962520" y="26280"/>
            <a:ext cx="3765960" cy="1112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roup 2"/>
          <p:cNvGraphicFramePr/>
          <p:nvPr/>
        </p:nvGraphicFramePr>
        <p:xfrm>
          <a:off x="1219320" y="1352520"/>
          <a:ext cx="6933960" cy="320112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Title 2"/>
          <p:cNvSpPr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Computing Minimum Edit Distance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similar are two strings?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28600" y="1352520"/>
            <a:ext cx="3885840" cy="3428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Spell correction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user typed “graffe”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Which is closest?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graft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grail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giraffe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Rectangle 3"/>
          <p:cNvSpPr/>
          <p:nvPr/>
        </p:nvSpPr>
        <p:spPr>
          <a:xfrm>
            <a:off x="3657600" y="1352520"/>
            <a:ext cx="52574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Computational Biology</a:t>
            </a:r>
            <a:endParaRPr b="0" lang="en-GB" sz="2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 two sequences of nucleotides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Resulting alignment: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Rectangle 3"/>
          <p:cNvSpPr/>
          <p:nvPr/>
        </p:nvSpPr>
        <p:spPr>
          <a:xfrm>
            <a:off x="380880" y="4248000"/>
            <a:ext cx="853416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Also for Machine Translation, Information Extraction, Speech Recognition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7" name="Text Box 5"/>
          <p:cNvSpPr/>
          <p:nvPr/>
        </p:nvSpPr>
        <p:spPr>
          <a:xfrm>
            <a:off x="4495680" y="2266920"/>
            <a:ext cx="4341960" cy="576360"/>
          </a:xfrm>
          <a:prstGeom prst="rect">
            <a:avLst/>
          </a:prstGeom>
          <a:noFill/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8" name="Text Box 3"/>
          <p:cNvSpPr/>
          <p:nvPr/>
        </p:nvSpPr>
        <p:spPr>
          <a:xfrm>
            <a:off x="4366080" y="3311640"/>
            <a:ext cx="4753080" cy="698760"/>
          </a:xfrm>
          <a:prstGeom prst="rect">
            <a:avLst/>
          </a:prstGeom>
          <a:noFill/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Backtrace for Computing Alignments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Computing alignments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 isn’t sufficient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often need to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each character of the two strings to each other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do this by keeping a “backtrace”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Every time we enter a cell, remember where we came from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we reach the end,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Trace back the path from the upper right corner to read off the alignment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roup 2"/>
          <p:cNvGraphicFramePr/>
          <p:nvPr/>
        </p:nvGraphicFramePr>
        <p:xfrm>
          <a:off x="1066680" y="1233360"/>
          <a:ext cx="6933960" cy="33951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44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371600" y="28584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241" name="Picture 5" descr="rec2.tiff"/>
          <p:cNvPicPr/>
          <p:nvPr/>
        </p:nvPicPr>
        <p:blipFill>
          <a:blip r:embed="rId1"/>
          <a:stretch/>
        </p:blipFill>
        <p:spPr>
          <a:xfrm>
            <a:off x="3962520" y="26280"/>
            <a:ext cx="3765960" cy="1112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MinEdit with Backtrace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243" name="Picture 5" descr="minedit2.tiff"/>
          <p:cNvPicPr/>
          <p:nvPr/>
        </p:nvPicPr>
        <p:blipFill>
          <a:blip r:embed="rId1"/>
          <a:stretch/>
        </p:blipFill>
        <p:spPr>
          <a:xfrm>
            <a:off x="457200" y="1428840"/>
            <a:ext cx="8229240" cy="3282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76957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Adding Backtrace to Minimum 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52280" y="1200240"/>
            <a:ext cx="8762760" cy="394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Base conditions:                                                        Termination: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i         D(0,j) = j         D(N,M) is distance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i = 1…M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520">
              <a:lnSpc>
                <a:spcPct val="8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j = 1…N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3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+ 1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+ 1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 2; if X(i) ≠ Y(j) 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0; if X(i) = Y(j)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LEFT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ptr(i,j)=   DOWN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DIAG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AutoShape 5"/>
          <p:cNvSpPr/>
          <p:nvPr/>
        </p:nvSpPr>
        <p:spPr>
          <a:xfrm>
            <a:off x="3200400" y="272412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AutoShape 5"/>
          <p:cNvSpPr/>
          <p:nvPr/>
        </p:nvSpPr>
        <p:spPr>
          <a:xfrm>
            <a:off x="5334120" y="3352680"/>
            <a:ext cx="75960" cy="66636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AutoShape 5"/>
          <p:cNvSpPr/>
          <p:nvPr/>
        </p:nvSpPr>
        <p:spPr>
          <a:xfrm>
            <a:off x="3048120" y="386712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Box 15"/>
          <p:cNvSpPr/>
          <p:nvPr/>
        </p:nvSpPr>
        <p:spPr>
          <a:xfrm>
            <a:off x="3897360" y="3943440"/>
            <a:ext cx="961560" cy="217440"/>
          </a:xfrm>
          <a:prstGeom prst="rect">
            <a:avLst/>
          </a:prstGeom>
          <a:solidFill>
            <a:srgbClr val="ffff00"/>
          </a:solidFill>
          <a:ln w="9525">
            <a:solidFill>
              <a:srgbClr val="2584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6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0" name="TextBox 16"/>
          <p:cNvSpPr/>
          <p:nvPr/>
        </p:nvSpPr>
        <p:spPr>
          <a:xfrm>
            <a:off x="3903840" y="4248000"/>
            <a:ext cx="905040" cy="217440"/>
          </a:xfrm>
          <a:prstGeom prst="rect">
            <a:avLst/>
          </a:prstGeom>
          <a:solidFill>
            <a:srgbClr val="ffff00"/>
          </a:solidFill>
          <a:ln w="9525">
            <a:solidFill>
              <a:srgbClr val="2584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6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1" name="TextBox 17"/>
          <p:cNvSpPr/>
          <p:nvPr/>
        </p:nvSpPr>
        <p:spPr>
          <a:xfrm>
            <a:off x="3962520" y="4552920"/>
            <a:ext cx="1066320" cy="345240"/>
          </a:xfrm>
          <a:prstGeom prst="rect">
            <a:avLst/>
          </a:prstGeom>
          <a:solidFill>
            <a:srgbClr val="ffff00"/>
          </a:solidFill>
          <a:ln w="9525">
            <a:solidFill>
              <a:srgbClr val="2584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6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2" name="TextBox 15"/>
          <p:cNvSpPr/>
          <p:nvPr/>
        </p:nvSpPr>
        <p:spPr>
          <a:xfrm>
            <a:off x="5428080" y="3105000"/>
            <a:ext cx="961560" cy="217440"/>
          </a:xfrm>
          <a:prstGeom prst="rect">
            <a:avLst/>
          </a:prstGeom>
          <a:solidFill>
            <a:srgbClr val="ffff00"/>
          </a:solidFill>
          <a:ln w="9525">
            <a:solidFill>
              <a:srgbClr val="2584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6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3" name="TextBox 16"/>
          <p:cNvSpPr/>
          <p:nvPr/>
        </p:nvSpPr>
        <p:spPr>
          <a:xfrm>
            <a:off x="5427720" y="2792880"/>
            <a:ext cx="905040" cy="217440"/>
          </a:xfrm>
          <a:prstGeom prst="rect">
            <a:avLst/>
          </a:prstGeom>
          <a:solidFill>
            <a:srgbClr val="ffff00"/>
          </a:solidFill>
          <a:ln w="9525">
            <a:solidFill>
              <a:srgbClr val="2584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6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4" name="TextBox 17"/>
          <p:cNvSpPr/>
          <p:nvPr/>
        </p:nvSpPr>
        <p:spPr>
          <a:xfrm>
            <a:off x="7391520" y="3402720"/>
            <a:ext cx="1066320" cy="345240"/>
          </a:xfrm>
          <a:prstGeom prst="rect">
            <a:avLst/>
          </a:prstGeom>
          <a:solidFill>
            <a:srgbClr val="ffff00"/>
          </a:solidFill>
          <a:ln w="9525">
            <a:solidFill>
              <a:srgbClr val="2584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6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752480" y="0"/>
            <a:ext cx="7772040" cy="8568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Distance Matrix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18"/>
          </p:nvPr>
        </p:nvSpPr>
        <p:spPr>
          <a:xfrm>
            <a:off x="228600" y="4800600"/>
            <a:ext cx="32763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adapted from Serafim Batzoglou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7" name="Rectangle 3"/>
          <p:cNvSpPr/>
          <p:nvPr/>
        </p:nvSpPr>
        <p:spPr>
          <a:xfrm>
            <a:off x="1228680" y="1445400"/>
            <a:ext cx="3809520" cy="2800080"/>
          </a:xfrm>
          <a:prstGeom prst="rect">
            <a:avLst/>
          </a:prstGeom>
          <a:noFill/>
          <a:ln w="19050">
            <a:solidFill>
              <a:srgbClr val="e7d19a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4"/>
          <p:cNvSpPr/>
          <p:nvPr/>
        </p:nvSpPr>
        <p:spPr>
          <a:xfrm>
            <a:off x="1228680" y="415872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5"/>
          <p:cNvSpPr/>
          <p:nvPr/>
        </p:nvSpPr>
        <p:spPr>
          <a:xfrm>
            <a:off x="1233360" y="408492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6"/>
          <p:cNvSpPr/>
          <p:nvPr/>
        </p:nvSpPr>
        <p:spPr>
          <a:xfrm>
            <a:off x="1233360" y="40168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7"/>
          <p:cNvSpPr/>
          <p:nvPr/>
        </p:nvSpPr>
        <p:spPr>
          <a:xfrm>
            <a:off x="1228680" y="394920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8"/>
          <p:cNvSpPr/>
          <p:nvPr/>
        </p:nvSpPr>
        <p:spPr>
          <a:xfrm>
            <a:off x="1233360" y="38847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9"/>
          <p:cNvSpPr/>
          <p:nvPr/>
        </p:nvSpPr>
        <p:spPr>
          <a:xfrm>
            <a:off x="1228680" y="38109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0"/>
          <p:cNvSpPr/>
          <p:nvPr/>
        </p:nvSpPr>
        <p:spPr>
          <a:xfrm>
            <a:off x="1218960" y="3743280"/>
            <a:ext cx="381024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1"/>
          <p:cNvSpPr/>
          <p:nvPr/>
        </p:nvSpPr>
        <p:spPr>
          <a:xfrm>
            <a:off x="1233360" y="367524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2"/>
          <p:cNvSpPr/>
          <p:nvPr/>
        </p:nvSpPr>
        <p:spPr>
          <a:xfrm>
            <a:off x="1233360" y="360144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3"/>
          <p:cNvSpPr/>
          <p:nvPr/>
        </p:nvSpPr>
        <p:spPr>
          <a:xfrm>
            <a:off x="1228680" y="352764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4"/>
          <p:cNvSpPr/>
          <p:nvPr/>
        </p:nvSpPr>
        <p:spPr>
          <a:xfrm>
            <a:off x="1228680" y="345960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5"/>
          <p:cNvSpPr/>
          <p:nvPr/>
        </p:nvSpPr>
        <p:spPr>
          <a:xfrm>
            <a:off x="1233360" y="339192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6"/>
          <p:cNvSpPr/>
          <p:nvPr/>
        </p:nvSpPr>
        <p:spPr>
          <a:xfrm>
            <a:off x="1220760" y="33274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7"/>
          <p:cNvSpPr/>
          <p:nvPr/>
        </p:nvSpPr>
        <p:spPr>
          <a:xfrm>
            <a:off x="1233360" y="32536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8"/>
          <p:cNvSpPr/>
          <p:nvPr/>
        </p:nvSpPr>
        <p:spPr>
          <a:xfrm>
            <a:off x="1223640" y="3186000"/>
            <a:ext cx="381024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9"/>
          <p:cNvSpPr/>
          <p:nvPr/>
        </p:nvSpPr>
        <p:spPr>
          <a:xfrm>
            <a:off x="1238040" y="31179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0"/>
          <p:cNvSpPr/>
          <p:nvPr/>
        </p:nvSpPr>
        <p:spPr>
          <a:xfrm>
            <a:off x="1233360" y="30405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1"/>
          <p:cNvSpPr/>
          <p:nvPr/>
        </p:nvSpPr>
        <p:spPr>
          <a:xfrm>
            <a:off x="1238040" y="29667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2"/>
          <p:cNvSpPr/>
          <p:nvPr/>
        </p:nvSpPr>
        <p:spPr>
          <a:xfrm>
            <a:off x="1238040" y="28990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3"/>
          <p:cNvSpPr/>
          <p:nvPr/>
        </p:nvSpPr>
        <p:spPr>
          <a:xfrm>
            <a:off x="1233360" y="283104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24"/>
          <p:cNvSpPr/>
          <p:nvPr/>
        </p:nvSpPr>
        <p:spPr>
          <a:xfrm>
            <a:off x="1238040" y="27669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25"/>
          <p:cNvSpPr/>
          <p:nvPr/>
        </p:nvSpPr>
        <p:spPr>
          <a:xfrm>
            <a:off x="1233360" y="26931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26"/>
          <p:cNvSpPr/>
          <p:nvPr/>
        </p:nvSpPr>
        <p:spPr>
          <a:xfrm>
            <a:off x="1223640" y="2625120"/>
            <a:ext cx="381024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27"/>
          <p:cNvSpPr/>
          <p:nvPr/>
        </p:nvSpPr>
        <p:spPr>
          <a:xfrm>
            <a:off x="1228680" y="255744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28"/>
          <p:cNvSpPr/>
          <p:nvPr/>
        </p:nvSpPr>
        <p:spPr>
          <a:xfrm>
            <a:off x="1220760" y="24904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9"/>
          <p:cNvSpPr/>
          <p:nvPr/>
        </p:nvSpPr>
        <p:spPr>
          <a:xfrm>
            <a:off x="1233360" y="24094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30"/>
          <p:cNvSpPr/>
          <p:nvPr/>
        </p:nvSpPr>
        <p:spPr>
          <a:xfrm>
            <a:off x="1233360" y="234180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31"/>
          <p:cNvSpPr/>
          <p:nvPr/>
        </p:nvSpPr>
        <p:spPr>
          <a:xfrm>
            <a:off x="1238040" y="22737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32"/>
          <p:cNvSpPr/>
          <p:nvPr/>
        </p:nvSpPr>
        <p:spPr>
          <a:xfrm>
            <a:off x="1225440" y="22096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33"/>
          <p:cNvSpPr/>
          <p:nvPr/>
        </p:nvSpPr>
        <p:spPr>
          <a:xfrm>
            <a:off x="1230120" y="21358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34"/>
          <p:cNvSpPr/>
          <p:nvPr/>
        </p:nvSpPr>
        <p:spPr>
          <a:xfrm>
            <a:off x="1228680" y="206784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35"/>
          <p:cNvSpPr/>
          <p:nvPr/>
        </p:nvSpPr>
        <p:spPr>
          <a:xfrm>
            <a:off x="1233360" y="20001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36"/>
          <p:cNvSpPr/>
          <p:nvPr/>
        </p:nvSpPr>
        <p:spPr>
          <a:xfrm>
            <a:off x="1228680" y="194184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37"/>
          <p:cNvSpPr/>
          <p:nvPr/>
        </p:nvSpPr>
        <p:spPr>
          <a:xfrm>
            <a:off x="1228680" y="187380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38"/>
          <p:cNvSpPr/>
          <p:nvPr/>
        </p:nvSpPr>
        <p:spPr>
          <a:xfrm>
            <a:off x="1233360" y="180612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39"/>
          <p:cNvSpPr/>
          <p:nvPr/>
        </p:nvSpPr>
        <p:spPr>
          <a:xfrm>
            <a:off x="1220760" y="17416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40"/>
          <p:cNvSpPr/>
          <p:nvPr/>
        </p:nvSpPr>
        <p:spPr>
          <a:xfrm>
            <a:off x="1233360" y="166788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41"/>
          <p:cNvSpPr/>
          <p:nvPr/>
        </p:nvSpPr>
        <p:spPr>
          <a:xfrm>
            <a:off x="1223640" y="1600200"/>
            <a:ext cx="381024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42"/>
          <p:cNvSpPr/>
          <p:nvPr/>
        </p:nvSpPr>
        <p:spPr>
          <a:xfrm>
            <a:off x="1238040" y="1532160"/>
            <a:ext cx="3809880" cy="3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43"/>
          <p:cNvSpPr/>
          <p:nvPr/>
        </p:nvSpPr>
        <p:spPr>
          <a:xfrm flipV="1">
            <a:off x="133020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44"/>
          <p:cNvSpPr/>
          <p:nvPr/>
        </p:nvSpPr>
        <p:spPr>
          <a:xfrm flipV="1">
            <a:off x="1427040" y="14522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45"/>
          <p:cNvSpPr/>
          <p:nvPr/>
        </p:nvSpPr>
        <p:spPr>
          <a:xfrm flipV="1">
            <a:off x="152856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46"/>
          <p:cNvSpPr/>
          <p:nvPr/>
        </p:nvSpPr>
        <p:spPr>
          <a:xfrm flipV="1">
            <a:off x="161748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47"/>
          <p:cNvSpPr/>
          <p:nvPr/>
        </p:nvSpPr>
        <p:spPr>
          <a:xfrm flipV="1">
            <a:off x="1704960" y="14522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48"/>
          <p:cNvSpPr/>
          <p:nvPr/>
        </p:nvSpPr>
        <p:spPr>
          <a:xfrm flipV="1">
            <a:off x="1801800" y="14558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49"/>
          <p:cNvSpPr/>
          <p:nvPr/>
        </p:nvSpPr>
        <p:spPr>
          <a:xfrm flipV="1">
            <a:off x="190332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50"/>
          <p:cNvSpPr/>
          <p:nvPr/>
        </p:nvSpPr>
        <p:spPr>
          <a:xfrm flipV="1">
            <a:off x="1992240" y="14522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51"/>
          <p:cNvSpPr/>
          <p:nvPr/>
        </p:nvSpPr>
        <p:spPr>
          <a:xfrm flipV="1">
            <a:off x="208260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52"/>
          <p:cNvSpPr/>
          <p:nvPr/>
        </p:nvSpPr>
        <p:spPr>
          <a:xfrm flipV="1">
            <a:off x="217944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53"/>
          <p:cNvSpPr/>
          <p:nvPr/>
        </p:nvSpPr>
        <p:spPr>
          <a:xfrm flipV="1">
            <a:off x="2280960" y="14418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54"/>
          <p:cNvSpPr/>
          <p:nvPr/>
        </p:nvSpPr>
        <p:spPr>
          <a:xfrm flipV="1">
            <a:off x="236988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55"/>
          <p:cNvSpPr/>
          <p:nvPr/>
        </p:nvSpPr>
        <p:spPr>
          <a:xfrm flipV="1">
            <a:off x="245736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56"/>
          <p:cNvSpPr/>
          <p:nvPr/>
        </p:nvSpPr>
        <p:spPr>
          <a:xfrm flipV="1">
            <a:off x="2554200" y="14522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57"/>
          <p:cNvSpPr/>
          <p:nvPr/>
        </p:nvSpPr>
        <p:spPr>
          <a:xfrm flipV="1">
            <a:off x="265572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58"/>
          <p:cNvSpPr/>
          <p:nvPr/>
        </p:nvSpPr>
        <p:spPr>
          <a:xfrm flipV="1">
            <a:off x="274464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59"/>
          <p:cNvSpPr/>
          <p:nvPr/>
        </p:nvSpPr>
        <p:spPr>
          <a:xfrm flipV="1">
            <a:off x="284940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60"/>
          <p:cNvSpPr/>
          <p:nvPr/>
        </p:nvSpPr>
        <p:spPr>
          <a:xfrm flipV="1">
            <a:off x="294624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61"/>
          <p:cNvSpPr/>
          <p:nvPr/>
        </p:nvSpPr>
        <p:spPr>
          <a:xfrm flipV="1">
            <a:off x="3047760" y="14418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62"/>
          <p:cNvSpPr/>
          <p:nvPr/>
        </p:nvSpPr>
        <p:spPr>
          <a:xfrm flipV="1">
            <a:off x="313668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63"/>
          <p:cNvSpPr/>
          <p:nvPr/>
        </p:nvSpPr>
        <p:spPr>
          <a:xfrm flipV="1">
            <a:off x="322416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64"/>
          <p:cNvSpPr/>
          <p:nvPr/>
        </p:nvSpPr>
        <p:spPr>
          <a:xfrm flipV="1">
            <a:off x="3321000" y="14522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65"/>
          <p:cNvSpPr/>
          <p:nvPr/>
        </p:nvSpPr>
        <p:spPr>
          <a:xfrm flipV="1">
            <a:off x="342252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66"/>
          <p:cNvSpPr/>
          <p:nvPr/>
        </p:nvSpPr>
        <p:spPr>
          <a:xfrm flipV="1">
            <a:off x="351144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67"/>
          <p:cNvSpPr/>
          <p:nvPr/>
        </p:nvSpPr>
        <p:spPr>
          <a:xfrm flipV="1">
            <a:off x="3601800" y="14418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68"/>
          <p:cNvSpPr/>
          <p:nvPr/>
        </p:nvSpPr>
        <p:spPr>
          <a:xfrm flipV="1">
            <a:off x="369864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69"/>
          <p:cNvSpPr/>
          <p:nvPr/>
        </p:nvSpPr>
        <p:spPr>
          <a:xfrm flipV="1">
            <a:off x="3800160" y="14382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70"/>
          <p:cNvSpPr/>
          <p:nvPr/>
        </p:nvSpPr>
        <p:spPr>
          <a:xfrm flipV="1">
            <a:off x="3889080" y="14418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71"/>
          <p:cNvSpPr/>
          <p:nvPr/>
        </p:nvSpPr>
        <p:spPr>
          <a:xfrm flipV="1">
            <a:off x="397656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72"/>
          <p:cNvSpPr/>
          <p:nvPr/>
        </p:nvSpPr>
        <p:spPr>
          <a:xfrm flipV="1">
            <a:off x="407340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73"/>
          <p:cNvSpPr/>
          <p:nvPr/>
        </p:nvSpPr>
        <p:spPr>
          <a:xfrm flipV="1">
            <a:off x="4174920" y="14418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74"/>
          <p:cNvSpPr/>
          <p:nvPr/>
        </p:nvSpPr>
        <p:spPr>
          <a:xfrm flipV="1">
            <a:off x="426384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75"/>
          <p:cNvSpPr/>
          <p:nvPr/>
        </p:nvSpPr>
        <p:spPr>
          <a:xfrm flipV="1">
            <a:off x="4359240" y="14418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76"/>
          <p:cNvSpPr/>
          <p:nvPr/>
        </p:nvSpPr>
        <p:spPr>
          <a:xfrm flipV="1">
            <a:off x="444816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77"/>
          <p:cNvSpPr/>
          <p:nvPr/>
        </p:nvSpPr>
        <p:spPr>
          <a:xfrm flipV="1">
            <a:off x="453528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78"/>
          <p:cNvSpPr/>
          <p:nvPr/>
        </p:nvSpPr>
        <p:spPr>
          <a:xfrm flipV="1">
            <a:off x="4632120" y="14522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9"/>
          <p:cNvSpPr/>
          <p:nvPr/>
        </p:nvSpPr>
        <p:spPr>
          <a:xfrm flipV="1">
            <a:off x="473364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0"/>
          <p:cNvSpPr/>
          <p:nvPr/>
        </p:nvSpPr>
        <p:spPr>
          <a:xfrm flipV="1">
            <a:off x="4822560" y="1448640"/>
            <a:ext cx="360" cy="279216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81"/>
          <p:cNvSpPr/>
          <p:nvPr/>
        </p:nvSpPr>
        <p:spPr>
          <a:xfrm flipV="1">
            <a:off x="4929120" y="1445400"/>
            <a:ext cx="360" cy="2791800"/>
          </a:xfrm>
          <a:prstGeom prst="line">
            <a:avLst/>
          </a:prstGeom>
          <a:ln w="9525">
            <a:solidFill>
              <a:srgbClr val="e7d19a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Freeform 82"/>
          <p:cNvSpPr/>
          <p:nvPr/>
        </p:nvSpPr>
        <p:spPr>
          <a:xfrm flipH="1" flipV="1">
            <a:off x="1218960" y="1428120"/>
            <a:ext cx="3809520" cy="281916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 Box 83"/>
          <p:cNvSpPr/>
          <p:nvPr/>
        </p:nvSpPr>
        <p:spPr>
          <a:xfrm>
            <a:off x="1127880" y="4248000"/>
            <a:ext cx="4000320" cy="4363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………………………………  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M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38" name="Text Box 84"/>
          <p:cNvSpPr/>
          <p:nvPr/>
        </p:nvSpPr>
        <p:spPr>
          <a:xfrm flipH="1" flipV="1" rot="5400000">
            <a:off x="-599040" y="2620080"/>
            <a:ext cx="2971440" cy="4363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  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39" name="Text Box 85"/>
          <p:cNvSpPr/>
          <p:nvPr/>
        </p:nvSpPr>
        <p:spPr>
          <a:xfrm>
            <a:off x="5410080" y="1504800"/>
            <a:ext cx="3352320" cy="2894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Every non-decreasing path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from (0,0) to (M, N)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corresponds to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an alignment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of the two sequences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40" name="Text Box 88"/>
          <p:cNvSpPr/>
          <p:nvPr/>
        </p:nvSpPr>
        <p:spPr>
          <a:xfrm>
            <a:off x="5257800" y="4095720"/>
            <a:ext cx="3805560" cy="9126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a4001d"/>
                </a:solidFill>
                <a:latin typeface="Arial Unicode MS"/>
                <a:ea typeface="ＭＳ Ｐゴシック"/>
              </a:rPr>
              <a:t>An optimal alignment is composed of optimal subalignments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Result of Backtrace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strings and their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3" name="Picture 6" descr="align1.tiff"/>
          <p:cNvPicPr/>
          <p:nvPr/>
        </p:nvPicPr>
        <p:blipFill>
          <a:blip r:embed="rId1"/>
          <a:stretch/>
        </p:blipFill>
        <p:spPr>
          <a:xfrm>
            <a:off x="1981080" y="2229120"/>
            <a:ext cx="4838400" cy="2018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Performance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Space: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Backtrace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O(n+m)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Backtrace for Computing Alignments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Weighted Minimum Edit Distance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minimum edit distance between two strings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 minimum number of editing operations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Needed to transform one into the other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Weighted 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would we add weights to the computation?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Spell Correction: some letters are more likely to be mistyped than others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Biology: certain kinds of deletions or insertions are more likely than others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371600" y="7632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Confusion matrix for spelling errors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353" name="Picture 5" descr="kern.tiff"/>
          <p:cNvPicPr/>
          <p:nvPr/>
        </p:nvPicPr>
        <p:blipFill>
          <a:blip r:embed="rId1"/>
          <a:stretch/>
        </p:blipFill>
        <p:spPr>
          <a:xfrm>
            <a:off x="1343520" y="971640"/>
            <a:ext cx="6669000" cy="4038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355" name="Picture 6" descr="qwerty2.tiff"/>
          <p:cNvPicPr/>
          <p:nvPr/>
        </p:nvPicPr>
        <p:blipFill>
          <a:blip r:embed="rId1"/>
          <a:stretch/>
        </p:blipFill>
        <p:spPr>
          <a:xfrm>
            <a:off x="622440" y="1613880"/>
            <a:ext cx="7759440" cy="3015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Weighted Min 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152280" y="1276200"/>
            <a:ext cx="8762760" cy="394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D(0,0) = 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D(i-1,0) + del[x(i)];    1 &lt; i ≤ 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D(0,j-1) + ins[y(j)];    1 &lt; j ≤ 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  + del[x(i)]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  + ins[y(j)]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sub[x(i),y(j)]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AutoShape 5"/>
          <p:cNvSpPr/>
          <p:nvPr/>
        </p:nvSpPr>
        <p:spPr>
          <a:xfrm>
            <a:off x="2438280" y="333360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Where did the name, dynamic programming, come from? 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0" y="1276200"/>
            <a:ext cx="8915040" cy="3543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1950s were not good years for mathematical research. [the] Secretary of Defense …had a pathological fear and hatred of the word, research…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decided therefore to use the word, 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”.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wanted to get across the idea that this was dynamic, this was multistage… I thought, let’s … take a word that has an absolutely precise meaning, namely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dynamic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 it’s impossible to use the word,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dynamic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in a pejorative sense. Try thinking of some combination that will possibly give it a pejorative meaning. It’s impossible.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Thus, I thought dynamic programming was a good name. It was something not even a Congressman could object to.”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	</a:t>
            </a: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Richard Bellman, “Eye of the Hurricane: an autobiography” 1984.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Weighted Minimum Edit Distance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strings and their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Picture 6" descr="align1.tiff"/>
          <p:cNvPicPr/>
          <p:nvPr/>
        </p:nvPicPr>
        <p:blipFill>
          <a:blip r:embed="rId1"/>
          <a:stretch/>
        </p:blipFill>
        <p:spPr>
          <a:xfrm>
            <a:off x="1523880" y="2038320"/>
            <a:ext cx="5295600" cy="2209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762120" y="3257640"/>
            <a:ext cx="7924320" cy="1885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each operation has cost of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Distance between these is 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substitutions cost 2 (Levenshtein)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Distance between them is 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4" descr="align2.tiff"/>
          <p:cNvPicPr/>
          <p:nvPr/>
        </p:nvPicPr>
        <p:blipFill>
          <a:blip r:embed="rId1"/>
          <a:stretch/>
        </p:blipFill>
        <p:spPr>
          <a:xfrm>
            <a:off x="1828800" y="1200240"/>
            <a:ext cx="3644640" cy="2038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 in Computational Biology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8534160" cy="3790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sequence of bases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 alignment: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two sequences, align each letter to a letter or gap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 Box 3"/>
          <p:cNvSpPr/>
          <p:nvPr/>
        </p:nvSpPr>
        <p:spPr>
          <a:xfrm>
            <a:off x="1026000" y="3333600"/>
            <a:ext cx="6947640" cy="821160"/>
          </a:xfrm>
          <a:prstGeom prst="rect">
            <a:avLst/>
          </a:prstGeom>
          <a:noFill/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00" name="Text Box 5"/>
          <p:cNvSpPr/>
          <p:nvPr/>
        </p:nvSpPr>
        <p:spPr>
          <a:xfrm>
            <a:off x="1630800" y="1962000"/>
            <a:ext cx="6033240" cy="821160"/>
          </a:xfrm>
          <a:prstGeom prst="rect">
            <a:avLst/>
          </a:prstGeom>
          <a:noFill/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71600" y="5724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Other uses of Edit Distance in NLP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52280" y="1504800"/>
            <a:ext cx="8991360" cy="3428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Evaluating Machine Translation and speech recognition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Spokesman confirms    senior government adviser was shot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Spokesman said    the senior            adviser was shot dead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      I              D                        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Named Entity Extraction and Entity Coreference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IBM Inc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 announced today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IBM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profits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Stanford President John Hennessy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announced yesterday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Stanford University President John Hennessy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to find the Min Edit Distance?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777204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Searching for a path (sequence of edits) from the start string to the final string: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 state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word we’re transforming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Operators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insert, delete, substitute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Goal state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 the word we’re trying to get to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Path cost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what we want to minimize: the number of edits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6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fld id="{650CB8E0-2CA4-47AA-B317-2C57E5929244}" type="slidenum">
              <a: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rPr>
              <a:t>&lt;number&gt;</a:t>
            </a:fld>
            <a:endParaRPr b="0" lang="en-GB" sz="1600" spc="-1" strike="noStrike">
              <a:latin typeface="Times New Roman"/>
            </a:endParaRPr>
          </a:p>
        </p:txBody>
      </p:sp>
      <p:pic>
        <p:nvPicPr>
          <p:cNvPr id="206" name="Picture 3" descr="intention"/>
          <p:cNvPicPr/>
          <p:nvPr/>
        </p:nvPicPr>
        <p:blipFill>
          <a:blip r:embed="rId1"/>
          <a:stretch/>
        </p:blipFill>
        <p:spPr>
          <a:xfrm>
            <a:off x="1523880" y="3638520"/>
            <a:ext cx="5716080" cy="136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as Search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04920" y="1352520"/>
            <a:ext cx="7772040" cy="333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the space of all edit sequences is huge!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can’t afford to navigate naïvely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Lots of distinct paths wind up at the same state.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don’t have to keep track of all of them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60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Just the shortest path to each of those revisted states.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7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fld id="{762CE64B-FFDB-4222-8203-22DC53CEF5F0}" type="slidenum">
              <a: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rPr>
              <a:t>&lt;number&gt;</a:t>
            </a:fld>
            <a:endParaRPr b="0" lang="en-GB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7465</TotalTime>
  <Application>LibreOffice/7.3.7.2$Linux_X86_64 LibreOffice_project/30$Build-2</Application>
  <AppVersion>15.0000</AppVersion>
  <Words>1577</Words>
  <Paragraphs>502</Paragraphs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Dan Jurafsky</dc:creator>
  <dc:description/>
  <dc:language>en-GB</dc:language>
  <cp:lastModifiedBy>Dan Jurafsky</cp:lastModifiedBy>
  <cp:lastPrinted>2024-08-20T14:09:41Z</cp:lastPrinted>
  <dcterms:modified xsi:type="dcterms:W3CDTF">2024-08-20T14:12:27Z</dcterms:modified>
  <cp:revision>103</cp:revision>
  <dc:subject/>
  <dc:title>Minimum Edit Distance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25</vt:i4>
  </property>
  <property fmtid="{D5CDD505-2E9C-101B-9397-08002B2CF9AE}" pid="3" name="PresentationFormat">
    <vt:lpwstr>On-screen Show (16:9)</vt:lpwstr>
  </property>
  <property fmtid="{D5CDD505-2E9C-101B-9397-08002B2CF9AE}" pid="4" name="Slides">
    <vt:i4>35</vt:i4>
  </property>
</Properties>
</file>