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62" r:id="rId4"/>
    <p:sldId id="258" r:id="rId5"/>
    <p:sldId id="259" r:id="rId6"/>
    <p:sldId id="263" r:id="rId7"/>
    <p:sldId id="266" r:id="rId8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00"/>
    <a:srgbClr val="F790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96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/>
              <a:t>Click to edit Master text styles</a:t>
            </a:r>
          </a:p>
          <a:p>
            <a:pPr lvl="1"/>
            <a:r>
              <a:rPr lang="ru-RU" noProof="0"/>
              <a:t>Second level</a:t>
            </a:r>
          </a:p>
          <a:p>
            <a:pPr lvl="2"/>
            <a:r>
              <a:rPr lang="ru-RU" noProof="0"/>
              <a:t>Third level</a:t>
            </a:r>
          </a:p>
          <a:p>
            <a:pPr lvl="3"/>
            <a:r>
              <a:rPr lang="ru-RU" noProof="0"/>
              <a:t>Fourth level</a:t>
            </a:r>
          </a:p>
          <a:p>
            <a:pPr lvl="4"/>
            <a:r>
              <a:rPr lang="ru-RU" noProof="0"/>
              <a:t>Fifth level</a:t>
            </a:r>
          </a:p>
        </p:txBody>
      </p:sp>
      <p:sp>
        <p:nvSpPr>
          <p:cNvPr id="696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96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D4F7735F-D212-4EDF-8C55-7051BD1CFA5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4284663" y="3498850"/>
            <a:ext cx="4859337" cy="1150938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10100" y="3284538"/>
            <a:ext cx="7162800" cy="1109662"/>
          </a:xfrm>
        </p:spPr>
        <p:txBody>
          <a:bodyPr/>
          <a:lstStyle>
            <a:lvl1pPr>
              <a:defRPr sz="3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ru-RU" noProof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10100" y="4027488"/>
            <a:ext cx="7162800" cy="696912"/>
          </a:xfrm>
        </p:spPr>
        <p:txBody>
          <a:bodyPr/>
          <a:lstStyle>
            <a:lvl1pPr marL="0" indent="0">
              <a:buFontTx/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ru-RU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910388" y="2060575"/>
            <a:ext cx="1909762" cy="44656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176338" y="2060575"/>
            <a:ext cx="5581650" cy="44656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176338" y="2565400"/>
            <a:ext cx="3744912" cy="39608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073650" y="2565400"/>
            <a:ext cx="3746500" cy="39608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87450" y="2060575"/>
            <a:ext cx="65532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1027" name="Rectangle 8"/>
          <p:cNvSpPr>
            <a:spLocks noChangeArrowheads="1"/>
          </p:cNvSpPr>
          <p:nvPr/>
        </p:nvSpPr>
        <p:spPr bwMode="auto">
          <a:xfrm>
            <a:off x="0" y="5516563"/>
            <a:ext cx="9144000" cy="1341437"/>
          </a:xfrm>
          <a:prstGeom prst="rect">
            <a:avLst/>
          </a:prstGeom>
          <a:gradFill rotWithShape="1">
            <a:gsLst>
              <a:gs pos="0">
                <a:srgbClr val="765E2F">
                  <a:alpha val="0"/>
                </a:srgbClr>
              </a:gs>
              <a:gs pos="100000">
                <a:schemeClr val="folHlink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uk-UA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76338" y="2565400"/>
            <a:ext cx="7643812" cy="3960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 b="1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nickhould/craft-cans" TargetMode="External"/><Relationship Id="rId2" Type="http://schemas.openxmlformats.org/officeDocument/2006/relationships/hyperlink" Target="https://data.world/datafiniti/breweries-brew-pubs-in-the-usa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census.gov/en.html" TargetMode="External"/><Relationship Id="rId4" Type="http://schemas.openxmlformats.org/officeDocument/2006/relationships/hyperlink" Target="https://data.opendatasoft.com/explore/dataset/open-beer-database%40public-us/table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191000" y="3505200"/>
            <a:ext cx="5029200" cy="1109662"/>
          </a:xfrm>
          <a:noFill/>
        </p:spPr>
        <p:txBody>
          <a:bodyPr/>
          <a:lstStyle/>
          <a:p>
            <a:pPr algn="ctr"/>
            <a:r>
              <a:rPr lang="en-US" sz="2500" b="1" dirty="0"/>
              <a:t>An Exploration into the Data of the Craft Beer Industry </a:t>
            </a:r>
            <a:endParaRPr lang="uk-UA" sz="25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90477E-D431-41E8-81F1-DED375528912}"/>
              </a:ext>
            </a:extLst>
          </p:cNvPr>
          <p:cNvSpPr txBox="1"/>
          <p:nvPr/>
        </p:nvSpPr>
        <p:spPr>
          <a:xfrm>
            <a:off x="4800600" y="4724400"/>
            <a:ext cx="4267200" cy="1477328"/>
          </a:xfrm>
          <a:prstGeom prst="rect">
            <a:avLst/>
          </a:prstGeom>
          <a:solidFill>
            <a:srgbClr val="9933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>
                <a:solidFill>
                  <a:schemeClr val="bg1"/>
                </a:solidFill>
              </a:rPr>
              <a:t>Team Strange Brew:</a:t>
            </a:r>
            <a:br>
              <a:rPr lang="en-US" b="1" u="sng" dirty="0">
                <a:solidFill>
                  <a:schemeClr val="bg1"/>
                </a:solidFill>
              </a:rPr>
            </a:br>
            <a:endParaRPr lang="en-US" b="1" u="sng" dirty="0">
              <a:solidFill>
                <a:schemeClr val="bg1"/>
              </a:solidFill>
            </a:endParaRP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Pauly </a:t>
            </a:r>
            <a:r>
              <a:rPr lang="en-US" b="1" dirty="0" err="1">
                <a:solidFill>
                  <a:schemeClr val="bg1"/>
                </a:solidFill>
              </a:rPr>
              <a:t>Richmeier</a:t>
            </a:r>
            <a:endParaRPr lang="en-US" b="1" dirty="0">
              <a:solidFill>
                <a:schemeClr val="bg1"/>
              </a:solidFill>
            </a:endParaRP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April Prospero Garcia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Charles Stephens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492500" y="1773238"/>
            <a:ext cx="6480175" cy="649287"/>
          </a:xfrm>
        </p:spPr>
        <p:txBody>
          <a:bodyPr/>
          <a:lstStyle/>
          <a:p>
            <a:pPr eaLnBrk="1" hangingPunct="1"/>
            <a:r>
              <a:rPr lang="en-US" sz="3200" dirty="0"/>
              <a:t>Research Questions</a:t>
            </a:r>
            <a:endParaRPr lang="uk-UA" sz="320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2782888"/>
            <a:ext cx="8743950" cy="3959225"/>
          </a:xfrm>
        </p:spPr>
        <p:txBody>
          <a:bodyPr/>
          <a:lstStyle/>
          <a:p>
            <a:pPr lvl="0"/>
            <a:r>
              <a:rPr lang="en-US" sz="2400" dirty="0"/>
              <a:t>What are the most popular beer styles nationwide and state?</a:t>
            </a:r>
            <a:br>
              <a:rPr lang="en-US" sz="2400" dirty="0"/>
            </a:br>
            <a:r>
              <a:rPr lang="en-US" sz="2400" dirty="0"/>
              <a:t> </a:t>
            </a:r>
          </a:p>
          <a:p>
            <a:pPr lvl="0"/>
            <a:r>
              <a:rPr lang="en-US" sz="2400" dirty="0"/>
              <a:t>What is the number of breweries in each state? </a:t>
            </a:r>
            <a:br>
              <a:rPr lang="en-US" sz="2400" dirty="0"/>
            </a:br>
            <a:endParaRPr lang="en-US" sz="2400" dirty="0"/>
          </a:p>
          <a:p>
            <a:pPr lvl="0"/>
            <a:r>
              <a:rPr lang="en-US" sz="2400" dirty="0"/>
              <a:t>What are the top cities for breweries?</a:t>
            </a:r>
            <a:br>
              <a:rPr lang="en-US" sz="2400" dirty="0"/>
            </a:br>
            <a:endParaRPr lang="en-US" sz="2400" dirty="0"/>
          </a:p>
          <a:p>
            <a:pPr lvl="0"/>
            <a:r>
              <a:rPr lang="en-US" sz="2400" dirty="0"/>
              <a:t>What are the cities with the most breweries per person?</a:t>
            </a:r>
            <a:br>
              <a:rPr lang="en-US" sz="2400" dirty="0"/>
            </a:br>
            <a:endParaRPr lang="en-US" sz="2400" dirty="0"/>
          </a:p>
          <a:p>
            <a:pPr lvl="0"/>
            <a:r>
              <a:rPr lang="en-US" sz="2400" dirty="0"/>
              <a:t>What style of beer has the most alcohol content by style?  </a:t>
            </a:r>
          </a:p>
          <a:p>
            <a:pPr>
              <a:lnSpc>
                <a:spcPct val="80000"/>
              </a:lnSpc>
            </a:pPr>
            <a:endParaRPr lang="uk-UA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492500" y="1773238"/>
            <a:ext cx="6480175" cy="649287"/>
          </a:xfrm>
        </p:spPr>
        <p:txBody>
          <a:bodyPr/>
          <a:lstStyle/>
          <a:p>
            <a:pPr eaLnBrk="1" hangingPunct="1"/>
            <a:r>
              <a:rPr lang="en-US" sz="3200" dirty="0"/>
              <a:t>Datasets Used</a:t>
            </a:r>
            <a:endParaRPr lang="uk-UA" sz="320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2782888"/>
            <a:ext cx="9067800" cy="3959225"/>
          </a:xfrm>
        </p:spPr>
        <p:txBody>
          <a:bodyPr/>
          <a:lstStyle/>
          <a:p>
            <a:pPr lvl="0"/>
            <a:r>
              <a:rPr lang="en-US" sz="2000" dirty="0" err="1"/>
              <a:t>Data.World</a:t>
            </a:r>
            <a:r>
              <a:rPr lang="en-US" sz="2000" dirty="0"/>
              <a:t> - </a:t>
            </a:r>
            <a:r>
              <a:rPr lang="en-US" sz="2000" i="1" dirty="0">
                <a:hlinkClick r:id="rId2"/>
              </a:rPr>
              <a:t>https://data.world/datafiniti/breweries-brew-pubs-in-the-usa</a:t>
            </a:r>
            <a:endParaRPr lang="en-US" sz="2000" i="1" dirty="0"/>
          </a:p>
          <a:p>
            <a:pPr lvl="0"/>
            <a:endParaRPr lang="en-US" sz="2000" dirty="0"/>
          </a:p>
          <a:p>
            <a:pPr lvl="0"/>
            <a:r>
              <a:rPr lang="en-US" sz="2000" dirty="0"/>
              <a:t>Kaggle - </a:t>
            </a:r>
            <a:r>
              <a:rPr lang="en-US" sz="2000" i="1" dirty="0">
                <a:hlinkClick r:id="rId3"/>
              </a:rPr>
              <a:t>https://www.kaggle.com/nickhould/craft-cans</a:t>
            </a:r>
            <a:endParaRPr lang="en-US" sz="2000" i="1" dirty="0"/>
          </a:p>
          <a:p>
            <a:pPr lvl="0"/>
            <a:endParaRPr lang="en-US" sz="2000" i="1" dirty="0"/>
          </a:p>
          <a:p>
            <a:pPr lvl="0"/>
            <a:r>
              <a:rPr lang="en-US" sz="2000" dirty="0" err="1"/>
              <a:t>OpenDataSoft</a:t>
            </a:r>
            <a:r>
              <a:rPr lang="en-US" sz="2000" dirty="0"/>
              <a:t> - </a:t>
            </a:r>
            <a:r>
              <a:rPr lang="en-US" sz="2000" dirty="0">
                <a:hlinkClick r:id="rId4"/>
              </a:rPr>
              <a:t>https://data.opendatasoft.com/explore/dataset/open-beer-database%40public-us/table/</a:t>
            </a:r>
            <a:endParaRPr lang="en-US" sz="2000" dirty="0"/>
          </a:p>
          <a:p>
            <a:pPr lvl="0"/>
            <a:endParaRPr lang="en-US" sz="2000" dirty="0"/>
          </a:p>
          <a:p>
            <a:pPr lvl="0"/>
            <a:r>
              <a:rPr lang="en-US" sz="2000" dirty="0"/>
              <a:t>U.S. Census - </a:t>
            </a:r>
            <a:r>
              <a:rPr lang="en-US" sz="2000" i="1" dirty="0">
                <a:hlinkClick r:id="rId5"/>
              </a:rPr>
              <a:t>https://www.census.gov/en.html</a:t>
            </a:r>
            <a:endParaRPr lang="en-US" sz="2000" i="1" dirty="0"/>
          </a:p>
          <a:p>
            <a:pPr lvl="0"/>
            <a:endParaRPr lang="en-US" dirty="0"/>
          </a:p>
          <a:p>
            <a:pPr>
              <a:lnSpc>
                <a:spcPct val="80000"/>
              </a:lnSpc>
            </a:pPr>
            <a:endParaRPr lang="uk-UA" sz="2000" dirty="0"/>
          </a:p>
        </p:txBody>
      </p:sp>
    </p:spTree>
    <p:extLst>
      <p:ext uri="{BB962C8B-B14F-4D97-AF65-F5344CB8AC3E}">
        <p14:creationId xmlns:p14="http://schemas.microsoft.com/office/powerpoint/2010/main" val="985748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8175" y="188913"/>
            <a:ext cx="6553200" cy="723900"/>
          </a:xfrm>
        </p:spPr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are the most popular beer styles nationwide and by state?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8175" y="1052513"/>
            <a:ext cx="6911975" cy="54737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American-Style Pale Ale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American-Style Lager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American-Style Stout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0" indent="0">
              <a:buNone/>
            </a:pPr>
            <a:endParaRPr lang="en-US" sz="1200" i="1" dirty="0"/>
          </a:p>
          <a:p>
            <a:pPr marL="0" indent="0">
              <a:buNone/>
            </a:pPr>
            <a:r>
              <a:rPr lang="en-US" sz="1200" i="1" dirty="0"/>
              <a:t>https://github.com/a-prospero/strange_brew/tree/cs/coding</a:t>
            </a:r>
            <a:endParaRPr lang="ru-RU" sz="1200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F3838F-8DAE-4CCF-A1E9-D96244F18AE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1" y="2438400"/>
            <a:ext cx="7239000" cy="312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8175" y="188913"/>
            <a:ext cx="6553200" cy="723900"/>
          </a:xfrm>
        </p:spPr>
        <p:txBody>
          <a:bodyPr/>
          <a:lstStyle/>
          <a:p>
            <a:r>
              <a:rPr lang="en-US" sz="3200" dirty="0">
                <a:solidFill>
                  <a:schemeClr val="tx1"/>
                </a:solidFill>
              </a:rPr>
              <a:t>What are the number top cities and states for breweries?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8175" y="1052513"/>
            <a:ext cx="6911975" cy="547370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/>
            </a:pPr>
            <a:r>
              <a:rPr lang="en-US" sz="2400" dirty="0"/>
              <a:t>Colorado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en-US" sz="2400" dirty="0"/>
              <a:t>California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en-US" sz="2400" dirty="0"/>
              <a:t>Michigan</a:t>
            </a:r>
          </a:p>
          <a:p>
            <a:pPr eaLnBrk="1" hangingPunct="1"/>
            <a:endParaRPr lang="en-US" sz="2000" dirty="0"/>
          </a:p>
          <a:p>
            <a:pPr eaLnBrk="1" hangingPunct="1"/>
            <a:endParaRPr lang="en-US" sz="2000" dirty="0"/>
          </a:p>
          <a:p>
            <a:pPr eaLnBrk="1" hangingPunct="1"/>
            <a:endParaRPr lang="en-US" sz="2000" dirty="0"/>
          </a:p>
          <a:p>
            <a:pPr eaLnBrk="1" hangingPunct="1"/>
            <a:endParaRPr lang="en-US" sz="2000" dirty="0"/>
          </a:p>
          <a:p>
            <a:pPr eaLnBrk="1" hangingPunct="1"/>
            <a:endParaRPr lang="en-US" sz="2000" dirty="0"/>
          </a:p>
          <a:p>
            <a:pPr eaLnBrk="1" hangingPunct="1"/>
            <a:endParaRPr lang="en-US" sz="2000" dirty="0"/>
          </a:p>
          <a:p>
            <a:pPr eaLnBrk="1" hangingPunct="1"/>
            <a:endParaRPr lang="en-US" sz="2000" dirty="0"/>
          </a:p>
          <a:p>
            <a:pPr eaLnBrk="1" hangingPunct="1"/>
            <a:endParaRPr lang="en-US" sz="2000" dirty="0"/>
          </a:p>
          <a:p>
            <a:pPr eaLnBrk="1" hangingPunct="1"/>
            <a:endParaRPr lang="en-US" sz="2000" dirty="0"/>
          </a:p>
          <a:p>
            <a:pPr eaLnBrk="1" hangingPunct="1"/>
            <a:endParaRPr lang="en-US" sz="2000" dirty="0"/>
          </a:p>
          <a:p>
            <a:pPr eaLnBrk="1" hangingPunct="1"/>
            <a:endParaRPr lang="en-US" sz="2000" dirty="0"/>
          </a:p>
          <a:p>
            <a:pPr marL="0" indent="0">
              <a:buNone/>
            </a:pPr>
            <a:r>
              <a:rPr lang="en-US" sz="1200" i="1" dirty="0"/>
              <a:t>https://github.com/a-prospero/strange_brew/tree/ap/coding</a:t>
            </a:r>
            <a:endParaRPr lang="ru-RU" sz="1200" i="1" dirty="0"/>
          </a:p>
        </p:txBody>
      </p: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B8947600-4068-4AD1-A4F4-9288C6E9C977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2362200"/>
            <a:ext cx="7391399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013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8175" y="188913"/>
            <a:ext cx="6553200" cy="723900"/>
          </a:xfrm>
        </p:spPr>
        <p:txBody>
          <a:bodyPr/>
          <a:lstStyle/>
          <a:p>
            <a:r>
              <a:rPr lang="en-US" sz="3200" dirty="0">
                <a:solidFill>
                  <a:schemeClr val="tx1"/>
                </a:solidFill>
              </a:rPr>
              <a:t>What are the number top cities and states for breweries?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8175" y="1052513"/>
            <a:ext cx="6911975" cy="547370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/>
            </a:pPr>
            <a:r>
              <a:rPr lang="en-US" sz="2400" dirty="0"/>
              <a:t>Portland, OR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en-US" sz="2400" dirty="0"/>
              <a:t>Chicago, IL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en-US" sz="2400" dirty="0"/>
              <a:t>Seattle, WA</a:t>
            </a:r>
            <a:endParaRPr lang="en-US" sz="2000" dirty="0"/>
          </a:p>
          <a:p>
            <a:pPr eaLnBrk="1" hangingPunct="1"/>
            <a:endParaRPr lang="en-US" sz="2000" dirty="0"/>
          </a:p>
          <a:p>
            <a:pPr eaLnBrk="1" hangingPunct="1"/>
            <a:endParaRPr lang="en-US" sz="2000" dirty="0"/>
          </a:p>
          <a:p>
            <a:pPr eaLnBrk="1" hangingPunct="1"/>
            <a:endParaRPr lang="en-US" sz="2000" dirty="0"/>
          </a:p>
          <a:p>
            <a:pPr eaLnBrk="1" hangingPunct="1"/>
            <a:endParaRPr lang="en-US" sz="2000" dirty="0"/>
          </a:p>
          <a:p>
            <a:pPr eaLnBrk="1" hangingPunct="1"/>
            <a:endParaRPr lang="en-US" sz="2000" dirty="0"/>
          </a:p>
          <a:p>
            <a:pPr eaLnBrk="1" hangingPunct="1"/>
            <a:endParaRPr lang="en-US" sz="2000" dirty="0"/>
          </a:p>
          <a:p>
            <a:pPr eaLnBrk="1" hangingPunct="1"/>
            <a:endParaRPr lang="en-US" sz="2000" dirty="0"/>
          </a:p>
          <a:p>
            <a:pPr eaLnBrk="1" hangingPunct="1"/>
            <a:endParaRPr lang="en-US" sz="2000" dirty="0"/>
          </a:p>
          <a:p>
            <a:pPr eaLnBrk="1" hangingPunct="1"/>
            <a:endParaRPr lang="en-US" sz="2000" dirty="0"/>
          </a:p>
          <a:p>
            <a:pPr eaLnBrk="1" hangingPunct="1"/>
            <a:endParaRPr lang="en-US" sz="2000" dirty="0"/>
          </a:p>
          <a:p>
            <a:pPr marL="0" indent="0">
              <a:buNone/>
            </a:pPr>
            <a:endParaRPr lang="en-US" sz="1200" i="1" dirty="0"/>
          </a:p>
          <a:p>
            <a:pPr marL="0" indent="0">
              <a:buNone/>
            </a:pPr>
            <a:r>
              <a:rPr lang="en-US" sz="1200" i="1" dirty="0"/>
              <a:t>https://github.com/a-prospero/strange_brew/tree/ap/coding</a:t>
            </a:r>
            <a:endParaRPr lang="ru-RU" sz="1200" i="1" dirty="0"/>
          </a:p>
          <a:p>
            <a:pPr marL="0" indent="0" eaLnBrk="1" hangingPunct="1">
              <a:buNone/>
            </a:pPr>
            <a:endParaRPr lang="ru-RU" sz="2000" dirty="0"/>
          </a:p>
        </p:txBody>
      </p:sp>
      <p:pic>
        <p:nvPicPr>
          <p:cNvPr id="5" name="Picture 4" descr="Chart, bar chart, histogram&#10;&#10;Description automatically generated">
            <a:extLst>
              <a:ext uri="{FF2B5EF4-FFF2-40B4-BE49-F238E27FC236}">
                <a16:creationId xmlns:a16="http://schemas.microsoft.com/office/drawing/2014/main" id="{74C573FE-BD8B-450C-A2D6-A66159860422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2438400"/>
            <a:ext cx="73914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910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8175" y="188913"/>
            <a:ext cx="6553200" cy="723900"/>
          </a:xfrm>
        </p:spPr>
        <p:txBody>
          <a:bodyPr/>
          <a:lstStyle/>
          <a:p>
            <a:r>
              <a:rPr lang="en-US" sz="3200" dirty="0">
                <a:solidFill>
                  <a:schemeClr val="tx1"/>
                </a:solidFill>
              </a:rPr>
              <a:t>What are the cities with the most breweries per person?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8175" y="1052513"/>
            <a:ext cx="6911975" cy="5473700"/>
          </a:xfrm>
        </p:spPr>
        <p:txBody>
          <a:bodyPr/>
          <a:lstStyle/>
          <a:p>
            <a:pPr eaLnBrk="1" hangingPunct="1"/>
            <a:r>
              <a:rPr lang="en-US" sz="2400" dirty="0"/>
              <a:t>Brooklyn</a:t>
            </a:r>
          </a:p>
          <a:p>
            <a:pPr eaLnBrk="1" hangingPunct="1"/>
            <a:r>
              <a:rPr lang="en-US" sz="2400" dirty="0"/>
              <a:t>San Antonio</a:t>
            </a:r>
          </a:p>
          <a:p>
            <a:pPr eaLnBrk="1" hangingPunct="1"/>
            <a:r>
              <a:rPr lang="en-US" sz="2400" dirty="0"/>
              <a:t>Chicago</a:t>
            </a:r>
          </a:p>
          <a:p>
            <a:pPr eaLnBrk="1" hangingPunct="1"/>
            <a:endParaRPr lang="en-US" sz="2000" dirty="0"/>
          </a:p>
          <a:p>
            <a:pPr eaLnBrk="1" hangingPunct="1"/>
            <a:endParaRPr lang="en-US" sz="2000" dirty="0"/>
          </a:p>
          <a:p>
            <a:pPr eaLnBrk="1" hangingPunct="1"/>
            <a:endParaRPr lang="en-US" sz="2000" dirty="0"/>
          </a:p>
          <a:p>
            <a:pPr eaLnBrk="1" hangingPunct="1"/>
            <a:endParaRPr lang="en-US" sz="2000" dirty="0"/>
          </a:p>
          <a:p>
            <a:pPr eaLnBrk="1" hangingPunct="1"/>
            <a:endParaRPr lang="en-US" sz="2000" dirty="0"/>
          </a:p>
          <a:p>
            <a:pPr eaLnBrk="1" hangingPunct="1"/>
            <a:endParaRPr lang="en-US" sz="2000" dirty="0"/>
          </a:p>
          <a:p>
            <a:pPr eaLnBrk="1" hangingPunct="1"/>
            <a:endParaRPr lang="en-US" sz="2000" dirty="0"/>
          </a:p>
          <a:p>
            <a:pPr eaLnBrk="1" hangingPunct="1"/>
            <a:endParaRPr lang="en-US" sz="2000" dirty="0"/>
          </a:p>
          <a:p>
            <a:pPr eaLnBrk="1" hangingPunct="1"/>
            <a:endParaRPr lang="en-US" sz="2000" dirty="0"/>
          </a:p>
          <a:p>
            <a:pPr marL="0" indent="0">
              <a:buNone/>
            </a:pPr>
            <a:endParaRPr lang="en-US" sz="1200" i="1" dirty="0"/>
          </a:p>
          <a:p>
            <a:pPr marL="0" indent="0">
              <a:buNone/>
            </a:pPr>
            <a:endParaRPr lang="en-US" sz="1200" i="1" dirty="0"/>
          </a:p>
          <a:p>
            <a:pPr marL="0" indent="0">
              <a:buNone/>
            </a:pPr>
            <a:endParaRPr lang="en-US" sz="1200" i="1" dirty="0"/>
          </a:p>
          <a:p>
            <a:pPr marL="0" indent="0">
              <a:buNone/>
            </a:pPr>
            <a:r>
              <a:rPr lang="en-US" sz="1200" i="1" dirty="0"/>
              <a:t>https://github.com/a-prospero/strange_brew/tree/pr/coding</a:t>
            </a:r>
            <a:endParaRPr lang="ru-RU" sz="1200" i="1" dirty="0"/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D850AEE3-78AF-4CF4-8904-7B6AFA4719B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7275" y="2362200"/>
            <a:ext cx="57150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043418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4">
      <a:dk1>
        <a:srgbClr val="111111"/>
      </a:dk1>
      <a:lt1>
        <a:srgbClr val="FFFFFF"/>
      </a:lt1>
      <a:dk2>
        <a:srgbClr val="000000"/>
      </a:dk2>
      <a:lt2>
        <a:srgbClr val="993300"/>
      </a:lt2>
      <a:accent1>
        <a:srgbClr val="FFCC66"/>
      </a:accent1>
      <a:accent2>
        <a:srgbClr val="FF6600"/>
      </a:accent2>
      <a:accent3>
        <a:srgbClr val="FFFFFF"/>
      </a:accent3>
      <a:accent4>
        <a:srgbClr val="0D0D0D"/>
      </a:accent4>
      <a:accent5>
        <a:srgbClr val="FFE2B8"/>
      </a:accent5>
      <a:accent6>
        <a:srgbClr val="E75C00"/>
      </a:accent6>
      <a:hlink>
        <a:srgbClr val="FF9933"/>
      </a:hlink>
      <a:folHlink>
        <a:srgbClr val="EAEAEA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111111"/>
        </a:dk1>
        <a:lt1>
          <a:srgbClr val="FFFFFF"/>
        </a:lt1>
        <a:dk2>
          <a:srgbClr val="000000"/>
        </a:dk2>
        <a:lt2>
          <a:srgbClr val="996633"/>
        </a:lt2>
        <a:accent1>
          <a:srgbClr val="FFFF99"/>
        </a:accent1>
        <a:accent2>
          <a:srgbClr val="FF0000"/>
        </a:accent2>
        <a:accent3>
          <a:srgbClr val="FFFFFF"/>
        </a:accent3>
        <a:accent4>
          <a:srgbClr val="0D0D0D"/>
        </a:accent4>
        <a:accent5>
          <a:srgbClr val="FFFFCA"/>
        </a:accent5>
        <a:accent6>
          <a:srgbClr val="E70000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111111"/>
        </a:dk1>
        <a:lt1>
          <a:srgbClr val="FFFFFF"/>
        </a:lt1>
        <a:dk2>
          <a:srgbClr val="000000"/>
        </a:dk2>
        <a:lt2>
          <a:srgbClr val="800000"/>
        </a:lt2>
        <a:accent1>
          <a:srgbClr val="CC0000"/>
        </a:accent1>
        <a:accent2>
          <a:srgbClr val="FFFF99"/>
        </a:accent2>
        <a:accent3>
          <a:srgbClr val="FFFFFF"/>
        </a:accent3>
        <a:accent4>
          <a:srgbClr val="0D0D0D"/>
        </a:accent4>
        <a:accent5>
          <a:srgbClr val="E2AAAA"/>
        </a:accent5>
        <a:accent6>
          <a:srgbClr val="E7E78A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111111"/>
        </a:dk1>
        <a:lt1>
          <a:srgbClr val="FFFFFF"/>
        </a:lt1>
        <a:dk2>
          <a:srgbClr val="000000"/>
        </a:dk2>
        <a:lt2>
          <a:srgbClr val="CC9900"/>
        </a:lt2>
        <a:accent1>
          <a:srgbClr val="FFCC66"/>
        </a:accent1>
        <a:accent2>
          <a:srgbClr val="800000"/>
        </a:accent2>
        <a:accent3>
          <a:srgbClr val="FFFFFF"/>
        </a:accent3>
        <a:accent4>
          <a:srgbClr val="0D0D0D"/>
        </a:accent4>
        <a:accent5>
          <a:srgbClr val="FFE2B8"/>
        </a:accent5>
        <a:accent6>
          <a:srgbClr val="730000"/>
        </a:accent6>
        <a:hlink>
          <a:srgbClr val="FF9933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111111"/>
        </a:dk1>
        <a:lt1>
          <a:srgbClr val="FFFFFF"/>
        </a:lt1>
        <a:dk2>
          <a:srgbClr val="000000"/>
        </a:dk2>
        <a:lt2>
          <a:srgbClr val="993300"/>
        </a:lt2>
        <a:accent1>
          <a:srgbClr val="FFCC66"/>
        </a:accent1>
        <a:accent2>
          <a:srgbClr val="FF6600"/>
        </a:accent2>
        <a:accent3>
          <a:srgbClr val="FFFFFF"/>
        </a:accent3>
        <a:accent4>
          <a:srgbClr val="0D0D0D"/>
        </a:accent4>
        <a:accent5>
          <a:srgbClr val="FFE2B8"/>
        </a:accent5>
        <a:accent6>
          <a:srgbClr val="E75C00"/>
        </a:accent6>
        <a:hlink>
          <a:srgbClr val="FF9933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157</TotalTime>
  <Words>282</Words>
  <Application>Microsoft Office PowerPoint</Application>
  <PresentationFormat>On-screen Show (4:3)</PresentationFormat>
  <Paragraphs>83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template</vt:lpstr>
      <vt:lpstr>An Exploration into the Data of the Craft Beer Industry </vt:lpstr>
      <vt:lpstr>Research Questions</vt:lpstr>
      <vt:lpstr>Datasets Used</vt:lpstr>
      <vt:lpstr>What are the most popular beer styles nationwide and by state?</vt:lpstr>
      <vt:lpstr>What are the number top cities and states for breweries?</vt:lpstr>
      <vt:lpstr>What are the number top cities and states for breweries?</vt:lpstr>
      <vt:lpstr>What are the cities with the most breweries per person?</vt:lpstr>
    </vt:vector>
  </TitlesOfParts>
  <Company>-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Charles Stephens</dc:creator>
  <cp:lastModifiedBy>Charles Stephens</cp:lastModifiedBy>
  <cp:revision>24</cp:revision>
  <dcterms:created xsi:type="dcterms:W3CDTF">2020-12-14T02:53:03Z</dcterms:created>
  <dcterms:modified xsi:type="dcterms:W3CDTF">2020-12-14T23:32:43Z</dcterms:modified>
</cp:coreProperties>
</file>