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4" r:id="rId19"/>
    <p:sldId id="275" r:id="rId20"/>
    <p:sldId id="273"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0F448-8E57-49CD-881B-725910B5E0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21DA07-F37D-4508-9AFA-13D5685CE21E}">
      <dgm:prSet/>
      <dgm:spPr/>
      <dgm:t>
        <a:bodyPr/>
        <a:lstStyle/>
        <a:p>
          <a:pPr rtl="0"/>
          <a:r>
            <a:rPr lang="en-US" b="1" smtClean="0"/>
            <a:t>4. Writability </a:t>
          </a:r>
          <a:endParaRPr lang="en-US"/>
        </a:p>
      </dgm:t>
    </dgm:pt>
    <dgm:pt modelId="{34312EDB-E847-44EB-B6F7-D8633AD3ADBC}" type="parTrans" cxnId="{61454058-AB9A-4A03-84E5-B3414212D53B}">
      <dgm:prSet/>
      <dgm:spPr/>
      <dgm:t>
        <a:bodyPr/>
        <a:lstStyle/>
        <a:p>
          <a:endParaRPr lang="en-US"/>
        </a:p>
      </dgm:t>
    </dgm:pt>
    <dgm:pt modelId="{A682634A-96B6-4881-BD42-EF4AFE7429BE}" type="sibTrans" cxnId="{61454058-AB9A-4A03-84E5-B3414212D53B}">
      <dgm:prSet/>
      <dgm:spPr/>
      <dgm:t>
        <a:bodyPr/>
        <a:lstStyle/>
        <a:p>
          <a:endParaRPr lang="en-US"/>
        </a:p>
      </dgm:t>
    </dgm:pt>
    <dgm:pt modelId="{F99A0734-6FDE-4CC2-BCFB-892147C93557}">
      <dgm:prSet/>
      <dgm:spPr/>
      <dgm:t>
        <a:bodyPr/>
        <a:lstStyle/>
        <a:p>
          <a:pPr rtl="0"/>
          <a:r>
            <a:rPr lang="en-US" smtClean="0"/>
            <a:t>Most readability factors also apply to writability </a:t>
          </a:r>
          <a:endParaRPr lang="en-US"/>
        </a:p>
      </dgm:t>
    </dgm:pt>
    <dgm:pt modelId="{A541532D-DCFF-4013-99DB-BE522A7A36D9}" type="parTrans" cxnId="{481F4E31-8437-4AB1-9DCB-501ED97A646D}">
      <dgm:prSet/>
      <dgm:spPr/>
      <dgm:t>
        <a:bodyPr/>
        <a:lstStyle/>
        <a:p>
          <a:endParaRPr lang="en-US"/>
        </a:p>
      </dgm:t>
    </dgm:pt>
    <dgm:pt modelId="{A31C2B7A-C5C7-411A-A1C6-E32CBF96164E}" type="sibTrans" cxnId="{481F4E31-8437-4AB1-9DCB-501ED97A646D}">
      <dgm:prSet/>
      <dgm:spPr/>
      <dgm:t>
        <a:bodyPr/>
        <a:lstStyle/>
        <a:p>
          <a:endParaRPr lang="en-US"/>
        </a:p>
      </dgm:t>
    </dgm:pt>
    <dgm:pt modelId="{C05FEA35-32A3-4BA1-9F63-337A801C22D3}">
      <dgm:prSet/>
      <dgm:spPr/>
      <dgm:t>
        <a:bodyPr/>
        <a:lstStyle/>
        <a:p>
          <a:pPr rtl="0"/>
          <a:r>
            <a:rPr lang="en-US" smtClean="0"/>
            <a:t>Simplicity and orthogonality </a:t>
          </a:r>
          <a:endParaRPr lang="en-US"/>
        </a:p>
      </dgm:t>
    </dgm:pt>
    <dgm:pt modelId="{502CE8E6-B8F4-46DE-B1C6-E92DBF3ABD15}" type="parTrans" cxnId="{853F1DA4-3758-4419-8479-D026B5974DB7}">
      <dgm:prSet/>
      <dgm:spPr/>
      <dgm:t>
        <a:bodyPr/>
        <a:lstStyle/>
        <a:p>
          <a:endParaRPr lang="en-US"/>
        </a:p>
      </dgm:t>
    </dgm:pt>
    <dgm:pt modelId="{D53F4304-256C-4E23-A893-0D3E90EF14CF}" type="sibTrans" cxnId="{853F1DA4-3758-4419-8479-D026B5974DB7}">
      <dgm:prSet/>
      <dgm:spPr/>
      <dgm:t>
        <a:bodyPr/>
        <a:lstStyle/>
        <a:p>
          <a:endParaRPr lang="en-US"/>
        </a:p>
      </dgm:t>
    </dgm:pt>
    <dgm:pt modelId="{18EC0DBA-B792-4395-9525-0D056AB4116F}">
      <dgm:prSet/>
      <dgm:spPr/>
      <dgm:t>
        <a:bodyPr/>
        <a:lstStyle/>
        <a:p>
          <a:pPr rtl="0"/>
          <a:r>
            <a:rPr lang="en-US" smtClean="0"/>
            <a:t>Control statements, data types and structures </a:t>
          </a:r>
          <a:endParaRPr lang="en-US"/>
        </a:p>
      </dgm:t>
    </dgm:pt>
    <dgm:pt modelId="{506145A1-F65E-4D94-878A-1C95517E1D95}" type="parTrans" cxnId="{C64E852F-B45A-4BA5-A058-E5A54EFFFA26}">
      <dgm:prSet/>
      <dgm:spPr/>
      <dgm:t>
        <a:bodyPr/>
        <a:lstStyle/>
        <a:p>
          <a:endParaRPr lang="en-US"/>
        </a:p>
      </dgm:t>
    </dgm:pt>
    <dgm:pt modelId="{BE5F481F-3B77-4170-AD51-2BB109D05EC9}" type="sibTrans" cxnId="{C64E852F-B45A-4BA5-A058-E5A54EFFFA26}">
      <dgm:prSet/>
      <dgm:spPr/>
      <dgm:t>
        <a:bodyPr/>
        <a:lstStyle/>
        <a:p>
          <a:endParaRPr lang="en-US"/>
        </a:p>
      </dgm:t>
    </dgm:pt>
    <dgm:pt modelId="{9E2FDC05-BB3D-4098-A685-43C22C49475B}">
      <dgm:prSet/>
      <dgm:spPr/>
      <dgm:t>
        <a:bodyPr/>
        <a:lstStyle/>
        <a:p>
          <a:pPr rtl="0"/>
          <a:r>
            <a:rPr lang="en-US" dirty="0" smtClean="0"/>
            <a:t>Support for abstraction </a:t>
          </a:r>
          <a:endParaRPr lang="en-US" dirty="0"/>
        </a:p>
      </dgm:t>
    </dgm:pt>
    <dgm:pt modelId="{E90C2A90-A9F6-4758-9B3C-2BFA19C837A8}" type="parTrans" cxnId="{A6649B5F-FB1A-4359-8562-661496187A1A}">
      <dgm:prSet/>
      <dgm:spPr/>
      <dgm:t>
        <a:bodyPr/>
        <a:lstStyle/>
        <a:p>
          <a:endParaRPr lang="en-US"/>
        </a:p>
      </dgm:t>
    </dgm:pt>
    <dgm:pt modelId="{08668828-BE82-459A-8A8E-9DDC5D2AD940}" type="sibTrans" cxnId="{A6649B5F-FB1A-4359-8562-661496187A1A}">
      <dgm:prSet/>
      <dgm:spPr/>
      <dgm:t>
        <a:bodyPr/>
        <a:lstStyle/>
        <a:p>
          <a:endParaRPr lang="en-US"/>
        </a:p>
      </dgm:t>
    </dgm:pt>
    <dgm:pt modelId="{D885C10F-9FF8-42A0-A2D3-177D52EDC7D8}">
      <dgm:prSet/>
      <dgm:spPr/>
      <dgm:t>
        <a:bodyPr/>
        <a:lstStyle/>
        <a:p>
          <a:pPr rtl="0"/>
          <a:r>
            <a:rPr lang="en-US" dirty="0" smtClean="0"/>
            <a:t>Data abstraction </a:t>
          </a:r>
          <a:endParaRPr lang="en-US" dirty="0"/>
        </a:p>
      </dgm:t>
    </dgm:pt>
    <dgm:pt modelId="{9A2AAF17-4B72-45C3-A29B-0926436414B5}" type="parTrans" cxnId="{028A11DF-DA9E-4DF6-946D-725E53C57704}">
      <dgm:prSet/>
      <dgm:spPr/>
      <dgm:t>
        <a:bodyPr/>
        <a:lstStyle/>
        <a:p>
          <a:endParaRPr lang="en-US"/>
        </a:p>
      </dgm:t>
    </dgm:pt>
    <dgm:pt modelId="{A964EE70-8751-4EFC-81F2-0A1D8CCA6296}" type="sibTrans" cxnId="{028A11DF-DA9E-4DF6-946D-725E53C57704}">
      <dgm:prSet/>
      <dgm:spPr/>
      <dgm:t>
        <a:bodyPr/>
        <a:lstStyle/>
        <a:p>
          <a:endParaRPr lang="en-US"/>
        </a:p>
      </dgm:t>
    </dgm:pt>
    <dgm:pt modelId="{137A0190-AA87-4A46-A19C-42D8CEFC4E56}">
      <dgm:prSet/>
      <dgm:spPr/>
      <dgm:t>
        <a:bodyPr/>
        <a:lstStyle/>
        <a:p>
          <a:pPr rtl="0"/>
          <a:r>
            <a:rPr lang="en-US" dirty="0" smtClean="0"/>
            <a:t>Process abstraction </a:t>
          </a:r>
          <a:endParaRPr lang="en-US" dirty="0"/>
        </a:p>
      </dgm:t>
    </dgm:pt>
    <dgm:pt modelId="{EFB1D659-77A7-4936-8859-5D1185BB98F3}" type="parTrans" cxnId="{DA5B2F12-DB38-41BD-96F0-314EA9ED0306}">
      <dgm:prSet/>
      <dgm:spPr/>
      <dgm:t>
        <a:bodyPr/>
        <a:lstStyle/>
        <a:p>
          <a:endParaRPr lang="en-US"/>
        </a:p>
      </dgm:t>
    </dgm:pt>
    <dgm:pt modelId="{E1D4A0C4-C820-4B02-AD88-96200CCF7018}" type="sibTrans" cxnId="{DA5B2F12-DB38-41BD-96F0-314EA9ED0306}">
      <dgm:prSet/>
      <dgm:spPr/>
      <dgm:t>
        <a:bodyPr/>
        <a:lstStyle/>
        <a:p>
          <a:endParaRPr lang="en-US"/>
        </a:p>
      </dgm:t>
    </dgm:pt>
    <dgm:pt modelId="{8B036B0C-171A-459B-BE1D-B7FE8A36260B}">
      <dgm:prSet/>
      <dgm:spPr/>
      <dgm:t>
        <a:bodyPr/>
        <a:lstStyle/>
        <a:p>
          <a:pPr rtl="0"/>
          <a:r>
            <a:rPr lang="en-US" smtClean="0"/>
            <a:t>Expressivity</a:t>
          </a:r>
          <a:endParaRPr lang="en-US"/>
        </a:p>
      </dgm:t>
    </dgm:pt>
    <dgm:pt modelId="{971F04BE-E9A0-44E6-917D-6CB8C6CE9C45}" type="parTrans" cxnId="{369DE5C4-1966-4908-AE6A-10EFAAD2C857}">
      <dgm:prSet/>
      <dgm:spPr/>
      <dgm:t>
        <a:bodyPr/>
        <a:lstStyle/>
        <a:p>
          <a:endParaRPr lang="en-US"/>
        </a:p>
      </dgm:t>
    </dgm:pt>
    <dgm:pt modelId="{268543FF-CFE6-4524-AAED-652C0F4364F1}" type="sibTrans" cxnId="{369DE5C4-1966-4908-AE6A-10EFAAD2C857}">
      <dgm:prSet/>
      <dgm:spPr/>
      <dgm:t>
        <a:bodyPr/>
        <a:lstStyle/>
        <a:p>
          <a:endParaRPr lang="en-US"/>
        </a:p>
      </dgm:t>
    </dgm:pt>
    <dgm:pt modelId="{DDE251C1-9585-4A9A-AD01-1CBA98F3F947}" type="pres">
      <dgm:prSet presAssocID="{B890F448-8E57-49CD-881B-725910B5E032}" presName="linear" presStyleCnt="0">
        <dgm:presLayoutVars>
          <dgm:animLvl val="lvl"/>
          <dgm:resizeHandles val="exact"/>
        </dgm:presLayoutVars>
      </dgm:prSet>
      <dgm:spPr/>
      <dgm:t>
        <a:bodyPr/>
        <a:lstStyle/>
        <a:p>
          <a:endParaRPr lang="en-US"/>
        </a:p>
      </dgm:t>
    </dgm:pt>
    <dgm:pt modelId="{BE2F19E3-4A9F-4003-BA02-FFBD948872C3}" type="pres">
      <dgm:prSet presAssocID="{0821DA07-F37D-4508-9AFA-13D5685CE21E}" presName="parentText" presStyleLbl="node1" presStyleIdx="0" presStyleCnt="1">
        <dgm:presLayoutVars>
          <dgm:chMax val="0"/>
          <dgm:bulletEnabled val="1"/>
        </dgm:presLayoutVars>
      </dgm:prSet>
      <dgm:spPr/>
      <dgm:t>
        <a:bodyPr/>
        <a:lstStyle/>
        <a:p>
          <a:endParaRPr lang="en-US"/>
        </a:p>
      </dgm:t>
    </dgm:pt>
    <dgm:pt modelId="{C19D5887-EEE3-4CFA-9851-33101FC39ECE}" type="pres">
      <dgm:prSet presAssocID="{0821DA07-F37D-4508-9AFA-13D5685CE21E}" presName="childText" presStyleLbl="revTx" presStyleIdx="0" presStyleCnt="1">
        <dgm:presLayoutVars>
          <dgm:bulletEnabled val="1"/>
        </dgm:presLayoutVars>
      </dgm:prSet>
      <dgm:spPr/>
      <dgm:t>
        <a:bodyPr/>
        <a:lstStyle/>
        <a:p>
          <a:endParaRPr lang="en-US"/>
        </a:p>
      </dgm:t>
    </dgm:pt>
  </dgm:ptLst>
  <dgm:cxnLst>
    <dgm:cxn modelId="{028A11DF-DA9E-4DF6-946D-725E53C57704}" srcId="{9E2FDC05-BB3D-4098-A685-43C22C49475B}" destId="{D885C10F-9FF8-42A0-A2D3-177D52EDC7D8}" srcOrd="0" destOrd="0" parTransId="{9A2AAF17-4B72-45C3-A29B-0926436414B5}" sibTransId="{A964EE70-8751-4EFC-81F2-0A1D8CCA6296}"/>
    <dgm:cxn modelId="{608532CA-3CE1-448C-8B71-DF246E824D33}" type="presOf" srcId="{C05FEA35-32A3-4BA1-9F63-337A801C22D3}" destId="{C19D5887-EEE3-4CFA-9851-33101FC39ECE}" srcOrd="0" destOrd="1" presId="urn:microsoft.com/office/officeart/2005/8/layout/vList2"/>
    <dgm:cxn modelId="{A6649B5F-FB1A-4359-8562-661496187A1A}" srcId="{0821DA07-F37D-4508-9AFA-13D5685CE21E}" destId="{9E2FDC05-BB3D-4098-A685-43C22C49475B}" srcOrd="3" destOrd="0" parTransId="{E90C2A90-A9F6-4758-9B3C-2BFA19C837A8}" sibTransId="{08668828-BE82-459A-8A8E-9DDC5D2AD940}"/>
    <dgm:cxn modelId="{DA5B2F12-DB38-41BD-96F0-314EA9ED0306}" srcId="{9E2FDC05-BB3D-4098-A685-43C22C49475B}" destId="{137A0190-AA87-4A46-A19C-42D8CEFC4E56}" srcOrd="1" destOrd="0" parTransId="{EFB1D659-77A7-4936-8859-5D1185BB98F3}" sibTransId="{E1D4A0C4-C820-4B02-AD88-96200CCF7018}"/>
    <dgm:cxn modelId="{067DE434-507A-47DF-BD21-F4D53A03CE4C}" type="presOf" srcId="{F99A0734-6FDE-4CC2-BCFB-892147C93557}" destId="{C19D5887-EEE3-4CFA-9851-33101FC39ECE}" srcOrd="0" destOrd="0" presId="urn:microsoft.com/office/officeart/2005/8/layout/vList2"/>
    <dgm:cxn modelId="{61454058-AB9A-4A03-84E5-B3414212D53B}" srcId="{B890F448-8E57-49CD-881B-725910B5E032}" destId="{0821DA07-F37D-4508-9AFA-13D5685CE21E}" srcOrd="0" destOrd="0" parTransId="{34312EDB-E847-44EB-B6F7-D8633AD3ADBC}" sibTransId="{A682634A-96B6-4881-BD42-EF4AFE7429BE}"/>
    <dgm:cxn modelId="{C64E852F-B45A-4BA5-A058-E5A54EFFFA26}" srcId="{0821DA07-F37D-4508-9AFA-13D5685CE21E}" destId="{18EC0DBA-B792-4395-9525-0D056AB4116F}" srcOrd="2" destOrd="0" parTransId="{506145A1-F65E-4D94-878A-1C95517E1D95}" sibTransId="{BE5F481F-3B77-4170-AD51-2BB109D05EC9}"/>
    <dgm:cxn modelId="{D29060EA-999C-4CA2-81A9-02B4CD09EB5D}" type="presOf" srcId="{D885C10F-9FF8-42A0-A2D3-177D52EDC7D8}" destId="{C19D5887-EEE3-4CFA-9851-33101FC39ECE}" srcOrd="0" destOrd="4" presId="urn:microsoft.com/office/officeart/2005/8/layout/vList2"/>
    <dgm:cxn modelId="{6F2E7D8C-8004-49B3-9111-A01460ECBC3C}" type="presOf" srcId="{137A0190-AA87-4A46-A19C-42D8CEFC4E56}" destId="{C19D5887-EEE3-4CFA-9851-33101FC39ECE}" srcOrd="0" destOrd="5" presId="urn:microsoft.com/office/officeart/2005/8/layout/vList2"/>
    <dgm:cxn modelId="{F310424A-2F93-4456-BD5A-A7525132761C}" type="presOf" srcId="{B890F448-8E57-49CD-881B-725910B5E032}" destId="{DDE251C1-9585-4A9A-AD01-1CBA98F3F947}" srcOrd="0" destOrd="0" presId="urn:microsoft.com/office/officeart/2005/8/layout/vList2"/>
    <dgm:cxn modelId="{4D161DDA-C23A-4EA4-B96A-D3CA0FCD4DF2}" type="presOf" srcId="{8B036B0C-171A-459B-BE1D-B7FE8A36260B}" destId="{C19D5887-EEE3-4CFA-9851-33101FC39ECE}" srcOrd="0" destOrd="6" presId="urn:microsoft.com/office/officeart/2005/8/layout/vList2"/>
    <dgm:cxn modelId="{481F4E31-8437-4AB1-9DCB-501ED97A646D}" srcId="{0821DA07-F37D-4508-9AFA-13D5685CE21E}" destId="{F99A0734-6FDE-4CC2-BCFB-892147C93557}" srcOrd="0" destOrd="0" parTransId="{A541532D-DCFF-4013-99DB-BE522A7A36D9}" sibTransId="{A31C2B7A-C5C7-411A-A1C6-E32CBF96164E}"/>
    <dgm:cxn modelId="{853F1DA4-3758-4419-8479-D026B5974DB7}" srcId="{0821DA07-F37D-4508-9AFA-13D5685CE21E}" destId="{C05FEA35-32A3-4BA1-9F63-337A801C22D3}" srcOrd="1" destOrd="0" parTransId="{502CE8E6-B8F4-46DE-B1C6-E92DBF3ABD15}" sibTransId="{D53F4304-256C-4E23-A893-0D3E90EF14CF}"/>
    <dgm:cxn modelId="{C39C9393-91E6-476F-9E46-473CF3DE7A8C}" type="presOf" srcId="{9E2FDC05-BB3D-4098-A685-43C22C49475B}" destId="{C19D5887-EEE3-4CFA-9851-33101FC39ECE}" srcOrd="0" destOrd="3" presId="urn:microsoft.com/office/officeart/2005/8/layout/vList2"/>
    <dgm:cxn modelId="{369DE5C4-1966-4908-AE6A-10EFAAD2C857}" srcId="{0821DA07-F37D-4508-9AFA-13D5685CE21E}" destId="{8B036B0C-171A-459B-BE1D-B7FE8A36260B}" srcOrd="4" destOrd="0" parTransId="{971F04BE-E9A0-44E6-917D-6CB8C6CE9C45}" sibTransId="{268543FF-CFE6-4524-AAED-652C0F4364F1}"/>
    <dgm:cxn modelId="{D96A995E-5849-4C22-B32E-F8A1D9CA78F7}" type="presOf" srcId="{18EC0DBA-B792-4395-9525-0D056AB4116F}" destId="{C19D5887-EEE3-4CFA-9851-33101FC39ECE}" srcOrd="0" destOrd="2" presId="urn:microsoft.com/office/officeart/2005/8/layout/vList2"/>
    <dgm:cxn modelId="{58C244C3-7E53-4BC8-938D-3B84FD132F5B}" type="presOf" srcId="{0821DA07-F37D-4508-9AFA-13D5685CE21E}" destId="{BE2F19E3-4A9F-4003-BA02-FFBD948872C3}" srcOrd="0" destOrd="0" presId="urn:microsoft.com/office/officeart/2005/8/layout/vList2"/>
    <dgm:cxn modelId="{16052710-41FB-43CB-8175-C16E159E04AA}" type="presParOf" srcId="{DDE251C1-9585-4A9A-AD01-1CBA98F3F947}" destId="{BE2F19E3-4A9F-4003-BA02-FFBD948872C3}" srcOrd="0" destOrd="0" presId="urn:microsoft.com/office/officeart/2005/8/layout/vList2"/>
    <dgm:cxn modelId="{C4360D0F-BA31-488E-AA00-64DFFB6BE886}" type="presParOf" srcId="{DDE251C1-9585-4A9A-AD01-1CBA98F3F947}" destId="{C19D5887-EEE3-4CFA-9851-33101FC39EC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3F8C0-1A8F-4B3C-B7EA-94789A1FF9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C08D0C-0204-4AEB-9F2E-5AEB764D4C94}">
      <dgm:prSet/>
      <dgm:spPr/>
      <dgm:t>
        <a:bodyPr/>
        <a:lstStyle/>
        <a:p>
          <a:pPr rtl="0"/>
          <a:r>
            <a:rPr lang="en-US" smtClean="0"/>
            <a:t>5. </a:t>
          </a:r>
          <a:r>
            <a:rPr lang="en-US" b="1" smtClean="0"/>
            <a:t>Reliability </a:t>
          </a:r>
          <a:endParaRPr lang="en-US"/>
        </a:p>
      </dgm:t>
    </dgm:pt>
    <dgm:pt modelId="{0B401A6F-1CAD-484A-84A7-E4FA62AD196B}" type="parTrans" cxnId="{B7A0E970-1739-4803-92A4-AF0DC3CB8CDA}">
      <dgm:prSet/>
      <dgm:spPr/>
      <dgm:t>
        <a:bodyPr/>
        <a:lstStyle/>
        <a:p>
          <a:endParaRPr lang="en-US"/>
        </a:p>
      </dgm:t>
    </dgm:pt>
    <dgm:pt modelId="{8DE63458-AAA4-4FBD-9968-D587C16B9978}" type="sibTrans" cxnId="{B7A0E970-1739-4803-92A4-AF0DC3CB8CDA}">
      <dgm:prSet/>
      <dgm:spPr/>
      <dgm:t>
        <a:bodyPr/>
        <a:lstStyle/>
        <a:p>
          <a:endParaRPr lang="en-US"/>
        </a:p>
      </dgm:t>
    </dgm:pt>
    <dgm:pt modelId="{ECABCF29-FA56-4914-BA1E-0C4459CC048E}">
      <dgm:prSet/>
      <dgm:spPr/>
      <dgm:t>
        <a:bodyPr/>
        <a:lstStyle/>
        <a:p>
          <a:pPr rtl="0"/>
          <a:r>
            <a:rPr lang="en-US" smtClean="0"/>
            <a:t>A program is said to be reliable if performs to its specifications under all conditions. </a:t>
          </a:r>
          <a:endParaRPr lang="en-US"/>
        </a:p>
      </dgm:t>
    </dgm:pt>
    <dgm:pt modelId="{0A6B1738-D76E-4B86-B7D1-56B02A03864E}" type="parTrans" cxnId="{C809297B-E62E-4F46-90AE-9588E9EE3E5E}">
      <dgm:prSet/>
      <dgm:spPr/>
      <dgm:t>
        <a:bodyPr/>
        <a:lstStyle/>
        <a:p>
          <a:endParaRPr lang="en-US"/>
        </a:p>
      </dgm:t>
    </dgm:pt>
    <dgm:pt modelId="{69A5276C-4FAA-4CD6-A774-9C0E06B9FE7B}" type="sibTrans" cxnId="{C809297B-E62E-4F46-90AE-9588E9EE3E5E}">
      <dgm:prSet/>
      <dgm:spPr/>
      <dgm:t>
        <a:bodyPr/>
        <a:lstStyle/>
        <a:p>
          <a:endParaRPr lang="en-US"/>
        </a:p>
      </dgm:t>
    </dgm:pt>
    <dgm:pt modelId="{BDD3DDB3-C2A8-45EC-A172-235BD9E7926B}">
      <dgm:prSet/>
      <dgm:spPr/>
      <dgm:t>
        <a:bodyPr/>
        <a:lstStyle/>
        <a:p>
          <a:pPr rtl="0"/>
          <a:r>
            <a:rPr lang="en-US" smtClean="0"/>
            <a:t>– Type checking </a:t>
          </a:r>
          <a:endParaRPr lang="en-US"/>
        </a:p>
      </dgm:t>
    </dgm:pt>
    <dgm:pt modelId="{AF39140F-9A4D-40DD-BC01-D29F96E0BFFA}" type="parTrans" cxnId="{9BDA0712-92BC-4815-A918-CB1A5ACA2126}">
      <dgm:prSet/>
      <dgm:spPr/>
      <dgm:t>
        <a:bodyPr/>
        <a:lstStyle/>
        <a:p>
          <a:endParaRPr lang="en-US"/>
        </a:p>
      </dgm:t>
    </dgm:pt>
    <dgm:pt modelId="{7F42A431-A925-40B1-9639-44FBB977AAED}" type="sibTrans" cxnId="{9BDA0712-92BC-4815-A918-CB1A5ACA2126}">
      <dgm:prSet/>
      <dgm:spPr/>
      <dgm:t>
        <a:bodyPr/>
        <a:lstStyle/>
        <a:p>
          <a:endParaRPr lang="en-US"/>
        </a:p>
      </dgm:t>
    </dgm:pt>
    <dgm:pt modelId="{61EB78E6-3D04-459B-9AB2-AD859B579C78}">
      <dgm:prSet/>
      <dgm:spPr/>
      <dgm:t>
        <a:bodyPr/>
        <a:lstStyle/>
        <a:p>
          <a:pPr rtl="0"/>
          <a:r>
            <a:rPr lang="en-US" dirty="0" smtClean="0"/>
            <a:t> Type checking is simply testing for type errors in a given program, either by the compiler or during the program execution </a:t>
          </a:r>
          <a:endParaRPr lang="en-US" dirty="0"/>
        </a:p>
      </dgm:t>
    </dgm:pt>
    <dgm:pt modelId="{A025BEDF-7BB1-48CE-AC3D-286E7B480975}" type="parTrans" cxnId="{22E4B50F-BB23-48BB-BBF6-B8C07EEEB40B}">
      <dgm:prSet/>
      <dgm:spPr/>
      <dgm:t>
        <a:bodyPr/>
        <a:lstStyle/>
        <a:p>
          <a:endParaRPr lang="en-US"/>
        </a:p>
      </dgm:t>
    </dgm:pt>
    <dgm:pt modelId="{112514C8-C264-4819-AB26-BDEDA87427C2}" type="sibTrans" cxnId="{22E4B50F-BB23-48BB-BBF6-B8C07EEEB40B}">
      <dgm:prSet/>
      <dgm:spPr/>
      <dgm:t>
        <a:bodyPr/>
        <a:lstStyle/>
        <a:p>
          <a:endParaRPr lang="en-US"/>
        </a:p>
      </dgm:t>
    </dgm:pt>
    <dgm:pt modelId="{006AD6BC-1CFF-43F4-A199-3714A9A6845C}">
      <dgm:prSet/>
      <dgm:spPr/>
      <dgm:t>
        <a:bodyPr/>
        <a:lstStyle/>
        <a:p>
          <a:pPr rtl="0"/>
          <a:r>
            <a:rPr lang="en-US" dirty="0" smtClean="0"/>
            <a:t> Because run time type checking is expensive, compile time type checking is more desirable </a:t>
          </a:r>
          <a:endParaRPr lang="en-US" dirty="0"/>
        </a:p>
      </dgm:t>
    </dgm:pt>
    <dgm:pt modelId="{87F68514-075F-4E1C-9EAC-947BC1EBD7DE}" type="parTrans" cxnId="{D264F4FE-F0A4-4879-B131-8D92DA97D543}">
      <dgm:prSet/>
      <dgm:spPr/>
      <dgm:t>
        <a:bodyPr/>
        <a:lstStyle/>
        <a:p>
          <a:endParaRPr lang="en-US"/>
        </a:p>
      </dgm:t>
    </dgm:pt>
    <dgm:pt modelId="{E4EDEC2C-CA11-4DD3-80D2-92267064265F}" type="sibTrans" cxnId="{D264F4FE-F0A4-4879-B131-8D92DA97D543}">
      <dgm:prSet/>
      <dgm:spPr/>
      <dgm:t>
        <a:bodyPr/>
        <a:lstStyle/>
        <a:p>
          <a:endParaRPr lang="en-US"/>
        </a:p>
      </dgm:t>
    </dgm:pt>
    <dgm:pt modelId="{741660E7-8202-4A38-BF85-30A3C028DB8A}">
      <dgm:prSet/>
      <dgm:spPr/>
      <dgm:t>
        <a:bodyPr/>
        <a:lstStyle/>
        <a:p>
          <a:pPr rtl="0"/>
          <a:r>
            <a:rPr lang="en-US" dirty="0" smtClean="0"/>
            <a:t> Famous failure of space shuttle experiment due to </a:t>
          </a:r>
          <a:r>
            <a:rPr lang="en-US" b="1" dirty="0" err="1" smtClean="0"/>
            <a:t>int</a:t>
          </a:r>
          <a:r>
            <a:rPr lang="en-US" b="1" dirty="0" smtClean="0"/>
            <a:t> / float </a:t>
          </a:r>
          <a:r>
            <a:rPr lang="en-US" dirty="0" smtClean="0"/>
            <a:t>mix-up in parameter passing </a:t>
          </a:r>
          <a:endParaRPr lang="en-US" dirty="0"/>
        </a:p>
      </dgm:t>
    </dgm:pt>
    <dgm:pt modelId="{12F38A11-EDFF-451E-9A2A-74C262FFB001}" type="parTrans" cxnId="{C2084D69-316D-4C49-8038-641F84785FA2}">
      <dgm:prSet/>
      <dgm:spPr/>
      <dgm:t>
        <a:bodyPr/>
        <a:lstStyle/>
        <a:p>
          <a:endParaRPr lang="en-US"/>
        </a:p>
      </dgm:t>
    </dgm:pt>
    <dgm:pt modelId="{D94905AB-B294-44F7-8668-A43303F21759}" type="sibTrans" cxnId="{C2084D69-316D-4C49-8038-641F84785FA2}">
      <dgm:prSet/>
      <dgm:spPr/>
      <dgm:t>
        <a:bodyPr/>
        <a:lstStyle/>
        <a:p>
          <a:endParaRPr lang="en-US"/>
        </a:p>
      </dgm:t>
    </dgm:pt>
    <dgm:pt modelId="{6B3BBCDB-D879-4F43-B6FA-2FEC7B8C1CBB}">
      <dgm:prSet/>
      <dgm:spPr/>
      <dgm:t>
        <a:bodyPr/>
        <a:lstStyle/>
        <a:p>
          <a:pPr rtl="0"/>
          <a:r>
            <a:rPr lang="en-US" smtClean="0"/>
            <a:t>– Exception handling </a:t>
          </a:r>
          <a:endParaRPr lang="en-US"/>
        </a:p>
      </dgm:t>
    </dgm:pt>
    <dgm:pt modelId="{8A2A4C47-C0F4-4715-A96E-3758D04EDBB1}" type="parTrans" cxnId="{27693B14-E9F8-46E5-A4A1-5700A4CCAAE7}">
      <dgm:prSet/>
      <dgm:spPr/>
      <dgm:t>
        <a:bodyPr/>
        <a:lstStyle/>
        <a:p>
          <a:endParaRPr lang="en-US"/>
        </a:p>
      </dgm:t>
    </dgm:pt>
    <dgm:pt modelId="{48038239-CBAA-4C2D-99E3-E5385CC7A1BC}" type="sibTrans" cxnId="{27693B14-E9F8-46E5-A4A1-5700A4CCAAE7}">
      <dgm:prSet/>
      <dgm:spPr/>
      <dgm:t>
        <a:bodyPr/>
        <a:lstStyle/>
        <a:p>
          <a:endParaRPr lang="en-US"/>
        </a:p>
      </dgm:t>
    </dgm:pt>
    <dgm:pt modelId="{D94337B2-752B-4579-89F4-85519D6F704F}">
      <dgm:prSet/>
      <dgm:spPr/>
      <dgm:t>
        <a:bodyPr/>
        <a:lstStyle/>
        <a:p>
          <a:pPr rtl="0"/>
          <a:r>
            <a:rPr lang="en-US" smtClean="0"/>
            <a:t>Ability to intercept run-time errors </a:t>
          </a:r>
          <a:endParaRPr lang="en-US"/>
        </a:p>
      </dgm:t>
    </dgm:pt>
    <dgm:pt modelId="{E1A8BB72-759A-4D9C-ADF2-3350B64D6392}" type="parTrans" cxnId="{6B30FB09-9B5A-436A-BEB3-DB3215102D3E}">
      <dgm:prSet/>
      <dgm:spPr/>
      <dgm:t>
        <a:bodyPr/>
        <a:lstStyle/>
        <a:p>
          <a:endParaRPr lang="en-US"/>
        </a:p>
      </dgm:t>
    </dgm:pt>
    <dgm:pt modelId="{8E0D227C-CC18-4DB0-8F63-A8BA4140DDAF}" type="sibTrans" cxnId="{6B30FB09-9B5A-436A-BEB3-DB3215102D3E}">
      <dgm:prSet/>
      <dgm:spPr/>
      <dgm:t>
        <a:bodyPr/>
        <a:lstStyle/>
        <a:p>
          <a:endParaRPr lang="en-US"/>
        </a:p>
      </dgm:t>
    </dgm:pt>
    <dgm:pt modelId="{E31E9CA4-3FA2-4ADC-BBB2-3D90A4DAD13E}">
      <dgm:prSet/>
      <dgm:spPr/>
      <dgm:t>
        <a:bodyPr/>
        <a:lstStyle/>
        <a:p>
          <a:pPr rtl="0"/>
          <a:r>
            <a:rPr lang="en-US" smtClean="0"/>
            <a:t>– Aliasing </a:t>
          </a:r>
          <a:endParaRPr lang="en-US"/>
        </a:p>
      </dgm:t>
    </dgm:pt>
    <dgm:pt modelId="{158FBDA1-C6F5-4F38-9643-BCD02B491521}" type="parTrans" cxnId="{7FFD4130-5DCB-4508-B7BE-9E44B1D35F53}">
      <dgm:prSet/>
      <dgm:spPr/>
      <dgm:t>
        <a:bodyPr/>
        <a:lstStyle/>
        <a:p>
          <a:endParaRPr lang="en-US"/>
        </a:p>
      </dgm:t>
    </dgm:pt>
    <dgm:pt modelId="{47021BCF-A148-4EC8-8FC5-C1D1FADE1CFA}" type="sibTrans" cxnId="{7FFD4130-5DCB-4508-B7BE-9E44B1D35F53}">
      <dgm:prSet/>
      <dgm:spPr/>
      <dgm:t>
        <a:bodyPr/>
        <a:lstStyle/>
        <a:p>
          <a:endParaRPr lang="en-US"/>
        </a:p>
      </dgm:t>
    </dgm:pt>
    <dgm:pt modelId="{5C054CEF-220E-42E3-881E-CDD1DC0592FF}">
      <dgm:prSet/>
      <dgm:spPr/>
      <dgm:t>
        <a:bodyPr/>
        <a:lstStyle/>
        <a:p>
          <a:pPr rtl="0"/>
          <a:r>
            <a:rPr lang="en-US" dirty="0" smtClean="0"/>
            <a:t> Ability to use different names to reference the same memory </a:t>
          </a:r>
          <a:endParaRPr lang="en-US" dirty="0"/>
        </a:p>
      </dgm:t>
    </dgm:pt>
    <dgm:pt modelId="{351982BE-CAEC-4975-A89C-218CE00EFB45}" type="parTrans" cxnId="{A1729BF6-8D15-40F4-8A24-CB19567E4B85}">
      <dgm:prSet/>
      <dgm:spPr/>
      <dgm:t>
        <a:bodyPr/>
        <a:lstStyle/>
        <a:p>
          <a:endParaRPr lang="en-US"/>
        </a:p>
      </dgm:t>
    </dgm:pt>
    <dgm:pt modelId="{3ECBC415-8150-489C-A89B-C112CD351AA4}" type="sibTrans" cxnId="{A1729BF6-8D15-40F4-8A24-CB19567E4B85}">
      <dgm:prSet/>
      <dgm:spPr/>
      <dgm:t>
        <a:bodyPr/>
        <a:lstStyle/>
        <a:p>
          <a:endParaRPr lang="en-US"/>
        </a:p>
      </dgm:t>
    </dgm:pt>
    <dgm:pt modelId="{AE108151-D570-447E-940E-016D7BFE6B0B}">
      <dgm:prSet/>
      <dgm:spPr/>
      <dgm:t>
        <a:bodyPr/>
        <a:lstStyle/>
        <a:p>
          <a:pPr rtl="0"/>
          <a:r>
            <a:rPr lang="en-US" dirty="0" smtClean="0"/>
            <a:t>A dangerous feature </a:t>
          </a:r>
          <a:endParaRPr lang="en-US" dirty="0"/>
        </a:p>
      </dgm:t>
    </dgm:pt>
    <dgm:pt modelId="{41C06199-EF22-451C-B9D1-7ADB83D9B2C3}" type="parTrans" cxnId="{5923EA23-579F-4645-964C-AA9E58D80613}">
      <dgm:prSet/>
      <dgm:spPr/>
      <dgm:t>
        <a:bodyPr/>
        <a:lstStyle/>
        <a:p>
          <a:endParaRPr lang="en-US"/>
        </a:p>
      </dgm:t>
    </dgm:pt>
    <dgm:pt modelId="{F5EC30CC-A4B0-463E-9C58-41D664A0A4AF}" type="sibTrans" cxnId="{5923EA23-579F-4645-964C-AA9E58D80613}">
      <dgm:prSet/>
      <dgm:spPr/>
      <dgm:t>
        <a:bodyPr/>
        <a:lstStyle/>
        <a:p>
          <a:endParaRPr lang="en-US"/>
        </a:p>
      </dgm:t>
    </dgm:pt>
    <dgm:pt modelId="{0AE8DD1D-4970-4DC6-8C44-D7283B502110}" type="pres">
      <dgm:prSet presAssocID="{B183F8C0-1A8F-4B3C-B7EA-94789A1FF96F}" presName="linear" presStyleCnt="0">
        <dgm:presLayoutVars>
          <dgm:animLvl val="lvl"/>
          <dgm:resizeHandles val="exact"/>
        </dgm:presLayoutVars>
      </dgm:prSet>
      <dgm:spPr/>
      <dgm:t>
        <a:bodyPr/>
        <a:lstStyle/>
        <a:p>
          <a:endParaRPr lang="en-US"/>
        </a:p>
      </dgm:t>
    </dgm:pt>
    <dgm:pt modelId="{90D5341C-8B0B-41A2-9BC5-FF143BE9A6EC}" type="pres">
      <dgm:prSet presAssocID="{15C08D0C-0204-4AEB-9F2E-5AEB764D4C94}" presName="parentText" presStyleLbl="node1" presStyleIdx="0" presStyleCnt="4">
        <dgm:presLayoutVars>
          <dgm:chMax val="0"/>
          <dgm:bulletEnabled val="1"/>
        </dgm:presLayoutVars>
      </dgm:prSet>
      <dgm:spPr/>
      <dgm:t>
        <a:bodyPr/>
        <a:lstStyle/>
        <a:p>
          <a:endParaRPr lang="en-US"/>
        </a:p>
      </dgm:t>
    </dgm:pt>
    <dgm:pt modelId="{525241A3-B64D-4970-9A84-4EAFBC37A968}" type="pres">
      <dgm:prSet presAssocID="{15C08D0C-0204-4AEB-9F2E-5AEB764D4C94}" presName="childText" presStyleLbl="revTx" presStyleIdx="0" presStyleCnt="4">
        <dgm:presLayoutVars>
          <dgm:bulletEnabled val="1"/>
        </dgm:presLayoutVars>
      </dgm:prSet>
      <dgm:spPr/>
      <dgm:t>
        <a:bodyPr/>
        <a:lstStyle/>
        <a:p>
          <a:endParaRPr lang="en-US"/>
        </a:p>
      </dgm:t>
    </dgm:pt>
    <dgm:pt modelId="{4C0638F0-1428-4FBE-869A-93FBDC93EA9A}" type="pres">
      <dgm:prSet presAssocID="{BDD3DDB3-C2A8-45EC-A172-235BD9E7926B}" presName="parentText" presStyleLbl="node1" presStyleIdx="1" presStyleCnt="4">
        <dgm:presLayoutVars>
          <dgm:chMax val="0"/>
          <dgm:bulletEnabled val="1"/>
        </dgm:presLayoutVars>
      </dgm:prSet>
      <dgm:spPr/>
      <dgm:t>
        <a:bodyPr/>
        <a:lstStyle/>
        <a:p>
          <a:endParaRPr lang="en-US"/>
        </a:p>
      </dgm:t>
    </dgm:pt>
    <dgm:pt modelId="{0BB56CE2-D12C-47AD-8845-B98DA41987C4}" type="pres">
      <dgm:prSet presAssocID="{BDD3DDB3-C2A8-45EC-A172-235BD9E7926B}" presName="childText" presStyleLbl="revTx" presStyleIdx="1" presStyleCnt="4">
        <dgm:presLayoutVars>
          <dgm:bulletEnabled val="1"/>
        </dgm:presLayoutVars>
      </dgm:prSet>
      <dgm:spPr/>
      <dgm:t>
        <a:bodyPr/>
        <a:lstStyle/>
        <a:p>
          <a:endParaRPr lang="en-US"/>
        </a:p>
      </dgm:t>
    </dgm:pt>
    <dgm:pt modelId="{071BF0AD-C569-4B1B-856B-E49EA7118214}" type="pres">
      <dgm:prSet presAssocID="{6B3BBCDB-D879-4F43-B6FA-2FEC7B8C1CBB}" presName="parentText" presStyleLbl="node1" presStyleIdx="2" presStyleCnt="4">
        <dgm:presLayoutVars>
          <dgm:chMax val="0"/>
          <dgm:bulletEnabled val="1"/>
        </dgm:presLayoutVars>
      </dgm:prSet>
      <dgm:spPr/>
      <dgm:t>
        <a:bodyPr/>
        <a:lstStyle/>
        <a:p>
          <a:endParaRPr lang="en-US"/>
        </a:p>
      </dgm:t>
    </dgm:pt>
    <dgm:pt modelId="{F0FA8C99-BE7D-4596-B3C4-6217B5A1739B}" type="pres">
      <dgm:prSet presAssocID="{6B3BBCDB-D879-4F43-B6FA-2FEC7B8C1CBB}" presName="childText" presStyleLbl="revTx" presStyleIdx="2" presStyleCnt="4">
        <dgm:presLayoutVars>
          <dgm:bulletEnabled val="1"/>
        </dgm:presLayoutVars>
      </dgm:prSet>
      <dgm:spPr/>
      <dgm:t>
        <a:bodyPr/>
        <a:lstStyle/>
        <a:p>
          <a:endParaRPr lang="en-US"/>
        </a:p>
      </dgm:t>
    </dgm:pt>
    <dgm:pt modelId="{D56C1BC9-C801-4D43-83E8-B0CD00DCCB3C}" type="pres">
      <dgm:prSet presAssocID="{E31E9CA4-3FA2-4ADC-BBB2-3D90A4DAD13E}" presName="parentText" presStyleLbl="node1" presStyleIdx="3" presStyleCnt="4">
        <dgm:presLayoutVars>
          <dgm:chMax val="0"/>
          <dgm:bulletEnabled val="1"/>
        </dgm:presLayoutVars>
      </dgm:prSet>
      <dgm:spPr/>
      <dgm:t>
        <a:bodyPr/>
        <a:lstStyle/>
        <a:p>
          <a:endParaRPr lang="en-US"/>
        </a:p>
      </dgm:t>
    </dgm:pt>
    <dgm:pt modelId="{021C72CC-99E1-4BDE-9969-AD3F73996169}" type="pres">
      <dgm:prSet presAssocID="{E31E9CA4-3FA2-4ADC-BBB2-3D90A4DAD13E}" presName="childText" presStyleLbl="revTx" presStyleIdx="3" presStyleCnt="4">
        <dgm:presLayoutVars>
          <dgm:bulletEnabled val="1"/>
        </dgm:presLayoutVars>
      </dgm:prSet>
      <dgm:spPr/>
      <dgm:t>
        <a:bodyPr/>
        <a:lstStyle/>
        <a:p>
          <a:endParaRPr lang="en-US"/>
        </a:p>
      </dgm:t>
    </dgm:pt>
  </dgm:ptLst>
  <dgm:cxnLst>
    <dgm:cxn modelId="{7FFD4130-5DCB-4508-B7BE-9E44B1D35F53}" srcId="{B183F8C0-1A8F-4B3C-B7EA-94789A1FF96F}" destId="{E31E9CA4-3FA2-4ADC-BBB2-3D90A4DAD13E}" srcOrd="3" destOrd="0" parTransId="{158FBDA1-C6F5-4F38-9643-BCD02B491521}" sibTransId="{47021BCF-A148-4EC8-8FC5-C1D1FADE1CFA}"/>
    <dgm:cxn modelId="{6B30FB09-9B5A-436A-BEB3-DB3215102D3E}" srcId="{6B3BBCDB-D879-4F43-B6FA-2FEC7B8C1CBB}" destId="{D94337B2-752B-4579-89F4-85519D6F704F}" srcOrd="0" destOrd="0" parTransId="{E1A8BB72-759A-4D9C-ADF2-3350B64D6392}" sibTransId="{8E0D227C-CC18-4DB0-8F63-A8BA4140DDAF}"/>
    <dgm:cxn modelId="{B40BF1CE-E806-40FD-BA45-DBD5FBD85976}" type="presOf" srcId="{5C054CEF-220E-42E3-881E-CDD1DC0592FF}" destId="{021C72CC-99E1-4BDE-9969-AD3F73996169}" srcOrd="0" destOrd="0" presId="urn:microsoft.com/office/officeart/2005/8/layout/vList2"/>
    <dgm:cxn modelId="{C9CE59C2-922B-4343-8DCE-D02A5B2D92CB}" type="presOf" srcId="{D94337B2-752B-4579-89F4-85519D6F704F}" destId="{F0FA8C99-BE7D-4596-B3C4-6217B5A1739B}" srcOrd="0" destOrd="0" presId="urn:microsoft.com/office/officeart/2005/8/layout/vList2"/>
    <dgm:cxn modelId="{A1729BF6-8D15-40F4-8A24-CB19567E4B85}" srcId="{E31E9CA4-3FA2-4ADC-BBB2-3D90A4DAD13E}" destId="{5C054CEF-220E-42E3-881E-CDD1DC0592FF}" srcOrd="0" destOrd="0" parTransId="{351982BE-CAEC-4975-A89C-218CE00EFB45}" sibTransId="{3ECBC415-8150-489C-A89B-C112CD351AA4}"/>
    <dgm:cxn modelId="{27693B14-E9F8-46E5-A4A1-5700A4CCAAE7}" srcId="{B183F8C0-1A8F-4B3C-B7EA-94789A1FF96F}" destId="{6B3BBCDB-D879-4F43-B6FA-2FEC7B8C1CBB}" srcOrd="2" destOrd="0" parTransId="{8A2A4C47-C0F4-4715-A96E-3758D04EDBB1}" sibTransId="{48038239-CBAA-4C2D-99E3-E5385CC7A1BC}"/>
    <dgm:cxn modelId="{84836611-D9BE-458A-8E7A-424AB9FAA24E}" type="presOf" srcId="{741660E7-8202-4A38-BF85-30A3C028DB8A}" destId="{0BB56CE2-D12C-47AD-8845-B98DA41987C4}" srcOrd="0" destOrd="2" presId="urn:microsoft.com/office/officeart/2005/8/layout/vList2"/>
    <dgm:cxn modelId="{830C1169-1AFE-4689-8B35-96D53E7B8C09}" type="presOf" srcId="{15C08D0C-0204-4AEB-9F2E-5AEB764D4C94}" destId="{90D5341C-8B0B-41A2-9BC5-FF143BE9A6EC}" srcOrd="0" destOrd="0" presId="urn:microsoft.com/office/officeart/2005/8/layout/vList2"/>
    <dgm:cxn modelId="{E6FDE5BB-59D6-4D81-923E-AFE26D17A8C2}" type="presOf" srcId="{E31E9CA4-3FA2-4ADC-BBB2-3D90A4DAD13E}" destId="{D56C1BC9-C801-4D43-83E8-B0CD00DCCB3C}" srcOrd="0" destOrd="0" presId="urn:microsoft.com/office/officeart/2005/8/layout/vList2"/>
    <dgm:cxn modelId="{C2084D69-316D-4C49-8038-641F84785FA2}" srcId="{BDD3DDB3-C2A8-45EC-A172-235BD9E7926B}" destId="{741660E7-8202-4A38-BF85-30A3C028DB8A}" srcOrd="2" destOrd="0" parTransId="{12F38A11-EDFF-451E-9A2A-74C262FFB001}" sibTransId="{D94905AB-B294-44F7-8668-A43303F21759}"/>
    <dgm:cxn modelId="{44474827-68B9-4FA4-BFA6-85BA13496B29}" type="presOf" srcId="{6B3BBCDB-D879-4F43-B6FA-2FEC7B8C1CBB}" destId="{071BF0AD-C569-4B1B-856B-E49EA7118214}" srcOrd="0" destOrd="0" presId="urn:microsoft.com/office/officeart/2005/8/layout/vList2"/>
    <dgm:cxn modelId="{9BDA0712-92BC-4815-A918-CB1A5ACA2126}" srcId="{B183F8C0-1A8F-4B3C-B7EA-94789A1FF96F}" destId="{BDD3DDB3-C2A8-45EC-A172-235BD9E7926B}" srcOrd="1" destOrd="0" parTransId="{AF39140F-9A4D-40DD-BC01-D29F96E0BFFA}" sibTransId="{7F42A431-A925-40B1-9639-44FBB977AAED}"/>
    <dgm:cxn modelId="{B01C615F-ADFE-4CCA-8BF9-F1ECD633E38A}" type="presOf" srcId="{61EB78E6-3D04-459B-9AB2-AD859B579C78}" destId="{0BB56CE2-D12C-47AD-8845-B98DA41987C4}" srcOrd="0" destOrd="0" presId="urn:microsoft.com/office/officeart/2005/8/layout/vList2"/>
    <dgm:cxn modelId="{C809297B-E62E-4F46-90AE-9588E9EE3E5E}" srcId="{15C08D0C-0204-4AEB-9F2E-5AEB764D4C94}" destId="{ECABCF29-FA56-4914-BA1E-0C4459CC048E}" srcOrd="0" destOrd="0" parTransId="{0A6B1738-D76E-4B86-B7D1-56B02A03864E}" sibTransId="{69A5276C-4FAA-4CD6-A774-9C0E06B9FE7B}"/>
    <dgm:cxn modelId="{B1E515B5-9A9A-408D-AE80-56B18E63038D}" type="presOf" srcId="{ECABCF29-FA56-4914-BA1E-0C4459CC048E}" destId="{525241A3-B64D-4970-9A84-4EAFBC37A968}" srcOrd="0" destOrd="0" presId="urn:microsoft.com/office/officeart/2005/8/layout/vList2"/>
    <dgm:cxn modelId="{B7A0E970-1739-4803-92A4-AF0DC3CB8CDA}" srcId="{B183F8C0-1A8F-4B3C-B7EA-94789A1FF96F}" destId="{15C08D0C-0204-4AEB-9F2E-5AEB764D4C94}" srcOrd="0" destOrd="0" parTransId="{0B401A6F-1CAD-484A-84A7-E4FA62AD196B}" sibTransId="{8DE63458-AAA4-4FBD-9968-D587C16B9978}"/>
    <dgm:cxn modelId="{5923EA23-579F-4645-964C-AA9E58D80613}" srcId="{E31E9CA4-3FA2-4ADC-BBB2-3D90A4DAD13E}" destId="{AE108151-D570-447E-940E-016D7BFE6B0B}" srcOrd="1" destOrd="0" parTransId="{41C06199-EF22-451C-B9D1-7ADB83D9B2C3}" sibTransId="{F5EC30CC-A4B0-463E-9C58-41D664A0A4AF}"/>
    <dgm:cxn modelId="{2BCDEE47-9322-4026-A343-DF39B8C4C196}" type="presOf" srcId="{006AD6BC-1CFF-43F4-A199-3714A9A6845C}" destId="{0BB56CE2-D12C-47AD-8845-B98DA41987C4}" srcOrd="0" destOrd="1" presId="urn:microsoft.com/office/officeart/2005/8/layout/vList2"/>
    <dgm:cxn modelId="{D7707951-EA64-4997-A350-518F284BABF8}" type="presOf" srcId="{B183F8C0-1A8F-4B3C-B7EA-94789A1FF96F}" destId="{0AE8DD1D-4970-4DC6-8C44-D7283B502110}" srcOrd="0" destOrd="0" presId="urn:microsoft.com/office/officeart/2005/8/layout/vList2"/>
    <dgm:cxn modelId="{BEA5872E-8A23-4074-A712-75244E53EC0A}" type="presOf" srcId="{AE108151-D570-447E-940E-016D7BFE6B0B}" destId="{021C72CC-99E1-4BDE-9969-AD3F73996169}" srcOrd="0" destOrd="1" presId="urn:microsoft.com/office/officeart/2005/8/layout/vList2"/>
    <dgm:cxn modelId="{D264F4FE-F0A4-4879-B131-8D92DA97D543}" srcId="{BDD3DDB3-C2A8-45EC-A172-235BD9E7926B}" destId="{006AD6BC-1CFF-43F4-A199-3714A9A6845C}" srcOrd="1" destOrd="0" parTransId="{87F68514-075F-4E1C-9EAC-947BC1EBD7DE}" sibTransId="{E4EDEC2C-CA11-4DD3-80D2-92267064265F}"/>
    <dgm:cxn modelId="{22E4B50F-BB23-48BB-BBF6-B8C07EEEB40B}" srcId="{BDD3DDB3-C2A8-45EC-A172-235BD9E7926B}" destId="{61EB78E6-3D04-459B-9AB2-AD859B579C78}" srcOrd="0" destOrd="0" parTransId="{A025BEDF-7BB1-48CE-AC3D-286E7B480975}" sibTransId="{112514C8-C264-4819-AB26-BDEDA87427C2}"/>
    <dgm:cxn modelId="{CF8B30CD-8FEE-4F1F-B915-59036D0B6FD8}" type="presOf" srcId="{BDD3DDB3-C2A8-45EC-A172-235BD9E7926B}" destId="{4C0638F0-1428-4FBE-869A-93FBDC93EA9A}" srcOrd="0" destOrd="0" presId="urn:microsoft.com/office/officeart/2005/8/layout/vList2"/>
    <dgm:cxn modelId="{303BD632-74C6-4276-9F51-1219998A796A}" type="presParOf" srcId="{0AE8DD1D-4970-4DC6-8C44-D7283B502110}" destId="{90D5341C-8B0B-41A2-9BC5-FF143BE9A6EC}" srcOrd="0" destOrd="0" presId="urn:microsoft.com/office/officeart/2005/8/layout/vList2"/>
    <dgm:cxn modelId="{EE4CDA1E-7A1E-4E32-A3EF-959CD448B76E}" type="presParOf" srcId="{0AE8DD1D-4970-4DC6-8C44-D7283B502110}" destId="{525241A3-B64D-4970-9A84-4EAFBC37A968}" srcOrd="1" destOrd="0" presId="urn:microsoft.com/office/officeart/2005/8/layout/vList2"/>
    <dgm:cxn modelId="{ABC4E873-074F-4828-8C32-3F6ABA3CF68B}" type="presParOf" srcId="{0AE8DD1D-4970-4DC6-8C44-D7283B502110}" destId="{4C0638F0-1428-4FBE-869A-93FBDC93EA9A}" srcOrd="2" destOrd="0" presId="urn:microsoft.com/office/officeart/2005/8/layout/vList2"/>
    <dgm:cxn modelId="{74BCDAB4-0CB7-4733-A6EB-FBF353EBF22D}" type="presParOf" srcId="{0AE8DD1D-4970-4DC6-8C44-D7283B502110}" destId="{0BB56CE2-D12C-47AD-8845-B98DA41987C4}" srcOrd="3" destOrd="0" presId="urn:microsoft.com/office/officeart/2005/8/layout/vList2"/>
    <dgm:cxn modelId="{49B4A989-BC7E-46DC-94A5-110633894C89}" type="presParOf" srcId="{0AE8DD1D-4970-4DC6-8C44-D7283B502110}" destId="{071BF0AD-C569-4B1B-856B-E49EA7118214}" srcOrd="4" destOrd="0" presId="urn:microsoft.com/office/officeart/2005/8/layout/vList2"/>
    <dgm:cxn modelId="{138B58B6-46B3-416F-9F00-0AA5AC7D54DB}" type="presParOf" srcId="{0AE8DD1D-4970-4DC6-8C44-D7283B502110}" destId="{F0FA8C99-BE7D-4596-B3C4-6217B5A1739B}" srcOrd="5" destOrd="0" presId="urn:microsoft.com/office/officeart/2005/8/layout/vList2"/>
    <dgm:cxn modelId="{9D79320D-602F-4412-8569-2A33FE57A66B}" type="presParOf" srcId="{0AE8DD1D-4970-4DC6-8C44-D7283B502110}" destId="{D56C1BC9-C801-4D43-83E8-B0CD00DCCB3C}" srcOrd="6" destOrd="0" presId="urn:microsoft.com/office/officeart/2005/8/layout/vList2"/>
    <dgm:cxn modelId="{A4A3B4C7-45DA-4882-8B3D-4E0E9067B40F}" type="presParOf" srcId="{0AE8DD1D-4970-4DC6-8C44-D7283B502110}" destId="{021C72CC-99E1-4BDE-9969-AD3F7399616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691187-0589-4434-962F-90DEFBFCE25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026FE11B-52E5-43DE-8D8D-9A386A374523}">
      <dgm:prSet/>
      <dgm:spPr/>
      <dgm:t>
        <a:bodyPr/>
        <a:lstStyle/>
        <a:p>
          <a:pPr rtl="0"/>
          <a:r>
            <a:rPr lang="en-US" smtClean="0"/>
            <a:t>6. </a:t>
          </a:r>
          <a:r>
            <a:rPr lang="en-US" b="1" smtClean="0"/>
            <a:t>Cost </a:t>
          </a:r>
          <a:endParaRPr lang="en-US"/>
        </a:p>
      </dgm:t>
    </dgm:pt>
    <dgm:pt modelId="{3815565C-DB3E-4310-9A0F-7C72E4EEDC45}" type="parTrans" cxnId="{93780B84-1FBA-40C8-8384-DFE2AAB4AB64}">
      <dgm:prSet/>
      <dgm:spPr/>
      <dgm:t>
        <a:bodyPr/>
        <a:lstStyle/>
        <a:p>
          <a:endParaRPr lang="en-US"/>
        </a:p>
      </dgm:t>
    </dgm:pt>
    <dgm:pt modelId="{60E66F05-B013-4279-8930-2C5FFED7C270}" type="sibTrans" cxnId="{93780B84-1FBA-40C8-8384-DFE2AAB4AB64}">
      <dgm:prSet/>
      <dgm:spPr/>
      <dgm:t>
        <a:bodyPr/>
        <a:lstStyle/>
        <a:p>
          <a:endParaRPr lang="en-US"/>
        </a:p>
      </dgm:t>
    </dgm:pt>
    <dgm:pt modelId="{5E4C9F2F-7B02-4EF1-A3EB-B0AFEEF43FDF}">
      <dgm:prSet/>
      <dgm:spPr/>
      <dgm:t>
        <a:bodyPr/>
        <a:lstStyle/>
        <a:p>
          <a:pPr rtl="0"/>
          <a:r>
            <a:rPr lang="en-US" smtClean="0"/>
            <a:t>Training programmers to use language </a:t>
          </a:r>
          <a:endParaRPr lang="en-US"/>
        </a:p>
      </dgm:t>
    </dgm:pt>
    <dgm:pt modelId="{F1345416-4E4E-4CB2-B118-FD21AD908491}" type="parTrans" cxnId="{DAF2A506-6881-4E21-8118-2FAFBD2CCB90}">
      <dgm:prSet/>
      <dgm:spPr/>
      <dgm:t>
        <a:bodyPr/>
        <a:lstStyle/>
        <a:p>
          <a:endParaRPr lang="en-US"/>
        </a:p>
      </dgm:t>
    </dgm:pt>
    <dgm:pt modelId="{0B2C345A-C122-4535-9090-68A5907AF7DC}" type="sibTrans" cxnId="{DAF2A506-6881-4E21-8118-2FAFBD2CCB90}">
      <dgm:prSet/>
      <dgm:spPr/>
      <dgm:t>
        <a:bodyPr/>
        <a:lstStyle/>
        <a:p>
          <a:endParaRPr lang="en-US"/>
        </a:p>
      </dgm:t>
    </dgm:pt>
    <dgm:pt modelId="{17ACD375-49E4-4666-A373-F5D90F7F92F1}">
      <dgm:prSet/>
      <dgm:spPr/>
      <dgm:t>
        <a:bodyPr/>
        <a:lstStyle/>
        <a:p>
          <a:pPr rtl="0"/>
          <a:r>
            <a:rPr lang="en-US" smtClean="0"/>
            <a:t>Writing programs in a particular problem domain </a:t>
          </a:r>
          <a:endParaRPr lang="en-US"/>
        </a:p>
      </dgm:t>
    </dgm:pt>
    <dgm:pt modelId="{FED56426-7636-4292-871A-C6AD66278E5E}" type="parTrans" cxnId="{AA8C9263-2300-44FB-83F7-F570079EE76A}">
      <dgm:prSet/>
      <dgm:spPr/>
      <dgm:t>
        <a:bodyPr/>
        <a:lstStyle/>
        <a:p>
          <a:endParaRPr lang="en-US"/>
        </a:p>
      </dgm:t>
    </dgm:pt>
    <dgm:pt modelId="{A2E875DD-E5F4-4FC6-896E-0D9FA63001CE}" type="sibTrans" cxnId="{AA8C9263-2300-44FB-83F7-F570079EE76A}">
      <dgm:prSet/>
      <dgm:spPr/>
      <dgm:t>
        <a:bodyPr/>
        <a:lstStyle/>
        <a:p>
          <a:endParaRPr lang="en-US"/>
        </a:p>
      </dgm:t>
    </dgm:pt>
    <dgm:pt modelId="{A1C789B4-FF6D-4219-AB69-2AA847727F02}">
      <dgm:prSet/>
      <dgm:spPr/>
      <dgm:t>
        <a:bodyPr/>
        <a:lstStyle/>
        <a:p>
          <a:pPr rtl="0"/>
          <a:r>
            <a:rPr lang="en-US" smtClean="0"/>
            <a:t>Compiling programs </a:t>
          </a:r>
          <a:endParaRPr lang="en-US"/>
        </a:p>
      </dgm:t>
    </dgm:pt>
    <dgm:pt modelId="{37297583-3157-4C38-B833-7E21B683E217}" type="parTrans" cxnId="{062E602E-A548-4DBA-8DEA-CAF74C43F1AD}">
      <dgm:prSet/>
      <dgm:spPr/>
      <dgm:t>
        <a:bodyPr/>
        <a:lstStyle/>
        <a:p>
          <a:endParaRPr lang="en-US"/>
        </a:p>
      </dgm:t>
    </dgm:pt>
    <dgm:pt modelId="{24C29EDB-024C-4810-AB62-90B440A71E4C}" type="sibTrans" cxnId="{062E602E-A548-4DBA-8DEA-CAF74C43F1AD}">
      <dgm:prSet/>
      <dgm:spPr/>
      <dgm:t>
        <a:bodyPr/>
        <a:lstStyle/>
        <a:p>
          <a:endParaRPr lang="en-US"/>
        </a:p>
      </dgm:t>
    </dgm:pt>
    <dgm:pt modelId="{E9B6A2C5-99C9-4CC3-A085-83380F5B28EF}">
      <dgm:prSet/>
      <dgm:spPr/>
      <dgm:t>
        <a:bodyPr/>
        <a:lstStyle/>
        <a:p>
          <a:pPr rtl="0"/>
          <a:r>
            <a:rPr lang="en-US" smtClean="0"/>
            <a:t>Executing programs </a:t>
          </a:r>
          <a:endParaRPr lang="en-US"/>
        </a:p>
      </dgm:t>
    </dgm:pt>
    <dgm:pt modelId="{DDB0F175-6071-4B88-AEC0-3646BD0511E1}" type="parTrans" cxnId="{4E2600BE-717F-4132-A9BE-CC60F42E2C19}">
      <dgm:prSet/>
      <dgm:spPr/>
      <dgm:t>
        <a:bodyPr/>
        <a:lstStyle/>
        <a:p>
          <a:endParaRPr lang="en-US"/>
        </a:p>
      </dgm:t>
    </dgm:pt>
    <dgm:pt modelId="{EC8D87FD-5311-47AB-9779-4E27939A9327}" type="sibTrans" cxnId="{4E2600BE-717F-4132-A9BE-CC60F42E2C19}">
      <dgm:prSet/>
      <dgm:spPr/>
      <dgm:t>
        <a:bodyPr/>
        <a:lstStyle/>
        <a:p>
          <a:endParaRPr lang="en-US"/>
        </a:p>
      </dgm:t>
    </dgm:pt>
    <dgm:pt modelId="{DCDDE8EF-6F80-4174-BBB7-E24B97C85E7C}">
      <dgm:prSet/>
      <dgm:spPr/>
      <dgm:t>
        <a:bodyPr/>
        <a:lstStyle/>
        <a:p>
          <a:pPr rtl="0"/>
          <a:r>
            <a:rPr lang="en-US" smtClean="0"/>
            <a:t>Language implementation system (free?) </a:t>
          </a:r>
          <a:endParaRPr lang="en-US"/>
        </a:p>
      </dgm:t>
    </dgm:pt>
    <dgm:pt modelId="{6ACFCAD0-EB37-4427-91B3-BFA91047AE73}" type="parTrans" cxnId="{D680009D-5741-418C-9698-8BA12B8085C9}">
      <dgm:prSet/>
      <dgm:spPr/>
      <dgm:t>
        <a:bodyPr/>
        <a:lstStyle/>
        <a:p>
          <a:endParaRPr lang="en-US"/>
        </a:p>
      </dgm:t>
    </dgm:pt>
    <dgm:pt modelId="{E9BB9B7B-DF02-4F6A-A718-AAA01C21729E}" type="sibTrans" cxnId="{D680009D-5741-418C-9698-8BA12B8085C9}">
      <dgm:prSet/>
      <dgm:spPr/>
      <dgm:t>
        <a:bodyPr/>
        <a:lstStyle/>
        <a:p>
          <a:endParaRPr lang="en-US"/>
        </a:p>
      </dgm:t>
    </dgm:pt>
    <dgm:pt modelId="{D96E4BBC-A568-42A7-A93A-D75DD044552D}">
      <dgm:prSet/>
      <dgm:spPr/>
      <dgm:t>
        <a:bodyPr/>
        <a:lstStyle/>
        <a:p>
          <a:pPr rtl="0"/>
          <a:r>
            <a:rPr lang="en-US" smtClean="0"/>
            <a:t>Reliability </a:t>
          </a:r>
          <a:endParaRPr lang="en-US"/>
        </a:p>
      </dgm:t>
    </dgm:pt>
    <dgm:pt modelId="{E3A686BA-900F-4856-984A-3B66B446A6E2}" type="parTrans" cxnId="{7C0AED15-04BA-44C3-9941-E32CEFC5CDEA}">
      <dgm:prSet/>
      <dgm:spPr/>
      <dgm:t>
        <a:bodyPr/>
        <a:lstStyle/>
        <a:p>
          <a:endParaRPr lang="en-US"/>
        </a:p>
      </dgm:t>
    </dgm:pt>
    <dgm:pt modelId="{E6559526-CB8D-4624-9245-A6BE92B7428E}" type="sibTrans" cxnId="{7C0AED15-04BA-44C3-9941-E32CEFC5CDEA}">
      <dgm:prSet/>
      <dgm:spPr/>
      <dgm:t>
        <a:bodyPr/>
        <a:lstStyle/>
        <a:p>
          <a:endParaRPr lang="en-US"/>
        </a:p>
      </dgm:t>
    </dgm:pt>
    <dgm:pt modelId="{CF0D52A7-B204-427E-9198-9F0EDA8AA603}">
      <dgm:prSet/>
      <dgm:spPr/>
      <dgm:t>
        <a:bodyPr/>
        <a:lstStyle/>
        <a:p>
          <a:pPr rtl="0"/>
          <a:r>
            <a:rPr lang="en-US" smtClean="0"/>
            <a:t>Maintaining programs </a:t>
          </a:r>
          <a:endParaRPr lang="en-US"/>
        </a:p>
      </dgm:t>
    </dgm:pt>
    <dgm:pt modelId="{F0AF575F-8AB9-4290-B45E-A8DB715EE62A}" type="parTrans" cxnId="{CA0F096D-0360-41F9-9AA7-F2C6BB836CA1}">
      <dgm:prSet/>
      <dgm:spPr/>
      <dgm:t>
        <a:bodyPr/>
        <a:lstStyle/>
        <a:p>
          <a:endParaRPr lang="en-US"/>
        </a:p>
      </dgm:t>
    </dgm:pt>
    <dgm:pt modelId="{CC8792F8-B5E9-48D7-9527-E44C0D816D70}" type="sibTrans" cxnId="{CA0F096D-0360-41F9-9AA7-F2C6BB836CA1}">
      <dgm:prSet/>
      <dgm:spPr/>
      <dgm:t>
        <a:bodyPr/>
        <a:lstStyle/>
        <a:p>
          <a:endParaRPr lang="en-US"/>
        </a:p>
      </dgm:t>
    </dgm:pt>
    <dgm:pt modelId="{6F25EB7E-43C3-4F91-BB9A-5E373AD9665F}" type="pres">
      <dgm:prSet presAssocID="{71691187-0589-4434-962F-90DEFBFCE252}" presName="Name0" presStyleCnt="0">
        <dgm:presLayoutVars>
          <dgm:dir/>
          <dgm:animLvl val="lvl"/>
          <dgm:resizeHandles val="exact"/>
        </dgm:presLayoutVars>
      </dgm:prSet>
      <dgm:spPr/>
      <dgm:t>
        <a:bodyPr/>
        <a:lstStyle/>
        <a:p>
          <a:endParaRPr lang="en-US"/>
        </a:p>
      </dgm:t>
    </dgm:pt>
    <dgm:pt modelId="{FF42BC67-A067-4A30-8AD0-27A8AAD0237B}" type="pres">
      <dgm:prSet presAssocID="{026FE11B-52E5-43DE-8D8D-9A386A374523}" presName="linNode" presStyleCnt="0"/>
      <dgm:spPr/>
    </dgm:pt>
    <dgm:pt modelId="{B8EB1ABC-E1D6-4248-B7C5-1BBEE4029259}" type="pres">
      <dgm:prSet presAssocID="{026FE11B-52E5-43DE-8D8D-9A386A374523}" presName="parentText" presStyleLbl="node1" presStyleIdx="0" presStyleCnt="1">
        <dgm:presLayoutVars>
          <dgm:chMax val="1"/>
          <dgm:bulletEnabled val="1"/>
        </dgm:presLayoutVars>
      </dgm:prSet>
      <dgm:spPr/>
      <dgm:t>
        <a:bodyPr/>
        <a:lstStyle/>
        <a:p>
          <a:endParaRPr lang="en-US"/>
        </a:p>
      </dgm:t>
    </dgm:pt>
    <dgm:pt modelId="{DBBD6772-1618-4669-B8C7-A22F2710A543}" type="pres">
      <dgm:prSet presAssocID="{026FE11B-52E5-43DE-8D8D-9A386A374523}" presName="descendantText" presStyleLbl="alignAccFollowNode1" presStyleIdx="0" presStyleCnt="1">
        <dgm:presLayoutVars>
          <dgm:bulletEnabled val="1"/>
        </dgm:presLayoutVars>
      </dgm:prSet>
      <dgm:spPr/>
      <dgm:t>
        <a:bodyPr/>
        <a:lstStyle/>
        <a:p>
          <a:endParaRPr lang="en-US"/>
        </a:p>
      </dgm:t>
    </dgm:pt>
  </dgm:ptLst>
  <dgm:cxnLst>
    <dgm:cxn modelId="{A8D6A07D-2A51-4384-B159-95DD570922E2}" type="presOf" srcId="{5E4C9F2F-7B02-4EF1-A3EB-B0AFEEF43FDF}" destId="{DBBD6772-1618-4669-B8C7-A22F2710A543}" srcOrd="0" destOrd="0" presId="urn:microsoft.com/office/officeart/2005/8/layout/vList5"/>
    <dgm:cxn modelId="{F6671998-ECBA-4A99-8D03-42F92FF44890}" type="presOf" srcId="{026FE11B-52E5-43DE-8D8D-9A386A374523}" destId="{B8EB1ABC-E1D6-4248-B7C5-1BBEE4029259}" srcOrd="0" destOrd="0" presId="urn:microsoft.com/office/officeart/2005/8/layout/vList5"/>
    <dgm:cxn modelId="{94C46A3E-4002-4521-BFD4-FFDA8098ADDD}" type="presOf" srcId="{DCDDE8EF-6F80-4174-BBB7-E24B97C85E7C}" destId="{DBBD6772-1618-4669-B8C7-A22F2710A543}" srcOrd="0" destOrd="4" presId="urn:microsoft.com/office/officeart/2005/8/layout/vList5"/>
    <dgm:cxn modelId="{7C0AED15-04BA-44C3-9941-E32CEFC5CDEA}" srcId="{026FE11B-52E5-43DE-8D8D-9A386A374523}" destId="{D96E4BBC-A568-42A7-A93A-D75DD044552D}" srcOrd="5" destOrd="0" parTransId="{E3A686BA-900F-4856-984A-3B66B446A6E2}" sibTransId="{E6559526-CB8D-4624-9245-A6BE92B7428E}"/>
    <dgm:cxn modelId="{93780B84-1FBA-40C8-8384-DFE2AAB4AB64}" srcId="{71691187-0589-4434-962F-90DEFBFCE252}" destId="{026FE11B-52E5-43DE-8D8D-9A386A374523}" srcOrd="0" destOrd="0" parTransId="{3815565C-DB3E-4310-9A0F-7C72E4EEDC45}" sibTransId="{60E66F05-B013-4279-8930-2C5FFED7C270}"/>
    <dgm:cxn modelId="{4C0D4EAA-4528-4A69-90C6-B9D98D8AE2D0}" type="presOf" srcId="{A1C789B4-FF6D-4219-AB69-2AA847727F02}" destId="{DBBD6772-1618-4669-B8C7-A22F2710A543}" srcOrd="0" destOrd="2" presId="urn:microsoft.com/office/officeart/2005/8/layout/vList5"/>
    <dgm:cxn modelId="{DAF2A506-6881-4E21-8118-2FAFBD2CCB90}" srcId="{026FE11B-52E5-43DE-8D8D-9A386A374523}" destId="{5E4C9F2F-7B02-4EF1-A3EB-B0AFEEF43FDF}" srcOrd="0" destOrd="0" parTransId="{F1345416-4E4E-4CB2-B118-FD21AD908491}" sibTransId="{0B2C345A-C122-4535-9090-68A5907AF7DC}"/>
    <dgm:cxn modelId="{4E2600BE-717F-4132-A9BE-CC60F42E2C19}" srcId="{026FE11B-52E5-43DE-8D8D-9A386A374523}" destId="{E9B6A2C5-99C9-4CC3-A085-83380F5B28EF}" srcOrd="3" destOrd="0" parTransId="{DDB0F175-6071-4B88-AEC0-3646BD0511E1}" sibTransId="{EC8D87FD-5311-47AB-9779-4E27939A9327}"/>
    <dgm:cxn modelId="{6669EDCB-7EA5-460F-8232-0E71F18E0818}" type="presOf" srcId="{E9B6A2C5-99C9-4CC3-A085-83380F5B28EF}" destId="{DBBD6772-1618-4669-B8C7-A22F2710A543}" srcOrd="0" destOrd="3" presId="urn:microsoft.com/office/officeart/2005/8/layout/vList5"/>
    <dgm:cxn modelId="{B60E4E1E-72A6-4865-AD3F-22B965F230F5}" type="presOf" srcId="{17ACD375-49E4-4666-A373-F5D90F7F92F1}" destId="{DBBD6772-1618-4669-B8C7-A22F2710A543}" srcOrd="0" destOrd="1" presId="urn:microsoft.com/office/officeart/2005/8/layout/vList5"/>
    <dgm:cxn modelId="{B8A6B64C-47FA-4F79-B2F9-18662CE710B5}" type="presOf" srcId="{71691187-0589-4434-962F-90DEFBFCE252}" destId="{6F25EB7E-43C3-4F91-BB9A-5E373AD9665F}" srcOrd="0" destOrd="0" presId="urn:microsoft.com/office/officeart/2005/8/layout/vList5"/>
    <dgm:cxn modelId="{E427036D-A1AF-45BB-835D-05553CDAEB55}" type="presOf" srcId="{D96E4BBC-A568-42A7-A93A-D75DD044552D}" destId="{DBBD6772-1618-4669-B8C7-A22F2710A543}" srcOrd="0" destOrd="5" presId="urn:microsoft.com/office/officeart/2005/8/layout/vList5"/>
    <dgm:cxn modelId="{D680009D-5741-418C-9698-8BA12B8085C9}" srcId="{026FE11B-52E5-43DE-8D8D-9A386A374523}" destId="{DCDDE8EF-6F80-4174-BBB7-E24B97C85E7C}" srcOrd="4" destOrd="0" parTransId="{6ACFCAD0-EB37-4427-91B3-BFA91047AE73}" sibTransId="{E9BB9B7B-DF02-4F6A-A718-AAA01C21729E}"/>
    <dgm:cxn modelId="{AAF84598-816D-45FF-8568-5507DC4D63D3}" type="presOf" srcId="{CF0D52A7-B204-427E-9198-9F0EDA8AA603}" destId="{DBBD6772-1618-4669-B8C7-A22F2710A543}" srcOrd="0" destOrd="6" presId="urn:microsoft.com/office/officeart/2005/8/layout/vList5"/>
    <dgm:cxn modelId="{062E602E-A548-4DBA-8DEA-CAF74C43F1AD}" srcId="{026FE11B-52E5-43DE-8D8D-9A386A374523}" destId="{A1C789B4-FF6D-4219-AB69-2AA847727F02}" srcOrd="2" destOrd="0" parTransId="{37297583-3157-4C38-B833-7E21B683E217}" sibTransId="{24C29EDB-024C-4810-AB62-90B440A71E4C}"/>
    <dgm:cxn modelId="{AA8C9263-2300-44FB-83F7-F570079EE76A}" srcId="{026FE11B-52E5-43DE-8D8D-9A386A374523}" destId="{17ACD375-49E4-4666-A373-F5D90F7F92F1}" srcOrd="1" destOrd="0" parTransId="{FED56426-7636-4292-871A-C6AD66278E5E}" sibTransId="{A2E875DD-E5F4-4FC6-896E-0D9FA63001CE}"/>
    <dgm:cxn modelId="{CA0F096D-0360-41F9-9AA7-F2C6BB836CA1}" srcId="{026FE11B-52E5-43DE-8D8D-9A386A374523}" destId="{CF0D52A7-B204-427E-9198-9F0EDA8AA603}" srcOrd="6" destOrd="0" parTransId="{F0AF575F-8AB9-4290-B45E-A8DB715EE62A}" sibTransId="{CC8792F8-B5E9-48D7-9527-E44C0D816D70}"/>
    <dgm:cxn modelId="{29D65324-25FF-4D8F-B10C-3E722B77F63C}" type="presParOf" srcId="{6F25EB7E-43C3-4F91-BB9A-5E373AD9665F}" destId="{FF42BC67-A067-4A30-8AD0-27A8AAD0237B}" srcOrd="0" destOrd="0" presId="urn:microsoft.com/office/officeart/2005/8/layout/vList5"/>
    <dgm:cxn modelId="{867F6183-9094-4F27-AD13-1CFE3A74E091}" type="presParOf" srcId="{FF42BC67-A067-4A30-8AD0-27A8AAD0237B}" destId="{B8EB1ABC-E1D6-4248-B7C5-1BBEE4029259}" srcOrd="0" destOrd="0" presId="urn:microsoft.com/office/officeart/2005/8/layout/vList5"/>
    <dgm:cxn modelId="{E4A3489F-BB12-48F4-ADAE-7DCDE379770B}" type="presParOf" srcId="{FF42BC67-A067-4A30-8AD0-27A8AAD0237B}" destId="{DBBD6772-1618-4669-B8C7-A22F2710A5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F19E3-4A9F-4003-BA02-FFBD948872C3}">
      <dsp:nvSpPr>
        <dsp:cNvPr id="0" name=""/>
        <dsp:cNvSpPr/>
      </dsp:nvSpPr>
      <dsp:spPr>
        <a:xfrm>
          <a:off x="0" y="67239"/>
          <a:ext cx="105156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smtClean="0"/>
            <a:t>4. Writability </a:t>
          </a:r>
          <a:endParaRPr lang="en-US" sz="3600" kern="1200"/>
        </a:p>
      </dsp:txBody>
      <dsp:txXfrm>
        <a:off x="42151" y="109390"/>
        <a:ext cx="10431298" cy="779158"/>
      </dsp:txXfrm>
    </dsp:sp>
    <dsp:sp modelId="{C19D5887-EEE3-4CFA-9851-33101FC39ECE}">
      <dsp:nvSpPr>
        <dsp:cNvPr id="0" name=""/>
        <dsp:cNvSpPr/>
      </dsp:nvSpPr>
      <dsp:spPr>
        <a:xfrm>
          <a:off x="0" y="930699"/>
          <a:ext cx="10515600" cy="33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smtClean="0"/>
            <a:t>Most readability factors also apply to writability </a:t>
          </a:r>
          <a:endParaRPr lang="en-US" sz="2800" kern="1200"/>
        </a:p>
        <a:p>
          <a:pPr marL="285750" lvl="1" indent="-285750" algn="l" defTabSz="1244600" rtl="0">
            <a:lnSpc>
              <a:spcPct val="90000"/>
            </a:lnSpc>
            <a:spcBef>
              <a:spcPct val="0"/>
            </a:spcBef>
            <a:spcAft>
              <a:spcPct val="20000"/>
            </a:spcAft>
            <a:buChar char="••"/>
          </a:pPr>
          <a:r>
            <a:rPr lang="en-US" sz="2800" kern="1200" smtClean="0"/>
            <a:t>Simplicity and orthogonality </a:t>
          </a:r>
          <a:endParaRPr lang="en-US" sz="2800" kern="1200"/>
        </a:p>
        <a:p>
          <a:pPr marL="285750" lvl="1" indent="-285750" algn="l" defTabSz="1244600" rtl="0">
            <a:lnSpc>
              <a:spcPct val="90000"/>
            </a:lnSpc>
            <a:spcBef>
              <a:spcPct val="0"/>
            </a:spcBef>
            <a:spcAft>
              <a:spcPct val="20000"/>
            </a:spcAft>
            <a:buChar char="••"/>
          </a:pPr>
          <a:r>
            <a:rPr lang="en-US" sz="2800" kern="1200" smtClean="0"/>
            <a:t>Control statements, data types and structures </a:t>
          </a:r>
          <a:endParaRPr lang="en-US" sz="2800" kern="1200"/>
        </a:p>
        <a:p>
          <a:pPr marL="285750" lvl="1" indent="-285750" algn="l" defTabSz="1244600" rtl="0">
            <a:lnSpc>
              <a:spcPct val="90000"/>
            </a:lnSpc>
            <a:spcBef>
              <a:spcPct val="0"/>
            </a:spcBef>
            <a:spcAft>
              <a:spcPct val="20000"/>
            </a:spcAft>
            <a:buChar char="••"/>
          </a:pPr>
          <a:r>
            <a:rPr lang="en-US" sz="2800" kern="1200" dirty="0" smtClean="0"/>
            <a:t>Support for abstraction </a:t>
          </a:r>
          <a:endParaRPr lang="en-US" sz="2800" kern="1200" dirty="0"/>
        </a:p>
        <a:p>
          <a:pPr marL="571500" lvl="2" indent="-285750" algn="l" defTabSz="1244600" rtl="0">
            <a:lnSpc>
              <a:spcPct val="90000"/>
            </a:lnSpc>
            <a:spcBef>
              <a:spcPct val="0"/>
            </a:spcBef>
            <a:spcAft>
              <a:spcPct val="20000"/>
            </a:spcAft>
            <a:buChar char="••"/>
          </a:pPr>
          <a:r>
            <a:rPr lang="en-US" sz="2800" kern="1200" dirty="0" smtClean="0"/>
            <a:t>Data abstraction </a:t>
          </a:r>
          <a:endParaRPr lang="en-US" sz="2800" kern="1200" dirty="0"/>
        </a:p>
        <a:p>
          <a:pPr marL="571500" lvl="2" indent="-285750" algn="l" defTabSz="1244600" rtl="0">
            <a:lnSpc>
              <a:spcPct val="90000"/>
            </a:lnSpc>
            <a:spcBef>
              <a:spcPct val="0"/>
            </a:spcBef>
            <a:spcAft>
              <a:spcPct val="20000"/>
            </a:spcAft>
            <a:buChar char="••"/>
          </a:pPr>
          <a:r>
            <a:rPr lang="en-US" sz="2800" kern="1200" dirty="0" smtClean="0"/>
            <a:t>Process abstraction </a:t>
          </a:r>
          <a:endParaRPr lang="en-US" sz="2800" kern="1200" dirty="0"/>
        </a:p>
        <a:p>
          <a:pPr marL="285750" lvl="1" indent="-285750" algn="l" defTabSz="1244600" rtl="0">
            <a:lnSpc>
              <a:spcPct val="90000"/>
            </a:lnSpc>
            <a:spcBef>
              <a:spcPct val="0"/>
            </a:spcBef>
            <a:spcAft>
              <a:spcPct val="20000"/>
            </a:spcAft>
            <a:buChar char="••"/>
          </a:pPr>
          <a:r>
            <a:rPr lang="en-US" sz="2800" kern="1200" smtClean="0"/>
            <a:t>Expressivity</a:t>
          </a:r>
          <a:endParaRPr lang="en-US" sz="2800" kern="1200"/>
        </a:p>
      </dsp:txBody>
      <dsp:txXfrm>
        <a:off x="0" y="930699"/>
        <a:ext cx="10515600" cy="3353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5341C-8B0B-41A2-9BC5-FF143BE9A6EC}">
      <dsp:nvSpPr>
        <dsp:cNvPr id="0" name=""/>
        <dsp:cNvSpPr/>
      </dsp:nvSpPr>
      <dsp:spPr>
        <a:xfrm>
          <a:off x="0" y="10910"/>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5. </a:t>
          </a:r>
          <a:r>
            <a:rPr lang="en-US" sz="2100" b="1" kern="1200" smtClean="0"/>
            <a:t>Reliability </a:t>
          </a:r>
          <a:endParaRPr lang="en-US" sz="2100" kern="1200"/>
        </a:p>
      </dsp:txBody>
      <dsp:txXfrm>
        <a:off x="24588" y="35498"/>
        <a:ext cx="10466424" cy="454509"/>
      </dsp:txXfrm>
    </dsp:sp>
    <dsp:sp modelId="{525241A3-B64D-4970-9A84-4EAFBC37A968}">
      <dsp:nvSpPr>
        <dsp:cNvPr id="0" name=""/>
        <dsp:cNvSpPr/>
      </dsp:nvSpPr>
      <dsp:spPr>
        <a:xfrm>
          <a:off x="0" y="514595"/>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A program is said to be reliable if performs to its specifications under all conditions. </a:t>
          </a:r>
          <a:endParaRPr lang="en-US" sz="1600" kern="1200"/>
        </a:p>
      </dsp:txBody>
      <dsp:txXfrm>
        <a:off x="0" y="514595"/>
        <a:ext cx="10515600" cy="347760"/>
      </dsp:txXfrm>
    </dsp:sp>
    <dsp:sp modelId="{4C0638F0-1428-4FBE-869A-93FBDC93EA9A}">
      <dsp:nvSpPr>
        <dsp:cNvPr id="0" name=""/>
        <dsp:cNvSpPr/>
      </dsp:nvSpPr>
      <dsp:spPr>
        <a:xfrm>
          <a:off x="0" y="862355"/>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 Type checking </a:t>
          </a:r>
          <a:endParaRPr lang="en-US" sz="2100" kern="1200"/>
        </a:p>
      </dsp:txBody>
      <dsp:txXfrm>
        <a:off x="24588" y="886943"/>
        <a:ext cx="10466424" cy="454509"/>
      </dsp:txXfrm>
    </dsp:sp>
    <dsp:sp modelId="{0BB56CE2-D12C-47AD-8845-B98DA41987C4}">
      <dsp:nvSpPr>
        <dsp:cNvPr id="0" name=""/>
        <dsp:cNvSpPr/>
      </dsp:nvSpPr>
      <dsp:spPr>
        <a:xfrm>
          <a:off x="0" y="1366040"/>
          <a:ext cx="10515600" cy="106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 Type checking is simply testing for type errors in a given program, either by the compiler or during the program execution </a:t>
          </a:r>
          <a:endParaRPr lang="en-US" sz="1600" kern="1200" dirty="0"/>
        </a:p>
        <a:p>
          <a:pPr marL="171450" lvl="1" indent="-171450" algn="l" defTabSz="711200" rtl="0">
            <a:lnSpc>
              <a:spcPct val="90000"/>
            </a:lnSpc>
            <a:spcBef>
              <a:spcPct val="0"/>
            </a:spcBef>
            <a:spcAft>
              <a:spcPct val="20000"/>
            </a:spcAft>
            <a:buChar char="••"/>
          </a:pPr>
          <a:r>
            <a:rPr lang="en-US" sz="1600" kern="1200" dirty="0" smtClean="0"/>
            <a:t> Because run time type checking is expensive, compile time type checking is more desirable </a:t>
          </a:r>
          <a:endParaRPr lang="en-US" sz="1600" kern="1200" dirty="0"/>
        </a:p>
        <a:p>
          <a:pPr marL="171450" lvl="1" indent="-171450" algn="l" defTabSz="711200" rtl="0">
            <a:lnSpc>
              <a:spcPct val="90000"/>
            </a:lnSpc>
            <a:spcBef>
              <a:spcPct val="0"/>
            </a:spcBef>
            <a:spcAft>
              <a:spcPct val="20000"/>
            </a:spcAft>
            <a:buChar char="••"/>
          </a:pPr>
          <a:r>
            <a:rPr lang="en-US" sz="1600" kern="1200" dirty="0" smtClean="0"/>
            <a:t> Famous failure of space shuttle experiment due to </a:t>
          </a:r>
          <a:r>
            <a:rPr lang="en-US" sz="1600" b="1" kern="1200" dirty="0" err="1" smtClean="0"/>
            <a:t>int</a:t>
          </a:r>
          <a:r>
            <a:rPr lang="en-US" sz="1600" b="1" kern="1200" dirty="0" smtClean="0"/>
            <a:t> / float </a:t>
          </a:r>
          <a:r>
            <a:rPr lang="en-US" sz="1600" kern="1200" dirty="0" smtClean="0"/>
            <a:t>mix-up in parameter passing </a:t>
          </a:r>
          <a:endParaRPr lang="en-US" sz="1600" kern="1200" dirty="0"/>
        </a:p>
      </dsp:txBody>
      <dsp:txXfrm>
        <a:off x="0" y="1366040"/>
        <a:ext cx="10515600" cy="1065015"/>
      </dsp:txXfrm>
    </dsp:sp>
    <dsp:sp modelId="{071BF0AD-C569-4B1B-856B-E49EA7118214}">
      <dsp:nvSpPr>
        <dsp:cNvPr id="0" name=""/>
        <dsp:cNvSpPr/>
      </dsp:nvSpPr>
      <dsp:spPr>
        <a:xfrm>
          <a:off x="0" y="2431055"/>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 Exception handling </a:t>
          </a:r>
          <a:endParaRPr lang="en-US" sz="2100" kern="1200"/>
        </a:p>
      </dsp:txBody>
      <dsp:txXfrm>
        <a:off x="24588" y="2455643"/>
        <a:ext cx="10466424" cy="454509"/>
      </dsp:txXfrm>
    </dsp:sp>
    <dsp:sp modelId="{F0FA8C99-BE7D-4596-B3C4-6217B5A1739B}">
      <dsp:nvSpPr>
        <dsp:cNvPr id="0" name=""/>
        <dsp:cNvSpPr/>
      </dsp:nvSpPr>
      <dsp:spPr>
        <a:xfrm>
          <a:off x="0" y="2934740"/>
          <a:ext cx="1051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Ability to intercept run-time errors </a:t>
          </a:r>
          <a:endParaRPr lang="en-US" sz="1600" kern="1200"/>
        </a:p>
      </dsp:txBody>
      <dsp:txXfrm>
        <a:off x="0" y="2934740"/>
        <a:ext cx="10515600" cy="347760"/>
      </dsp:txXfrm>
    </dsp:sp>
    <dsp:sp modelId="{D56C1BC9-C801-4D43-83E8-B0CD00DCCB3C}">
      <dsp:nvSpPr>
        <dsp:cNvPr id="0" name=""/>
        <dsp:cNvSpPr/>
      </dsp:nvSpPr>
      <dsp:spPr>
        <a:xfrm>
          <a:off x="0" y="3282500"/>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 Aliasing </a:t>
          </a:r>
          <a:endParaRPr lang="en-US" sz="2100" kern="1200"/>
        </a:p>
      </dsp:txBody>
      <dsp:txXfrm>
        <a:off x="24588" y="3307088"/>
        <a:ext cx="10466424" cy="454509"/>
      </dsp:txXfrm>
    </dsp:sp>
    <dsp:sp modelId="{021C72CC-99E1-4BDE-9969-AD3F73996169}">
      <dsp:nvSpPr>
        <dsp:cNvPr id="0" name=""/>
        <dsp:cNvSpPr/>
      </dsp:nvSpPr>
      <dsp:spPr>
        <a:xfrm>
          <a:off x="0" y="3786185"/>
          <a:ext cx="10515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 Ability to use different names to reference the same memory </a:t>
          </a:r>
          <a:endParaRPr lang="en-US" sz="1600" kern="1200" dirty="0"/>
        </a:p>
        <a:p>
          <a:pPr marL="171450" lvl="1" indent="-171450" algn="l" defTabSz="711200" rtl="0">
            <a:lnSpc>
              <a:spcPct val="90000"/>
            </a:lnSpc>
            <a:spcBef>
              <a:spcPct val="0"/>
            </a:spcBef>
            <a:spcAft>
              <a:spcPct val="20000"/>
            </a:spcAft>
            <a:buChar char="••"/>
          </a:pPr>
          <a:r>
            <a:rPr lang="en-US" sz="1600" kern="1200" dirty="0" smtClean="0"/>
            <a:t>A dangerous feature </a:t>
          </a:r>
          <a:endParaRPr lang="en-US" sz="1600" kern="1200" dirty="0"/>
        </a:p>
      </dsp:txBody>
      <dsp:txXfrm>
        <a:off x="0" y="3786185"/>
        <a:ext cx="10515600" cy="554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D6772-1618-4669-B8C7-A22F2710A543}">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smtClean="0"/>
            <a:t>Training programmers to use language </a:t>
          </a:r>
          <a:endParaRPr lang="en-US" sz="2400" kern="1200"/>
        </a:p>
        <a:p>
          <a:pPr marL="228600" lvl="1" indent="-228600" algn="l" defTabSz="1066800" rtl="0">
            <a:lnSpc>
              <a:spcPct val="90000"/>
            </a:lnSpc>
            <a:spcBef>
              <a:spcPct val="0"/>
            </a:spcBef>
            <a:spcAft>
              <a:spcPct val="15000"/>
            </a:spcAft>
            <a:buChar char="••"/>
          </a:pPr>
          <a:r>
            <a:rPr lang="en-US" sz="2400" kern="1200" smtClean="0"/>
            <a:t>Writing programs in a particular problem domain </a:t>
          </a:r>
          <a:endParaRPr lang="en-US" sz="2400" kern="1200"/>
        </a:p>
        <a:p>
          <a:pPr marL="228600" lvl="1" indent="-228600" algn="l" defTabSz="1066800" rtl="0">
            <a:lnSpc>
              <a:spcPct val="90000"/>
            </a:lnSpc>
            <a:spcBef>
              <a:spcPct val="0"/>
            </a:spcBef>
            <a:spcAft>
              <a:spcPct val="15000"/>
            </a:spcAft>
            <a:buChar char="••"/>
          </a:pPr>
          <a:r>
            <a:rPr lang="en-US" sz="2400" kern="1200" smtClean="0"/>
            <a:t>Compiling programs </a:t>
          </a:r>
          <a:endParaRPr lang="en-US" sz="2400" kern="1200"/>
        </a:p>
        <a:p>
          <a:pPr marL="228600" lvl="1" indent="-228600" algn="l" defTabSz="1066800" rtl="0">
            <a:lnSpc>
              <a:spcPct val="90000"/>
            </a:lnSpc>
            <a:spcBef>
              <a:spcPct val="0"/>
            </a:spcBef>
            <a:spcAft>
              <a:spcPct val="15000"/>
            </a:spcAft>
            <a:buChar char="••"/>
          </a:pPr>
          <a:r>
            <a:rPr lang="en-US" sz="2400" kern="1200" smtClean="0"/>
            <a:t>Executing programs </a:t>
          </a:r>
          <a:endParaRPr lang="en-US" sz="2400" kern="1200"/>
        </a:p>
        <a:p>
          <a:pPr marL="228600" lvl="1" indent="-228600" algn="l" defTabSz="1066800" rtl="0">
            <a:lnSpc>
              <a:spcPct val="90000"/>
            </a:lnSpc>
            <a:spcBef>
              <a:spcPct val="0"/>
            </a:spcBef>
            <a:spcAft>
              <a:spcPct val="15000"/>
            </a:spcAft>
            <a:buChar char="••"/>
          </a:pPr>
          <a:r>
            <a:rPr lang="en-US" sz="2400" kern="1200" smtClean="0"/>
            <a:t>Language implementation system (free?) </a:t>
          </a:r>
          <a:endParaRPr lang="en-US" sz="2400" kern="1200"/>
        </a:p>
        <a:p>
          <a:pPr marL="228600" lvl="1" indent="-228600" algn="l" defTabSz="1066800" rtl="0">
            <a:lnSpc>
              <a:spcPct val="90000"/>
            </a:lnSpc>
            <a:spcBef>
              <a:spcPct val="0"/>
            </a:spcBef>
            <a:spcAft>
              <a:spcPct val="15000"/>
            </a:spcAft>
            <a:buChar char="••"/>
          </a:pPr>
          <a:r>
            <a:rPr lang="en-US" sz="2400" kern="1200" smtClean="0"/>
            <a:t>Reliability </a:t>
          </a:r>
          <a:endParaRPr lang="en-US" sz="2400" kern="1200"/>
        </a:p>
        <a:p>
          <a:pPr marL="228600" lvl="1" indent="-228600" algn="l" defTabSz="1066800" rtl="0">
            <a:lnSpc>
              <a:spcPct val="90000"/>
            </a:lnSpc>
            <a:spcBef>
              <a:spcPct val="0"/>
            </a:spcBef>
            <a:spcAft>
              <a:spcPct val="15000"/>
            </a:spcAft>
            <a:buChar char="••"/>
          </a:pPr>
          <a:r>
            <a:rPr lang="en-US" sz="2400" kern="1200" smtClean="0"/>
            <a:t>Maintaining programs </a:t>
          </a:r>
          <a:endParaRPr lang="en-US" sz="2400" kern="1200"/>
        </a:p>
      </dsp:txBody>
      <dsp:txXfrm rot="-5400000">
        <a:off x="3785615" y="605066"/>
        <a:ext cx="6560052" cy="3141206"/>
      </dsp:txXfrm>
    </dsp:sp>
    <dsp:sp modelId="{B8EB1ABC-E1D6-4248-B7C5-1BBEE4029259}">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rtl="0">
            <a:lnSpc>
              <a:spcPct val="90000"/>
            </a:lnSpc>
            <a:spcBef>
              <a:spcPct val="0"/>
            </a:spcBef>
            <a:spcAft>
              <a:spcPct val="35000"/>
            </a:spcAft>
          </a:pPr>
          <a:r>
            <a:rPr lang="en-US" sz="6500" kern="1200" smtClean="0"/>
            <a:t>6. </a:t>
          </a:r>
          <a:r>
            <a:rPr lang="en-US" sz="6500" b="1" kern="1200" smtClean="0"/>
            <a:t>Cost </a:t>
          </a:r>
          <a:endParaRPr lang="en-US" sz="6500" kern="1200"/>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59446-D018-4D8B-94A5-8ED8EA217095}"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171839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59446-D018-4D8B-94A5-8ED8EA217095}"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283616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59446-D018-4D8B-94A5-8ED8EA217095}"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381432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59446-D018-4D8B-94A5-8ED8EA217095}"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35121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A59446-D018-4D8B-94A5-8ED8EA217095}"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231969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A59446-D018-4D8B-94A5-8ED8EA217095}"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41143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59446-D018-4D8B-94A5-8ED8EA217095}"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154751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59446-D018-4D8B-94A5-8ED8EA217095}"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318435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59446-D018-4D8B-94A5-8ED8EA217095}"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16492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59446-D018-4D8B-94A5-8ED8EA217095}"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19857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59446-D018-4D8B-94A5-8ED8EA217095}"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2D2E-750A-423B-ABAE-C6F3E8BCB8E2}" type="slidenum">
              <a:rPr lang="en-US" smtClean="0"/>
              <a:t>‹#›</a:t>
            </a:fld>
            <a:endParaRPr lang="en-US"/>
          </a:p>
        </p:txBody>
      </p:sp>
    </p:spTree>
    <p:extLst>
      <p:ext uri="{BB962C8B-B14F-4D97-AF65-F5344CB8AC3E}">
        <p14:creationId xmlns:p14="http://schemas.microsoft.com/office/powerpoint/2010/main" val="324613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59446-D018-4D8B-94A5-8ED8EA217095}" type="datetimeFigureOut">
              <a:rPr lang="en-US" smtClean="0"/>
              <a:t>5/19/2022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E2D2E-750A-423B-ABAE-C6F3E8BCB8E2}" type="slidenum">
              <a:rPr lang="en-US" smtClean="0"/>
              <a:t>‹#›</a:t>
            </a:fld>
            <a:endParaRPr lang="en-US"/>
          </a:p>
        </p:txBody>
      </p:sp>
    </p:spTree>
    <p:extLst>
      <p:ext uri="{BB962C8B-B14F-4D97-AF65-F5344CB8AC3E}">
        <p14:creationId xmlns:p14="http://schemas.microsoft.com/office/powerpoint/2010/main" val="52915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Evolution of Programming Languages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1424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Motivational Factor for Development  of PL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97073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788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Motivational Factor for Development  of PL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5548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945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Motivational Factor for Development  of PL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1264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533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language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a:t>
            </a:r>
            <a:r>
              <a:rPr lang="en-US" b="1" dirty="0"/>
              <a:t>Naturalness:</a:t>
            </a:r>
          </a:p>
          <a:p>
            <a:pPr marL="0" indent="0">
              <a:buNone/>
            </a:pPr>
            <a:r>
              <a:rPr lang="en-US" dirty="0"/>
              <a:t>A good language should be natural for the application area for which it is designed</a:t>
            </a:r>
            <a:r>
              <a:rPr lang="en-US" dirty="0" smtClean="0"/>
              <a:t>.</a:t>
            </a:r>
          </a:p>
          <a:p>
            <a:pPr marL="0" indent="0">
              <a:buNone/>
            </a:pPr>
            <a:r>
              <a:rPr lang="en-US" dirty="0" smtClean="0"/>
              <a:t>That is, it </a:t>
            </a:r>
            <a:r>
              <a:rPr lang="en-US" dirty="0"/>
              <a:t>should provide appropriate </a:t>
            </a:r>
            <a:r>
              <a:rPr lang="en-US" dirty="0" smtClean="0"/>
              <a:t>operators, data structures, control </a:t>
            </a:r>
            <a:r>
              <a:rPr lang="en-US" dirty="0"/>
              <a:t>structures and a natural syntax to facilitate programmers to code their problems easily and efficiently</a:t>
            </a:r>
            <a:r>
              <a:rPr lang="en-US" dirty="0" smtClean="0"/>
              <a:t>.</a:t>
            </a:r>
          </a:p>
          <a:p>
            <a:pPr marL="0" indent="0">
              <a:buNone/>
            </a:pPr>
            <a:r>
              <a:rPr lang="en-US" b="1" dirty="0" smtClean="0"/>
              <a:t>2. Abstraction</a:t>
            </a:r>
            <a:r>
              <a:rPr lang="en-US" b="1" dirty="0"/>
              <a:t>:</a:t>
            </a:r>
          </a:p>
          <a:p>
            <a:pPr marL="0" indent="0" algn="just">
              <a:buNone/>
            </a:pPr>
            <a:r>
              <a:rPr lang="en-US" dirty="0"/>
              <a:t>Abstraction means ability to define and then use complicated structures or operations in ways that allow many of the details to be </a:t>
            </a:r>
            <a:r>
              <a:rPr lang="en-US" dirty="0" smtClean="0"/>
              <a:t>ignored.</a:t>
            </a:r>
          </a:p>
          <a:p>
            <a:pPr marL="0" indent="0" algn="just">
              <a:buNone/>
            </a:pPr>
            <a:r>
              <a:rPr lang="en-US" dirty="0" smtClean="0"/>
              <a:t>The </a:t>
            </a:r>
            <a:r>
              <a:rPr lang="en-US" dirty="0"/>
              <a:t>degree of abstraction allowed by a language directly affects its ease of </a:t>
            </a:r>
            <a:r>
              <a:rPr lang="en-US" dirty="0" smtClean="0"/>
              <a:t>programming. For Example, object-oriented </a:t>
            </a:r>
            <a:r>
              <a:rPr lang="en-US" dirty="0"/>
              <a:t>languages support high degree of abstraction</a:t>
            </a:r>
            <a:r>
              <a:rPr lang="en-US" dirty="0" smtClean="0"/>
              <a:t>.</a:t>
            </a:r>
          </a:p>
          <a:p>
            <a:pPr marL="0" indent="0" algn="just">
              <a:buNone/>
            </a:pPr>
            <a:r>
              <a:rPr lang="en-US" dirty="0" smtClean="0"/>
              <a:t>Hence, writing </a:t>
            </a:r>
            <a:r>
              <a:rPr lang="en-US" dirty="0"/>
              <a:t>programs in object-oriented languages is much </a:t>
            </a:r>
            <a:r>
              <a:rPr lang="en-US" dirty="0" smtClean="0"/>
              <a:t>easier. Object-oriented </a:t>
            </a:r>
            <a:r>
              <a:rPr lang="en-US" dirty="0"/>
              <a:t>also support re usability of program segments due to this feature.</a:t>
            </a:r>
          </a:p>
        </p:txBody>
      </p:sp>
    </p:spTree>
    <p:extLst>
      <p:ext uri="{BB962C8B-B14F-4D97-AF65-F5344CB8AC3E}">
        <p14:creationId xmlns:p14="http://schemas.microsoft.com/office/powerpoint/2010/main" val="159048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language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3.Efficiency</a:t>
            </a:r>
            <a:r>
              <a:rPr lang="en-US" b="1" dirty="0"/>
              <a:t>:</a:t>
            </a:r>
            <a:r>
              <a:rPr lang="en-US" dirty="0" smtClean="0"/>
              <a:t/>
            </a:r>
            <a:br>
              <a:rPr lang="en-US" dirty="0" smtClean="0"/>
            </a:br>
            <a:r>
              <a:rPr lang="en-US" dirty="0"/>
              <a:t>Programs written in a good language are translated into machine code efficiently</a:t>
            </a:r>
            <a:r>
              <a:rPr lang="en-US" dirty="0" smtClean="0"/>
              <a:t>, are </a:t>
            </a:r>
            <a:r>
              <a:rPr lang="en-US" dirty="0"/>
              <a:t>executed and require relatively less space in memory</a:t>
            </a:r>
            <a:r>
              <a:rPr lang="en-US" dirty="0" smtClean="0"/>
              <a:t>.  That </a:t>
            </a:r>
            <a:r>
              <a:rPr lang="en-US" dirty="0"/>
              <a:t>is</a:t>
            </a:r>
            <a:r>
              <a:rPr lang="en-US" dirty="0" smtClean="0"/>
              <a:t>, a </a:t>
            </a:r>
            <a:r>
              <a:rPr lang="en-US" dirty="0"/>
              <a:t>good programming language is supported with a good language translator (a compiler or an interpreter) that gives due consideration to space and time efficiency</a:t>
            </a:r>
            <a:r>
              <a:rPr lang="en-US" dirty="0" smtClean="0"/>
              <a:t>.</a:t>
            </a:r>
          </a:p>
          <a:p>
            <a:pPr marL="0" indent="0">
              <a:buNone/>
            </a:pPr>
            <a:r>
              <a:rPr lang="en-US" b="1" dirty="0" smtClean="0"/>
              <a:t>4.Structured </a:t>
            </a:r>
            <a:r>
              <a:rPr lang="en-US" b="1" dirty="0"/>
              <a:t>Programming Support:</a:t>
            </a:r>
          </a:p>
          <a:p>
            <a:pPr marL="0" indent="0" algn="just">
              <a:buNone/>
            </a:pPr>
            <a:r>
              <a:rPr lang="en-US" dirty="0"/>
              <a:t>A good language should have necessary features to allow programmers to write their programs based on the concepts of structured programming</a:t>
            </a:r>
            <a:r>
              <a:rPr lang="en-US" dirty="0" smtClean="0"/>
              <a:t>.</a:t>
            </a:r>
          </a:p>
          <a:p>
            <a:pPr marL="0" indent="0" algn="just">
              <a:buNone/>
            </a:pPr>
            <a:r>
              <a:rPr lang="en-US" dirty="0" smtClean="0"/>
              <a:t>This </a:t>
            </a:r>
            <a:r>
              <a:rPr lang="en-US" dirty="0"/>
              <a:t>property greatly affects the ease with which a program may be </a:t>
            </a:r>
            <a:r>
              <a:rPr lang="en-US" dirty="0" smtClean="0"/>
              <a:t>written., tested </a:t>
            </a:r>
            <a:r>
              <a:rPr lang="en-US" dirty="0"/>
              <a:t>and </a:t>
            </a:r>
            <a:r>
              <a:rPr lang="en-US" dirty="0" smtClean="0"/>
              <a:t>maintained. More over, it </a:t>
            </a:r>
            <a:r>
              <a:rPr lang="en-US" dirty="0"/>
              <a:t>forces a programmer to look at a problem in a logical way so that fewer errors are created while writing a program for the problem.</a:t>
            </a:r>
          </a:p>
        </p:txBody>
      </p:sp>
    </p:spTree>
    <p:extLst>
      <p:ext uri="{BB962C8B-B14F-4D97-AF65-F5344CB8AC3E}">
        <p14:creationId xmlns:p14="http://schemas.microsoft.com/office/powerpoint/2010/main" val="1323456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language</a:t>
            </a:r>
          </a:p>
        </p:txBody>
      </p:sp>
      <p:sp>
        <p:nvSpPr>
          <p:cNvPr id="3" name="Content Placeholder 2"/>
          <p:cNvSpPr>
            <a:spLocks noGrp="1"/>
          </p:cNvSpPr>
          <p:nvPr>
            <p:ph idx="1"/>
          </p:nvPr>
        </p:nvSpPr>
        <p:spPr/>
        <p:txBody>
          <a:bodyPr>
            <a:normAutofit/>
          </a:bodyPr>
          <a:lstStyle/>
          <a:p>
            <a:pPr marL="0" indent="0">
              <a:buNone/>
            </a:pPr>
            <a:r>
              <a:rPr lang="en-US" b="1" dirty="0" smtClean="0"/>
              <a:t>5.Compactness</a:t>
            </a:r>
            <a:r>
              <a:rPr lang="en-US" b="1" dirty="0"/>
              <a:t>:</a:t>
            </a:r>
          </a:p>
          <a:p>
            <a:pPr marL="0" indent="0">
              <a:buNone/>
            </a:pPr>
            <a:r>
              <a:rPr lang="en-US" dirty="0"/>
              <a:t>In a good language</a:t>
            </a:r>
            <a:r>
              <a:rPr lang="en-US" dirty="0" smtClean="0"/>
              <a:t>, programmers </a:t>
            </a:r>
            <a:r>
              <a:rPr lang="en-US" dirty="0"/>
              <a:t>should be able to express the intended operations concisely without losing readability</a:t>
            </a:r>
            <a:r>
              <a:rPr lang="en-US" dirty="0" smtClean="0"/>
              <a:t>. Programmers </a:t>
            </a:r>
            <a:r>
              <a:rPr lang="en-US" dirty="0"/>
              <a:t>generally do not like a verbose language because they need to write too much</a:t>
            </a:r>
            <a:r>
              <a:rPr lang="en-US" dirty="0" smtClean="0"/>
              <a:t>.</a:t>
            </a:r>
          </a:p>
          <a:p>
            <a:pPr marL="0" indent="0">
              <a:buNone/>
            </a:pPr>
            <a:r>
              <a:rPr lang="en-US" b="1" dirty="0" smtClean="0"/>
              <a:t>6. Extensibility</a:t>
            </a:r>
            <a:r>
              <a:rPr lang="en-US" b="1" dirty="0"/>
              <a:t>:</a:t>
            </a:r>
          </a:p>
          <a:p>
            <a:pPr marL="0" indent="0" algn="just">
              <a:buNone/>
            </a:pPr>
            <a:r>
              <a:rPr lang="en-US" dirty="0"/>
              <a:t>A good language should also allow extensions through a </a:t>
            </a:r>
            <a:r>
              <a:rPr lang="en-US" dirty="0" smtClean="0"/>
              <a:t>simply, natural </a:t>
            </a:r>
            <a:r>
              <a:rPr lang="en-US" dirty="0"/>
              <a:t>and elegant </a:t>
            </a:r>
            <a:r>
              <a:rPr lang="en-US" dirty="0" smtClean="0"/>
              <a:t>mechanism. </a:t>
            </a:r>
            <a:endParaRPr lang="en-US" dirty="0"/>
          </a:p>
        </p:txBody>
      </p:sp>
    </p:spTree>
    <p:extLst>
      <p:ext uri="{BB962C8B-B14F-4D97-AF65-F5344CB8AC3E}">
        <p14:creationId xmlns:p14="http://schemas.microsoft.com/office/powerpoint/2010/main" val="2203872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p:txBody>
          <a:bodyPr/>
          <a:lstStyle/>
          <a:p>
            <a:r>
              <a:rPr lang="en-US" dirty="0"/>
              <a:t>The term "pseudo code" is frequently used in programming and algorithmic domains. It is a programming paradigm that allows a programmer to represent an algorithm's implementation. Simply said, it is the fabricated representation of an algorithm. </a:t>
            </a:r>
            <a:endParaRPr lang="en-US" dirty="0" smtClean="0"/>
          </a:p>
          <a:p>
            <a:r>
              <a:rPr lang="en-US" dirty="0" smtClean="0"/>
              <a:t>Algorithms </a:t>
            </a:r>
            <a:r>
              <a:rPr lang="en-US" dirty="0"/>
              <a:t>are frequently represented using pseudo codes because they can be comprehended by programmers regardless of their programming background or knowledge</a:t>
            </a:r>
            <a:r>
              <a:rPr lang="en-US" dirty="0" smtClean="0"/>
              <a:t>.</a:t>
            </a:r>
          </a:p>
          <a:p>
            <a:r>
              <a:rPr lang="en-US" dirty="0" smtClean="0"/>
              <a:t> </a:t>
            </a:r>
            <a:r>
              <a:rPr lang="en-US" dirty="0"/>
              <a:t>As the name implies, pseudo code is a </a:t>
            </a:r>
            <a:r>
              <a:rPr lang="en-US" dirty="0" smtClean="0"/>
              <a:t>invented </a:t>
            </a:r>
            <a:r>
              <a:rPr lang="en-US" dirty="0"/>
              <a:t>code or representation of code that can be understood by anyone with a basic understanding of programming</a:t>
            </a:r>
            <a:r>
              <a:rPr lang="en-US" dirty="0" smtClean="0"/>
              <a:t>.</a:t>
            </a:r>
            <a:endParaRPr lang="en-US" dirty="0"/>
          </a:p>
          <a:p>
            <a:endParaRPr lang="en-US" dirty="0"/>
          </a:p>
        </p:txBody>
      </p:sp>
    </p:spTree>
    <p:extLst>
      <p:ext uri="{BB962C8B-B14F-4D97-AF65-F5344CB8AC3E}">
        <p14:creationId xmlns:p14="http://schemas.microsoft.com/office/powerpoint/2010/main" val="16682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Pseudocode Writing Technique:</a:t>
            </a:r>
          </a:p>
          <a:p>
            <a:pPr marL="514350" indent="-514350">
              <a:buFont typeface="+mj-lt"/>
              <a:buAutoNum type="arabicPeriod"/>
            </a:pPr>
            <a:r>
              <a:rPr lang="en-US" dirty="0"/>
              <a:t>Arrange the tasks in the correct order and write the pseudocode</a:t>
            </a:r>
            <a:r>
              <a:rPr lang="en-US" dirty="0" smtClean="0"/>
              <a:t>.</a:t>
            </a:r>
          </a:p>
          <a:p>
            <a:pPr marL="514350" indent="-514350">
              <a:buFont typeface="+mj-lt"/>
              <a:buAutoNum type="arabicPeriod"/>
            </a:pPr>
            <a:r>
              <a:rPr lang="en-US" dirty="0"/>
              <a:t>Begin with a pseudocode statement that states the main purpose or objective</a:t>
            </a:r>
            <a:r>
              <a:rPr lang="en-US" dirty="0" smtClean="0"/>
              <a:t>.</a:t>
            </a:r>
          </a:p>
          <a:p>
            <a:pPr marL="514350" indent="-514350">
              <a:buFont typeface="+mj-lt"/>
              <a:buAutoNum type="arabicPeriod"/>
            </a:pPr>
            <a:r>
              <a:rPr lang="en-US" dirty="0"/>
              <a:t>Indent the statements in the same way that the if-else, for, and while loops are indented in a program, as this helps to understand the decision control and execution process. They also significantly increase readability</a:t>
            </a:r>
            <a:r>
              <a:rPr lang="en-US" dirty="0" smtClean="0"/>
              <a:t>.</a:t>
            </a:r>
          </a:p>
          <a:p>
            <a:pPr marL="514350" indent="-514350">
              <a:buFont typeface="+mj-lt"/>
              <a:buAutoNum type="arabicPeriod"/>
            </a:pPr>
            <a:r>
              <a:rPr lang="en-US" dirty="0"/>
              <a:t>Use naming standards that are appropriate. Humans have a tendency to follow what they observe. Because a programmer's approach will be similar to that of a pseudo code, the naming must be simple and unique</a:t>
            </a:r>
            <a:r>
              <a:rPr lang="en-US" dirty="0" smtClean="0"/>
              <a:t>.</a:t>
            </a:r>
          </a:p>
          <a:p>
            <a:pPr marL="514350" indent="-514350">
              <a:buFont typeface="+mj-lt"/>
              <a:buAutoNum type="arabicPeriod"/>
            </a:pPr>
            <a:r>
              <a:rPr lang="en-US" dirty="0"/>
              <a:t>Use appropriate sentence casings, such as </a:t>
            </a:r>
            <a:r>
              <a:rPr lang="en-US" dirty="0" smtClean="0"/>
              <a:t>Camel Case </a:t>
            </a:r>
            <a:r>
              <a:rPr lang="en-US" dirty="0"/>
              <a:t>for methods, upper case for constants and lower case for variables.</a:t>
            </a:r>
          </a:p>
          <a:p>
            <a:pPr marL="514350" indent="-514350">
              <a:buFont typeface="+mj-lt"/>
              <a:buAutoNum type="arabicPeriod"/>
            </a:pPr>
            <a:r>
              <a:rPr lang="en-US" dirty="0"/>
              <a:t>Elaborate everything which is going to happen in the actual code. Don’t make the pseudo code abstract.</a:t>
            </a:r>
          </a:p>
          <a:p>
            <a:pPr marL="514350" indent="-514350">
              <a:buFont typeface="+mj-lt"/>
              <a:buAutoNum type="arabicPeriod"/>
            </a:pPr>
            <a:r>
              <a:rPr lang="en-US" dirty="0"/>
              <a:t>Use standard programming structures such as ‘if-then’, ‘for’, ‘while’, ‘cases’ the way we use it in programming.</a:t>
            </a:r>
          </a:p>
          <a:p>
            <a:pPr marL="514350" indent="-514350">
              <a:buFont typeface="+mj-lt"/>
              <a:buAutoNum type="arabicPeriod"/>
            </a:pPr>
            <a:r>
              <a:rPr lang="en-US" dirty="0"/>
              <a:t>Check whether all the sections of a pseudo code is complete, finite and clear to understand and comprehend.</a:t>
            </a:r>
          </a:p>
          <a:p>
            <a:pPr marL="514350" indent="-514350">
              <a:buFont typeface="+mj-lt"/>
              <a:buAutoNum type="arabicPeriod"/>
            </a:pPr>
            <a:endParaRPr lang="en-US" dirty="0"/>
          </a:p>
        </p:txBody>
      </p:sp>
    </p:spTree>
    <p:extLst>
      <p:ext uri="{BB962C8B-B14F-4D97-AF65-F5344CB8AC3E}">
        <p14:creationId xmlns:p14="http://schemas.microsoft.com/office/powerpoint/2010/main" val="2919526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Pseudo-Code </a:t>
            </a:r>
            <a:r>
              <a:rPr lang="en-US" dirty="0"/>
              <a:t>interpreter (a primitive, interpreted programming language) implements:</a:t>
            </a:r>
          </a:p>
          <a:p>
            <a:pPr lvl="1">
              <a:buFont typeface="Wingdings" panose="05000000000000000000" pitchFamily="2" charset="2"/>
              <a:buChar char="§"/>
            </a:pPr>
            <a:r>
              <a:rPr lang="en-US" dirty="0"/>
              <a:t>A virtual computer</a:t>
            </a:r>
          </a:p>
          <a:p>
            <a:pPr lvl="1">
              <a:buFont typeface="Wingdings" panose="05000000000000000000" pitchFamily="2" charset="2"/>
              <a:buChar char="§"/>
            </a:pPr>
            <a:r>
              <a:rPr lang="en-US" dirty="0"/>
              <a:t>New instruction set</a:t>
            </a:r>
          </a:p>
          <a:p>
            <a:pPr lvl="1">
              <a:buFont typeface="Wingdings" panose="05000000000000000000" pitchFamily="2" charset="2"/>
              <a:buChar char="§"/>
            </a:pPr>
            <a:r>
              <a:rPr lang="en-US" dirty="0"/>
              <a:t>New data structures</a:t>
            </a:r>
          </a:p>
          <a:p>
            <a:r>
              <a:rPr lang="en-US" dirty="0"/>
              <a:t>Virtual computer:</a:t>
            </a:r>
          </a:p>
          <a:p>
            <a:pPr lvl="1">
              <a:buFont typeface="Wingdings" panose="05000000000000000000" pitchFamily="2" charset="2"/>
              <a:buChar char="§"/>
            </a:pPr>
            <a:r>
              <a:rPr lang="en-US" dirty="0"/>
              <a:t>Higher level than actual hardware</a:t>
            </a:r>
          </a:p>
          <a:p>
            <a:pPr lvl="1">
              <a:buFont typeface="Wingdings" panose="05000000000000000000" pitchFamily="2" charset="2"/>
              <a:buChar char="§"/>
            </a:pPr>
            <a:r>
              <a:rPr lang="en-US" dirty="0"/>
              <a:t>Provides facilities more suitable to applications</a:t>
            </a:r>
          </a:p>
          <a:p>
            <a:pPr lvl="1">
              <a:buFont typeface="Wingdings" panose="05000000000000000000" pitchFamily="2" charset="2"/>
              <a:buChar char="§"/>
            </a:pPr>
            <a:r>
              <a:rPr lang="en-US" dirty="0"/>
              <a:t>Abstracts away hardware details</a:t>
            </a:r>
          </a:p>
          <a:p>
            <a:pPr marL="0" indent="0">
              <a:buNone/>
            </a:pPr>
            <a:endParaRPr lang="en-US" dirty="0"/>
          </a:p>
        </p:txBody>
      </p:sp>
    </p:spTree>
    <p:extLst>
      <p:ext uri="{BB962C8B-B14F-4D97-AF65-F5344CB8AC3E}">
        <p14:creationId xmlns:p14="http://schemas.microsoft.com/office/powerpoint/2010/main" val="259800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Pseudo Code </a:t>
            </a:r>
            <a:r>
              <a:rPr lang="en-US" dirty="0"/>
              <a:t>follows two basic </a:t>
            </a:r>
            <a:r>
              <a:rPr lang="en-US" i="1" dirty="0"/>
              <a:t>Principles of Programming</a:t>
            </a:r>
            <a:endParaRPr lang="en-US" dirty="0"/>
          </a:p>
          <a:p>
            <a:pPr lvl="1"/>
            <a:r>
              <a:rPr lang="en-US" b="1" i="1" dirty="0"/>
              <a:t>The Automation Principle</a:t>
            </a:r>
            <a:endParaRPr lang="en-US" dirty="0"/>
          </a:p>
          <a:p>
            <a:pPr marL="457200" lvl="1" indent="0">
              <a:buNone/>
            </a:pPr>
            <a:r>
              <a:rPr lang="en-US" dirty="0" smtClean="0"/>
              <a:t>	Automate </a:t>
            </a:r>
            <a:r>
              <a:rPr lang="en-US" dirty="0"/>
              <a:t>mechanical, tedious, or error prone activities.</a:t>
            </a:r>
          </a:p>
          <a:p>
            <a:pPr lvl="1"/>
            <a:r>
              <a:rPr lang="en-US" b="1" i="1" dirty="0"/>
              <a:t>The Regularity Principle</a:t>
            </a:r>
            <a:endParaRPr lang="en-US" dirty="0"/>
          </a:p>
          <a:p>
            <a:pPr marL="457200" lvl="1" indent="0">
              <a:buNone/>
            </a:pPr>
            <a:r>
              <a:rPr lang="en-US" dirty="0" smtClean="0"/>
              <a:t>	 </a:t>
            </a:r>
            <a:r>
              <a:rPr lang="en-US" dirty="0"/>
              <a:t>Regular rules, without exceptions, are easier to learn, use, describe, and </a:t>
            </a:r>
            <a:r>
              <a:rPr lang="en-US" dirty="0" smtClean="0"/>
              <a:t>	implement</a:t>
            </a:r>
            <a:r>
              <a:rPr lang="en-US" dirty="0"/>
              <a:t>.</a:t>
            </a:r>
          </a:p>
          <a:p>
            <a:pPr marL="0" indent="0">
              <a:buNone/>
            </a:pPr>
            <a:r>
              <a:rPr lang="en-US" dirty="0" smtClean="0"/>
              <a:t>Pseudo Code should accommodate following functionality:</a:t>
            </a:r>
          </a:p>
          <a:p>
            <a:pPr lvl="1"/>
            <a:r>
              <a:rPr lang="en-US" dirty="0" smtClean="0"/>
              <a:t>Floating-point arithmetic </a:t>
            </a:r>
          </a:p>
          <a:p>
            <a:pPr lvl="1"/>
            <a:r>
              <a:rPr lang="en-US" dirty="0" smtClean="0"/>
              <a:t>Floating –point comparison</a:t>
            </a:r>
          </a:p>
          <a:p>
            <a:pPr lvl="1"/>
            <a:r>
              <a:rPr lang="en-US" dirty="0" smtClean="0"/>
              <a:t>Indexing</a:t>
            </a:r>
          </a:p>
          <a:p>
            <a:pPr lvl="1"/>
            <a:r>
              <a:rPr lang="en-US" dirty="0" smtClean="0"/>
              <a:t>Transfer of Control</a:t>
            </a:r>
          </a:p>
          <a:p>
            <a:pPr lvl="1"/>
            <a:r>
              <a:rPr lang="en-US" dirty="0" smtClean="0"/>
              <a:t>Input -Output </a:t>
            </a:r>
          </a:p>
          <a:p>
            <a:pPr lvl="1"/>
            <a:endParaRPr lang="en-US" dirty="0"/>
          </a:p>
        </p:txBody>
      </p:sp>
    </p:spTree>
    <p:extLst>
      <p:ext uri="{BB962C8B-B14F-4D97-AF65-F5344CB8AC3E}">
        <p14:creationId xmlns:p14="http://schemas.microsoft.com/office/powerpoint/2010/main" val="2534186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Studying Programming Languages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1. Increased </a:t>
            </a:r>
            <a:r>
              <a:rPr lang="en-US" b="1" dirty="0"/>
              <a:t>capacity to express ideas</a:t>
            </a:r>
            <a:r>
              <a:rPr lang="en-US" dirty="0"/>
              <a:t>: </a:t>
            </a:r>
          </a:p>
          <a:p>
            <a:pPr lvl="1"/>
            <a:r>
              <a:rPr lang="en-US" dirty="0" smtClean="0"/>
              <a:t>People </a:t>
            </a:r>
            <a:r>
              <a:rPr lang="en-US" dirty="0"/>
              <a:t>can easily express their ideas clearly in any language only when they have clear understanding of the natural language. </a:t>
            </a:r>
          </a:p>
          <a:p>
            <a:pPr lvl="1"/>
            <a:r>
              <a:rPr lang="en-US" dirty="0" smtClean="0"/>
              <a:t>Similarly</a:t>
            </a:r>
            <a:r>
              <a:rPr lang="en-US" dirty="0"/>
              <a:t>, if programmers want to simulate the features of languages in another language, they should have some ideas regarding the concepts in other languages as well. </a:t>
            </a:r>
            <a:endParaRPr lang="en-US" dirty="0" smtClean="0"/>
          </a:p>
          <a:p>
            <a:pPr marL="0" indent="0">
              <a:buNone/>
            </a:pPr>
            <a:r>
              <a:rPr lang="en-US" dirty="0" smtClean="0"/>
              <a:t>2. </a:t>
            </a:r>
            <a:r>
              <a:rPr lang="en-US" b="1" dirty="0"/>
              <a:t>Improved background for choosing appropriate languages </a:t>
            </a:r>
            <a:endParaRPr lang="en-US" dirty="0"/>
          </a:p>
          <a:p>
            <a:pPr lvl="1"/>
            <a:r>
              <a:rPr lang="en-US" dirty="0" smtClean="0"/>
              <a:t>Many </a:t>
            </a:r>
            <a:r>
              <a:rPr lang="en-US" dirty="0"/>
              <a:t>programmers when given a choice of languages for a new project, continue to use the language with which they are most familiar, even if it is poorly suited to the project. </a:t>
            </a:r>
          </a:p>
          <a:p>
            <a:pPr lvl="1"/>
            <a:r>
              <a:rPr lang="en-US" dirty="0" smtClean="0"/>
              <a:t>If </a:t>
            </a:r>
            <a:r>
              <a:rPr lang="en-US" dirty="0"/>
              <a:t>these programmers were familiar with a wider range of languages, they would be better able to choose the language that includes the features that best address the characteristics of the problem at hand. </a:t>
            </a:r>
          </a:p>
          <a:p>
            <a:pPr marL="0" indent="0">
              <a:buNone/>
            </a:pPr>
            <a:endParaRPr lang="en-US" dirty="0" smtClean="0"/>
          </a:p>
        </p:txBody>
      </p:sp>
    </p:spTree>
    <p:extLst>
      <p:ext uri="{BB962C8B-B14F-4D97-AF65-F5344CB8AC3E}">
        <p14:creationId xmlns:p14="http://schemas.microsoft.com/office/powerpoint/2010/main" val="1781234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Exercise of Pseudo code</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a:t>Write a </a:t>
            </a:r>
            <a:r>
              <a:rPr lang="en-US" dirty="0" smtClean="0"/>
              <a:t>pseudo code for method </a:t>
            </a:r>
            <a:r>
              <a:rPr lang="en-US" dirty="0"/>
              <a:t>named </a:t>
            </a:r>
            <a:r>
              <a:rPr lang="en-US" i="1" dirty="0" err="1"/>
              <a:t>isDivisible</a:t>
            </a:r>
            <a:r>
              <a:rPr lang="en-US" dirty="0"/>
              <a:t> that takes an integer array and a divisor and returns 1 if all its elements are divided by the divisor with no remainder. Otherwise it returns 0</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883921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Language Categories</a:t>
            </a:r>
            <a:endParaRPr lang="en-US" dirty="0"/>
          </a:p>
        </p:txBody>
      </p:sp>
      <p:sp>
        <p:nvSpPr>
          <p:cNvPr id="3" name="Content Placeholder 2"/>
          <p:cNvSpPr>
            <a:spLocks noGrp="1"/>
          </p:cNvSpPr>
          <p:nvPr>
            <p:ph idx="1"/>
          </p:nvPr>
        </p:nvSpPr>
        <p:spPr/>
        <p:txBody>
          <a:bodyPr>
            <a:normAutofit fontScale="85000" lnSpcReduction="20000"/>
          </a:bodyPr>
          <a:lstStyle/>
          <a:p>
            <a:pPr marL="571500" indent="-571500">
              <a:buFont typeface="+mj-lt"/>
              <a:buAutoNum type="romanUcPeriod"/>
            </a:pPr>
            <a:r>
              <a:rPr lang="en-US" dirty="0" smtClean="0"/>
              <a:t>Imperative</a:t>
            </a:r>
          </a:p>
          <a:p>
            <a:pPr lvl="1"/>
            <a:r>
              <a:rPr lang="en-US" dirty="0"/>
              <a:t>Central features are variables, assignment statements, and iteration </a:t>
            </a:r>
          </a:p>
          <a:p>
            <a:pPr lvl="1"/>
            <a:r>
              <a:rPr lang="en-US" dirty="0"/>
              <a:t>– Examples: C, Pascal </a:t>
            </a:r>
            <a:endParaRPr lang="en-US" dirty="0" smtClean="0"/>
          </a:p>
          <a:p>
            <a:pPr marL="571500" indent="-571500">
              <a:buAutoNum type="romanUcPeriod" startAt="2"/>
            </a:pPr>
            <a:r>
              <a:rPr lang="en-US" dirty="0" smtClean="0"/>
              <a:t>Functional</a:t>
            </a:r>
          </a:p>
          <a:p>
            <a:pPr lvl="1"/>
            <a:r>
              <a:rPr lang="en-US" dirty="0" smtClean="0"/>
              <a:t>Main </a:t>
            </a:r>
            <a:r>
              <a:rPr lang="en-US" dirty="0"/>
              <a:t>means of making computations is by applying functions to given parameters </a:t>
            </a:r>
          </a:p>
          <a:p>
            <a:pPr lvl="1"/>
            <a:r>
              <a:rPr lang="en-US" dirty="0" smtClean="0"/>
              <a:t>Examples</a:t>
            </a:r>
            <a:r>
              <a:rPr lang="en-US" dirty="0"/>
              <a:t>: </a:t>
            </a:r>
            <a:r>
              <a:rPr lang="en-US" dirty="0" smtClean="0"/>
              <a:t>LISP</a:t>
            </a:r>
          </a:p>
          <a:p>
            <a:pPr marL="0" indent="0">
              <a:buNone/>
            </a:pPr>
            <a:r>
              <a:rPr lang="en-US" dirty="0" smtClean="0"/>
              <a:t>III.	</a:t>
            </a:r>
            <a:r>
              <a:rPr lang="en-US" dirty="0"/>
              <a:t>Logic (declarative) </a:t>
            </a:r>
          </a:p>
          <a:p>
            <a:pPr lvl="1"/>
            <a:r>
              <a:rPr lang="en-US" dirty="0" smtClean="0"/>
              <a:t>Rule-based </a:t>
            </a:r>
            <a:r>
              <a:rPr lang="en-US" dirty="0"/>
              <a:t>(rules are specified in no particular order) </a:t>
            </a:r>
          </a:p>
          <a:p>
            <a:pPr lvl="1"/>
            <a:r>
              <a:rPr lang="en-US" dirty="0" smtClean="0"/>
              <a:t> </a:t>
            </a:r>
            <a:r>
              <a:rPr lang="en-US" dirty="0"/>
              <a:t>Example: Prolog </a:t>
            </a:r>
            <a:r>
              <a:rPr lang="en-US" dirty="0" smtClean="0"/>
              <a:t> </a:t>
            </a:r>
          </a:p>
          <a:p>
            <a:pPr marL="571500" indent="-571500">
              <a:buAutoNum type="romanUcPeriod" startAt="4"/>
            </a:pPr>
            <a:r>
              <a:rPr lang="en-US" dirty="0" smtClean="0"/>
              <a:t>Object-oriented</a:t>
            </a:r>
          </a:p>
          <a:p>
            <a:pPr marL="571500" indent="-571500">
              <a:buAutoNum type="romanUcPeriod" startAt="4"/>
            </a:pPr>
            <a:r>
              <a:rPr lang="en-US" dirty="0" smtClean="0"/>
              <a:t>Markup</a:t>
            </a:r>
          </a:p>
          <a:p>
            <a:pPr marL="0" indent="0">
              <a:buNone/>
            </a:pPr>
            <a:r>
              <a:rPr lang="en-US" dirty="0"/>
              <a:t>	not a programming </a:t>
            </a:r>
            <a:r>
              <a:rPr lang="en-US" dirty="0" smtClean="0"/>
              <a:t>, </a:t>
            </a:r>
            <a:r>
              <a:rPr lang="en-US" dirty="0"/>
              <a:t>but used to specify the layout of information in Web </a:t>
            </a:r>
            <a:r>
              <a:rPr lang="en-US" dirty="0" smtClean="0"/>
              <a:t>	documents </a:t>
            </a:r>
          </a:p>
          <a:p>
            <a:pPr marL="0" indent="0">
              <a:buNone/>
            </a:pPr>
            <a:endParaRPr lang="en-US" dirty="0" smtClean="0"/>
          </a:p>
          <a:p>
            <a:pPr marL="571500" indent="-571500">
              <a:buAutoNum type="romanUcPeriod" startAt="4"/>
            </a:pPr>
            <a:endParaRPr lang="en-US" dirty="0"/>
          </a:p>
        </p:txBody>
      </p:sp>
    </p:spTree>
    <p:extLst>
      <p:ext uri="{BB962C8B-B14F-4D97-AF65-F5344CB8AC3E}">
        <p14:creationId xmlns:p14="http://schemas.microsoft.com/office/powerpoint/2010/main" val="1914559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153" y="675106"/>
            <a:ext cx="6049219" cy="5382376"/>
          </a:xfrm>
        </p:spPr>
      </p:pic>
      <p:sp>
        <p:nvSpPr>
          <p:cNvPr id="5" name="Rectangle 4"/>
          <p:cNvSpPr/>
          <p:nvPr/>
        </p:nvSpPr>
        <p:spPr>
          <a:xfrm>
            <a:off x="3796289" y="6057482"/>
            <a:ext cx="4862946" cy="678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Fig. Compilation Process</a:t>
            </a:r>
            <a:endParaRPr lang="en-US" dirty="0"/>
          </a:p>
        </p:txBody>
      </p:sp>
    </p:spTree>
    <p:extLst>
      <p:ext uri="{BB962C8B-B14F-4D97-AF65-F5344CB8AC3E}">
        <p14:creationId xmlns:p14="http://schemas.microsoft.com/office/powerpoint/2010/main" val="100720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Studying Programming Languages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3. </a:t>
            </a:r>
            <a:r>
              <a:rPr lang="en-US" b="1" dirty="0"/>
              <a:t>Increased ability to learn new languages </a:t>
            </a:r>
            <a:endParaRPr lang="en-US" dirty="0"/>
          </a:p>
          <a:p>
            <a:pPr lvl="1"/>
            <a:r>
              <a:rPr lang="en-US" dirty="0"/>
              <a:t>In software development, continuous learning is essential. </a:t>
            </a:r>
          </a:p>
          <a:p>
            <a:pPr lvl="1"/>
            <a:r>
              <a:rPr lang="en-US" dirty="0" smtClean="0"/>
              <a:t> </a:t>
            </a:r>
            <a:r>
              <a:rPr lang="en-US" dirty="0"/>
              <a:t>The process of learning a new programming language can be lengthy and difficult, especially for someone who is comfortable with only two or more languages. </a:t>
            </a:r>
          </a:p>
          <a:p>
            <a:pPr lvl="1"/>
            <a:r>
              <a:rPr lang="en-US" dirty="0" smtClean="0"/>
              <a:t>Once </a:t>
            </a:r>
            <a:r>
              <a:rPr lang="en-US" dirty="0"/>
              <a:t>a thorough understanding of the fundamental concepts of languages is acquired, it becomes far easier to see how these concepts are incorporated into the design of the language being learned. </a:t>
            </a:r>
            <a:endParaRPr lang="en-US" dirty="0" smtClean="0"/>
          </a:p>
          <a:p>
            <a:pPr marL="0" indent="0">
              <a:buNone/>
            </a:pPr>
            <a:r>
              <a:rPr lang="en-US" dirty="0" smtClean="0"/>
              <a:t>4. </a:t>
            </a:r>
            <a:r>
              <a:rPr lang="en-US" b="1" dirty="0"/>
              <a:t>Better understanding the significance of implementation </a:t>
            </a:r>
            <a:endParaRPr lang="en-US" dirty="0"/>
          </a:p>
          <a:p>
            <a:pPr lvl="1" algn="just"/>
            <a:r>
              <a:rPr lang="en-US" dirty="0" smtClean="0"/>
              <a:t>An </a:t>
            </a:r>
            <a:r>
              <a:rPr lang="en-US" dirty="0"/>
              <a:t>understanding of implementation issues leads to an understanding of why languages are designed the way they are. </a:t>
            </a:r>
          </a:p>
          <a:p>
            <a:pPr lvl="1" algn="just"/>
            <a:r>
              <a:rPr lang="en-US" dirty="0" smtClean="0"/>
              <a:t>This </a:t>
            </a:r>
            <a:r>
              <a:rPr lang="en-US" dirty="0"/>
              <a:t>knowledge in turn leads to the ability to use a language more intelligently, as it was designed to use. </a:t>
            </a:r>
          </a:p>
          <a:p>
            <a:pPr lvl="1" algn="just"/>
            <a:r>
              <a:rPr lang="en-US" dirty="0" smtClean="0"/>
              <a:t>We </a:t>
            </a:r>
            <a:r>
              <a:rPr lang="en-US" dirty="0"/>
              <a:t>can become better programmers by understanding the choices among programming language constructs and consequences of those choices.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07424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Studying Programming Languages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5. </a:t>
            </a:r>
            <a:r>
              <a:rPr lang="en-US" b="1" dirty="0"/>
              <a:t>Better use of languages that are already known </a:t>
            </a:r>
            <a:endParaRPr lang="en-US" dirty="0"/>
          </a:p>
          <a:p>
            <a:pPr lvl="1"/>
            <a:r>
              <a:rPr lang="en-US" dirty="0" smtClean="0"/>
              <a:t>By </a:t>
            </a:r>
            <a:r>
              <a:rPr lang="en-US" dirty="0"/>
              <a:t>studying the concepts of programming languages, programmers can learn about previously unknown and unused parts of the languages they already use and begin to use those features.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155233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PL</a:t>
            </a:r>
            <a:endParaRPr lang="en-US" dirty="0"/>
          </a:p>
        </p:txBody>
      </p:sp>
      <p:sp>
        <p:nvSpPr>
          <p:cNvPr id="3" name="Content Placeholder 2"/>
          <p:cNvSpPr>
            <a:spLocks noGrp="1"/>
          </p:cNvSpPr>
          <p:nvPr>
            <p:ph idx="1"/>
          </p:nvPr>
        </p:nvSpPr>
        <p:spPr/>
        <p:txBody>
          <a:bodyPr>
            <a:normAutofit fontScale="92500" lnSpcReduction="10000"/>
          </a:bodyPr>
          <a:lstStyle/>
          <a:p>
            <a:pPr algn="l"/>
            <a:r>
              <a:rPr lang="en-US" b="1" i="0" dirty="0" smtClean="0">
                <a:solidFill>
                  <a:srgbClr val="292929"/>
                </a:solidFill>
                <a:effectLst/>
                <a:latin typeface="sohne"/>
              </a:rPr>
              <a:t>First Generation Languages</a:t>
            </a:r>
          </a:p>
          <a:p>
            <a:pPr marL="0" indent="0" algn="just">
              <a:buNone/>
            </a:pPr>
            <a:r>
              <a:rPr lang="en-US" dirty="0" smtClean="0"/>
              <a:t>Sometimes </a:t>
            </a:r>
            <a:r>
              <a:rPr lang="en-US" dirty="0"/>
              <a:t>referred to as machine code or object code, machine language is a collection of binary digits or bits that the computer reads and interprets. Machine language is the only language a computer is capable of understanding</a:t>
            </a:r>
            <a:r>
              <a:rPr lang="en-US" dirty="0" smtClean="0"/>
              <a:t>.</a:t>
            </a:r>
          </a:p>
          <a:p>
            <a:pPr algn="just"/>
            <a:r>
              <a:rPr lang="en-US" b="1" dirty="0"/>
              <a:t>Second Generation Languages</a:t>
            </a:r>
          </a:p>
          <a:p>
            <a:pPr marL="0" indent="0" algn="just">
              <a:buNone/>
            </a:pPr>
            <a:r>
              <a:rPr lang="en-US" dirty="0"/>
              <a:t>Assembly language is a low-level programming language for a computer or other programmable device specific to a particular computer architecture in contrast to most high-level programming languages, which are generally portable across multiple systems. Assembly language is converted into executable machine code by a utility program referred to as an </a:t>
            </a:r>
            <a:r>
              <a:rPr lang="en-US" dirty="0" smtClean="0"/>
              <a:t>assembler.</a:t>
            </a:r>
            <a:endParaRPr lang="en-US" b="1" i="0" dirty="0">
              <a:solidFill>
                <a:srgbClr val="292929"/>
              </a:solidFill>
              <a:effectLst/>
              <a:latin typeface="sohne"/>
            </a:endParaRPr>
          </a:p>
        </p:txBody>
      </p:sp>
    </p:spTree>
    <p:extLst>
      <p:ext uri="{BB962C8B-B14F-4D97-AF65-F5344CB8AC3E}">
        <p14:creationId xmlns:p14="http://schemas.microsoft.com/office/powerpoint/2010/main" val="223263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PL</a:t>
            </a:r>
            <a:endParaRPr lang="en-US" dirty="0"/>
          </a:p>
        </p:txBody>
      </p:sp>
      <p:sp>
        <p:nvSpPr>
          <p:cNvPr id="3" name="Content Placeholder 2"/>
          <p:cNvSpPr>
            <a:spLocks noGrp="1"/>
          </p:cNvSpPr>
          <p:nvPr>
            <p:ph idx="1"/>
          </p:nvPr>
        </p:nvSpPr>
        <p:spPr>
          <a:xfrm>
            <a:off x="838200" y="1409988"/>
            <a:ext cx="10515600" cy="5032376"/>
          </a:xfrm>
        </p:spPr>
        <p:txBody>
          <a:bodyPr>
            <a:normAutofit fontScale="77500" lnSpcReduction="20000"/>
          </a:bodyPr>
          <a:lstStyle/>
          <a:p>
            <a:r>
              <a:rPr lang="en-US" b="1" dirty="0"/>
              <a:t>Third Generation </a:t>
            </a:r>
            <a:r>
              <a:rPr lang="en-US" b="1" dirty="0" smtClean="0"/>
              <a:t>Languages</a:t>
            </a:r>
            <a:endParaRPr lang="en-US" dirty="0" smtClean="0"/>
          </a:p>
          <a:p>
            <a:pPr lvl="1">
              <a:buFont typeface="Wingdings" panose="05000000000000000000" pitchFamily="2" charset="2"/>
              <a:buChar char="§"/>
            </a:pPr>
            <a:r>
              <a:rPr lang="en-US" dirty="0" smtClean="0"/>
              <a:t>A </a:t>
            </a:r>
            <a:r>
              <a:rPr lang="en-US" dirty="0"/>
              <a:t>high-level language is a programming language designed to simplify computer programming. </a:t>
            </a:r>
            <a:endParaRPr lang="en-US" dirty="0" smtClean="0"/>
          </a:p>
          <a:p>
            <a:pPr lvl="1">
              <a:buFont typeface="Wingdings" panose="05000000000000000000" pitchFamily="2" charset="2"/>
              <a:buChar char="§"/>
            </a:pPr>
            <a:r>
              <a:rPr lang="en-US" dirty="0" smtClean="0"/>
              <a:t>It </a:t>
            </a:r>
            <a:r>
              <a:rPr lang="en-US" dirty="0"/>
              <a:t>is “high-level” since it is several steps removed from the actual code run on a computer’s processor. </a:t>
            </a:r>
            <a:endParaRPr lang="en-US" dirty="0" smtClean="0"/>
          </a:p>
          <a:p>
            <a:pPr lvl="1">
              <a:buFont typeface="Wingdings" panose="05000000000000000000" pitchFamily="2" charset="2"/>
              <a:buChar char="§"/>
            </a:pPr>
            <a:r>
              <a:rPr lang="en-US" dirty="0" smtClean="0"/>
              <a:t>High-level </a:t>
            </a:r>
            <a:r>
              <a:rPr lang="en-US" dirty="0"/>
              <a:t>source code contains easy-to-read syntax that is later converted into a low-level language, which can be recognized and run by a specific CPU</a:t>
            </a:r>
            <a:r>
              <a:rPr lang="en-US" dirty="0" smtClean="0"/>
              <a:t>.</a:t>
            </a:r>
          </a:p>
          <a:p>
            <a:pPr lvl="1">
              <a:buFont typeface="Wingdings" panose="05000000000000000000" pitchFamily="2" charset="2"/>
              <a:buChar char="§"/>
            </a:pPr>
            <a:r>
              <a:rPr lang="en-US" i="1" dirty="0"/>
              <a:t>Example : C, C++, Java, Visual Basic and JavaScript</a:t>
            </a:r>
            <a:endParaRPr lang="en-US" dirty="0"/>
          </a:p>
          <a:p>
            <a:r>
              <a:rPr lang="en-US" b="1" dirty="0"/>
              <a:t>Fourth Generation Languages</a:t>
            </a:r>
          </a:p>
          <a:p>
            <a:pPr lvl="1">
              <a:buFont typeface="Wingdings" panose="05000000000000000000" pitchFamily="2" charset="2"/>
              <a:buChar char="§"/>
            </a:pPr>
            <a:r>
              <a:rPr lang="en-US" dirty="0"/>
              <a:t>A fourth-generation programming language (4GL) is any computer programming language that belongs to a class of languages envisioned as an advancement upon third-generation programming languages (3GL</a:t>
            </a:r>
            <a:r>
              <a:rPr lang="en-US" dirty="0" smtClean="0"/>
              <a:t>).</a:t>
            </a:r>
          </a:p>
          <a:p>
            <a:pPr lvl="1">
              <a:buFont typeface="Wingdings" panose="05000000000000000000" pitchFamily="2" charset="2"/>
              <a:buChar char="§"/>
            </a:pPr>
            <a:r>
              <a:rPr lang="en-US" dirty="0" smtClean="0"/>
              <a:t> </a:t>
            </a:r>
            <a:r>
              <a:rPr lang="en-US" dirty="0"/>
              <a:t>Each of the programming language generations aims to provide a higher level of abstraction of the internal computer hardware details, making the language more programmer-friendly, powerful, and versatile. </a:t>
            </a:r>
            <a:endParaRPr lang="en-US" dirty="0" smtClean="0"/>
          </a:p>
          <a:p>
            <a:pPr lvl="1">
              <a:buFont typeface="Wingdings" panose="05000000000000000000" pitchFamily="2" charset="2"/>
              <a:buChar char="§"/>
            </a:pPr>
            <a:r>
              <a:rPr lang="en-US" dirty="0" smtClean="0"/>
              <a:t>While </a:t>
            </a:r>
            <a:r>
              <a:rPr lang="en-US" dirty="0"/>
              <a:t>the definition of 4GL has changed over time, it can be typified by operating more with large collections of information at once rather than focusing on just bits and bytes. </a:t>
            </a:r>
            <a:endParaRPr lang="en-US" dirty="0" smtClean="0"/>
          </a:p>
          <a:p>
            <a:pPr lvl="1">
              <a:buFont typeface="Wingdings" panose="05000000000000000000" pitchFamily="2" charset="2"/>
              <a:buChar char="§"/>
            </a:pPr>
            <a:r>
              <a:rPr lang="en-US" dirty="0" smtClean="0"/>
              <a:t>Languages </a:t>
            </a:r>
            <a:r>
              <a:rPr lang="en-US" dirty="0"/>
              <a:t>claimed to be 4GL may include support for database management, report generation, mathematical optimization, GUI development, or web development. Some researchers state that 4GLs are a subset of domain-specific languages</a:t>
            </a:r>
            <a:r>
              <a:rPr lang="en-US" dirty="0" smtClean="0"/>
              <a:t>.</a:t>
            </a:r>
          </a:p>
          <a:p>
            <a:pPr lvl="1">
              <a:buFont typeface="Wingdings" panose="05000000000000000000" pitchFamily="2" charset="2"/>
              <a:buChar char="§"/>
            </a:pPr>
            <a:r>
              <a:rPr lang="en-US" i="1" dirty="0"/>
              <a:t>Example : Perl, Python, Ruby, SQL, </a:t>
            </a:r>
            <a:r>
              <a:rPr lang="en-US" i="1" dirty="0" err="1"/>
              <a:t>MatLab</a:t>
            </a:r>
            <a:r>
              <a:rPr lang="en-US" i="1" dirty="0"/>
              <a:t>(</a:t>
            </a:r>
            <a:r>
              <a:rPr lang="en-US" i="1" dirty="0" err="1"/>
              <a:t>MatrixLaboratory</a:t>
            </a:r>
            <a:r>
              <a:rPr lang="en-US" i="1" dirty="0"/>
              <a:t>)</a:t>
            </a:r>
            <a:endParaRPr lang="en-US" b="1" i="0" dirty="0">
              <a:solidFill>
                <a:srgbClr val="292929"/>
              </a:solidFill>
              <a:effectLst/>
              <a:latin typeface="sohne"/>
            </a:endParaRPr>
          </a:p>
        </p:txBody>
      </p:sp>
    </p:spTree>
    <p:extLst>
      <p:ext uri="{BB962C8B-B14F-4D97-AF65-F5344CB8AC3E}">
        <p14:creationId xmlns:p14="http://schemas.microsoft.com/office/powerpoint/2010/main" val="390301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PL</a:t>
            </a:r>
            <a:endParaRPr lang="en-US" dirty="0"/>
          </a:p>
        </p:txBody>
      </p:sp>
      <p:sp>
        <p:nvSpPr>
          <p:cNvPr id="3" name="Content Placeholder 2"/>
          <p:cNvSpPr>
            <a:spLocks noGrp="1"/>
          </p:cNvSpPr>
          <p:nvPr>
            <p:ph idx="1"/>
          </p:nvPr>
        </p:nvSpPr>
        <p:spPr>
          <a:xfrm>
            <a:off x="838200" y="1409988"/>
            <a:ext cx="10515600" cy="5032376"/>
          </a:xfrm>
        </p:spPr>
        <p:txBody>
          <a:bodyPr>
            <a:normAutofit fontScale="92500" lnSpcReduction="10000"/>
          </a:bodyPr>
          <a:lstStyle/>
          <a:p>
            <a:r>
              <a:rPr lang="en-US" b="1" dirty="0"/>
              <a:t>Fifth Generation </a:t>
            </a:r>
            <a:r>
              <a:rPr lang="en-US" b="1" dirty="0" smtClean="0"/>
              <a:t>Languages</a:t>
            </a:r>
          </a:p>
          <a:p>
            <a:pPr>
              <a:buFont typeface="Wingdings" panose="05000000000000000000" pitchFamily="2" charset="2"/>
              <a:buChar char="§"/>
            </a:pPr>
            <a:r>
              <a:rPr lang="en-US" dirty="0"/>
              <a:t>A </a:t>
            </a:r>
            <a:r>
              <a:rPr lang="en-US" b="1" dirty="0"/>
              <a:t>fifth-generation programming language</a:t>
            </a:r>
            <a:r>
              <a:rPr lang="en-US" dirty="0"/>
              <a:t> (</a:t>
            </a:r>
            <a:r>
              <a:rPr lang="en-US" b="1" dirty="0"/>
              <a:t>5GL</a:t>
            </a:r>
            <a:r>
              <a:rPr lang="en-US" dirty="0"/>
              <a:t>) is any programming language based on problem-solving using constraints given to the program, rather than using an algorithm written by a programmer. Most constraint-based and logic programming languages and some other declarative languages are fifth-generation languages.</a:t>
            </a:r>
          </a:p>
          <a:p>
            <a:pPr>
              <a:buFont typeface="Wingdings" panose="05000000000000000000" pitchFamily="2" charset="2"/>
              <a:buChar char="§"/>
            </a:pPr>
            <a:r>
              <a:rPr lang="en-US" dirty="0"/>
              <a:t>While fourth-generation programming languages are designed to build specific programs, fifth-generation languages are designed to make the computer solve a given problem without the programmer. This way, the user only needs to worry about what problems need to be solved and what conditions need to be met, without worrying about how to implement a routine or algorithm to solve them. Fifth-generation languages are used mainly in artificial intelligence research</a:t>
            </a:r>
            <a:r>
              <a:rPr lang="en-US" dirty="0" smtClean="0"/>
              <a:t>.</a:t>
            </a:r>
          </a:p>
          <a:p>
            <a:pPr>
              <a:buFont typeface="Wingdings" panose="05000000000000000000" pitchFamily="2" charset="2"/>
              <a:buChar char="§"/>
            </a:pPr>
            <a:r>
              <a:rPr lang="en-US" i="1" dirty="0"/>
              <a:t>Example : OPS5 and Mercury programming language.</a:t>
            </a:r>
            <a:endParaRPr lang="en-US" dirty="0"/>
          </a:p>
          <a:p>
            <a:pPr marL="0" indent="0">
              <a:buNone/>
            </a:pPr>
            <a:endParaRPr lang="en-US" dirty="0" smtClean="0"/>
          </a:p>
        </p:txBody>
      </p:sp>
    </p:spTree>
    <p:extLst>
      <p:ext uri="{BB962C8B-B14F-4D97-AF65-F5344CB8AC3E}">
        <p14:creationId xmlns:p14="http://schemas.microsoft.com/office/powerpoint/2010/main" val="188942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Motivational Factor for Development  of PL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 Readability </a:t>
            </a:r>
            <a:endParaRPr lang="en-US" dirty="0"/>
          </a:p>
          <a:p>
            <a:pPr lvl="1" algn="just"/>
            <a:r>
              <a:rPr lang="en-US" dirty="0" smtClean="0"/>
              <a:t> </a:t>
            </a:r>
            <a:r>
              <a:rPr lang="en-US" dirty="0"/>
              <a:t>One of the most important criteria for judging a programming language is the ease with which programs can be read and understood. </a:t>
            </a:r>
          </a:p>
          <a:p>
            <a:pPr lvl="1" algn="just"/>
            <a:r>
              <a:rPr lang="en-US" dirty="0" smtClean="0"/>
              <a:t>Language </a:t>
            </a:r>
            <a:r>
              <a:rPr lang="en-US" dirty="0"/>
              <a:t>constructs were designed more from the point of view of the computer than of computer users </a:t>
            </a:r>
          </a:p>
          <a:p>
            <a:pPr lvl="1" algn="just"/>
            <a:r>
              <a:rPr lang="en-US" dirty="0" smtClean="0"/>
              <a:t>From </a:t>
            </a:r>
            <a:r>
              <a:rPr lang="en-US" dirty="0"/>
              <a:t>1970s, the S/W life cycle concept was developed; coding was relegated to a much smaller role, and maintenance was recognized as a major part of the cycle, particularly in terms of cost. Because ease of maintenance is determined in large part by readability of programs, </a:t>
            </a:r>
            <a:r>
              <a:rPr lang="en-US" dirty="0" smtClean="0"/>
              <a:t>readability </a:t>
            </a:r>
            <a:r>
              <a:rPr lang="en-US" dirty="0"/>
              <a:t>became an important measure of the quality of </a:t>
            </a:r>
            <a:r>
              <a:rPr lang="en-US" dirty="0" smtClean="0"/>
              <a:t>programs.</a:t>
            </a:r>
            <a:endParaRPr lang="en-US" dirty="0"/>
          </a:p>
          <a:p>
            <a:pPr marL="0" indent="0" algn="just">
              <a:buNone/>
            </a:pPr>
            <a:r>
              <a:rPr lang="en-US" dirty="0" smtClean="0"/>
              <a:t>2. </a:t>
            </a:r>
            <a:r>
              <a:rPr lang="en-US" b="1" dirty="0"/>
              <a:t>Overall simplicity </a:t>
            </a:r>
            <a:endParaRPr lang="en-US" dirty="0"/>
          </a:p>
          <a:p>
            <a:pPr lvl="1"/>
            <a:r>
              <a:rPr lang="en-US" dirty="0"/>
              <a:t>Language with too many features is more difficult to learn </a:t>
            </a:r>
          </a:p>
          <a:p>
            <a:pPr marL="457200" lvl="1" indent="0" algn="just">
              <a:buNone/>
            </a:pPr>
            <a:endParaRPr lang="en-US" dirty="0" smtClean="0"/>
          </a:p>
        </p:txBody>
      </p:sp>
    </p:spTree>
    <p:extLst>
      <p:ext uri="{BB962C8B-B14F-4D97-AF65-F5344CB8AC3E}">
        <p14:creationId xmlns:p14="http://schemas.microsoft.com/office/powerpoint/2010/main" val="3721110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Motivational Factor for Development  of PL</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3. </a:t>
            </a:r>
            <a:r>
              <a:rPr lang="en-US" b="1" dirty="0"/>
              <a:t>Orthogonality </a:t>
            </a:r>
            <a:endParaRPr lang="en-US" dirty="0"/>
          </a:p>
          <a:p>
            <a:r>
              <a:rPr lang="en-US" dirty="0"/>
              <a:t>A relatively small set of primitive constructs that can be combined in a relatively small number of ways </a:t>
            </a:r>
          </a:p>
          <a:p>
            <a:r>
              <a:rPr lang="en-US" dirty="0" smtClean="0"/>
              <a:t>Consistent </a:t>
            </a:r>
            <a:r>
              <a:rPr lang="en-US" dirty="0"/>
              <a:t>set of rules for combining constructs (simplicity) </a:t>
            </a:r>
          </a:p>
          <a:p>
            <a:r>
              <a:rPr lang="en-US" dirty="0" smtClean="0"/>
              <a:t> </a:t>
            </a:r>
            <a:r>
              <a:rPr lang="en-US" dirty="0"/>
              <a:t>Every possible combination is legal </a:t>
            </a:r>
          </a:p>
          <a:p>
            <a:r>
              <a:rPr lang="en-US" dirty="0" smtClean="0"/>
              <a:t>Makes </a:t>
            </a:r>
            <a:r>
              <a:rPr lang="en-US" dirty="0"/>
              <a:t>the language easy to learn and read </a:t>
            </a:r>
            <a:endParaRPr lang="en-US" dirty="0" smtClean="0"/>
          </a:p>
          <a:p>
            <a:r>
              <a:rPr lang="en-US" dirty="0" smtClean="0"/>
              <a:t> </a:t>
            </a:r>
            <a:r>
              <a:rPr lang="en-US" dirty="0"/>
              <a:t>Meaning is context independent </a:t>
            </a:r>
            <a:endParaRPr lang="en-US" dirty="0" smtClean="0"/>
          </a:p>
          <a:p>
            <a:r>
              <a:rPr lang="en-US" dirty="0" smtClean="0"/>
              <a:t>Orthogonality </a:t>
            </a:r>
            <a:r>
              <a:rPr lang="en-US" dirty="0"/>
              <a:t>is closely related to simplicity. The more orthogonal the design of a language, the fewer exceptions the language rules require. Fewer exceptions mean a higher degree of regularity in the design, which makes the language easier to learn, read, and understand. </a:t>
            </a:r>
          </a:p>
          <a:p>
            <a:pPr marL="0" indent="0">
              <a:buNone/>
            </a:pPr>
            <a:endParaRPr lang="en-US" dirty="0" smtClean="0"/>
          </a:p>
        </p:txBody>
      </p:sp>
    </p:spTree>
    <p:extLst>
      <p:ext uri="{BB962C8B-B14F-4D97-AF65-F5344CB8AC3E}">
        <p14:creationId xmlns:p14="http://schemas.microsoft.com/office/powerpoint/2010/main" val="2549535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1719</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sohne</vt:lpstr>
      <vt:lpstr>Wingdings</vt:lpstr>
      <vt:lpstr>Office Theme</vt:lpstr>
      <vt:lpstr>Evolution of Programming Languages</vt:lpstr>
      <vt:lpstr>Importance of Studying Programming Languages</vt:lpstr>
      <vt:lpstr>Importance of Studying Programming Languages</vt:lpstr>
      <vt:lpstr>Importance of Studying Programming Languages</vt:lpstr>
      <vt:lpstr>Generation of PL</vt:lpstr>
      <vt:lpstr>Generation of PL</vt:lpstr>
      <vt:lpstr>Generation of PL</vt:lpstr>
      <vt:lpstr>Motivational Factor for Development  of PL</vt:lpstr>
      <vt:lpstr>Motivational Factor for Development  of PL</vt:lpstr>
      <vt:lpstr>Motivational Factor for Development  of PL</vt:lpstr>
      <vt:lpstr>Motivational Factor for Development  of PL</vt:lpstr>
      <vt:lpstr>Motivational Factor for Development  of PL</vt:lpstr>
      <vt:lpstr>Characteristics of a good language</vt:lpstr>
      <vt:lpstr>Characteristics of a good language</vt:lpstr>
      <vt:lpstr>Characteristics of a good language</vt:lpstr>
      <vt:lpstr>Pseudocode</vt:lpstr>
      <vt:lpstr>Pseudo code</vt:lpstr>
      <vt:lpstr>Pseudo code</vt:lpstr>
      <vt:lpstr>Pseudo code</vt:lpstr>
      <vt:lpstr>Some Exercise of Pseudo code</vt:lpstr>
      <vt:lpstr>Different types of Language Categories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Programming Languages</dc:title>
  <dc:creator>Mamata</dc:creator>
  <cp:lastModifiedBy>Mamata</cp:lastModifiedBy>
  <cp:revision>47</cp:revision>
  <dcterms:created xsi:type="dcterms:W3CDTF">2022-05-07T05:55:09Z</dcterms:created>
  <dcterms:modified xsi:type="dcterms:W3CDTF">2022-05-19T05:13:51Z</dcterms:modified>
</cp:coreProperties>
</file>