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4"/>
  </p:sldMasterIdLst>
  <p:notesMasterIdLst>
    <p:notesMasterId r:id="rId21"/>
  </p:notesMasterIdLst>
  <p:sldIdLst>
    <p:sldId id="271" r:id="rId5"/>
    <p:sldId id="270" r:id="rId6"/>
    <p:sldId id="272" r:id="rId7"/>
    <p:sldId id="273" r:id="rId8"/>
    <p:sldId id="274" r:id="rId9"/>
    <p:sldId id="275" r:id="rId10"/>
    <p:sldId id="276" r:id="rId11"/>
    <p:sldId id="277" r:id="rId12"/>
    <p:sldId id="283" r:id="rId13"/>
    <p:sldId id="278" r:id="rId14"/>
    <p:sldId id="284" r:id="rId15"/>
    <p:sldId id="279" r:id="rId16"/>
    <p:sldId id="280" r:id="rId17"/>
    <p:sldId id="281" r:id="rId18"/>
    <p:sldId id="282" r:id="rId19"/>
    <p:sldId id="25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AE45BAB-8D50-5119-9944-AE0CC10071D9}" name="Kampik, Timotheus" initials="KT" userId="S::timotheus.kampik@sap.com::6eab49ce-c326-4117-80a3-5d3141e44474" providerId="AD"/>
  <p188:author id="{39AA7BB1-7045-25AD-AF0E-2DB2761B6C27}" name="Eickhoff, David" initials="ED" userId="S::david.eickhoff@sap.com::2644c9da-653f-4a68-bfc9-d6dcfc0e879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832ED6-84C3-9D48-A843-6F25D5F3354A}" v="7" dt="2023-02-08T20:43:04.4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42"/>
    <p:restoredTop sz="94118"/>
  </p:normalViewPr>
  <p:slideViewPr>
    <p:cSldViewPr snapToGrid="0">
      <p:cViewPr varScale="1">
        <p:scale>
          <a:sx n="172" d="100"/>
          <a:sy n="172" d="100"/>
        </p:scale>
        <p:origin x="232"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E74FE-F3DD-9D4A-8AFD-29B6F505D227}" type="datetimeFigureOut">
              <a:rPr lang="en-DE" smtClean="0"/>
              <a:t>3/15/24</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CF871-488E-9D42-9BB0-1FB2B1B84037}" type="slidenum">
              <a:rPr lang="en-DE" smtClean="0"/>
              <a:t>‹#›</a:t>
            </a:fld>
            <a:endParaRPr lang="en-DE"/>
          </a:p>
        </p:txBody>
      </p:sp>
    </p:spTree>
    <p:extLst>
      <p:ext uri="{BB962C8B-B14F-4D97-AF65-F5344CB8AC3E}">
        <p14:creationId xmlns:p14="http://schemas.microsoft.com/office/powerpoint/2010/main" val="2958045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BDDCF871-488E-9D42-9BB0-1FB2B1B84037}" type="slidenum">
              <a:rPr lang="en-DE" smtClean="0"/>
              <a:t>1</a:t>
            </a:fld>
            <a:endParaRPr lang="en-DE"/>
          </a:p>
        </p:txBody>
      </p:sp>
    </p:spTree>
    <p:extLst>
      <p:ext uri="{BB962C8B-B14F-4D97-AF65-F5344CB8AC3E}">
        <p14:creationId xmlns:p14="http://schemas.microsoft.com/office/powerpoint/2010/main" val="2289948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BDDCF871-488E-9D42-9BB0-1FB2B1B84037}" type="slidenum">
              <a:rPr lang="en-DE" smtClean="0"/>
              <a:t>2</a:t>
            </a:fld>
            <a:endParaRPr lang="en-DE"/>
          </a:p>
        </p:txBody>
      </p:sp>
    </p:spTree>
    <p:extLst>
      <p:ext uri="{BB962C8B-B14F-4D97-AF65-F5344CB8AC3E}">
        <p14:creationId xmlns:p14="http://schemas.microsoft.com/office/powerpoint/2010/main" val="3921695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DCF871-488E-9D42-9BB0-1FB2B1B84037}" type="slidenum">
              <a:rPr lang="en-DE" smtClean="0"/>
              <a:t>13</a:t>
            </a:fld>
            <a:endParaRPr lang="en-DE"/>
          </a:p>
        </p:txBody>
      </p:sp>
    </p:spTree>
    <p:extLst>
      <p:ext uri="{BB962C8B-B14F-4D97-AF65-F5344CB8AC3E}">
        <p14:creationId xmlns:p14="http://schemas.microsoft.com/office/powerpoint/2010/main" val="543433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linkedin.com/company/sap" TargetMode="External"/><Relationship Id="rId7" Type="http://schemas.openxmlformats.org/officeDocument/2006/relationships/hyperlink" Target="https://twitter.com/sap" TargetMode="External"/><Relationship Id="rId2" Type="http://schemas.openxmlformats.org/officeDocument/2006/relationships/hyperlink" Target="https://www.sap.com/registration/contact.html" TargetMode="External"/><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hyperlink" Target="https://www.youtube.com/user/SAP"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s://www.facebook.com/SAP" TargetMode="Externa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linkedin.com/company/sap" TargetMode="External"/><Relationship Id="rId7" Type="http://schemas.openxmlformats.org/officeDocument/2006/relationships/hyperlink" Target="https://twitter.com/sap" TargetMode="External"/><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hyperlink" Target="https://www.youtube.com/user/SAP"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s://www.facebook.com/SAP"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1_Cover with Image or Illustration">
    <p:bg>
      <p:bgRef idx="1001">
        <a:schemeClr val="bg1"/>
      </p:bgRef>
    </p:bg>
    <p:spTree>
      <p:nvGrpSpPr>
        <p:cNvPr id="1" name=""/>
        <p:cNvGrpSpPr/>
        <p:nvPr/>
      </p:nvGrpSpPr>
      <p:grpSpPr>
        <a:xfrm>
          <a:off x="0" y="0"/>
          <a:ext cx="0" cy="0"/>
          <a:chOff x="0" y="0"/>
          <a:chExt cx="0" cy="0"/>
        </a:xfrm>
      </p:grpSpPr>
      <p:sp>
        <p:nvSpPr>
          <p:cNvPr id="10" name="Partner Logo Placeholder">
            <a:extLst>
              <a:ext uri="{FF2B5EF4-FFF2-40B4-BE49-F238E27FC236}">
                <a16:creationId xmlns:a16="http://schemas.microsoft.com/office/drawing/2014/main" id="{14AD55B4-8AE9-6D4D-9CF0-636F5502DA6B}"/>
              </a:ext>
            </a:extLst>
          </p:cNvPr>
          <p:cNvSpPr>
            <a:spLocks noGrp="1"/>
          </p:cNvSpPr>
          <p:nvPr>
            <p:ph type="pic" sz="quarter" idx="15" hasCustomPrompt="1"/>
          </p:nvPr>
        </p:nvSpPr>
        <p:spPr>
          <a:xfrm>
            <a:off x="282501" y="6161088"/>
            <a:ext cx="953840" cy="417512"/>
          </a:xfrm>
        </p:spPr>
        <p:txBody>
          <a:bodyPr anchor="ctr" anchorCtr="0">
            <a:noAutofit/>
          </a:bodyPr>
          <a:lstStyle>
            <a:lvl1pPr algn="ctr">
              <a:spcBef>
                <a:spcPts val="0"/>
              </a:spcBef>
              <a:defRPr sz="900"/>
            </a:lvl1pPr>
          </a:lstStyle>
          <a:p>
            <a:r>
              <a:rPr lang="en-US"/>
              <a:t>Add partner </a:t>
            </a:r>
            <a:br>
              <a:rPr lang="en-US"/>
            </a:br>
            <a:r>
              <a:rPr lang="en-US"/>
              <a:t>logo and alt text</a:t>
            </a:r>
          </a:p>
        </p:txBody>
      </p:sp>
      <p:sp>
        <p:nvSpPr>
          <p:cNvPr id="19" name="Speaker"/>
          <p:cNvSpPr>
            <a:spLocks noGrp="1"/>
          </p:cNvSpPr>
          <p:nvPr>
            <p:ph type="subTitle" idx="1" hasCustomPrompt="1"/>
          </p:nvPr>
        </p:nvSpPr>
        <p:spPr bwMode="black">
          <a:xfrm>
            <a:off x="287925" y="5131896"/>
            <a:ext cx="10896336" cy="430887"/>
          </a:xfrm>
        </p:spPr>
        <p:txBody>
          <a:bodyPr wrap="square" anchor="t" anchorCtr="0">
            <a:noAutofit/>
          </a:bodyPr>
          <a:lstStyle>
            <a:lvl1pPr marL="0" marR="0" indent="0" algn="l" defTabSz="1088231"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116" indent="0" algn="ctr">
              <a:buNone/>
              <a:defRPr>
                <a:solidFill>
                  <a:schemeClr val="tx1">
                    <a:tint val="75000"/>
                  </a:schemeClr>
                </a:solidFill>
              </a:defRPr>
            </a:lvl2pPr>
            <a:lvl3pPr marL="1088231" indent="0" algn="ctr">
              <a:buNone/>
              <a:defRPr>
                <a:solidFill>
                  <a:schemeClr val="tx1">
                    <a:tint val="75000"/>
                  </a:schemeClr>
                </a:solidFill>
              </a:defRPr>
            </a:lvl3pPr>
            <a:lvl4pPr marL="1632347" indent="0" algn="ctr">
              <a:buNone/>
              <a:defRPr>
                <a:solidFill>
                  <a:schemeClr val="tx1">
                    <a:tint val="75000"/>
                  </a:schemeClr>
                </a:solidFill>
              </a:defRPr>
            </a:lvl4pPr>
            <a:lvl5pPr marL="2176463" indent="0" algn="ctr">
              <a:buNone/>
              <a:defRPr>
                <a:solidFill>
                  <a:schemeClr val="tx1">
                    <a:tint val="75000"/>
                  </a:schemeClr>
                </a:solidFill>
              </a:defRPr>
            </a:lvl5pPr>
            <a:lvl6pPr marL="2720580" indent="0" algn="ctr">
              <a:buNone/>
              <a:defRPr>
                <a:solidFill>
                  <a:schemeClr val="tx1">
                    <a:tint val="75000"/>
                  </a:schemeClr>
                </a:solidFill>
              </a:defRPr>
            </a:lvl6pPr>
            <a:lvl7pPr marL="3264695" indent="0" algn="ctr">
              <a:buNone/>
              <a:defRPr>
                <a:solidFill>
                  <a:schemeClr val="tx1">
                    <a:tint val="75000"/>
                  </a:schemeClr>
                </a:solidFill>
              </a:defRPr>
            </a:lvl7pPr>
            <a:lvl8pPr marL="3808811" indent="0" algn="ctr">
              <a:buNone/>
              <a:defRPr>
                <a:solidFill>
                  <a:schemeClr val="tx1">
                    <a:tint val="75000"/>
                  </a:schemeClr>
                </a:solidFill>
              </a:defRPr>
            </a:lvl8pPr>
            <a:lvl9pPr marL="4352927" indent="0" algn="ctr">
              <a:buNone/>
              <a:defRPr>
                <a:solidFill>
                  <a:schemeClr val="tx1">
                    <a:tint val="75000"/>
                  </a:schemeClr>
                </a:solidFill>
              </a:defRPr>
            </a:lvl9pPr>
          </a:lstStyle>
          <a:p>
            <a:r>
              <a:rPr lang="en-US"/>
              <a:t>Speaker’s Name, SAP</a:t>
            </a:r>
            <a:br>
              <a:rPr lang="en-US"/>
            </a:br>
            <a:r>
              <a:rPr lang="en-US"/>
              <a:t>Month 00, 2022</a:t>
            </a:r>
          </a:p>
        </p:txBody>
      </p:sp>
      <p:sp>
        <p:nvSpPr>
          <p:cNvPr id="3" name="Title"/>
          <p:cNvSpPr>
            <a:spLocks noGrp="1"/>
          </p:cNvSpPr>
          <p:nvPr>
            <p:ph type="title" hasCustomPrompt="1"/>
          </p:nvPr>
        </p:nvSpPr>
        <p:spPr>
          <a:xfrm>
            <a:off x="287925" y="4024430"/>
            <a:ext cx="10896336" cy="997196"/>
          </a:xfrm>
        </p:spPr>
        <p:txBody>
          <a:bodyPr vert="horz" wrap="square" lIns="0" tIns="0" rIns="0" bIns="0" rtlCol="0">
            <a:noAutofit/>
          </a:bodyPr>
          <a:lstStyle>
            <a:lvl1pPr>
              <a:lnSpc>
                <a:spcPct val="90000"/>
              </a:lnSpc>
              <a:defRPr lang="de-DE" sz="3599" dirty="0">
                <a:latin typeface="+mn-lt"/>
                <a:ea typeface="+mn-ea"/>
                <a:cs typeface="+mn-cs"/>
              </a:defRPr>
            </a:lvl1pPr>
          </a:lstStyle>
          <a:p>
            <a:pPr lvl="0"/>
            <a:r>
              <a:rPr lang="en-US"/>
              <a:t>Title Goes Here</a:t>
            </a:r>
            <a:br>
              <a:rPr lang="en-US"/>
            </a:br>
            <a:r>
              <a:rPr lang="en-US"/>
              <a:t>and Here and Here</a:t>
            </a:r>
          </a:p>
        </p:txBody>
      </p:sp>
      <p:sp>
        <p:nvSpPr>
          <p:cNvPr id="5" name="Title Image Placeholder" descr="Placeholder title image" title="Title image"/>
          <p:cNvSpPr>
            <a:spLocks noGrp="1"/>
          </p:cNvSpPr>
          <p:nvPr>
            <p:ph type="pic" sz="quarter" idx="12" hasCustomPrompt="1"/>
          </p:nvPr>
        </p:nvSpPr>
        <p:spPr bwMode="gray">
          <a:xfrm>
            <a:off x="1" y="0"/>
            <a:ext cx="12191999" cy="3430006"/>
          </a:xfrm>
          <a:noFill/>
        </p:spPr>
        <p:txBody>
          <a:bodyPr tIns="504000"/>
          <a:lstStyle>
            <a:lvl1pPr algn="ctr">
              <a:defRPr sz="1600">
                <a:solidFill>
                  <a:schemeClr val="tx1"/>
                </a:solidFill>
              </a:defRPr>
            </a:lvl1pPr>
          </a:lstStyle>
          <a:p>
            <a:r>
              <a:rPr lang="en-US"/>
              <a:t>Click icon to insert title image or illustration</a:t>
            </a:r>
          </a:p>
        </p:txBody>
      </p:sp>
    </p:spTree>
    <p:extLst>
      <p:ext uri="{BB962C8B-B14F-4D97-AF65-F5344CB8AC3E}">
        <p14:creationId xmlns:p14="http://schemas.microsoft.com/office/powerpoint/2010/main" val="403637768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0820" y="1620000"/>
            <a:ext cx="5326613"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3869" y="1620000"/>
            <a:ext cx="5326613"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79678748"/>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4361" y="1620000"/>
            <a:ext cx="3563072"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4115" y="1620000"/>
            <a:ext cx="3563072"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3869" y="1620000"/>
            <a:ext cx="3563072"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014870423"/>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0820" y="4770000"/>
            <a:ext cx="5326613" cy="1566000"/>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0820" y="1620000"/>
            <a:ext cx="5326613" cy="2631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3869" y="4770000"/>
            <a:ext cx="5326613" cy="1566000"/>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3869" y="1620000"/>
            <a:ext cx="5326613" cy="2631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750348528"/>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7116" y="4354922"/>
            <a:ext cx="3390317" cy="1981079"/>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7116" y="1620000"/>
            <a:ext cx="3390317" cy="2232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0493" y="4354922"/>
            <a:ext cx="3390317" cy="1981079"/>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0493" y="1620000"/>
            <a:ext cx="3390317" cy="2232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3869" y="4354922"/>
            <a:ext cx="3390317" cy="1981079"/>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3869" y="1620000"/>
            <a:ext cx="3390317" cy="2232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876363511"/>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 Columns - Text and Images">
    <p:spTree>
      <p:nvGrpSpPr>
        <p:cNvPr id="1" name=""/>
        <p:cNvGrpSpPr/>
        <p:nvPr/>
      </p:nvGrpSpPr>
      <p:grpSpPr>
        <a:xfrm>
          <a:off x="0" y="0"/>
          <a:ext cx="0" cy="0"/>
          <a:chOff x="0" y="0"/>
          <a:chExt cx="0" cy="0"/>
        </a:xfrm>
      </p:grpSpPr>
      <p:sp>
        <p:nvSpPr>
          <p:cNvPr id="17" name="Text placeholder - column 2"/>
          <p:cNvSpPr>
            <a:spLocks noGrp="1"/>
          </p:cNvSpPr>
          <p:nvPr>
            <p:ph type="body" sz="quarter" idx="13" hasCustomPrompt="1"/>
          </p:nvPr>
        </p:nvSpPr>
        <p:spPr>
          <a:xfrm>
            <a:off x="9272462" y="3878221"/>
            <a:ext cx="2414971" cy="2457780"/>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2462" y="1620000"/>
            <a:ext cx="2414971" cy="1728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49599" y="3878221"/>
            <a:ext cx="2414971" cy="2457780"/>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49599" y="1620000"/>
            <a:ext cx="2414971" cy="1728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6734" y="3878221"/>
            <a:ext cx="2414971" cy="2457780"/>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6734" y="1620000"/>
            <a:ext cx="2414971" cy="1728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 column 2"/>
          <p:cNvSpPr>
            <a:spLocks noGrp="1"/>
          </p:cNvSpPr>
          <p:nvPr>
            <p:ph type="body" sz="quarter" idx="10" hasCustomPrompt="1"/>
          </p:nvPr>
        </p:nvSpPr>
        <p:spPr>
          <a:xfrm>
            <a:off x="503869" y="3878220"/>
            <a:ext cx="2414971" cy="2457780"/>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3869" y="1620000"/>
            <a:ext cx="2414971" cy="1728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054867420"/>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3869" y="1800000"/>
            <a:ext cx="11182288" cy="3285032"/>
          </a:xfrm>
        </p:spPr>
        <p:txBody>
          <a:bodyPr/>
          <a:lstStyle>
            <a:lvl1pPr marL="395802" indent="-395802">
              <a:lnSpc>
                <a:spcPct val="90000"/>
              </a:lnSpc>
              <a:spcBef>
                <a:spcPts val="600"/>
              </a:spcBef>
              <a:defRPr sz="5997" b="1"/>
            </a:lvl1pPr>
            <a:lvl2pPr marL="395802"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2115539062"/>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5059" y="0"/>
            <a:ext cx="4066941" cy="6858000"/>
          </a:xfrm>
          <a:noFill/>
        </p:spPr>
        <p:txBody>
          <a:bodyPr vert="horz" lIns="0" tIns="2448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868" y="1620000"/>
            <a:ext cx="7090154"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3870" y="504000"/>
            <a:ext cx="709015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84093136"/>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6001" y="0"/>
            <a:ext cx="6096000" cy="6858000"/>
          </a:xfrm>
          <a:noFill/>
        </p:spPr>
        <p:txBody>
          <a:bodyPr vert="horz" lIns="0" tIns="2448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868" y="1620000"/>
            <a:ext cx="5110669"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3870" y="504000"/>
            <a:ext cx="5110669"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531714666"/>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2000" cy="6858000"/>
          </a:xfrm>
          <a:noFill/>
        </p:spPr>
        <p:txBody>
          <a:bodyPr vert="horz" lIns="0" tIns="2448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33769582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0820" y="1620000"/>
            <a:ext cx="5326613" cy="4716000"/>
          </a:xfrm>
          <a:noFill/>
        </p:spPr>
        <p:txBody>
          <a:bodyPr vert="horz" lIns="0" tIns="1512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3869" y="1620000"/>
            <a:ext cx="5326613"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919813503"/>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with Image or Illustration">
    <p:bg>
      <p:bgRef idx="1001">
        <a:schemeClr val="bg1"/>
      </p:bgRef>
    </p:bg>
    <p:spTree>
      <p:nvGrpSpPr>
        <p:cNvPr id="1" name=""/>
        <p:cNvGrpSpPr/>
        <p:nvPr/>
      </p:nvGrpSpPr>
      <p:grpSpPr>
        <a:xfrm>
          <a:off x="0" y="0"/>
          <a:ext cx="0" cy="0"/>
          <a:chOff x="0" y="0"/>
          <a:chExt cx="0" cy="0"/>
        </a:xfrm>
      </p:grpSpPr>
      <p:sp>
        <p:nvSpPr>
          <p:cNvPr id="12" name="Partner Logo Placeholder">
            <a:extLst>
              <a:ext uri="{FF2B5EF4-FFF2-40B4-BE49-F238E27FC236}">
                <a16:creationId xmlns:a16="http://schemas.microsoft.com/office/drawing/2014/main" id="{37451236-BF8E-934B-B7DE-1ADB8A004F3F}"/>
              </a:ext>
            </a:extLst>
          </p:cNvPr>
          <p:cNvSpPr>
            <a:spLocks noGrp="1"/>
          </p:cNvSpPr>
          <p:nvPr>
            <p:ph type="pic" sz="quarter" idx="15" hasCustomPrompt="1"/>
          </p:nvPr>
        </p:nvSpPr>
        <p:spPr>
          <a:xfrm>
            <a:off x="282501" y="6161088"/>
            <a:ext cx="953840" cy="417512"/>
          </a:xfrm>
        </p:spPr>
        <p:txBody>
          <a:bodyPr anchor="ctr" anchorCtr="0">
            <a:noAutofit/>
          </a:bodyPr>
          <a:lstStyle>
            <a:lvl1pPr algn="ctr">
              <a:spcBef>
                <a:spcPts val="0"/>
              </a:spcBef>
              <a:defRPr sz="900"/>
            </a:lvl1pPr>
          </a:lstStyle>
          <a:p>
            <a:r>
              <a:rPr lang="en-US"/>
              <a:t>Add partner </a:t>
            </a:r>
            <a:br>
              <a:rPr lang="en-US"/>
            </a:br>
            <a:r>
              <a:rPr lang="en-US"/>
              <a:t>logo and alt text</a:t>
            </a:r>
          </a:p>
        </p:txBody>
      </p:sp>
      <p:sp>
        <p:nvSpPr>
          <p:cNvPr id="19" name="Speaker"/>
          <p:cNvSpPr>
            <a:spLocks noGrp="1"/>
          </p:cNvSpPr>
          <p:nvPr>
            <p:ph type="subTitle" idx="1" hasCustomPrompt="1"/>
          </p:nvPr>
        </p:nvSpPr>
        <p:spPr bwMode="black">
          <a:xfrm>
            <a:off x="287925" y="5130490"/>
            <a:ext cx="10896336" cy="430887"/>
          </a:xfrm>
        </p:spPr>
        <p:txBody>
          <a:bodyPr wrap="square" anchor="t" anchorCtr="0">
            <a:noAutofit/>
          </a:bodyPr>
          <a:lstStyle>
            <a:lvl1pPr marL="0" marR="0" indent="0" algn="l" defTabSz="1088231"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116" indent="0" algn="ctr">
              <a:buNone/>
              <a:defRPr>
                <a:solidFill>
                  <a:schemeClr val="tx1">
                    <a:tint val="75000"/>
                  </a:schemeClr>
                </a:solidFill>
              </a:defRPr>
            </a:lvl2pPr>
            <a:lvl3pPr marL="1088231" indent="0" algn="ctr">
              <a:buNone/>
              <a:defRPr>
                <a:solidFill>
                  <a:schemeClr val="tx1">
                    <a:tint val="75000"/>
                  </a:schemeClr>
                </a:solidFill>
              </a:defRPr>
            </a:lvl3pPr>
            <a:lvl4pPr marL="1632347" indent="0" algn="ctr">
              <a:buNone/>
              <a:defRPr>
                <a:solidFill>
                  <a:schemeClr val="tx1">
                    <a:tint val="75000"/>
                  </a:schemeClr>
                </a:solidFill>
              </a:defRPr>
            </a:lvl4pPr>
            <a:lvl5pPr marL="2176463" indent="0" algn="ctr">
              <a:buNone/>
              <a:defRPr>
                <a:solidFill>
                  <a:schemeClr val="tx1">
                    <a:tint val="75000"/>
                  </a:schemeClr>
                </a:solidFill>
              </a:defRPr>
            </a:lvl5pPr>
            <a:lvl6pPr marL="2720580" indent="0" algn="ctr">
              <a:buNone/>
              <a:defRPr>
                <a:solidFill>
                  <a:schemeClr val="tx1">
                    <a:tint val="75000"/>
                  </a:schemeClr>
                </a:solidFill>
              </a:defRPr>
            </a:lvl6pPr>
            <a:lvl7pPr marL="3264695" indent="0" algn="ctr">
              <a:buNone/>
              <a:defRPr>
                <a:solidFill>
                  <a:schemeClr val="tx1">
                    <a:tint val="75000"/>
                  </a:schemeClr>
                </a:solidFill>
              </a:defRPr>
            </a:lvl7pPr>
            <a:lvl8pPr marL="3808811" indent="0" algn="ctr">
              <a:buNone/>
              <a:defRPr>
                <a:solidFill>
                  <a:schemeClr val="tx1">
                    <a:tint val="75000"/>
                  </a:schemeClr>
                </a:solidFill>
              </a:defRPr>
            </a:lvl8pPr>
            <a:lvl9pPr marL="4352927" indent="0" algn="ctr">
              <a:buNone/>
              <a:defRPr>
                <a:solidFill>
                  <a:schemeClr val="tx1">
                    <a:tint val="75000"/>
                  </a:schemeClr>
                </a:solidFill>
              </a:defRPr>
            </a:lvl9pPr>
          </a:lstStyle>
          <a:p>
            <a:r>
              <a:rPr lang="en-US"/>
              <a:t>Speaker’s Name, SAP</a:t>
            </a:r>
            <a:br>
              <a:rPr lang="en-US"/>
            </a:br>
            <a:r>
              <a:rPr lang="en-US"/>
              <a:t>Month 00, 2022</a:t>
            </a:r>
          </a:p>
        </p:txBody>
      </p:sp>
      <p:sp>
        <p:nvSpPr>
          <p:cNvPr id="3" name="Title"/>
          <p:cNvSpPr>
            <a:spLocks noGrp="1"/>
          </p:cNvSpPr>
          <p:nvPr>
            <p:ph type="title" hasCustomPrompt="1"/>
          </p:nvPr>
        </p:nvSpPr>
        <p:spPr>
          <a:xfrm>
            <a:off x="287925" y="4024430"/>
            <a:ext cx="10896336" cy="997196"/>
          </a:xfrm>
        </p:spPr>
        <p:txBody>
          <a:bodyPr vert="horz" wrap="square" lIns="0" tIns="0" rIns="0" bIns="0" rtlCol="0">
            <a:noAutofit/>
          </a:bodyPr>
          <a:lstStyle>
            <a:lvl1pPr>
              <a:lnSpc>
                <a:spcPct val="90000"/>
              </a:lnSpc>
              <a:defRPr lang="de-DE" sz="3599" dirty="0">
                <a:latin typeface="+mn-lt"/>
                <a:ea typeface="+mn-ea"/>
                <a:cs typeface="+mn-cs"/>
              </a:defRPr>
            </a:lvl1pPr>
          </a:lstStyle>
          <a:p>
            <a:pPr lvl="0"/>
            <a:r>
              <a:rPr lang="en-US"/>
              <a:t>Title Goes Here</a:t>
            </a:r>
            <a:br>
              <a:rPr lang="en-US"/>
            </a:br>
            <a:r>
              <a:rPr lang="en-US"/>
              <a:t>and Here and Here</a:t>
            </a:r>
          </a:p>
        </p:txBody>
      </p:sp>
      <p:sp>
        <p:nvSpPr>
          <p:cNvPr id="4" name="Acquired Company Logo Placeholder" descr="{&quot;templafy&quot;:{&quot;id&quot;:&quot;eb3fb7f2-a0ba-4b53-9923-8d70d71ebcc8&quot;}}" hidden="1">
            <a:extLst>
              <a:ext uri="{FF2B5EF4-FFF2-40B4-BE49-F238E27FC236}">
                <a16:creationId xmlns:a16="http://schemas.microsoft.com/office/drawing/2014/main" id="{9FAC5737-20CA-FB41-845A-A1D31183A0C5}"/>
              </a:ext>
            </a:extLst>
          </p:cNvPr>
          <p:cNvSpPr>
            <a:spLocks noGrp="1"/>
          </p:cNvSpPr>
          <p:nvPr>
            <p:ph type="pic" sz="quarter" idx="13" hasCustomPrompt="1"/>
          </p:nvPr>
        </p:nvSpPr>
        <p:spPr>
          <a:xfrm>
            <a:off x="282502" y="3564352"/>
            <a:ext cx="4115315" cy="252000"/>
          </a:xfrm>
        </p:spPr>
        <p:txBody>
          <a:bodyPr anchor="ctr" anchorCtr="0">
            <a:normAutofit/>
          </a:bodyPr>
          <a:lstStyle>
            <a:lvl1pPr>
              <a:defRPr sz="1400">
                <a:noFill/>
              </a:defRPr>
            </a:lvl1pPr>
          </a:lstStyle>
          <a:p>
            <a:r>
              <a:rPr lang="en-US"/>
              <a:t>China</a:t>
            </a:r>
          </a:p>
        </p:txBody>
      </p:sp>
      <p:sp>
        <p:nvSpPr>
          <p:cNvPr id="7" name="Picture Placeholder 6">
            <a:extLst>
              <a:ext uri="{FF2B5EF4-FFF2-40B4-BE49-F238E27FC236}">
                <a16:creationId xmlns:a16="http://schemas.microsoft.com/office/drawing/2014/main" id="{4FA78832-C268-4EC5-BB82-7F9D7F5B51B2}"/>
              </a:ext>
            </a:extLst>
          </p:cNvPr>
          <p:cNvSpPr>
            <a:spLocks noGrp="1"/>
          </p:cNvSpPr>
          <p:nvPr>
            <p:ph type="pic" sz="quarter" idx="16"/>
          </p:nvPr>
        </p:nvSpPr>
        <p:spPr>
          <a:xfrm>
            <a:off x="0" y="-1"/>
            <a:ext cx="12192000" cy="3430800"/>
          </a:xfrm>
        </p:spPr>
        <p:txBody>
          <a:bodyPr/>
          <a:lstStyle/>
          <a:p>
            <a:r>
              <a:rPr lang="en-GB"/>
              <a:t>Click icon to add picture</a:t>
            </a:r>
          </a:p>
        </p:txBody>
      </p:sp>
    </p:spTree>
    <p:extLst>
      <p:ext uri="{BB962C8B-B14F-4D97-AF65-F5344CB8AC3E}">
        <p14:creationId xmlns:p14="http://schemas.microsoft.com/office/powerpoint/2010/main" val="45885919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3869" y="1620000"/>
            <a:ext cx="11182288"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2816968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441449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26396576" name="SAP Logo Placeholder" descr="{&quot;templafy&quot;:{&quot;id&quot;:&quot;93ec3c4f-51f0-420c-a156-1c780040b2b8&quot;}}"/>
          <p:cNvPicPr>
            <a:picLocks noChangeAspect="1"/>
          </p:cNvPicPr>
          <p:nvPr/>
        </p:nvPicPr>
        <p:blipFill>
          <a:blip r:embed="rId2"/>
          <a:stretch>
            <a:fillRect/>
          </a:stretch>
        </p:blipFill>
        <p:spPr>
          <a:xfrm>
            <a:off x="9507285" y="5797296"/>
            <a:ext cx="2181989" cy="554784"/>
          </a:xfrm>
          <a:prstGeom prst="rect">
            <a:avLst/>
          </a:prstGeom>
        </p:spPr>
      </p:pic>
      <p:sp>
        <p:nvSpPr>
          <p:cNvPr id="93" name="Contact information"/>
          <p:cNvSpPr>
            <a:spLocks noGrp="1"/>
          </p:cNvSpPr>
          <p:nvPr>
            <p:ph type="body" sz="quarter" idx="10" hasCustomPrompt="1"/>
          </p:nvPr>
        </p:nvSpPr>
        <p:spPr>
          <a:xfrm>
            <a:off x="503869" y="2905487"/>
            <a:ext cx="5592132"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3869" y="1467009"/>
            <a:ext cx="5592132" cy="923116"/>
          </a:xfrm>
        </p:spPr>
        <p:txBody>
          <a:bodyPr anchor="t" anchorCtr="0">
            <a:noAutofit/>
          </a:bodyPr>
          <a:lstStyle>
            <a:lvl1pPr>
              <a:defRPr sz="5498">
                <a:solidFill>
                  <a:schemeClr val="tx1"/>
                </a:solidFill>
                <a:latin typeface="+mj-lt"/>
              </a:defRPr>
            </a:lvl1pPr>
          </a:lstStyle>
          <a:p>
            <a:r>
              <a:rPr lang="en-US"/>
              <a:t>Thank you.</a:t>
            </a:r>
            <a:endParaRPr lang="de-DE"/>
          </a:p>
        </p:txBody>
      </p:sp>
      <p:sp>
        <p:nvSpPr>
          <p:cNvPr id="5" name="Acquired Company Logo Placeholder" descr="{&quot;templafy&quot;:{&quot;id&quot;:&quot;db06e6c0-084a-4908-95a3-642539e56f1b&quot;}}">
            <a:extLst>
              <a:ext uri="{FF2B5EF4-FFF2-40B4-BE49-F238E27FC236}">
                <a16:creationId xmlns:a16="http://schemas.microsoft.com/office/drawing/2014/main" id="{98F08F96-B8AA-3543-9FDD-33B125719343}"/>
              </a:ext>
            </a:extLst>
          </p:cNvPr>
          <p:cNvSpPr>
            <a:spLocks noGrp="1"/>
          </p:cNvSpPr>
          <p:nvPr>
            <p:ph type="pic" sz="quarter" idx="13" hasCustomPrompt="1"/>
          </p:nvPr>
        </p:nvSpPr>
        <p:spPr>
          <a:xfrm>
            <a:off x="503869" y="522453"/>
            <a:ext cx="4115315" cy="252000"/>
          </a:xfrm>
        </p:spPr>
        <p:txBody>
          <a:bodyPr anchor="ctr" anchorCtr="0">
            <a:normAutofit/>
          </a:bodyPr>
          <a:lstStyle>
            <a:lvl1pPr>
              <a:defRPr sz="1400"/>
            </a:lvl1pPr>
          </a:lstStyle>
          <a:p>
            <a:r>
              <a:rPr lang="en-US"/>
              <a:t>Add sub brand logo</a:t>
            </a:r>
          </a:p>
        </p:txBody>
      </p:sp>
    </p:spTree>
    <p:extLst>
      <p:ext uri="{BB962C8B-B14F-4D97-AF65-F5344CB8AC3E}">
        <p14:creationId xmlns:p14="http://schemas.microsoft.com/office/powerpoint/2010/main" val="33202581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opyright">
    <p:spTree>
      <p:nvGrpSpPr>
        <p:cNvPr id="1" name=""/>
        <p:cNvGrpSpPr/>
        <p:nvPr/>
      </p:nvGrpSpPr>
      <p:grpSpPr>
        <a:xfrm>
          <a:off x="0" y="0"/>
          <a:ext cx="0" cy="0"/>
          <a:chOff x="0" y="0"/>
          <a:chExt cx="0" cy="0"/>
        </a:xfrm>
      </p:grpSpPr>
      <p:sp>
        <p:nvSpPr>
          <p:cNvPr id="14" name="Copyright information-German" descr="{&quot;templafy&quot;:{&quot;id&quot;:&quot;ffdd9174-9397-467c-82ad-9fd4d6eea237&quot;}}">
            <a:extLst>
              <a:ext uri="{FF2B5EF4-FFF2-40B4-BE49-F238E27FC236}">
                <a16:creationId xmlns:a16="http://schemas.microsoft.com/office/drawing/2014/main" id="{B550E322-429A-4EDE-8D60-08E8F7B303BA}"/>
              </a:ext>
            </a:extLst>
          </p:cNvPr>
          <p:cNvSpPr txBox="1"/>
          <p:nvPr/>
        </p:nvSpPr>
        <p:spPr bwMode="black">
          <a:xfrm>
            <a:off x="503107" y="2663333"/>
            <a:ext cx="6559883" cy="3864366"/>
          </a:xfrm>
          <a:prstGeom prst="rect">
            <a:avLst/>
          </a:prstGeom>
          <a:noFill/>
        </p:spPr>
        <p:txBody>
          <a:bodyPr wrap="square" lIns="0" tIns="0" rIns="0" bIns="0" rtlCol="0" anchor="t">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de-DE" sz="800" kern="1200" noProof="0">
                <a:solidFill>
                  <a:schemeClr val="tx1"/>
                </a:solidFill>
                <a:effectLst/>
                <a:latin typeface="Arial"/>
                <a:ea typeface="+mn-ea"/>
                <a:cs typeface="+mn-cs"/>
              </a:rPr>
              <a:t>© 2022 SAP SE or an SAP affiliate company. All rights reserved. 
No part of this publication may be reproduced or transmitted in any form or for any purpose without the express permission of SAP SE or an SAP affiliate company.  The information contained herein may be changed without prior notice. Some software products marketed by SAP SE and its distributors contain proprietary software components of other software vendors. National product specifications may vary.  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and they should not be relied upon in making purchasing decisions.  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See www.sap.com/trademark for additional trademark information and notices.</a:t>
            </a:r>
          </a:p>
        </p:txBody>
      </p:sp>
      <p:sp>
        <p:nvSpPr>
          <p:cNvPr id="44" name="www.sap.com - contact SAP link">
            <a:hlinkClick r:id="rId2" tooltip="www.sap.com/contactsap"/>
          </p:cNvPr>
          <p:cNvSpPr txBox="1"/>
          <p:nvPr/>
        </p:nvSpPr>
        <p:spPr bwMode="black">
          <a:xfrm>
            <a:off x="503107" y="2461399"/>
            <a:ext cx="2214813" cy="169277"/>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1100" b="1" kern="1200">
                <a:solidFill>
                  <a:schemeClr val="tx1"/>
                </a:solidFill>
                <a:latin typeface="Arial"/>
                <a:ea typeface="Arial Unicode MS" panose="020B0604020202020204" pitchFamily="34" charset="-128"/>
                <a:cs typeface="+mn-cs"/>
              </a:rPr>
              <a:t>www.sap.com/contactsap</a:t>
            </a:r>
          </a:p>
        </p:txBody>
      </p:sp>
      <p:pic>
        <p:nvPicPr>
          <p:cNvPr id="10" name="Linkedin icon with link">
            <a:hlinkClick r:id="rId3"/>
            <a:extLst>
              <a:ext uri="{FF2B5EF4-FFF2-40B4-BE49-F238E27FC236}">
                <a16:creationId xmlns:a16="http://schemas.microsoft.com/office/drawing/2014/main" id="{D03BED7D-4C1C-D348-B7EC-3275C42250B4}"/>
              </a:ext>
            </a:extLst>
          </p:cNvPr>
          <p:cNvPicPr>
            <a:picLocks noChangeAspect="1"/>
          </p:cNvPicPr>
          <p:nvPr/>
        </p:nvPicPr>
        <p:blipFill>
          <a:blip r:embed="rId4"/>
          <a:srcRect/>
          <a:stretch/>
        </p:blipFill>
        <p:spPr>
          <a:xfrm>
            <a:off x="2256900" y="1749960"/>
            <a:ext cx="361715" cy="361809"/>
          </a:xfrm>
          <a:prstGeom prst="rect">
            <a:avLst/>
          </a:prstGeom>
        </p:spPr>
      </p:pic>
      <p:pic>
        <p:nvPicPr>
          <p:cNvPr id="11" name="YouTube icon with link">
            <a:hlinkClick r:id="rId5"/>
            <a:extLst>
              <a:ext uri="{FF2B5EF4-FFF2-40B4-BE49-F238E27FC236}">
                <a16:creationId xmlns:a16="http://schemas.microsoft.com/office/drawing/2014/main" id="{4550E8CF-5571-DB45-85AB-8ACD63D7F0D9}"/>
              </a:ext>
            </a:extLst>
          </p:cNvPr>
          <p:cNvPicPr>
            <a:picLocks noChangeAspect="1"/>
          </p:cNvPicPr>
          <p:nvPr/>
        </p:nvPicPr>
        <p:blipFill>
          <a:blip r:embed="rId6"/>
          <a:srcRect/>
          <a:stretch/>
        </p:blipFill>
        <p:spPr>
          <a:xfrm>
            <a:off x="1666517" y="1749063"/>
            <a:ext cx="363505" cy="363600"/>
          </a:xfrm>
          <a:prstGeom prst="rect">
            <a:avLst/>
          </a:prstGeom>
        </p:spPr>
      </p:pic>
      <p:pic>
        <p:nvPicPr>
          <p:cNvPr id="12" name="Twitter icon with link">
            <a:hlinkClick r:id="rId7" tooltip="https://twitter.com/sap"/>
            <a:extLst>
              <a:ext uri="{FF2B5EF4-FFF2-40B4-BE49-F238E27FC236}">
                <a16:creationId xmlns:a16="http://schemas.microsoft.com/office/drawing/2014/main" id="{3A3DEA53-744B-5D49-B9C4-B3DD2B6F8890}"/>
              </a:ext>
            </a:extLst>
          </p:cNvPr>
          <p:cNvPicPr>
            <a:picLocks noChangeAspect="1"/>
          </p:cNvPicPr>
          <p:nvPr/>
        </p:nvPicPr>
        <p:blipFill>
          <a:blip r:embed="rId8"/>
          <a:srcRect/>
          <a:stretch/>
        </p:blipFill>
        <p:spPr>
          <a:xfrm>
            <a:off x="1077926" y="1749960"/>
            <a:ext cx="361715" cy="361809"/>
          </a:xfrm>
          <a:prstGeom prst="rect">
            <a:avLst/>
          </a:prstGeom>
        </p:spPr>
      </p:pic>
      <p:pic>
        <p:nvPicPr>
          <p:cNvPr id="13" name="Facebook icon with link">
            <a:hlinkClick r:id="rId9"/>
            <a:extLst>
              <a:ext uri="{FF2B5EF4-FFF2-40B4-BE49-F238E27FC236}">
                <a16:creationId xmlns:a16="http://schemas.microsoft.com/office/drawing/2014/main" id="{0574D7D9-99A0-C642-8DCC-BBDFBACB0C47}"/>
              </a:ext>
            </a:extLst>
          </p:cNvPr>
          <p:cNvPicPr>
            <a:picLocks noChangeAspect="1"/>
          </p:cNvPicPr>
          <p:nvPr/>
        </p:nvPicPr>
        <p:blipFill>
          <a:blip r:embed="rId10"/>
          <a:srcRect/>
          <a:stretch/>
        </p:blipFill>
        <p:spPr>
          <a:xfrm>
            <a:off x="487543" y="1749063"/>
            <a:ext cx="363505" cy="363600"/>
          </a:xfrm>
          <a:prstGeom prst="rect">
            <a:avLst/>
          </a:prstGeom>
        </p:spPr>
      </p:pic>
      <p:sp>
        <p:nvSpPr>
          <p:cNvPr id="43" name="Follow all of SAP"/>
          <p:cNvSpPr txBox="1"/>
          <p:nvPr/>
        </p:nvSpPr>
        <p:spPr bwMode="black">
          <a:xfrm>
            <a:off x="503108" y="1461002"/>
            <a:ext cx="1228229" cy="169277"/>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sp>
        <p:nvSpPr>
          <p:cNvPr id="15" name="Acquired Company Logo Placeholder" descr="{&quot;templafy&quot;:{&quot;id&quot;:&quot;53178d7d-0ead-41bb-99c8-c3f3e11f3b1e&quot;}}">
            <a:extLst>
              <a:ext uri="{FF2B5EF4-FFF2-40B4-BE49-F238E27FC236}">
                <a16:creationId xmlns:a16="http://schemas.microsoft.com/office/drawing/2014/main" id="{B3152CF0-7C75-5E48-8EE7-05C2FDB5AEBD}"/>
              </a:ext>
            </a:extLst>
          </p:cNvPr>
          <p:cNvSpPr>
            <a:spLocks noGrp="1"/>
          </p:cNvSpPr>
          <p:nvPr>
            <p:ph type="pic" sz="quarter" idx="13" hasCustomPrompt="1"/>
          </p:nvPr>
        </p:nvSpPr>
        <p:spPr>
          <a:xfrm>
            <a:off x="528577" y="522453"/>
            <a:ext cx="4115315" cy="252000"/>
          </a:xfrm>
        </p:spPr>
        <p:txBody>
          <a:bodyPr anchor="ctr" anchorCtr="0">
            <a:normAutofit/>
          </a:bodyPr>
          <a:lstStyle>
            <a:lvl1pPr>
              <a:defRPr sz="1400"/>
            </a:lvl1pPr>
          </a:lstStyle>
          <a:p>
            <a:r>
              <a:rPr lang="en-US"/>
              <a:t>Add sub brand logo</a:t>
            </a:r>
          </a:p>
        </p:txBody>
      </p:sp>
      <p:pic>
        <p:nvPicPr>
          <p:cNvPr id="487036667" name="SAP Logo Placeholder" descr="{&quot;templafy&quot;:{&quot;id&quot;:&quot;936196fb-654a-4196-b1c4-fdf664fb3c2e&quot;}}"/>
          <p:cNvPicPr>
            <a:picLocks noChangeAspect="1"/>
          </p:cNvPicPr>
          <p:nvPr/>
        </p:nvPicPr>
        <p:blipFill>
          <a:blip r:embed="rId11"/>
          <a:stretch>
            <a:fillRect/>
          </a:stretch>
        </p:blipFill>
        <p:spPr>
          <a:xfrm>
            <a:off x="9507285" y="5797296"/>
            <a:ext cx="2181989" cy="554784"/>
          </a:xfrm>
          <a:prstGeom prst="rect">
            <a:avLst/>
          </a:prstGeom>
        </p:spPr>
      </p:pic>
    </p:spTree>
    <p:extLst>
      <p:ext uri="{BB962C8B-B14F-4D97-AF65-F5344CB8AC3E}">
        <p14:creationId xmlns:p14="http://schemas.microsoft.com/office/powerpoint/2010/main" val="3136209957"/>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32" name="Copyright information-German" descr="{&quot;templafy&quot;:{&quot;id&quot;:&quot;a7369287-eb7d-49ba-98b6-28fef59d8278&quot;}}"/>
          <p:cNvSpPr txBox="1"/>
          <p:nvPr/>
        </p:nvSpPr>
        <p:spPr bwMode="black">
          <a:xfrm>
            <a:off x="503107" y="2674219"/>
            <a:ext cx="6559883" cy="3864366"/>
          </a:xfrm>
          <a:prstGeom prst="rect">
            <a:avLst/>
          </a:prstGeom>
          <a:noFill/>
        </p:spPr>
        <p:txBody>
          <a:bodyPr wrap="square" lIns="0" tIns="0" rIns="0" bIns="0" rtlCol="0" anchor="t">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de-DE" sz="800" kern="1200" noProof="0">
                <a:solidFill>
                  <a:schemeClr val="tx1"/>
                </a:solidFill>
                <a:effectLst/>
                <a:latin typeface="Arial"/>
                <a:ea typeface="+mn-ea"/>
                <a:cs typeface="+mn-cs"/>
              </a:rPr>
              <a:t>© 2022 SAP SE oder ein SAP-Konzernunternehmen. Alle Rechte vorbehalten. 
Weitergabe und Vervielfältigung dieser Publikation oder von Teilen daraus sind, zu welchem Zweck und in welcher Form auch immer, ohne die ausdrückliche schriftliche Genehmigung durch SAP SE oder ein SAP-Konzernunternehmen nicht gestattet.  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  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  SAP und andere in diesem Dokument erwähnte Produkte und Dienstleistungen von SAP sowie die dazugehörigen Logos sind Marken oder eingetragene Marken der SAP SE (oder von einem SAP-Konzernunternehmen) in Deutschland und verschiedenen anderen Ländern weltweit.  Alle anderen Namen von Produkten und Dienstleistungen sind Marken der jeweiligen Firmen. Zusätzliche Informationen zur Marke und Vermerke finden Sie auf der Seite www.sap.de/trademark.</a:t>
            </a:r>
          </a:p>
        </p:txBody>
      </p:sp>
      <p:sp>
        <p:nvSpPr>
          <p:cNvPr id="11" name="Copyright information">
            <a:hlinkClick r:id="rId2" tooltip="www.sap.com/contactsap"/>
          </p:cNvPr>
          <p:cNvSpPr txBox="1"/>
          <p:nvPr/>
        </p:nvSpPr>
        <p:spPr bwMode="black">
          <a:xfrm>
            <a:off x="503107" y="2461399"/>
            <a:ext cx="2579968" cy="169277"/>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1100" b="1" kern="1200">
                <a:solidFill>
                  <a:schemeClr val="tx1"/>
                </a:solidFill>
                <a:latin typeface="Arial"/>
                <a:ea typeface="Arial Unicode MS" panose="020B0604020202020204" pitchFamily="34" charset="-128"/>
                <a:cs typeface="+mn-cs"/>
              </a:rPr>
              <a:t>www.sap.com/germany/contactsap</a:t>
            </a:r>
          </a:p>
        </p:txBody>
      </p:sp>
      <p:sp>
        <p:nvSpPr>
          <p:cNvPr id="20" name="SAP folgen auf"/>
          <p:cNvSpPr txBox="1"/>
          <p:nvPr/>
        </p:nvSpPr>
        <p:spPr bwMode="black">
          <a:xfrm>
            <a:off x="503866" y="1461002"/>
            <a:ext cx="1228229" cy="169277"/>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pic>
        <p:nvPicPr>
          <p:cNvPr id="10" name="Linkedin icon with link">
            <a:hlinkClick r:id="rId3"/>
            <a:extLst>
              <a:ext uri="{FF2B5EF4-FFF2-40B4-BE49-F238E27FC236}">
                <a16:creationId xmlns:a16="http://schemas.microsoft.com/office/drawing/2014/main" id="{7D1F0187-E2B3-E84B-B66C-2F4329298216}"/>
              </a:ext>
            </a:extLst>
          </p:cNvPr>
          <p:cNvPicPr>
            <a:picLocks noChangeAspect="1"/>
          </p:cNvPicPr>
          <p:nvPr/>
        </p:nvPicPr>
        <p:blipFill>
          <a:blip r:embed="rId4"/>
          <a:srcRect/>
          <a:stretch/>
        </p:blipFill>
        <p:spPr>
          <a:xfrm>
            <a:off x="2256900" y="1749960"/>
            <a:ext cx="361715" cy="361809"/>
          </a:xfrm>
          <a:prstGeom prst="rect">
            <a:avLst/>
          </a:prstGeom>
        </p:spPr>
      </p:pic>
      <p:pic>
        <p:nvPicPr>
          <p:cNvPr id="12" name="YouTube icon with link">
            <a:hlinkClick r:id="rId5"/>
            <a:extLst>
              <a:ext uri="{FF2B5EF4-FFF2-40B4-BE49-F238E27FC236}">
                <a16:creationId xmlns:a16="http://schemas.microsoft.com/office/drawing/2014/main" id="{E3EFD77E-732B-3042-869E-DD34D616C8DC}"/>
              </a:ext>
            </a:extLst>
          </p:cNvPr>
          <p:cNvPicPr>
            <a:picLocks noChangeAspect="1"/>
          </p:cNvPicPr>
          <p:nvPr/>
        </p:nvPicPr>
        <p:blipFill>
          <a:blip r:embed="rId6"/>
          <a:srcRect/>
          <a:stretch/>
        </p:blipFill>
        <p:spPr>
          <a:xfrm>
            <a:off x="1666517" y="1749063"/>
            <a:ext cx="363505" cy="363600"/>
          </a:xfrm>
          <a:prstGeom prst="rect">
            <a:avLst/>
          </a:prstGeom>
        </p:spPr>
      </p:pic>
      <p:pic>
        <p:nvPicPr>
          <p:cNvPr id="13" name="Twitter icon with link">
            <a:hlinkClick r:id="rId7" tooltip="https://twitter.com/sap"/>
            <a:extLst>
              <a:ext uri="{FF2B5EF4-FFF2-40B4-BE49-F238E27FC236}">
                <a16:creationId xmlns:a16="http://schemas.microsoft.com/office/drawing/2014/main" id="{F964F380-9DA3-B140-A34E-13AB1317334E}"/>
              </a:ext>
            </a:extLst>
          </p:cNvPr>
          <p:cNvPicPr>
            <a:picLocks noChangeAspect="1"/>
          </p:cNvPicPr>
          <p:nvPr/>
        </p:nvPicPr>
        <p:blipFill>
          <a:blip r:embed="rId8"/>
          <a:srcRect/>
          <a:stretch/>
        </p:blipFill>
        <p:spPr>
          <a:xfrm>
            <a:off x="1077926" y="1749960"/>
            <a:ext cx="361715" cy="361809"/>
          </a:xfrm>
          <a:prstGeom prst="rect">
            <a:avLst/>
          </a:prstGeom>
        </p:spPr>
      </p:pic>
      <p:pic>
        <p:nvPicPr>
          <p:cNvPr id="14" name="Facebook icon with link">
            <a:hlinkClick r:id="rId9"/>
            <a:extLst>
              <a:ext uri="{FF2B5EF4-FFF2-40B4-BE49-F238E27FC236}">
                <a16:creationId xmlns:a16="http://schemas.microsoft.com/office/drawing/2014/main" id="{2F0BB96A-1F55-4D49-8BC7-DCE332FFA2FB}"/>
              </a:ext>
            </a:extLst>
          </p:cNvPr>
          <p:cNvPicPr>
            <a:picLocks noChangeAspect="1"/>
          </p:cNvPicPr>
          <p:nvPr/>
        </p:nvPicPr>
        <p:blipFill>
          <a:blip r:embed="rId10"/>
          <a:srcRect/>
          <a:stretch/>
        </p:blipFill>
        <p:spPr>
          <a:xfrm>
            <a:off x="487543" y="1749063"/>
            <a:ext cx="363505" cy="363600"/>
          </a:xfrm>
          <a:prstGeom prst="rect">
            <a:avLst/>
          </a:prstGeom>
        </p:spPr>
      </p:pic>
      <p:sp>
        <p:nvSpPr>
          <p:cNvPr id="16" name="Acquired Company Logo Placeholder" descr="{&quot;templafy&quot;:{&quot;id&quot;:&quot;0e619ad2-5d41-494c-ad1f-85993204f4f9&quot;}}">
            <a:extLst>
              <a:ext uri="{FF2B5EF4-FFF2-40B4-BE49-F238E27FC236}">
                <a16:creationId xmlns:a16="http://schemas.microsoft.com/office/drawing/2014/main" id="{FD89476E-6ECD-3048-8FCE-A05992F255BE}"/>
              </a:ext>
            </a:extLst>
          </p:cNvPr>
          <p:cNvSpPr>
            <a:spLocks noGrp="1"/>
          </p:cNvSpPr>
          <p:nvPr>
            <p:ph type="pic" sz="quarter" idx="13" hasCustomPrompt="1"/>
          </p:nvPr>
        </p:nvSpPr>
        <p:spPr>
          <a:xfrm>
            <a:off x="528577" y="522453"/>
            <a:ext cx="4115315" cy="252000"/>
          </a:xfrm>
        </p:spPr>
        <p:txBody>
          <a:bodyPr anchor="ctr" anchorCtr="0">
            <a:normAutofit/>
          </a:bodyPr>
          <a:lstStyle>
            <a:lvl1pPr>
              <a:defRPr sz="1400"/>
            </a:lvl1pPr>
          </a:lstStyle>
          <a:p>
            <a:r>
              <a:rPr lang="en-US"/>
              <a:t>Add sub brand logo</a:t>
            </a:r>
          </a:p>
        </p:txBody>
      </p:sp>
      <p:pic>
        <p:nvPicPr>
          <p:cNvPr id="214345674" name="SAP Logo Placeholder" descr="{&quot;templafy&quot;:{&quot;id&quot;:&quot;a5d25b90-16f5-4ee5-a363-4cb0e14daa64&quot;}}"/>
          <p:cNvPicPr>
            <a:picLocks noChangeAspect="1"/>
          </p:cNvPicPr>
          <p:nvPr/>
        </p:nvPicPr>
        <p:blipFill>
          <a:blip r:embed="rId11"/>
          <a:stretch>
            <a:fillRect/>
          </a:stretch>
        </p:blipFill>
        <p:spPr>
          <a:xfrm>
            <a:off x="9507285" y="5797296"/>
            <a:ext cx="2181989" cy="554784"/>
          </a:xfrm>
          <a:prstGeom prst="rect">
            <a:avLst/>
          </a:prstGeom>
        </p:spPr>
      </p:pic>
    </p:spTree>
    <p:extLst>
      <p:ext uri="{BB962C8B-B14F-4D97-AF65-F5344CB8AC3E}">
        <p14:creationId xmlns:p14="http://schemas.microsoft.com/office/powerpoint/2010/main" val="793823962"/>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ver without Image">
    <p:bg>
      <p:bgRef idx="1001">
        <a:schemeClr val="bg1"/>
      </p:bgRef>
    </p:bg>
    <p:spTree>
      <p:nvGrpSpPr>
        <p:cNvPr id="1" name=""/>
        <p:cNvGrpSpPr/>
        <p:nvPr/>
      </p:nvGrpSpPr>
      <p:grpSpPr>
        <a:xfrm>
          <a:off x="0" y="0"/>
          <a:ext cx="0" cy="0"/>
          <a:chOff x="0" y="0"/>
          <a:chExt cx="0" cy="0"/>
        </a:xfrm>
      </p:grpSpPr>
      <p:sp>
        <p:nvSpPr>
          <p:cNvPr id="10" name="Partner Logo Placeholder">
            <a:extLst>
              <a:ext uri="{FF2B5EF4-FFF2-40B4-BE49-F238E27FC236}">
                <a16:creationId xmlns:a16="http://schemas.microsoft.com/office/drawing/2014/main" id="{DA90C4E7-C35C-564D-9269-70A29A50EBF8}"/>
              </a:ext>
            </a:extLst>
          </p:cNvPr>
          <p:cNvSpPr>
            <a:spLocks noGrp="1"/>
          </p:cNvSpPr>
          <p:nvPr>
            <p:ph type="pic" sz="quarter" idx="15" hasCustomPrompt="1"/>
          </p:nvPr>
        </p:nvSpPr>
        <p:spPr>
          <a:xfrm>
            <a:off x="282501" y="6161088"/>
            <a:ext cx="953840" cy="417512"/>
          </a:xfrm>
        </p:spPr>
        <p:txBody>
          <a:bodyPr anchor="ctr" anchorCtr="0">
            <a:noAutofit/>
          </a:bodyPr>
          <a:lstStyle>
            <a:lvl1pPr algn="ctr">
              <a:spcBef>
                <a:spcPts val="0"/>
              </a:spcBef>
              <a:defRPr sz="900"/>
            </a:lvl1pPr>
          </a:lstStyle>
          <a:p>
            <a:r>
              <a:rPr lang="en-US"/>
              <a:t>Add partner </a:t>
            </a:r>
            <a:br>
              <a:rPr lang="en-US"/>
            </a:br>
            <a:r>
              <a:rPr lang="en-US"/>
              <a:t>logo and alt text</a:t>
            </a:r>
          </a:p>
        </p:txBody>
      </p:sp>
      <p:sp>
        <p:nvSpPr>
          <p:cNvPr id="6" name="Speaker"/>
          <p:cNvSpPr>
            <a:spLocks noGrp="1"/>
          </p:cNvSpPr>
          <p:nvPr>
            <p:ph type="subTitle" idx="1" hasCustomPrompt="1"/>
          </p:nvPr>
        </p:nvSpPr>
        <p:spPr bwMode="black">
          <a:xfrm>
            <a:off x="287924" y="4268504"/>
            <a:ext cx="10897962" cy="430887"/>
          </a:xfrm>
        </p:spPr>
        <p:txBody>
          <a:bodyPr wrap="square" anchor="t" anchorCtr="0">
            <a:noAutofit/>
          </a:bodyPr>
          <a:lstStyle>
            <a:lvl1pPr marL="0" marR="0" indent="0" algn="l" defTabSz="1088231"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116" indent="0" algn="ctr">
              <a:buNone/>
              <a:defRPr>
                <a:solidFill>
                  <a:schemeClr val="tx1">
                    <a:tint val="75000"/>
                  </a:schemeClr>
                </a:solidFill>
              </a:defRPr>
            </a:lvl2pPr>
            <a:lvl3pPr marL="1088231" indent="0" algn="ctr">
              <a:buNone/>
              <a:defRPr>
                <a:solidFill>
                  <a:schemeClr val="tx1">
                    <a:tint val="75000"/>
                  </a:schemeClr>
                </a:solidFill>
              </a:defRPr>
            </a:lvl3pPr>
            <a:lvl4pPr marL="1632347" indent="0" algn="ctr">
              <a:buNone/>
              <a:defRPr>
                <a:solidFill>
                  <a:schemeClr val="tx1">
                    <a:tint val="75000"/>
                  </a:schemeClr>
                </a:solidFill>
              </a:defRPr>
            </a:lvl4pPr>
            <a:lvl5pPr marL="2176463" indent="0" algn="ctr">
              <a:buNone/>
              <a:defRPr>
                <a:solidFill>
                  <a:schemeClr val="tx1">
                    <a:tint val="75000"/>
                  </a:schemeClr>
                </a:solidFill>
              </a:defRPr>
            </a:lvl5pPr>
            <a:lvl6pPr marL="2720580" indent="0" algn="ctr">
              <a:buNone/>
              <a:defRPr>
                <a:solidFill>
                  <a:schemeClr val="tx1">
                    <a:tint val="75000"/>
                  </a:schemeClr>
                </a:solidFill>
              </a:defRPr>
            </a:lvl6pPr>
            <a:lvl7pPr marL="3264695" indent="0" algn="ctr">
              <a:buNone/>
              <a:defRPr>
                <a:solidFill>
                  <a:schemeClr val="tx1">
                    <a:tint val="75000"/>
                  </a:schemeClr>
                </a:solidFill>
              </a:defRPr>
            </a:lvl7pPr>
            <a:lvl8pPr marL="3808811" indent="0" algn="ctr">
              <a:buNone/>
              <a:defRPr>
                <a:solidFill>
                  <a:schemeClr val="tx1">
                    <a:tint val="75000"/>
                  </a:schemeClr>
                </a:solidFill>
              </a:defRPr>
            </a:lvl8pPr>
            <a:lvl9pPr marL="4352927" indent="0" algn="ctr">
              <a:buNone/>
              <a:defRPr>
                <a:solidFill>
                  <a:schemeClr val="tx1">
                    <a:tint val="75000"/>
                  </a:schemeClr>
                </a:solidFill>
              </a:defRPr>
            </a:lvl9pPr>
          </a:lstStyle>
          <a:p>
            <a:r>
              <a:rPr lang="en-US"/>
              <a:t>Speaker’s Name, SAP</a:t>
            </a:r>
            <a:br>
              <a:rPr lang="en-US"/>
            </a:br>
            <a:r>
              <a:rPr lang="en-US"/>
              <a:t>Month 00, 2022</a:t>
            </a:r>
          </a:p>
        </p:txBody>
      </p:sp>
      <p:sp>
        <p:nvSpPr>
          <p:cNvPr id="4" name="Title"/>
          <p:cNvSpPr>
            <a:spLocks noGrp="1"/>
          </p:cNvSpPr>
          <p:nvPr>
            <p:ph type="title" hasCustomPrompt="1"/>
          </p:nvPr>
        </p:nvSpPr>
        <p:spPr>
          <a:xfrm>
            <a:off x="287925" y="2706317"/>
            <a:ext cx="10897962" cy="997196"/>
          </a:xfrm>
        </p:spPr>
        <p:txBody>
          <a:bodyPr>
            <a:noAutofit/>
          </a:bodyPr>
          <a:lstStyle>
            <a:lvl1pPr>
              <a:lnSpc>
                <a:spcPct val="90000"/>
              </a:lnSpc>
              <a:defRPr sz="3599"/>
            </a:lvl1pPr>
          </a:lstStyle>
          <a:p>
            <a:pPr fontAlgn="base">
              <a:spcBef>
                <a:spcPct val="50000"/>
              </a:spcBef>
              <a:spcAft>
                <a:spcPct val="0"/>
              </a:spcAft>
              <a:buClr>
                <a:srgbClr val="F0AB00"/>
              </a:buClr>
              <a:buSzPct val="80000"/>
            </a:pPr>
            <a:r>
              <a:rPr lang="en-US"/>
              <a:t>Title Goes Here</a:t>
            </a:r>
            <a:br>
              <a:rPr lang="en-US"/>
            </a:br>
            <a:r>
              <a:rPr lang="en-US"/>
              <a:t>and Here and Here</a:t>
            </a:r>
            <a:endParaRPr lang="de-DE" sz="3599" kern="0" err="1">
              <a:ea typeface="Arial Unicode MS" pitchFamily="34" charset="-128"/>
              <a:cs typeface="Arial Unicode MS" pitchFamily="34" charset="-128"/>
            </a:endParaRPr>
          </a:p>
        </p:txBody>
      </p:sp>
    </p:spTree>
    <p:extLst>
      <p:ext uri="{BB962C8B-B14F-4D97-AF65-F5344CB8AC3E}">
        <p14:creationId xmlns:p14="http://schemas.microsoft.com/office/powerpoint/2010/main" val="15235332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7" orient="horz" pos="414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ver with Pictogram">
    <p:bg>
      <p:bgRef idx="1001">
        <a:schemeClr val="bg1"/>
      </p:bgRef>
    </p:bg>
    <p:spTree>
      <p:nvGrpSpPr>
        <p:cNvPr id="1" name=""/>
        <p:cNvGrpSpPr/>
        <p:nvPr/>
      </p:nvGrpSpPr>
      <p:grpSpPr>
        <a:xfrm>
          <a:off x="0" y="0"/>
          <a:ext cx="0" cy="0"/>
          <a:chOff x="0" y="0"/>
          <a:chExt cx="0" cy="0"/>
        </a:xfrm>
      </p:grpSpPr>
      <p:sp>
        <p:nvSpPr>
          <p:cNvPr id="12" name="Partner Logo Placeholder">
            <a:extLst>
              <a:ext uri="{FF2B5EF4-FFF2-40B4-BE49-F238E27FC236}">
                <a16:creationId xmlns:a16="http://schemas.microsoft.com/office/drawing/2014/main" id="{CDF488C1-3A47-E949-B29F-E38211D2C511}"/>
              </a:ext>
            </a:extLst>
          </p:cNvPr>
          <p:cNvSpPr>
            <a:spLocks noGrp="1"/>
          </p:cNvSpPr>
          <p:nvPr>
            <p:ph type="pic" sz="quarter" idx="15" hasCustomPrompt="1"/>
          </p:nvPr>
        </p:nvSpPr>
        <p:spPr>
          <a:xfrm>
            <a:off x="282501" y="6161088"/>
            <a:ext cx="953840" cy="417512"/>
          </a:xfrm>
        </p:spPr>
        <p:txBody>
          <a:bodyPr anchor="ctr" anchorCtr="0">
            <a:noAutofit/>
          </a:bodyPr>
          <a:lstStyle>
            <a:lvl1pPr algn="ctr">
              <a:spcBef>
                <a:spcPts val="0"/>
              </a:spcBef>
              <a:defRPr sz="900"/>
            </a:lvl1pPr>
          </a:lstStyle>
          <a:p>
            <a:r>
              <a:rPr lang="en-US"/>
              <a:t>Add partner </a:t>
            </a:r>
            <a:br>
              <a:rPr lang="en-US"/>
            </a:br>
            <a:r>
              <a:rPr lang="en-US"/>
              <a:t>logo and alt text</a:t>
            </a:r>
          </a:p>
        </p:txBody>
      </p:sp>
      <p:sp>
        <p:nvSpPr>
          <p:cNvPr id="7" name="Pictogram Placeholder"/>
          <p:cNvSpPr>
            <a:spLocks noGrp="1"/>
          </p:cNvSpPr>
          <p:nvPr>
            <p:ph type="pic" sz="quarter" idx="16"/>
          </p:nvPr>
        </p:nvSpPr>
        <p:spPr>
          <a:xfrm>
            <a:off x="6953044" y="963000"/>
            <a:ext cx="4930716" cy="4932000"/>
          </a:xfrm>
        </p:spPr>
        <p:txBody>
          <a:bodyPr/>
          <a:lstStyle>
            <a:lvl1pPr>
              <a:defRPr>
                <a:noFill/>
              </a:defRPr>
            </a:lvl1pPr>
          </a:lstStyle>
          <a:p>
            <a:r>
              <a:rPr lang="en-GB"/>
              <a:t>Click icon to add picture</a:t>
            </a:r>
            <a:endParaRPr lang="de-DE"/>
          </a:p>
        </p:txBody>
      </p:sp>
      <p:sp>
        <p:nvSpPr>
          <p:cNvPr id="6" name="Speaker"/>
          <p:cNvSpPr>
            <a:spLocks noGrp="1"/>
          </p:cNvSpPr>
          <p:nvPr>
            <p:ph type="subTitle" idx="1" hasCustomPrompt="1"/>
          </p:nvPr>
        </p:nvSpPr>
        <p:spPr bwMode="black">
          <a:xfrm>
            <a:off x="287926" y="4268504"/>
            <a:ext cx="6371771" cy="430887"/>
          </a:xfrm>
        </p:spPr>
        <p:txBody>
          <a:bodyPr wrap="square" anchor="t" anchorCtr="0">
            <a:noAutofit/>
          </a:bodyPr>
          <a:lstStyle>
            <a:lvl1pPr marL="0" marR="0" indent="0" algn="l" defTabSz="1088231"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116" indent="0" algn="ctr">
              <a:buNone/>
              <a:defRPr>
                <a:solidFill>
                  <a:schemeClr val="tx1">
                    <a:tint val="75000"/>
                  </a:schemeClr>
                </a:solidFill>
              </a:defRPr>
            </a:lvl2pPr>
            <a:lvl3pPr marL="1088231" indent="0" algn="ctr">
              <a:buNone/>
              <a:defRPr>
                <a:solidFill>
                  <a:schemeClr val="tx1">
                    <a:tint val="75000"/>
                  </a:schemeClr>
                </a:solidFill>
              </a:defRPr>
            </a:lvl3pPr>
            <a:lvl4pPr marL="1632347" indent="0" algn="ctr">
              <a:buNone/>
              <a:defRPr>
                <a:solidFill>
                  <a:schemeClr val="tx1">
                    <a:tint val="75000"/>
                  </a:schemeClr>
                </a:solidFill>
              </a:defRPr>
            </a:lvl4pPr>
            <a:lvl5pPr marL="2176463" indent="0" algn="ctr">
              <a:buNone/>
              <a:defRPr>
                <a:solidFill>
                  <a:schemeClr val="tx1">
                    <a:tint val="75000"/>
                  </a:schemeClr>
                </a:solidFill>
              </a:defRPr>
            </a:lvl5pPr>
            <a:lvl6pPr marL="2720580" indent="0" algn="ctr">
              <a:buNone/>
              <a:defRPr>
                <a:solidFill>
                  <a:schemeClr val="tx1">
                    <a:tint val="75000"/>
                  </a:schemeClr>
                </a:solidFill>
              </a:defRPr>
            </a:lvl6pPr>
            <a:lvl7pPr marL="3264695" indent="0" algn="ctr">
              <a:buNone/>
              <a:defRPr>
                <a:solidFill>
                  <a:schemeClr val="tx1">
                    <a:tint val="75000"/>
                  </a:schemeClr>
                </a:solidFill>
              </a:defRPr>
            </a:lvl7pPr>
            <a:lvl8pPr marL="3808811" indent="0" algn="ctr">
              <a:buNone/>
              <a:defRPr>
                <a:solidFill>
                  <a:schemeClr val="tx1">
                    <a:tint val="75000"/>
                  </a:schemeClr>
                </a:solidFill>
              </a:defRPr>
            </a:lvl8pPr>
            <a:lvl9pPr marL="4352927" indent="0" algn="ctr">
              <a:buNone/>
              <a:defRPr>
                <a:solidFill>
                  <a:schemeClr val="tx1">
                    <a:tint val="75000"/>
                  </a:schemeClr>
                </a:solidFill>
              </a:defRPr>
            </a:lvl9pPr>
          </a:lstStyle>
          <a:p>
            <a:r>
              <a:rPr lang="en-US"/>
              <a:t>Speaker’s Name, SAP</a:t>
            </a:r>
            <a:br>
              <a:rPr lang="en-US"/>
            </a:br>
            <a:r>
              <a:rPr lang="en-US"/>
              <a:t>Month 00, 2022</a:t>
            </a:r>
          </a:p>
        </p:txBody>
      </p:sp>
      <p:sp>
        <p:nvSpPr>
          <p:cNvPr id="8" name="Title"/>
          <p:cNvSpPr>
            <a:spLocks noGrp="1"/>
          </p:cNvSpPr>
          <p:nvPr>
            <p:ph type="title" hasCustomPrompt="1"/>
          </p:nvPr>
        </p:nvSpPr>
        <p:spPr>
          <a:xfrm>
            <a:off x="287926" y="2706317"/>
            <a:ext cx="6370341" cy="997196"/>
          </a:xfrm>
        </p:spPr>
        <p:txBody>
          <a:bodyPr>
            <a:noAutofit/>
          </a:bodyPr>
          <a:lstStyle>
            <a:lvl1pPr>
              <a:lnSpc>
                <a:spcPct val="90000"/>
              </a:lnSpc>
              <a:defRPr sz="3599"/>
            </a:lvl1pPr>
          </a:lstStyle>
          <a:p>
            <a:pPr fontAlgn="base">
              <a:spcBef>
                <a:spcPct val="50000"/>
              </a:spcBef>
              <a:spcAft>
                <a:spcPct val="0"/>
              </a:spcAft>
              <a:buClr>
                <a:srgbClr val="F0AB00"/>
              </a:buClr>
              <a:buSzPct val="80000"/>
            </a:pPr>
            <a:r>
              <a:rPr lang="en-US"/>
              <a:t>Title Goes Here</a:t>
            </a:r>
            <a:br>
              <a:rPr lang="en-US"/>
            </a:br>
            <a:r>
              <a:rPr lang="en-US"/>
              <a:t>and Here and Here</a:t>
            </a:r>
            <a:endParaRPr lang="de-DE" sz="3599" kern="0" err="1">
              <a:ea typeface="Arial Unicode MS" pitchFamily="34" charset="-128"/>
              <a:cs typeface="Arial Unicode MS" pitchFamily="34" charset="-128"/>
            </a:endParaRPr>
          </a:p>
        </p:txBody>
      </p:sp>
    </p:spTree>
    <p:extLst>
      <p:ext uri="{BB962C8B-B14F-4D97-AF65-F5344CB8AC3E}">
        <p14:creationId xmlns:p14="http://schemas.microsoft.com/office/powerpoint/2010/main" val="412132904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3869" y="1620000"/>
            <a:ext cx="11182288" cy="4716000"/>
          </a:xfrm>
        </p:spPr>
        <p:txBody>
          <a:bodyPr>
            <a:normAutofit/>
          </a:bodyPr>
          <a:lstStyle>
            <a:lvl1pPr marL="0" marR="0" indent="0" algn="l" defTabSz="1088231" rtl="0" eaLnBrk="1" fontAlgn="auto" latinLnBrk="0" hangingPunct="1">
              <a:lnSpc>
                <a:spcPct val="100000"/>
              </a:lnSpc>
              <a:spcBef>
                <a:spcPts val="2999"/>
              </a:spcBef>
              <a:spcAft>
                <a:spcPts val="0"/>
              </a:spcAft>
              <a:buClr>
                <a:schemeClr val="accent1"/>
              </a:buClr>
              <a:buSzPct val="80000"/>
              <a:buFontTx/>
              <a:buNone/>
              <a:tabLst/>
              <a:defRPr sz="1999" b="0"/>
            </a:lvl1pPr>
            <a:lvl2pPr marL="179910" marR="0" indent="-179910" algn="l" defTabSz="1088231"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799"/>
            </a:lvl2pPr>
            <a:lvl3pPr marL="359820" marR="0" indent="-179298" algn="l" defTabSz="1088231" rtl="0" eaLnBrk="1" fontAlgn="auto" latinLnBrk="0" hangingPunct="1">
              <a:lnSpc>
                <a:spcPct val="100000"/>
              </a:lnSpc>
              <a:spcBef>
                <a:spcPts val="400"/>
              </a:spcBef>
              <a:spcAft>
                <a:spcPts val="0"/>
              </a:spcAft>
              <a:buClr>
                <a:schemeClr val="tx1"/>
              </a:buClr>
              <a:buSzPct val="100000"/>
              <a:buFont typeface="Arial" pitchFamily="34" charset="0"/>
              <a:buChar char="–"/>
              <a:tabLst/>
              <a:defRPr sz="1799" baseline="0"/>
            </a:lvl3pPr>
            <a:lvl4pPr marL="539730" marR="0" indent="-179910" algn="l" defTabSz="1088231"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233186259"/>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3869" y="3090446"/>
            <a:ext cx="11182288" cy="677108"/>
          </a:xfrm>
        </p:spPr>
        <p:txBody>
          <a:bodyPr anchor="ctr" anchorCtr="0">
            <a:noAutofit/>
          </a:bodyPr>
          <a:lstStyle>
            <a:lvl1pPr>
              <a:defRPr sz="4399">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37390974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2000" cy="3430800"/>
          </a:xfrm>
          <a:noFill/>
        </p:spPr>
        <p:txBody>
          <a:bodyPr tIns="324000"/>
          <a:lstStyle>
            <a:lvl1pPr marL="0" marR="0" indent="0" algn="ctr" defTabSz="1088231"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231"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3869" y="1375046"/>
            <a:ext cx="11182288" cy="677108"/>
          </a:xfrm>
        </p:spPr>
        <p:txBody>
          <a:bodyPr anchor="t" anchorCtr="0">
            <a:noAutofit/>
          </a:bodyPr>
          <a:lstStyle>
            <a:lvl1pPr>
              <a:defRPr sz="4399">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233186203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966461595"/>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868" y="1620000"/>
            <a:ext cx="11183565"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384840652"/>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Slide number"/>
          <p:cNvSpPr txBox="1"/>
          <p:nvPr/>
        </p:nvSpPr>
        <p:spPr bwMode="black">
          <a:xfrm>
            <a:off x="11546406" y="6536752"/>
            <a:ext cx="141027"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2" name="Copyright Placeholder" descr="{&quot;templafy&quot;:{&quot;id&quot;:&quot;6556c11c-b091-4e9d-8106-848772858e3e&quot;}}">
            <a:extLst>
              <a:ext uri="{FF2B5EF4-FFF2-40B4-BE49-F238E27FC236}">
                <a16:creationId xmlns:a16="http://schemas.microsoft.com/office/drawing/2014/main" id="{539D88F9-B48F-F143-B90F-EDFB85A350E8}"/>
              </a:ext>
            </a:extLst>
          </p:cNvPr>
          <p:cNvSpPr txBox="1">
            <a:spLocks/>
          </p:cNvSpPr>
          <p:nvPr userDrawn="1"/>
        </p:nvSpPr>
        <p:spPr>
          <a:xfrm>
            <a:off x="503870" y="6536751"/>
            <a:ext cx="4781892" cy="103992"/>
          </a:xfrm>
          <a:prstGeom prst="rect">
            <a:avLst/>
          </a:prstGeom>
        </p:spPr>
        <p:txBody>
          <a:bodyPr lIns="0" tIns="0" rIns="0" bIns="0" anchor="ctr" anchorCtr="0">
            <a:noAutofit/>
          </a:bodyPr>
          <a:lstStyle>
            <a:lvl1pPr marL="0" indent="0" algn="l" defTabSz="1088558" rtl="0" eaLnBrk="1" latinLnBrk="0" hangingPunct="1">
              <a:spcBef>
                <a:spcPts val="1800"/>
              </a:spcBef>
              <a:buClr>
                <a:schemeClr val="accent1"/>
              </a:buClr>
              <a:buSzPct val="80000"/>
              <a:buFontTx/>
              <a:buNone/>
              <a:defRPr sz="6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539892" indent="0" algn="l" defTabSz="1088558" rtl="0" eaLnBrk="1" latinLnBrk="0" hangingPunct="1">
              <a:spcBef>
                <a:spcPts val="100"/>
              </a:spcBef>
              <a:buClr>
                <a:schemeClr val="tx1"/>
              </a:buClr>
              <a:buSzPct val="100000"/>
              <a:buFont typeface="Symbol" panose="05050102010706020507" pitchFamily="18" charset="2"/>
              <a:buNone/>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Font typeface="Arial" panose="020B0604020202020204" pitchFamily="34" charset="0"/>
              <a:buNone/>
            </a:pPr>
            <a:r>
              <a:rPr lang="en-US" sz="600" dirty="0"/>
              <a:t>Dev Challenges Solution Presentation | Adrian Rebmann</a:t>
            </a:r>
          </a:p>
        </p:txBody>
      </p:sp>
      <p:sp>
        <p:nvSpPr>
          <p:cNvPr id="3" name="Text Placeholder"/>
          <p:cNvSpPr>
            <a:spLocks noGrp="1"/>
          </p:cNvSpPr>
          <p:nvPr>
            <p:ph type="body" idx="1"/>
          </p:nvPr>
        </p:nvSpPr>
        <p:spPr bwMode="black">
          <a:xfrm>
            <a:off x="503870" y="1620000"/>
            <a:ext cx="11183564"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p:ph type="title"/>
          </p:nvPr>
        </p:nvSpPr>
        <p:spPr bwMode="black">
          <a:xfrm>
            <a:off x="503870" y="504000"/>
            <a:ext cx="11183564"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409393473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Lst>
  <p:txStyles>
    <p:titleStyle>
      <a:lvl1pPr algn="l" defTabSz="1088231" rtl="0" eaLnBrk="1" latinLnBrk="0" hangingPunct="1">
        <a:spcBef>
          <a:spcPct val="0"/>
        </a:spcBef>
        <a:buNone/>
        <a:defRPr sz="2399" b="1" kern="1200" baseline="0">
          <a:solidFill>
            <a:schemeClr val="tx1"/>
          </a:solidFill>
          <a:latin typeface="+mj-lt"/>
          <a:ea typeface="+mj-ea"/>
          <a:cs typeface="+mj-cs"/>
        </a:defRPr>
      </a:lvl1pPr>
    </p:titleStyle>
    <p:bodyStyle>
      <a:lvl1pPr marL="0" indent="0" algn="l" defTabSz="1088231" rtl="0" eaLnBrk="1" latinLnBrk="0" hangingPunct="1">
        <a:spcBef>
          <a:spcPts val="1799"/>
        </a:spcBef>
        <a:buClr>
          <a:schemeClr val="accent1"/>
        </a:buClr>
        <a:buSzPct val="80000"/>
        <a:buFontTx/>
        <a:buNone/>
        <a:defRPr sz="1999" b="0" kern="1200">
          <a:solidFill>
            <a:schemeClr val="tx1"/>
          </a:solidFill>
          <a:latin typeface="+mn-lt"/>
          <a:ea typeface="+mn-ea"/>
          <a:cs typeface="+mn-cs"/>
        </a:defRPr>
      </a:lvl1pPr>
      <a:lvl2pPr marL="179910" indent="-179910" algn="l" defTabSz="1088231" rtl="0" eaLnBrk="1" latinLnBrk="0" hangingPunct="1">
        <a:spcBef>
          <a:spcPts val="600"/>
        </a:spcBef>
        <a:buClr>
          <a:schemeClr val="accent1"/>
        </a:buClr>
        <a:buSzPct val="100000"/>
        <a:buFont typeface="Wingdings" pitchFamily="2" charset="2"/>
        <a:buChar char="§"/>
        <a:defRPr sz="1799" kern="1200">
          <a:solidFill>
            <a:schemeClr val="tx1"/>
          </a:solidFill>
          <a:latin typeface="+mn-lt"/>
          <a:ea typeface="+mn-ea"/>
          <a:cs typeface="+mn-cs"/>
        </a:defRPr>
      </a:lvl2pPr>
      <a:lvl3pPr marL="358667" indent="-179334" algn="l" defTabSz="1088231" rtl="0" eaLnBrk="1" latinLnBrk="0" hangingPunct="1">
        <a:spcBef>
          <a:spcPts val="300"/>
        </a:spcBef>
        <a:buClr>
          <a:schemeClr val="tx1"/>
        </a:buClr>
        <a:buSzPct val="100000"/>
        <a:buFont typeface="Arial" panose="020B0604020202020204" pitchFamily="34" charset="0"/>
        <a:buChar char="–"/>
        <a:defRPr lang="en-US" sz="1799" kern="1200" noProof="0" dirty="0" smtClean="0">
          <a:solidFill>
            <a:schemeClr val="tx1"/>
          </a:solidFill>
          <a:latin typeface="+mn-lt"/>
          <a:ea typeface="+mn-ea"/>
          <a:cs typeface="+mn-cs"/>
        </a:defRPr>
      </a:lvl3pPr>
      <a:lvl4pPr marL="539730" indent="-179910" algn="l" defTabSz="1088231"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640" indent="-179910" algn="l" defTabSz="1088231"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2637"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6pPr>
      <a:lvl7pPr marL="3536753"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7pPr>
      <a:lvl8pPr marL="4080868"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8pPr>
      <a:lvl9pPr marL="4624985"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9pPr>
    </p:bodyStyle>
    <p:otherStyle>
      <a:defPPr>
        <a:defRPr lang="de-DE"/>
      </a:defPPr>
      <a:lvl1pPr marL="0" algn="l" defTabSz="1088231" rtl="0" eaLnBrk="1" latinLnBrk="0" hangingPunct="1">
        <a:defRPr sz="2099" kern="1200">
          <a:solidFill>
            <a:schemeClr val="tx1"/>
          </a:solidFill>
          <a:latin typeface="+mn-lt"/>
          <a:ea typeface="+mn-ea"/>
          <a:cs typeface="+mn-cs"/>
        </a:defRPr>
      </a:lvl1pPr>
      <a:lvl2pPr marL="544116" algn="l" defTabSz="1088231" rtl="0" eaLnBrk="1" latinLnBrk="0" hangingPunct="1">
        <a:defRPr sz="2099" kern="1200">
          <a:solidFill>
            <a:schemeClr val="tx1"/>
          </a:solidFill>
          <a:latin typeface="+mn-lt"/>
          <a:ea typeface="+mn-ea"/>
          <a:cs typeface="+mn-cs"/>
        </a:defRPr>
      </a:lvl2pPr>
      <a:lvl3pPr marL="1088231" algn="l" defTabSz="1088231" rtl="0" eaLnBrk="1" latinLnBrk="0" hangingPunct="1">
        <a:defRPr sz="2099" kern="1200">
          <a:solidFill>
            <a:schemeClr val="tx1"/>
          </a:solidFill>
          <a:latin typeface="+mn-lt"/>
          <a:ea typeface="+mn-ea"/>
          <a:cs typeface="+mn-cs"/>
        </a:defRPr>
      </a:lvl3pPr>
      <a:lvl4pPr marL="1632347" algn="l" defTabSz="1088231" rtl="0" eaLnBrk="1" latinLnBrk="0" hangingPunct="1">
        <a:defRPr sz="2099" kern="1200">
          <a:solidFill>
            <a:schemeClr val="tx1"/>
          </a:solidFill>
          <a:latin typeface="+mn-lt"/>
          <a:ea typeface="+mn-ea"/>
          <a:cs typeface="+mn-cs"/>
        </a:defRPr>
      </a:lvl4pPr>
      <a:lvl5pPr marL="2176463" algn="l" defTabSz="1088231" rtl="0" eaLnBrk="1" latinLnBrk="0" hangingPunct="1">
        <a:defRPr sz="2099" kern="1200">
          <a:solidFill>
            <a:schemeClr val="tx1"/>
          </a:solidFill>
          <a:latin typeface="+mn-lt"/>
          <a:ea typeface="+mn-ea"/>
          <a:cs typeface="+mn-cs"/>
        </a:defRPr>
      </a:lvl5pPr>
      <a:lvl6pPr marL="2720580" algn="l" defTabSz="1088231" rtl="0" eaLnBrk="1" latinLnBrk="0" hangingPunct="1">
        <a:defRPr sz="2099" kern="1200">
          <a:solidFill>
            <a:schemeClr val="tx1"/>
          </a:solidFill>
          <a:latin typeface="+mn-lt"/>
          <a:ea typeface="+mn-ea"/>
          <a:cs typeface="+mn-cs"/>
        </a:defRPr>
      </a:lvl6pPr>
      <a:lvl7pPr marL="3264695" algn="l" defTabSz="1088231" rtl="0" eaLnBrk="1" latinLnBrk="0" hangingPunct="1">
        <a:defRPr sz="2099" kern="1200">
          <a:solidFill>
            <a:schemeClr val="tx1"/>
          </a:solidFill>
          <a:latin typeface="+mn-lt"/>
          <a:ea typeface="+mn-ea"/>
          <a:cs typeface="+mn-cs"/>
        </a:defRPr>
      </a:lvl7pPr>
      <a:lvl8pPr marL="3808811" algn="l" defTabSz="1088231" rtl="0" eaLnBrk="1" latinLnBrk="0" hangingPunct="1">
        <a:defRPr sz="2099" kern="1200">
          <a:solidFill>
            <a:schemeClr val="tx1"/>
          </a:solidFill>
          <a:latin typeface="+mn-lt"/>
          <a:ea typeface="+mn-ea"/>
          <a:cs typeface="+mn-cs"/>
        </a:defRPr>
      </a:lvl8pPr>
      <a:lvl9pPr marL="4352927" algn="l" defTabSz="1088231" rtl="0" eaLnBrk="1" latinLnBrk="0" hangingPunct="1">
        <a:defRPr sz="20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771AF93-E8FE-7449-AB92-CD500596EE96}"/>
              </a:ext>
            </a:extLst>
          </p:cNvPr>
          <p:cNvSpPr>
            <a:spLocks noGrp="1"/>
          </p:cNvSpPr>
          <p:nvPr>
            <p:ph type="subTitle" idx="1"/>
          </p:nvPr>
        </p:nvSpPr>
        <p:spPr/>
        <p:txBody>
          <a:bodyPr/>
          <a:lstStyle/>
          <a:p>
            <a:r>
              <a:rPr lang="en-DE" b="1"/>
              <a:t>Adrian Rebmann</a:t>
            </a:r>
            <a:endParaRPr lang="en-DE" b="1" dirty="0"/>
          </a:p>
        </p:txBody>
      </p:sp>
      <p:sp>
        <p:nvSpPr>
          <p:cNvPr id="444" name="Line 8">
            <a:extLst>
              <a:ext uri="{FF2B5EF4-FFF2-40B4-BE49-F238E27FC236}">
                <a16:creationId xmlns:a16="http://schemas.microsoft.com/office/drawing/2014/main" id="{342D6B4E-0B97-A748-982F-8EE4A1E8E012}"/>
              </a:ext>
            </a:extLst>
          </p:cNvPr>
          <p:cNvSpPr>
            <a:spLocks noChangeShapeType="1"/>
          </p:cNvSpPr>
          <p:nvPr/>
        </p:nvSpPr>
        <p:spPr bwMode="auto">
          <a:xfrm>
            <a:off x="7865018" y="1960469"/>
            <a:ext cx="0" cy="0"/>
          </a:xfrm>
          <a:prstGeom prst="line">
            <a:avLst/>
          </a:prstGeom>
          <a:solidFill>
            <a:schemeClr val="bg2"/>
          </a:solidFill>
          <a:ln w="3175">
            <a:solidFill>
              <a:srgbClr val="DB9E27"/>
            </a:solidFill>
            <a:prstDash val="solid"/>
            <a:round/>
            <a:headEnd/>
            <a:tailEnd/>
          </a:ln>
        </p:spPr>
        <p:txBody>
          <a:bodyPr vert="horz" wrap="square" lIns="91419" tIns="45709" rIns="91419" bIns="45709" numCol="1" anchor="t" anchorCtr="0" compatLnSpc="1">
            <a:prstTxWarp prst="textNoShape">
              <a:avLst/>
            </a:prstTxWarp>
          </a:bodyPr>
          <a:lstStyle/>
          <a:p>
            <a:endParaRPr lang="en-US"/>
          </a:p>
        </p:txBody>
      </p:sp>
      <p:sp>
        <p:nvSpPr>
          <p:cNvPr id="559" name="Freeform 230">
            <a:extLst>
              <a:ext uri="{FF2B5EF4-FFF2-40B4-BE49-F238E27FC236}">
                <a16:creationId xmlns:a16="http://schemas.microsoft.com/office/drawing/2014/main" id="{012518A3-6B42-CB44-8B11-2C6DCA399883}"/>
              </a:ext>
            </a:extLst>
          </p:cNvPr>
          <p:cNvSpPr>
            <a:spLocks/>
          </p:cNvSpPr>
          <p:nvPr/>
        </p:nvSpPr>
        <p:spPr bwMode="auto">
          <a:xfrm>
            <a:off x="4931313" y="947566"/>
            <a:ext cx="44907" cy="26061"/>
          </a:xfrm>
          <a:custGeom>
            <a:avLst/>
            <a:gdLst/>
            <a:ahLst/>
            <a:cxnLst>
              <a:cxn ang="0">
                <a:pos x="0" y="0"/>
              </a:cxn>
              <a:cxn ang="0">
                <a:pos x="6" y="0"/>
              </a:cxn>
              <a:cxn ang="0">
                <a:pos x="12" y="1"/>
              </a:cxn>
              <a:cxn ang="0">
                <a:pos x="15" y="1"/>
              </a:cxn>
              <a:cxn ang="0">
                <a:pos x="20" y="3"/>
              </a:cxn>
              <a:cxn ang="0">
                <a:pos x="24" y="4"/>
              </a:cxn>
              <a:cxn ang="0">
                <a:pos x="26" y="8"/>
              </a:cxn>
              <a:cxn ang="0">
                <a:pos x="28" y="11"/>
              </a:cxn>
              <a:cxn ang="0">
                <a:pos x="31" y="14"/>
              </a:cxn>
              <a:cxn ang="0">
                <a:pos x="27" y="16"/>
              </a:cxn>
              <a:cxn ang="0">
                <a:pos x="24" y="19"/>
              </a:cxn>
              <a:cxn ang="0">
                <a:pos x="18" y="20"/>
              </a:cxn>
              <a:cxn ang="0">
                <a:pos x="13" y="20"/>
              </a:cxn>
              <a:cxn ang="0">
                <a:pos x="7" y="20"/>
              </a:cxn>
              <a:cxn ang="0">
                <a:pos x="4" y="20"/>
              </a:cxn>
              <a:cxn ang="0">
                <a:pos x="1" y="17"/>
              </a:cxn>
              <a:cxn ang="0">
                <a:pos x="0" y="14"/>
              </a:cxn>
              <a:cxn ang="0">
                <a:pos x="1" y="11"/>
              </a:cxn>
              <a:cxn ang="0">
                <a:pos x="1" y="9"/>
              </a:cxn>
              <a:cxn ang="0">
                <a:pos x="1" y="8"/>
              </a:cxn>
              <a:cxn ang="0">
                <a:pos x="2" y="7"/>
              </a:cxn>
              <a:cxn ang="0">
                <a:pos x="2" y="4"/>
              </a:cxn>
              <a:cxn ang="0">
                <a:pos x="2" y="3"/>
              </a:cxn>
              <a:cxn ang="0">
                <a:pos x="2" y="1"/>
              </a:cxn>
              <a:cxn ang="0">
                <a:pos x="0" y="0"/>
              </a:cxn>
            </a:cxnLst>
            <a:rect l="0" t="0" r="r" b="b"/>
            <a:pathLst>
              <a:path w="31" h="20">
                <a:moveTo>
                  <a:pt x="0" y="0"/>
                </a:moveTo>
                <a:lnTo>
                  <a:pt x="6" y="0"/>
                </a:lnTo>
                <a:lnTo>
                  <a:pt x="12" y="1"/>
                </a:lnTo>
                <a:lnTo>
                  <a:pt x="15" y="1"/>
                </a:lnTo>
                <a:lnTo>
                  <a:pt x="20" y="3"/>
                </a:lnTo>
                <a:lnTo>
                  <a:pt x="24" y="4"/>
                </a:lnTo>
                <a:lnTo>
                  <a:pt x="26" y="8"/>
                </a:lnTo>
                <a:lnTo>
                  <a:pt x="28" y="11"/>
                </a:lnTo>
                <a:lnTo>
                  <a:pt x="31" y="14"/>
                </a:lnTo>
                <a:lnTo>
                  <a:pt x="27" y="16"/>
                </a:lnTo>
                <a:lnTo>
                  <a:pt x="24" y="19"/>
                </a:lnTo>
                <a:lnTo>
                  <a:pt x="18" y="20"/>
                </a:lnTo>
                <a:lnTo>
                  <a:pt x="13" y="20"/>
                </a:lnTo>
                <a:lnTo>
                  <a:pt x="7" y="20"/>
                </a:lnTo>
                <a:lnTo>
                  <a:pt x="4" y="20"/>
                </a:lnTo>
                <a:lnTo>
                  <a:pt x="1" y="17"/>
                </a:lnTo>
                <a:lnTo>
                  <a:pt x="0" y="14"/>
                </a:lnTo>
                <a:lnTo>
                  <a:pt x="1" y="11"/>
                </a:lnTo>
                <a:lnTo>
                  <a:pt x="1" y="9"/>
                </a:lnTo>
                <a:lnTo>
                  <a:pt x="1" y="8"/>
                </a:lnTo>
                <a:lnTo>
                  <a:pt x="2" y="7"/>
                </a:lnTo>
                <a:lnTo>
                  <a:pt x="2" y="4"/>
                </a:lnTo>
                <a:lnTo>
                  <a:pt x="2" y="3"/>
                </a:lnTo>
                <a:lnTo>
                  <a:pt x="2" y="1"/>
                </a:lnTo>
                <a:lnTo>
                  <a:pt x="0" y="0"/>
                </a:lnTo>
                <a:close/>
              </a:path>
            </a:pathLst>
          </a:custGeom>
          <a:solidFill>
            <a:schemeClr val="accent3"/>
          </a:solidFill>
          <a:ln w="3175" cmpd="sng">
            <a:solidFill>
              <a:schemeClr val="bg1"/>
            </a:solidFill>
            <a:round/>
            <a:headEnd/>
            <a:tailEnd/>
          </a:ln>
          <a:effectLst/>
        </p:spPr>
        <p:txBody>
          <a:bodyPr/>
          <a:lstStyle/>
          <a:p>
            <a:endParaRPr lang="de-DE"/>
          </a:p>
        </p:txBody>
      </p:sp>
      <p:sp>
        <p:nvSpPr>
          <p:cNvPr id="560" name="Freeform 231">
            <a:extLst>
              <a:ext uri="{FF2B5EF4-FFF2-40B4-BE49-F238E27FC236}">
                <a16:creationId xmlns:a16="http://schemas.microsoft.com/office/drawing/2014/main" id="{8AA1906D-1C93-DA4A-9F26-F25132ECB13C}"/>
              </a:ext>
            </a:extLst>
          </p:cNvPr>
          <p:cNvSpPr>
            <a:spLocks/>
          </p:cNvSpPr>
          <p:nvPr/>
        </p:nvSpPr>
        <p:spPr bwMode="auto">
          <a:xfrm>
            <a:off x="4941452" y="888205"/>
            <a:ext cx="27524" cy="21718"/>
          </a:xfrm>
          <a:custGeom>
            <a:avLst/>
            <a:gdLst/>
            <a:ahLst/>
            <a:cxnLst>
              <a:cxn ang="0">
                <a:pos x="10" y="0"/>
              </a:cxn>
              <a:cxn ang="0">
                <a:pos x="12" y="1"/>
              </a:cxn>
              <a:cxn ang="0">
                <a:pos x="15" y="5"/>
              </a:cxn>
              <a:cxn ang="0">
                <a:pos x="17" y="6"/>
              </a:cxn>
              <a:cxn ang="0">
                <a:pos x="18" y="8"/>
              </a:cxn>
              <a:cxn ang="0">
                <a:pos x="19" y="9"/>
              </a:cxn>
              <a:cxn ang="0">
                <a:pos x="19" y="10"/>
              </a:cxn>
              <a:cxn ang="0">
                <a:pos x="19" y="14"/>
              </a:cxn>
              <a:cxn ang="0">
                <a:pos x="19" y="17"/>
              </a:cxn>
              <a:cxn ang="0">
                <a:pos x="0" y="17"/>
              </a:cxn>
              <a:cxn ang="0">
                <a:pos x="7" y="2"/>
              </a:cxn>
              <a:cxn ang="0">
                <a:pos x="10" y="0"/>
              </a:cxn>
            </a:cxnLst>
            <a:rect l="0" t="0" r="r" b="b"/>
            <a:pathLst>
              <a:path w="19" h="17">
                <a:moveTo>
                  <a:pt x="10" y="0"/>
                </a:moveTo>
                <a:lnTo>
                  <a:pt x="12" y="1"/>
                </a:lnTo>
                <a:lnTo>
                  <a:pt x="15" y="5"/>
                </a:lnTo>
                <a:lnTo>
                  <a:pt x="17" y="6"/>
                </a:lnTo>
                <a:lnTo>
                  <a:pt x="18" y="8"/>
                </a:lnTo>
                <a:lnTo>
                  <a:pt x="19" y="9"/>
                </a:lnTo>
                <a:lnTo>
                  <a:pt x="19" y="10"/>
                </a:lnTo>
                <a:lnTo>
                  <a:pt x="19" y="14"/>
                </a:lnTo>
                <a:lnTo>
                  <a:pt x="19" y="17"/>
                </a:lnTo>
                <a:lnTo>
                  <a:pt x="0" y="17"/>
                </a:lnTo>
                <a:lnTo>
                  <a:pt x="7" y="2"/>
                </a:lnTo>
                <a:lnTo>
                  <a:pt x="10" y="0"/>
                </a:lnTo>
                <a:close/>
              </a:path>
            </a:pathLst>
          </a:custGeom>
          <a:solidFill>
            <a:schemeClr val="accent3"/>
          </a:solidFill>
          <a:ln w="3175" cmpd="sng">
            <a:solidFill>
              <a:schemeClr val="bg1"/>
            </a:solidFill>
            <a:round/>
            <a:headEnd/>
            <a:tailEnd/>
          </a:ln>
          <a:effectLst/>
        </p:spPr>
        <p:txBody>
          <a:bodyPr/>
          <a:lstStyle/>
          <a:p>
            <a:endParaRPr lang="de-DE"/>
          </a:p>
        </p:txBody>
      </p:sp>
      <p:sp>
        <p:nvSpPr>
          <p:cNvPr id="561" name="Freeform 232">
            <a:extLst>
              <a:ext uri="{FF2B5EF4-FFF2-40B4-BE49-F238E27FC236}">
                <a16:creationId xmlns:a16="http://schemas.microsoft.com/office/drawing/2014/main" id="{A7A0FE33-9D92-9045-896E-185607B84428}"/>
              </a:ext>
            </a:extLst>
          </p:cNvPr>
          <p:cNvSpPr>
            <a:spLocks/>
          </p:cNvSpPr>
          <p:nvPr/>
        </p:nvSpPr>
        <p:spPr bwMode="auto">
          <a:xfrm>
            <a:off x="4740095" y="770930"/>
            <a:ext cx="46355" cy="26061"/>
          </a:xfrm>
          <a:custGeom>
            <a:avLst/>
            <a:gdLst/>
            <a:ahLst/>
            <a:cxnLst>
              <a:cxn ang="0">
                <a:pos x="0" y="0"/>
              </a:cxn>
              <a:cxn ang="0">
                <a:pos x="6" y="0"/>
              </a:cxn>
              <a:cxn ang="0">
                <a:pos x="12" y="1"/>
              </a:cxn>
              <a:cxn ang="0">
                <a:pos x="16" y="3"/>
              </a:cxn>
              <a:cxn ang="0">
                <a:pos x="21" y="3"/>
              </a:cxn>
              <a:cxn ang="0">
                <a:pos x="26" y="6"/>
              </a:cxn>
              <a:cxn ang="0">
                <a:pos x="28" y="8"/>
              </a:cxn>
              <a:cxn ang="0">
                <a:pos x="31" y="10"/>
              </a:cxn>
              <a:cxn ang="0">
                <a:pos x="32" y="15"/>
              </a:cxn>
              <a:cxn ang="0">
                <a:pos x="28" y="17"/>
              </a:cxn>
              <a:cxn ang="0">
                <a:pos x="25" y="17"/>
              </a:cxn>
              <a:cxn ang="0">
                <a:pos x="20" y="18"/>
              </a:cxn>
              <a:cxn ang="0">
                <a:pos x="19" y="18"/>
              </a:cxn>
              <a:cxn ang="0">
                <a:pos x="16" y="20"/>
              </a:cxn>
              <a:cxn ang="0">
                <a:pos x="15" y="20"/>
              </a:cxn>
              <a:cxn ang="0">
                <a:pos x="13" y="21"/>
              </a:cxn>
              <a:cxn ang="0">
                <a:pos x="12" y="21"/>
              </a:cxn>
              <a:cxn ang="0">
                <a:pos x="11" y="21"/>
              </a:cxn>
              <a:cxn ang="0">
                <a:pos x="9" y="20"/>
              </a:cxn>
              <a:cxn ang="0">
                <a:pos x="9" y="18"/>
              </a:cxn>
              <a:cxn ang="0">
                <a:pos x="7" y="17"/>
              </a:cxn>
              <a:cxn ang="0">
                <a:pos x="7" y="13"/>
              </a:cxn>
              <a:cxn ang="0">
                <a:pos x="7" y="12"/>
              </a:cxn>
              <a:cxn ang="0">
                <a:pos x="9" y="9"/>
              </a:cxn>
              <a:cxn ang="0">
                <a:pos x="9" y="8"/>
              </a:cxn>
              <a:cxn ang="0">
                <a:pos x="0" y="8"/>
              </a:cxn>
              <a:cxn ang="0">
                <a:pos x="0" y="0"/>
              </a:cxn>
            </a:cxnLst>
            <a:rect l="0" t="0" r="r" b="b"/>
            <a:pathLst>
              <a:path w="32" h="21">
                <a:moveTo>
                  <a:pt x="0" y="0"/>
                </a:moveTo>
                <a:lnTo>
                  <a:pt x="6" y="0"/>
                </a:lnTo>
                <a:lnTo>
                  <a:pt x="12" y="1"/>
                </a:lnTo>
                <a:lnTo>
                  <a:pt x="16" y="3"/>
                </a:lnTo>
                <a:lnTo>
                  <a:pt x="21" y="3"/>
                </a:lnTo>
                <a:lnTo>
                  <a:pt x="26" y="6"/>
                </a:lnTo>
                <a:lnTo>
                  <a:pt x="28" y="8"/>
                </a:lnTo>
                <a:lnTo>
                  <a:pt x="31" y="10"/>
                </a:lnTo>
                <a:lnTo>
                  <a:pt x="32" y="15"/>
                </a:lnTo>
                <a:lnTo>
                  <a:pt x="28" y="17"/>
                </a:lnTo>
                <a:lnTo>
                  <a:pt x="25" y="17"/>
                </a:lnTo>
                <a:lnTo>
                  <a:pt x="20" y="18"/>
                </a:lnTo>
                <a:lnTo>
                  <a:pt x="19" y="18"/>
                </a:lnTo>
                <a:lnTo>
                  <a:pt x="16" y="20"/>
                </a:lnTo>
                <a:lnTo>
                  <a:pt x="15" y="20"/>
                </a:lnTo>
                <a:lnTo>
                  <a:pt x="13" y="21"/>
                </a:lnTo>
                <a:lnTo>
                  <a:pt x="12" y="21"/>
                </a:lnTo>
                <a:lnTo>
                  <a:pt x="11" y="21"/>
                </a:lnTo>
                <a:lnTo>
                  <a:pt x="9" y="20"/>
                </a:lnTo>
                <a:lnTo>
                  <a:pt x="9" y="18"/>
                </a:lnTo>
                <a:lnTo>
                  <a:pt x="7" y="17"/>
                </a:lnTo>
                <a:lnTo>
                  <a:pt x="7" y="13"/>
                </a:lnTo>
                <a:lnTo>
                  <a:pt x="7" y="12"/>
                </a:lnTo>
                <a:lnTo>
                  <a:pt x="9" y="9"/>
                </a:lnTo>
                <a:lnTo>
                  <a:pt x="9" y="8"/>
                </a:lnTo>
                <a:lnTo>
                  <a:pt x="0" y="8"/>
                </a:lnTo>
                <a:lnTo>
                  <a:pt x="0" y="0"/>
                </a:lnTo>
                <a:close/>
              </a:path>
            </a:pathLst>
          </a:custGeom>
          <a:solidFill>
            <a:schemeClr val="accent3"/>
          </a:solidFill>
          <a:ln w="3175" cmpd="sng">
            <a:solidFill>
              <a:schemeClr val="bg1"/>
            </a:solidFill>
            <a:round/>
            <a:headEnd/>
            <a:tailEnd/>
          </a:ln>
          <a:effectLst/>
        </p:spPr>
        <p:txBody>
          <a:bodyPr/>
          <a:lstStyle/>
          <a:p>
            <a:endParaRPr lang="de-DE"/>
          </a:p>
        </p:txBody>
      </p:sp>
      <p:sp>
        <p:nvSpPr>
          <p:cNvPr id="562" name="Freeform 233">
            <a:extLst>
              <a:ext uri="{FF2B5EF4-FFF2-40B4-BE49-F238E27FC236}">
                <a16:creationId xmlns:a16="http://schemas.microsoft.com/office/drawing/2014/main" id="{A7301532-E3A6-7C43-A9B1-A42B02BDBE37}"/>
              </a:ext>
            </a:extLst>
          </p:cNvPr>
          <p:cNvSpPr>
            <a:spLocks/>
          </p:cNvSpPr>
          <p:nvPr/>
        </p:nvSpPr>
        <p:spPr bwMode="auto">
          <a:xfrm>
            <a:off x="4945799" y="911371"/>
            <a:ext cx="23178" cy="11582"/>
          </a:xfrm>
          <a:custGeom>
            <a:avLst/>
            <a:gdLst/>
            <a:ahLst/>
            <a:cxnLst>
              <a:cxn ang="0">
                <a:pos x="0" y="0"/>
              </a:cxn>
              <a:cxn ang="0">
                <a:pos x="16" y="5"/>
              </a:cxn>
              <a:cxn ang="0">
                <a:pos x="14" y="6"/>
              </a:cxn>
              <a:cxn ang="0">
                <a:pos x="10" y="6"/>
              </a:cxn>
              <a:cxn ang="0">
                <a:pos x="9" y="6"/>
              </a:cxn>
              <a:cxn ang="0">
                <a:pos x="7" y="5"/>
              </a:cxn>
              <a:cxn ang="0">
                <a:pos x="5" y="5"/>
              </a:cxn>
              <a:cxn ang="0">
                <a:pos x="3" y="5"/>
              </a:cxn>
              <a:cxn ang="0">
                <a:pos x="1" y="6"/>
              </a:cxn>
              <a:cxn ang="0">
                <a:pos x="0" y="9"/>
              </a:cxn>
              <a:cxn ang="0">
                <a:pos x="0" y="0"/>
              </a:cxn>
            </a:cxnLst>
            <a:rect l="0" t="0" r="r" b="b"/>
            <a:pathLst>
              <a:path w="16" h="9">
                <a:moveTo>
                  <a:pt x="0" y="0"/>
                </a:moveTo>
                <a:lnTo>
                  <a:pt x="16" y="5"/>
                </a:lnTo>
                <a:lnTo>
                  <a:pt x="14" y="6"/>
                </a:lnTo>
                <a:lnTo>
                  <a:pt x="10" y="6"/>
                </a:lnTo>
                <a:lnTo>
                  <a:pt x="9" y="6"/>
                </a:lnTo>
                <a:lnTo>
                  <a:pt x="7" y="5"/>
                </a:lnTo>
                <a:lnTo>
                  <a:pt x="5" y="5"/>
                </a:lnTo>
                <a:lnTo>
                  <a:pt x="3" y="5"/>
                </a:lnTo>
                <a:lnTo>
                  <a:pt x="1" y="6"/>
                </a:lnTo>
                <a:lnTo>
                  <a:pt x="0" y="9"/>
                </a:lnTo>
                <a:lnTo>
                  <a:pt x="0" y="0"/>
                </a:lnTo>
                <a:close/>
              </a:path>
            </a:pathLst>
          </a:custGeom>
          <a:solidFill>
            <a:schemeClr val="accent3"/>
          </a:solidFill>
          <a:ln w="3175" cmpd="sng">
            <a:solidFill>
              <a:schemeClr val="bg1"/>
            </a:solidFill>
            <a:round/>
            <a:headEnd/>
            <a:tailEnd/>
          </a:ln>
          <a:effectLst/>
        </p:spPr>
        <p:txBody>
          <a:bodyPr/>
          <a:lstStyle/>
          <a:p>
            <a:endParaRPr lang="de-DE"/>
          </a:p>
        </p:txBody>
      </p:sp>
      <p:sp>
        <p:nvSpPr>
          <p:cNvPr id="698" name="Freeform 236">
            <a:extLst>
              <a:ext uri="{FF2B5EF4-FFF2-40B4-BE49-F238E27FC236}">
                <a16:creationId xmlns:a16="http://schemas.microsoft.com/office/drawing/2014/main" id="{23E6FC9D-F05B-004F-A3A7-74D50510D007}"/>
              </a:ext>
            </a:extLst>
          </p:cNvPr>
          <p:cNvSpPr>
            <a:spLocks/>
          </p:cNvSpPr>
          <p:nvPr/>
        </p:nvSpPr>
        <p:spPr bwMode="auto">
          <a:xfrm>
            <a:off x="5218138" y="658256"/>
            <a:ext cx="39113" cy="21724"/>
          </a:xfrm>
          <a:custGeom>
            <a:avLst/>
            <a:gdLst/>
            <a:ahLst/>
            <a:cxnLst>
              <a:cxn ang="0">
                <a:pos x="6" y="5"/>
              </a:cxn>
              <a:cxn ang="0">
                <a:pos x="8" y="5"/>
              </a:cxn>
              <a:cxn ang="0">
                <a:pos x="9" y="5"/>
              </a:cxn>
              <a:cxn ang="0">
                <a:pos x="10" y="3"/>
              </a:cxn>
              <a:cxn ang="0">
                <a:pos x="11" y="3"/>
              </a:cxn>
              <a:cxn ang="0">
                <a:pos x="13" y="1"/>
              </a:cxn>
              <a:cxn ang="0">
                <a:pos x="13" y="0"/>
              </a:cxn>
              <a:cxn ang="0">
                <a:pos x="15" y="0"/>
              </a:cxn>
              <a:cxn ang="0">
                <a:pos x="16" y="0"/>
              </a:cxn>
              <a:cxn ang="0">
                <a:pos x="17" y="1"/>
              </a:cxn>
              <a:cxn ang="0">
                <a:pos x="19" y="1"/>
              </a:cxn>
              <a:cxn ang="0">
                <a:pos x="21" y="3"/>
              </a:cxn>
              <a:cxn ang="0">
                <a:pos x="22" y="3"/>
              </a:cxn>
              <a:cxn ang="0">
                <a:pos x="23" y="5"/>
              </a:cxn>
              <a:cxn ang="0">
                <a:pos x="24" y="5"/>
              </a:cxn>
              <a:cxn ang="0">
                <a:pos x="24" y="7"/>
              </a:cxn>
              <a:cxn ang="0">
                <a:pos x="26" y="8"/>
              </a:cxn>
              <a:cxn ang="0">
                <a:pos x="26" y="11"/>
              </a:cxn>
              <a:cxn ang="0">
                <a:pos x="27" y="12"/>
              </a:cxn>
              <a:cxn ang="0">
                <a:pos x="27" y="14"/>
              </a:cxn>
              <a:cxn ang="0">
                <a:pos x="27" y="16"/>
              </a:cxn>
              <a:cxn ang="0">
                <a:pos x="26" y="16"/>
              </a:cxn>
              <a:cxn ang="0">
                <a:pos x="24" y="17"/>
              </a:cxn>
              <a:cxn ang="0">
                <a:pos x="23" y="17"/>
              </a:cxn>
              <a:cxn ang="0">
                <a:pos x="19" y="16"/>
              </a:cxn>
              <a:cxn ang="0">
                <a:pos x="15" y="16"/>
              </a:cxn>
              <a:cxn ang="0">
                <a:pos x="11" y="14"/>
              </a:cxn>
              <a:cxn ang="0">
                <a:pos x="8" y="12"/>
              </a:cxn>
              <a:cxn ang="0">
                <a:pos x="3" y="11"/>
              </a:cxn>
              <a:cxn ang="0">
                <a:pos x="1" y="8"/>
              </a:cxn>
              <a:cxn ang="0">
                <a:pos x="0" y="5"/>
              </a:cxn>
              <a:cxn ang="0">
                <a:pos x="6" y="5"/>
              </a:cxn>
            </a:cxnLst>
            <a:rect l="0" t="0" r="r" b="b"/>
            <a:pathLst>
              <a:path w="27" h="17">
                <a:moveTo>
                  <a:pt x="6" y="5"/>
                </a:moveTo>
                <a:lnTo>
                  <a:pt x="8" y="5"/>
                </a:lnTo>
                <a:lnTo>
                  <a:pt x="9" y="5"/>
                </a:lnTo>
                <a:lnTo>
                  <a:pt x="10" y="3"/>
                </a:lnTo>
                <a:lnTo>
                  <a:pt x="11" y="3"/>
                </a:lnTo>
                <a:lnTo>
                  <a:pt x="13" y="1"/>
                </a:lnTo>
                <a:lnTo>
                  <a:pt x="13" y="0"/>
                </a:lnTo>
                <a:lnTo>
                  <a:pt x="15" y="0"/>
                </a:lnTo>
                <a:lnTo>
                  <a:pt x="16" y="0"/>
                </a:lnTo>
                <a:lnTo>
                  <a:pt x="17" y="1"/>
                </a:lnTo>
                <a:lnTo>
                  <a:pt x="19" y="1"/>
                </a:lnTo>
                <a:lnTo>
                  <a:pt x="21" y="3"/>
                </a:lnTo>
                <a:lnTo>
                  <a:pt x="22" y="3"/>
                </a:lnTo>
                <a:lnTo>
                  <a:pt x="23" y="5"/>
                </a:lnTo>
                <a:lnTo>
                  <a:pt x="24" y="5"/>
                </a:lnTo>
                <a:lnTo>
                  <a:pt x="24" y="7"/>
                </a:lnTo>
                <a:lnTo>
                  <a:pt x="26" y="8"/>
                </a:lnTo>
                <a:lnTo>
                  <a:pt x="26" y="11"/>
                </a:lnTo>
                <a:lnTo>
                  <a:pt x="27" y="12"/>
                </a:lnTo>
                <a:lnTo>
                  <a:pt x="27" y="14"/>
                </a:lnTo>
                <a:lnTo>
                  <a:pt x="27" y="16"/>
                </a:lnTo>
                <a:lnTo>
                  <a:pt x="26" y="16"/>
                </a:lnTo>
                <a:lnTo>
                  <a:pt x="24" y="17"/>
                </a:lnTo>
                <a:lnTo>
                  <a:pt x="23" y="17"/>
                </a:lnTo>
                <a:lnTo>
                  <a:pt x="19" y="16"/>
                </a:lnTo>
                <a:lnTo>
                  <a:pt x="15" y="16"/>
                </a:lnTo>
                <a:lnTo>
                  <a:pt x="11" y="14"/>
                </a:lnTo>
                <a:lnTo>
                  <a:pt x="8" y="12"/>
                </a:lnTo>
                <a:lnTo>
                  <a:pt x="3" y="11"/>
                </a:lnTo>
                <a:lnTo>
                  <a:pt x="1" y="8"/>
                </a:lnTo>
                <a:lnTo>
                  <a:pt x="0" y="5"/>
                </a:lnTo>
                <a:lnTo>
                  <a:pt x="6" y="5"/>
                </a:lnTo>
                <a:close/>
              </a:path>
            </a:pathLst>
          </a:custGeom>
          <a:solidFill>
            <a:schemeClr val="accent3"/>
          </a:solidFill>
          <a:ln w="3175" cmpd="sng">
            <a:solidFill>
              <a:schemeClr val="bg1"/>
            </a:solidFill>
            <a:round/>
            <a:headEnd/>
            <a:tailEnd/>
          </a:ln>
          <a:effectLst/>
        </p:spPr>
        <p:txBody>
          <a:bodyPr/>
          <a:lstStyle/>
          <a:p>
            <a:endParaRPr lang="de-DE"/>
          </a:p>
        </p:txBody>
      </p:sp>
      <p:sp>
        <p:nvSpPr>
          <p:cNvPr id="699" name="Freeform 301">
            <a:extLst>
              <a:ext uri="{FF2B5EF4-FFF2-40B4-BE49-F238E27FC236}">
                <a16:creationId xmlns:a16="http://schemas.microsoft.com/office/drawing/2014/main" id="{E8559D67-64B4-674C-BFD5-D079D976010B}"/>
              </a:ext>
            </a:extLst>
          </p:cNvPr>
          <p:cNvSpPr>
            <a:spLocks/>
          </p:cNvSpPr>
          <p:nvPr/>
        </p:nvSpPr>
        <p:spPr bwMode="auto">
          <a:xfrm>
            <a:off x="9385807" y="1459495"/>
            <a:ext cx="14487" cy="19169"/>
          </a:xfrm>
          <a:custGeom>
            <a:avLst/>
            <a:gdLst/>
            <a:ahLst/>
            <a:cxnLst>
              <a:cxn ang="0">
                <a:pos x="0" y="15"/>
              </a:cxn>
              <a:cxn ang="0">
                <a:pos x="0" y="15"/>
              </a:cxn>
              <a:cxn ang="0">
                <a:pos x="1" y="13"/>
              </a:cxn>
              <a:cxn ang="0">
                <a:pos x="3" y="9"/>
              </a:cxn>
              <a:cxn ang="0">
                <a:pos x="4" y="8"/>
              </a:cxn>
              <a:cxn ang="0">
                <a:pos x="5" y="5"/>
              </a:cxn>
              <a:cxn ang="0">
                <a:pos x="8" y="3"/>
              </a:cxn>
              <a:cxn ang="0">
                <a:pos x="9" y="1"/>
              </a:cxn>
              <a:cxn ang="0">
                <a:pos x="10" y="0"/>
              </a:cxn>
              <a:cxn ang="0">
                <a:pos x="10" y="1"/>
              </a:cxn>
              <a:cxn ang="0">
                <a:pos x="10" y="3"/>
              </a:cxn>
              <a:cxn ang="0">
                <a:pos x="10" y="5"/>
              </a:cxn>
              <a:cxn ang="0">
                <a:pos x="10" y="7"/>
              </a:cxn>
              <a:cxn ang="0">
                <a:pos x="10" y="8"/>
              </a:cxn>
              <a:cxn ang="0">
                <a:pos x="10" y="9"/>
              </a:cxn>
              <a:cxn ang="0">
                <a:pos x="9" y="12"/>
              </a:cxn>
              <a:cxn ang="0">
                <a:pos x="9" y="13"/>
              </a:cxn>
              <a:cxn ang="0">
                <a:pos x="8" y="13"/>
              </a:cxn>
              <a:cxn ang="0">
                <a:pos x="5" y="15"/>
              </a:cxn>
              <a:cxn ang="0">
                <a:pos x="4" y="15"/>
              </a:cxn>
              <a:cxn ang="0">
                <a:pos x="1" y="15"/>
              </a:cxn>
              <a:cxn ang="0">
                <a:pos x="0" y="15"/>
              </a:cxn>
            </a:cxnLst>
            <a:rect l="0" t="0" r="r" b="b"/>
            <a:pathLst>
              <a:path w="10" h="15">
                <a:moveTo>
                  <a:pt x="0" y="15"/>
                </a:moveTo>
                <a:lnTo>
                  <a:pt x="0" y="15"/>
                </a:lnTo>
                <a:lnTo>
                  <a:pt x="1" y="13"/>
                </a:lnTo>
                <a:lnTo>
                  <a:pt x="3" y="9"/>
                </a:lnTo>
                <a:lnTo>
                  <a:pt x="4" y="8"/>
                </a:lnTo>
                <a:lnTo>
                  <a:pt x="5" y="5"/>
                </a:lnTo>
                <a:lnTo>
                  <a:pt x="8" y="3"/>
                </a:lnTo>
                <a:lnTo>
                  <a:pt x="9" y="1"/>
                </a:lnTo>
                <a:lnTo>
                  <a:pt x="10" y="0"/>
                </a:lnTo>
                <a:lnTo>
                  <a:pt x="10" y="1"/>
                </a:lnTo>
                <a:lnTo>
                  <a:pt x="10" y="3"/>
                </a:lnTo>
                <a:lnTo>
                  <a:pt x="10" y="5"/>
                </a:lnTo>
                <a:lnTo>
                  <a:pt x="10" y="7"/>
                </a:lnTo>
                <a:lnTo>
                  <a:pt x="10" y="8"/>
                </a:lnTo>
                <a:lnTo>
                  <a:pt x="10" y="9"/>
                </a:lnTo>
                <a:lnTo>
                  <a:pt x="9" y="12"/>
                </a:lnTo>
                <a:lnTo>
                  <a:pt x="9" y="13"/>
                </a:lnTo>
                <a:lnTo>
                  <a:pt x="8" y="13"/>
                </a:lnTo>
                <a:lnTo>
                  <a:pt x="5" y="15"/>
                </a:lnTo>
                <a:lnTo>
                  <a:pt x="4" y="15"/>
                </a:lnTo>
                <a:lnTo>
                  <a:pt x="1" y="15"/>
                </a:lnTo>
                <a:lnTo>
                  <a:pt x="0" y="15"/>
                </a:lnTo>
                <a:close/>
              </a:path>
            </a:pathLst>
          </a:custGeom>
          <a:solidFill>
            <a:schemeClr val="accent4">
              <a:lumMod val="40000"/>
              <a:lumOff val="60000"/>
            </a:schemeClr>
          </a:solidFill>
          <a:ln w="3175" cmpd="sng">
            <a:solidFill>
              <a:schemeClr val="bg1"/>
            </a:solidFill>
            <a:round/>
            <a:headEnd/>
            <a:tailEnd/>
          </a:ln>
          <a:effectLst/>
        </p:spPr>
        <p:txBody>
          <a:bodyPr/>
          <a:lstStyle/>
          <a:p>
            <a:endParaRPr lang="de-DE"/>
          </a:p>
        </p:txBody>
      </p:sp>
      <p:sp>
        <p:nvSpPr>
          <p:cNvPr id="700" name="Freeform 302">
            <a:extLst>
              <a:ext uri="{FF2B5EF4-FFF2-40B4-BE49-F238E27FC236}">
                <a16:creationId xmlns:a16="http://schemas.microsoft.com/office/drawing/2014/main" id="{A28329CC-33CF-454A-A409-542E6431EAD5}"/>
              </a:ext>
            </a:extLst>
          </p:cNvPr>
          <p:cNvSpPr>
            <a:spLocks/>
          </p:cNvSpPr>
          <p:nvPr/>
        </p:nvSpPr>
        <p:spPr bwMode="auto">
          <a:xfrm>
            <a:off x="9394498" y="1486331"/>
            <a:ext cx="5795" cy="20446"/>
          </a:xfrm>
          <a:custGeom>
            <a:avLst/>
            <a:gdLst/>
            <a:ahLst/>
            <a:cxnLst>
              <a:cxn ang="0">
                <a:pos x="0" y="16"/>
              </a:cxn>
              <a:cxn ang="0">
                <a:pos x="0" y="0"/>
              </a:cxn>
              <a:cxn ang="0">
                <a:pos x="4" y="0"/>
              </a:cxn>
              <a:cxn ang="0">
                <a:pos x="4" y="14"/>
              </a:cxn>
              <a:cxn ang="0">
                <a:pos x="0" y="16"/>
              </a:cxn>
            </a:cxnLst>
            <a:rect l="0" t="0" r="r" b="b"/>
            <a:pathLst>
              <a:path w="4" h="16">
                <a:moveTo>
                  <a:pt x="0" y="16"/>
                </a:moveTo>
                <a:lnTo>
                  <a:pt x="0" y="0"/>
                </a:lnTo>
                <a:lnTo>
                  <a:pt x="4" y="0"/>
                </a:lnTo>
                <a:lnTo>
                  <a:pt x="4" y="14"/>
                </a:lnTo>
                <a:lnTo>
                  <a:pt x="0" y="16"/>
                </a:lnTo>
                <a:close/>
              </a:path>
            </a:pathLst>
          </a:custGeom>
          <a:solidFill>
            <a:schemeClr val="accent4">
              <a:lumMod val="40000"/>
              <a:lumOff val="60000"/>
            </a:schemeClr>
          </a:solidFill>
          <a:ln w="3175" cmpd="sng">
            <a:solidFill>
              <a:schemeClr val="bg1"/>
            </a:solidFill>
            <a:round/>
            <a:headEnd/>
            <a:tailEnd/>
          </a:ln>
          <a:effectLst/>
        </p:spPr>
        <p:txBody>
          <a:bodyPr/>
          <a:lstStyle/>
          <a:p>
            <a:endParaRPr lang="de-DE"/>
          </a:p>
        </p:txBody>
      </p:sp>
      <p:sp>
        <p:nvSpPr>
          <p:cNvPr id="701" name="Freeform 303">
            <a:extLst>
              <a:ext uri="{FF2B5EF4-FFF2-40B4-BE49-F238E27FC236}">
                <a16:creationId xmlns:a16="http://schemas.microsoft.com/office/drawing/2014/main" id="{58398E22-B023-8842-A8FF-0AF4363779A7}"/>
              </a:ext>
            </a:extLst>
          </p:cNvPr>
          <p:cNvSpPr>
            <a:spLocks/>
          </p:cNvSpPr>
          <p:nvPr/>
        </p:nvSpPr>
        <p:spPr bwMode="auto">
          <a:xfrm>
            <a:off x="9019307" y="1966818"/>
            <a:ext cx="7243" cy="12779"/>
          </a:xfrm>
          <a:custGeom>
            <a:avLst/>
            <a:gdLst/>
            <a:ahLst/>
            <a:cxnLst>
              <a:cxn ang="0">
                <a:pos x="0" y="10"/>
              </a:cxn>
              <a:cxn ang="0">
                <a:pos x="0" y="0"/>
              </a:cxn>
              <a:cxn ang="0">
                <a:pos x="5" y="8"/>
              </a:cxn>
              <a:cxn ang="0">
                <a:pos x="0" y="10"/>
              </a:cxn>
            </a:cxnLst>
            <a:rect l="0" t="0" r="r" b="b"/>
            <a:pathLst>
              <a:path w="5" h="10">
                <a:moveTo>
                  <a:pt x="0" y="10"/>
                </a:moveTo>
                <a:lnTo>
                  <a:pt x="0" y="0"/>
                </a:lnTo>
                <a:lnTo>
                  <a:pt x="5" y="8"/>
                </a:lnTo>
                <a:lnTo>
                  <a:pt x="0" y="10"/>
                </a:lnTo>
                <a:close/>
              </a:path>
            </a:pathLst>
          </a:custGeom>
          <a:solidFill>
            <a:schemeClr val="accent4">
              <a:lumMod val="40000"/>
              <a:lumOff val="60000"/>
            </a:schemeClr>
          </a:solidFill>
          <a:ln w="3175" cmpd="sng">
            <a:solidFill>
              <a:schemeClr val="bg1"/>
            </a:solidFill>
            <a:round/>
            <a:headEnd/>
            <a:tailEnd/>
          </a:ln>
          <a:effectLst/>
        </p:spPr>
        <p:txBody>
          <a:bodyPr/>
          <a:lstStyle/>
          <a:p>
            <a:endParaRPr lang="de-DE"/>
          </a:p>
        </p:txBody>
      </p:sp>
      <p:sp>
        <p:nvSpPr>
          <p:cNvPr id="702" name="Freeform 305">
            <a:extLst>
              <a:ext uri="{FF2B5EF4-FFF2-40B4-BE49-F238E27FC236}">
                <a16:creationId xmlns:a16="http://schemas.microsoft.com/office/drawing/2014/main" id="{2299F956-F371-1E48-9EAB-8D2BE6340878}"/>
              </a:ext>
            </a:extLst>
          </p:cNvPr>
          <p:cNvSpPr>
            <a:spLocks/>
          </p:cNvSpPr>
          <p:nvPr/>
        </p:nvSpPr>
        <p:spPr bwMode="auto">
          <a:xfrm>
            <a:off x="7808264" y="2823006"/>
            <a:ext cx="1449" cy="16612"/>
          </a:xfrm>
          <a:custGeom>
            <a:avLst/>
            <a:gdLst/>
            <a:ahLst/>
            <a:cxnLst>
              <a:cxn ang="0">
                <a:pos x="0" y="13"/>
              </a:cxn>
              <a:cxn ang="0">
                <a:pos x="0" y="4"/>
              </a:cxn>
              <a:cxn ang="0">
                <a:pos x="0" y="0"/>
              </a:cxn>
              <a:cxn ang="0">
                <a:pos x="0" y="13"/>
              </a:cxn>
            </a:cxnLst>
            <a:rect l="0" t="0" r="r" b="b"/>
            <a:pathLst>
              <a:path h="13">
                <a:moveTo>
                  <a:pt x="0" y="13"/>
                </a:moveTo>
                <a:lnTo>
                  <a:pt x="0" y="4"/>
                </a:lnTo>
                <a:lnTo>
                  <a:pt x="0" y="0"/>
                </a:lnTo>
                <a:lnTo>
                  <a:pt x="0" y="13"/>
                </a:lnTo>
                <a:close/>
              </a:path>
            </a:pathLst>
          </a:custGeom>
          <a:solidFill>
            <a:schemeClr val="accent4">
              <a:lumMod val="40000"/>
              <a:lumOff val="60000"/>
            </a:schemeClr>
          </a:solidFill>
          <a:ln w="3175" cmpd="sng">
            <a:solidFill>
              <a:schemeClr val="bg1"/>
            </a:solidFill>
            <a:round/>
            <a:headEnd/>
            <a:tailEnd/>
          </a:ln>
          <a:effectLst/>
        </p:spPr>
        <p:txBody>
          <a:bodyPr/>
          <a:lstStyle/>
          <a:p>
            <a:endParaRPr lang="de-DE"/>
          </a:p>
        </p:txBody>
      </p:sp>
      <p:sp>
        <p:nvSpPr>
          <p:cNvPr id="703" name="Freeform 307">
            <a:extLst>
              <a:ext uri="{FF2B5EF4-FFF2-40B4-BE49-F238E27FC236}">
                <a16:creationId xmlns:a16="http://schemas.microsoft.com/office/drawing/2014/main" id="{FFD22AA7-EE8F-8B44-9233-769B574C3723}"/>
              </a:ext>
            </a:extLst>
          </p:cNvPr>
          <p:cNvSpPr>
            <a:spLocks/>
          </p:cNvSpPr>
          <p:nvPr/>
        </p:nvSpPr>
        <p:spPr bwMode="auto">
          <a:xfrm>
            <a:off x="7808264" y="2823006"/>
            <a:ext cx="1449" cy="16612"/>
          </a:xfrm>
          <a:custGeom>
            <a:avLst/>
            <a:gdLst/>
            <a:ahLst/>
            <a:cxnLst>
              <a:cxn ang="0">
                <a:pos x="0" y="13"/>
              </a:cxn>
              <a:cxn ang="0">
                <a:pos x="0" y="4"/>
              </a:cxn>
              <a:cxn ang="0">
                <a:pos x="0" y="0"/>
              </a:cxn>
              <a:cxn ang="0">
                <a:pos x="0" y="13"/>
              </a:cxn>
            </a:cxnLst>
            <a:rect l="0" t="0" r="r" b="b"/>
            <a:pathLst>
              <a:path h="13">
                <a:moveTo>
                  <a:pt x="0" y="13"/>
                </a:moveTo>
                <a:lnTo>
                  <a:pt x="0" y="4"/>
                </a:lnTo>
                <a:lnTo>
                  <a:pt x="0" y="0"/>
                </a:lnTo>
                <a:lnTo>
                  <a:pt x="0" y="13"/>
                </a:lnTo>
                <a:close/>
              </a:path>
            </a:pathLst>
          </a:custGeom>
          <a:solidFill>
            <a:schemeClr val="accent4">
              <a:lumMod val="40000"/>
              <a:lumOff val="60000"/>
            </a:schemeClr>
          </a:solidFill>
          <a:ln w="3175" cmpd="sng">
            <a:solidFill>
              <a:schemeClr val="bg1"/>
            </a:solidFill>
            <a:round/>
            <a:headEnd/>
            <a:tailEnd/>
          </a:ln>
          <a:effectLst/>
        </p:spPr>
        <p:txBody>
          <a:bodyPr/>
          <a:lstStyle/>
          <a:p>
            <a:endParaRPr lang="de-DE"/>
          </a:p>
        </p:txBody>
      </p:sp>
      <p:sp>
        <p:nvSpPr>
          <p:cNvPr id="704" name="Freeform 308">
            <a:extLst>
              <a:ext uri="{FF2B5EF4-FFF2-40B4-BE49-F238E27FC236}">
                <a16:creationId xmlns:a16="http://schemas.microsoft.com/office/drawing/2014/main" id="{2FDC1473-52DA-1046-9B4D-97D4B2FBACE9}"/>
              </a:ext>
            </a:extLst>
          </p:cNvPr>
          <p:cNvSpPr>
            <a:spLocks/>
          </p:cNvSpPr>
          <p:nvPr/>
        </p:nvSpPr>
        <p:spPr bwMode="auto">
          <a:xfrm>
            <a:off x="7779291" y="2649213"/>
            <a:ext cx="11589" cy="7667"/>
          </a:xfrm>
          <a:custGeom>
            <a:avLst/>
            <a:gdLst/>
            <a:ahLst/>
            <a:cxnLst>
              <a:cxn ang="0">
                <a:pos x="5" y="6"/>
              </a:cxn>
              <a:cxn ang="0">
                <a:pos x="8" y="0"/>
              </a:cxn>
              <a:cxn ang="0">
                <a:pos x="0" y="0"/>
              </a:cxn>
              <a:cxn ang="0">
                <a:pos x="5" y="6"/>
              </a:cxn>
            </a:cxnLst>
            <a:rect l="0" t="0" r="r" b="b"/>
            <a:pathLst>
              <a:path w="8" h="6">
                <a:moveTo>
                  <a:pt x="5" y="6"/>
                </a:moveTo>
                <a:lnTo>
                  <a:pt x="8" y="0"/>
                </a:lnTo>
                <a:lnTo>
                  <a:pt x="0" y="0"/>
                </a:lnTo>
                <a:lnTo>
                  <a:pt x="5" y="6"/>
                </a:lnTo>
                <a:close/>
              </a:path>
            </a:pathLst>
          </a:custGeom>
          <a:solidFill>
            <a:schemeClr val="accent4">
              <a:lumMod val="40000"/>
              <a:lumOff val="60000"/>
            </a:schemeClr>
          </a:solidFill>
          <a:ln w="3175" cmpd="sng">
            <a:solidFill>
              <a:schemeClr val="bg1"/>
            </a:solidFill>
            <a:round/>
            <a:headEnd/>
            <a:tailEnd/>
          </a:ln>
          <a:effectLst/>
        </p:spPr>
        <p:txBody>
          <a:bodyPr/>
          <a:lstStyle/>
          <a:p>
            <a:endParaRPr lang="de-DE"/>
          </a:p>
        </p:txBody>
      </p:sp>
      <p:sp>
        <p:nvSpPr>
          <p:cNvPr id="804" name="Freeform 228">
            <a:extLst>
              <a:ext uri="{FF2B5EF4-FFF2-40B4-BE49-F238E27FC236}">
                <a16:creationId xmlns:a16="http://schemas.microsoft.com/office/drawing/2014/main" id="{F98A71D3-61B7-E346-AB37-B5184319CF83}"/>
              </a:ext>
            </a:extLst>
          </p:cNvPr>
          <p:cNvSpPr>
            <a:spLocks/>
          </p:cNvSpPr>
          <p:nvPr/>
        </p:nvSpPr>
        <p:spPr bwMode="gray">
          <a:xfrm>
            <a:off x="4938440" y="954379"/>
            <a:ext cx="44911" cy="26077"/>
          </a:xfrm>
          <a:custGeom>
            <a:avLst/>
            <a:gdLst/>
            <a:ahLst/>
            <a:cxnLst>
              <a:cxn ang="0">
                <a:pos x="0" y="0"/>
              </a:cxn>
              <a:cxn ang="0">
                <a:pos x="6" y="0"/>
              </a:cxn>
              <a:cxn ang="0">
                <a:pos x="12" y="1"/>
              </a:cxn>
              <a:cxn ang="0">
                <a:pos x="15" y="1"/>
              </a:cxn>
              <a:cxn ang="0">
                <a:pos x="20" y="3"/>
              </a:cxn>
              <a:cxn ang="0">
                <a:pos x="24" y="4"/>
              </a:cxn>
              <a:cxn ang="0">
                <a:pos x="26" y="8"/>
              </a:cxn>
              <a:cxn ang="0">
                <a:pos x="28" y="11"/>
              </a:cxn>
              <a:cxn ang="0">
                <a:pos x="31" y="14"/>
              </a:cxn>
              <a:cxn ang="0">
                <a:pos x="27" y="16"/>
              </a:cxn>
              <a:cxn ang="0">
                <a:pos x="24" y="19"/>
              </a:cxn>
              <a:cxn ang="0">
                <a:pos x="18" y="20"/>
              </a:cxn>
              <a:cxn ang="0">
                <a:pos x="13" y="20"/>
              </a:cxn>
              <a:cxn ang="0">
                <a:pos x="7" y="20"/>
              </a:cxn>
              <a:cxn ang="0">
                <a:pos x="4" y="20"/>
              </a:cxn>
              <a:cxn ang="0">
                <a:pos x="1" y="17"/>
              </a:cxn>
              <a:cxn ang="0">
                <a:pos x="0" y="14"/>
              </a:cxn>
              <a:cxn ang="0">
                <a:pos x="1" y="11"/>
              </a:cxn>
              <a:cxn ang="0">
                <a:pos x="1" y="9"/>
              </a:cxn>
              <a:cxn ang="0">
                <a:pos x="1" y="8"/>
              </a:cxn>
              <a:cxn ang="0">
                <a:pos x="2" y="7"/>
              </a:cxn>
              <a:cxn ang="0">
                <a:pos x="2" y="4"/>
              </a:cxn>
              <a:cxn ang="0">
                <a:pos x="2" y="3"/>
              </a:cxn>
              <a:cxn ang="0">
                <a:pos x="2" y="1"/>
              </a:cxn>
              <a:cxn ang="0">
                <a:pos x="0" y="0"/>
              </a:cxn>
            </a:cxnLst>
            <a:rect l="0" t="0" r="r" b="b"/>
            <a:pathLst>
              <a:path w="31" h="20">
                <a:moveTo>
                  <a:pt x="0" y="0"/>
                </a:moveTo>
                <a:lnTo>
                  <a:pt x="6" y="0"/>
                </a:lnTo>
                <a:lnTo>
                  <a:pt x="12" y="1"/>
                </a:lnTo>
                <a:lnTo>
                  <a:pt x="15" y="1"/>
                </a:lnTo>
                <a:lnTo>
                  <a:pt x="20" y="3"/>
                </a:lnTo>
                <a:lnTo>
                  <a:pt x="24" y="4"/>
                </a:lnTo>
                <a:lnTo>
                  <a:pt x="26" y="8"/>
                </a:lnTo>
                <a:lnTo>
                  <a:pt x="28" y="11"/>
                </a:lnTo>
                <a:lnTo>
                  <a:pt x="31" y="14"/>
                </a:lnTo>
                <a:lnTo>
                  <a:pt x="27" y="16"/>
                </a:lnTo>
                <a:lnTo>
                  <a:pt x="24" y="19"/>
                </a:lnTo>
                <a:lnTo>
                  <a:pt x="18" y="20"/>
                </a:lnTo>
                <a:lnTo>
                  <a:pt x="13" y="20"/>
                </a:lnTo>
                <a:lnTo>
                  <a:pt x="7" y="20"/>
                </a:lnTo>
                <a:lnTo>
                  <a:pt x="4" y="20"/>
                </a:lnTo>
                <a:lnTo>
                  <a:pt x="1" y="17"/>
                </a:lnTo>
                <a:lnTo>
                  <a:pt x="0" y="14"/>
                </a:lnTo>
                <a:lnTo>
                  <a:pt x="1" y="11"/>
                </a:lnTo>
                <a:lnTo>
                  <a:pt x="1" y="9"/>
                </a:lnTo>
                <a:lnTo>
                  <a:pt x="1" y="8"/>
                </a:lnTo>
                <a:lnTo>
                  <a:pt x="2" y="7"/>
                </a:lnTo>
                <a:lnTo>
                  <a:pt x="2" y="4"/>
                </a:lnTo>
                <a:lnTo>
                  <a:pt x="2" y="3"/>
                </a:lnTo>
                <a:lnTo>
                  <a:pt x="2" y="1"/>
                </a:lnTo>
                <a:lnTo>
                  <a:pt x="0" y="0"/>
                </a:lnTo>
                <a:close/>
              </a:path>
            </a:pathLst>
          </a:custGeom>
          <a:solidFill>
            <a:schemeClr val="bg2"/>
          </a:solidFill>
          <a:ln w="3175" cmpd="sng">
            <a:solidFill>
              <a:schemeClr val="bg1"/>
            </a:solidFill>
            <a:round/>
            <a:headEnd/>
            <a:tailEnd/>
          </a:ln>
          <a:effectLst/>
        </p:spPr>
        <p:txBody>
          <a:bodyPr/>
          <a:lstStyle/>
          <a:p>
            <a:endParaRPr lang="de-DE"/>
          </a:p>
        </p:txBody>
      </p:sp>
      <p:sp>
        <p:nvSpPr>
          <p:cNvPr id="805" name="Freeform 229">
            <a:extLst>
              <a:ext uri="{FF2B5EF4-FFF2-40B4-BE49-F238E27FC236}">
                <a16:creationId xmlns:a16="http://schemas.microsoft.com/office/drawing/2014/main" id="{EB913CFA-B4AB-BA4C-A6EB-4700DCD92A6C}"/>
              </a:ext>
            </a:extLst>
          </p:cNvPr>
          <p:cNvSpPr>
            <a:spLocks/>
          </p:cNvSpPr>
          <p:nvPr/>
        </p:nvSpPr>
        <p:spPr bwMode="gray">
          <a:xfrm>
            <a:off x="4948581" y="894980"/>
            <a:ext cx="27526" cy="21731"/>
          </a:xfrm>
          <a:custGeom>
            <a:avLst/>
            <a:gdLst/>
            <a:ahLst/>
            <a:cxnLst>
              <a:cxn ang="0">
                <a:pos x="10" y="0"/>
              </a:cxn>
              <a:cxn ang="0">
                <a:pos x="12" y="1"/>
              </a:cxn>
              <a:cxn ang="0">
                <a:pos x="15" y="5"/>
              </a:cxn>
              <a:cxn ang="0">
                <a:pos x="17" y="6"/>
              </a:cxn>
              <a:cxn ang="0">
                <a:pos x="18" y="8"/>
              </a:cxn>
              <a:cxn ang="0">
                <a:pos x="19" y="9"/>
              </a:cxn>
              <a:cxn ang="0">
                <a:pos x="19" y="10"/>
              </a:cxn>
              <a:cxn ang="0">
                <a:pos x="19" y="14"/>
              </a:cxn>
              <a:cxn ang="0">
                <a:pos x="19" y="17"/>
              </a:cxn>
              <a:cxn ang="0">
                <a:pos x="0" y="17"/>
              </a:cxn>
              <a:cxn ang="0">
                <a:pos x="7" y="2"/>
              </a:cxn>
              <a:cxn ang="0">
                <a:pos x="10" y="0"/>
              </a:cxn>
            </a:cxnLst>
            <a:rect l="0" t="0" r="r" b="b"/>
            <a:pathLst>
              <a:path w="19" h="17">
                <a:moveTo>
                  <a:pt x="10" y="0"/>
                </a:moveTo>
                <a:lnTo>
                  <a:pt x="12" y="1"/>
                </a:lnTo>
                <a:lnTo>
                  <a:pt x="15" y="5"/>
                </a:lnTo>
                <a:lnTo>
                  <a:pt x="17" y="6"/>
                </a:lnTo>
                <a:lnTo>
                  <a:pt x="18" y="8"/>
                </a:lnTo>
                <a:lnTo>
                  <a:pt x="19" y="9"/>
                </a:lnTo>
                <a:lnTo>
                  <a:pt x="19" y="10"/>
                </a:lnTo>
                <a:lnTo>
                  <a:pt x="19" y="14"/>
                </a:lnTo>
                <a:lnTo>
                  <a:pt x="19" y="17"/>
                </a:lnTo>
                <a:lnTo>
                  <a:pt x="0" y="17"/>
                </a:lnTo>
                <a:lnTo>
                  <a:pt x="7" y="2"/>
                </a:lnTo>
                <a:lnTo>
                  <a:pt x="10" y="0"/>
                </a:lnTo>
                <a:close/>
              </a:path>
            </a:pathLst>
          </a:custGeom>
          <a:solidFill>
            <a:schemeClr val="bg2"/>
          </a:solidFill>
          <a:ln w="3175" cmpd="sng">
            <a:solidFill>
              <a:schemeClr val="bg1"/>
            </a:solidFill>
            <a:round/>
            <a:headEnd/>
            <a:tailEnd/>
          </a:ln>
          <a:effectLst/>
        </p:spPr>
        <p:txBody>
          <a:bodyPr/>
          <a:lstStyle/>
          <a:p>
            <a:endParaRPr lang="de-DE"/>
          </a:p>
        </p:txBody>
      </p:sp>
      <p:sp>
        <p:nvSpPr>
          <p:cNvPr id="806" name="Freeform 230">
            <a:extLst>
              <a:ext uri="{FF2B5EF4-FFF2-40B4-BE49-F238E27FC236}">
                <a16:creationId xmlns:a16="http://schemas.microsoft.com/office/drawing/2014/main" id="{05DC4710-CA0E-F64D-8BB8-B3F5123EB1CC}"/>
              </a:ext>
            </a:extLst>
          </p:cNvPr>
          <p:cNvSpPr>
            <a:spLocks/>
          </p:cNvSpPr>
          <p:nvPr/>
        </p:nvSpPr>
        <p:spPr bwMode="gray">
          <a:xfrm>
            <a:off x="4747205" y="777632"/>
            <a:ext cx="46360" cy="26077"/>
          </a:xfrm>
          <a:custGeom>
            <a:avLst/>
            <a:gdLst/>
            <a:ahLst/>
            <a:cxnLst>
              <a:cxn ang="0">
                <a:pos x="0" y="0"/>
              </a:cxn>
              <a:cxn ang="0">
                <a:pos x="6" y="0"/>
              </a:cxn>
              <a:cxn ang="0">
                <a:pos x="12" y="1"/>
              </a:cxn>
              <a:cxn ang="0">
                <a:pos x="16" y="3"/>
              </a:cxn>
              <a:cxn ang="0">
                <a:pos x="21" y="3"/>
              </a:cxn>
              <a:cxn ang="0">
                <a:pos x="26" y="6"/>
              </a:cxn>
              <a:cxn ang="0">
                <a:pos x="28" y="8"/>
              </a:cxn>
              <a:cxn ang="0">
                <a:pos x="31" y="10"/>
              </a:cxn>
              <a:cxn ang="0">
                <a:pos x="32" y="15"/>
              </a:cxn>
              <a:cxn ang="0">
                <a:pos x="28" y="17"/>
              </a:cxn>
              <a:cxn ang="0">
                <a:pos x="25" y="17"/>
              </a:cxn>
              <a:cxn ang="0">
                <a:pos x="20" y="18"/>
              </a:cxn>
              <a:cxn ang="0">
                <a:pos x="19" y="18"/>
              </a:cxn>
              <a:cxn ang="0">
                <a:pos x="16" y="20"/>
              </a:cxn>
              <a:cxn ang="0">
                <a:pos x="15" y="20"/>
              </a:cxn>
              <a:cxn ang="0">
                <a:pos x="13" y="21"/>
              </a:cxn>
              <a:cxn ang="0">
                <a:pos x="12" y="21"/>
              </a:cxn>
              <a:cxn ang="0">
                <a:pos x="11" y="21"/>
              </a:cxn>
              <a:cxn ang="0">
                <a:pos x="9" y="20"/>
              </a:cxn>
              <a:cxn ang="0">
                <a:pos x="9" y="18"/>
              </a:cxn>
              <a:cxn ang="0">
                <a:pos x="7" y="17"/>
              </a:cxn>
              <a:cxn ang="0">
                <a:pos x="7" y="13"/>
              </a:cxn>
              <a:cxn ang="0">
                <a:pos x="7" y="12"/>
              </a:cxn>
              <a:cxn ang="0">
                <a:pos x="9" y="9"/>
              </a:cxn>
              <a:cxn ang="0">
                <a:pos x="9" y="8"/>
              </a:cxn>
              <a:cxn ang="0">
                <a:pos x="0" y="8"/>
              </a:cxn>
              <a:cxn ang="0">
                <a:pos x="0" y="0"/>
              </a:cxn>
            </a:cxnLst>
            <a:rect l="0" t="0" r="r" b="b"/>
            <a:pathLst>
              <a:path w="32" h="21">
                <a:moveTo>
                  <a:pt x="0" y="0"/>
                </a:moveTo>
                <a:lnTo>
                  <a:pt x="6" y="0"/>
                </a:lnTo>
                <a:lnTo>
                  <a:pt x="12" y="1"/>
                </a:lnTo>
                <a:lnTo>
                  <a:pt x="16" y="3"/>
                </a:lnTo>
                <a:lnTo>
                  <a:pt x="21" y="3"/>
                </a:lnTo>
                <a:lnTo>
                  <a:pt x="26" y="6"/>
                </a:lnTo>
                <a:lnTo>
                  <a:pt x="28" y="8"/>
                </a:lnTo>
                <a:lnTo>
                  <a:pt x="31" y="10"/>
                </a:lnTo>
                <a:lnTo>
                  <a:pt x="32" y="15"/>
                </a:lnTo>
                <a:lnTo>
                  <a:pt x="28" y="17"/>
                </a:lnTo>
                <a:lnTo>
                  <a:pt x="25" y="17"/>
                </a:lnTo>
                <a:lnTo>
                  <a:pt x="20" y="18"/>
                </a:lnTo>
                <a:lnTo>
                  <a:pt x="19" y="18"/>
                </a:lnTo>
                <a:lnTo>
                  <a:pt x="16" y="20"/>
                </a:lnTo>
                <a:lnTo>
                  <a:pt x="15" y="20"/>
                </a:lnTo>
                <a:lnTo>
                  <a:pt x="13" y="21"/>
                </a:lnTo>
                <a:lnTo>
                  <a:pt x="12" y="21"/>
                </a:lnTo>
                <a:lnTo>
                  <a:pt x="11" y="21"/>
                </a:lnTo>
                <a:lnTo>
                  <a:pt x="9" y="20"/>
                </a:lnTo>
                <a:lnTo>
                  <a:pt x="9" y="18"/>
                </a:lnTo>
                <a:lnTo>
                  <a:pt x="7" y="17"/>
                </a:lnTo>
                <a:lnTo>
                  <a:pt x="7" y="13"/>
                </a:lnTo>
                <a:lnTo>
                  <a:pt x="7" y="12"/>
                </a:lnTo>
                <a:lnTo>
                  <a:pt x="9" y="9"/>
                </a:lnTo>
                <a:lnTo>
                  <a:pt x="9" y="8"/>
                </a:lnTo>
                <a:lnTo>
                  <a:pt x="0" y="8"/>
                </a:lnTo>
                <a:lnTo>
                  <a:pt x="0" y="0"/>
                </a:lnTo>
                <a:close/>
              </a:path>
            </a:pathLst>
          </a:custGeom>
          <a:solidFill>
            <a:schemeClr val="bg2"/>
          </a:solidFill>
          <a:ln w="3175" cmpd="sng">
            <a:solidFill>
              <a:schemeClr val="bg1"/>
            </a:solidFill>
            <a:round/>
            <a:headEnd/>
            <a:tailEnd/>
          </a:ln>
          <a:effectLst/>
        </p:spPr>
        <p:txBody>
          <a:bodyPr/>
          <a:lstStyle/>
          <a:p>
            <a:endParaRPr lang="de-DE"/>
          </a:p>
        </p:txBody>
      </p:sp>
      <p:sp>
        <p:nvSpPr>
          <p:cNvPr id="807" name="Freeform 231">
            <a:extLst>
              <a:ext uri="{FF2B5EF4-FFF2-40B4-BE49-F238E27FC236}">
                <a16:creationId xmlns:a16="http://schemas.microsoft.com/office/drawing/2014/main" id="{E320A2E5-305A-934D-A3C3-558D108F6F81}"/>
              </a:ext>
            </a:extLst>
          </p:cNvPr>
          <p:cNvSpPr>
            <a:spLocks/>
          </p:cNvSpPr>
          <p:nvPr/>
        </p:nvSpPr>
        <p:spPr bwMode="gray">
          <a:xfrm>
            <a:off x="4952927" y="918160"/>
            <a:ext cx="23180" cy="11590"/>
          </a:xfrm>
          <a:custGeom>
            <a:avLst/>
            <a:gdLst/>
            <a:ahLst/>
            <a:cxnLst>
              <a:cxn ang="0">
                <a:pos x="0" y="0"/>
              </a:cxn>
              <a:cxn ang="0">
                <a:pos x="16" y="5"/>
              </a:cxn>
              <a:cxn ang="0">
                <a:pos x="14" y="6"/>
              </a:cxn>
              <a:cxn ang="0">
                <a:pos x="10" y="6"/>
              </a:cxn>
              <a:cxn ang="0">
                <a:pos x="9" y="6"/>
              </a:cxn>
              <a:cxn ang="0">
                <a:pos x="7" y="5"/>
              </a:cxn>
              <a:cxn ang="0">
                <a:pos x="5" y="5"/>
              </a:cxn>
              <a:cxn ang="0">
                <a:pos x="3" y="5"/>
              </a:cxn>
              <a:cxn ang="0">
                <a:pos x="1" y="6"/>
              </a:cxn>
              <a:cxn ang="0">
                <a:pos x="0" y="9"/>
              </a:cxn>
              <a:cxn ang="0">
                <a:pos x="0" y="0"/>
              </a:cxn>
            </a:cxnLst>
            <a:rect l="0" t="0" r="r" b="b"/>
            <a:pathLst>
              <a:path w="16" h="9">
                <a:moveTo>
                  <a:pt x="0" y="0"/>
                </a:moveTo>
                <a:lnTo>
                  <a:pt x="16" y="5"/>
                </a:lnTo>
                <a:lnTo>
                  <a:pt x="14" y="6"/>
                </a:lnTo>
                <a:lnTo>
                  <a:pt x="10" y="6"/>
                </a:lnTo>
                <a:lnTo>
                  <a:pt x="9" y="6"/>
                </a:lnTo>
                <a:lnTo>
                  <a:pt x="7" y="5"/>
                </a:lnTo>
                <a:lnTo>
                  <a:pt x="5" y="5"/>
                </a:lnTo>
                <a:lnTo>
                  <a:pt x="3" y="5"/>
                </a:lnTo>
                <a:lnTo>
                  <a:pt x="1" y="6"/>
                </a:lnTo>
                <a:lnTo>
                  <a:pt x="0" y="9"/>
                </a:lnTo>
                <a:lnTo>
                  <a:pt x="0" y="0"/>
                </a:lnTo>
                <a:close/>
              </a:path>
            </a:pathLst>
          </a:custGeom>
          <a:solidFill>
            <a:schemeClr val="bg2"/>
          </a:solidFill>
          <a:ln w="3175" cmpd="sng">
            <a:solidFill>
              <a:schemeClr val="bg1"/>
            </a:solidFill>
            <a:round/>
            <a:headEnd/>
            <a:tailEnd/>
          </a:ln>
          <a:effectLst/>
        </p:spPr>
        <p:txBody>
          <a:bodyPr/>
          <a:lstStyle/>
          <a:p>
            <a:endParaRPr lang="de-DE"/>
          </a:p>
        </p:txBody>
      </p:sp>
      <p:sp>
        <p:nvSpPr>
          <p:cNvPr id="808" name="Freeform 300">
            <a:extLst>
              <a:ext uri="{FF2B5EF4-FFF2-40B4-BE49-F238E27FC236}">
                <a16:creationId xmlns:a16="http://schemas.microsoft.com/office/drawing/2014/main" id="{1CFC59B7-8A92-9F49-9312-8109DF704BF3}"/>
              </a:ext>
            </a:extLst>
          </p:cNvPr>
          <p:cNvSpPr>
            <a:spLocks/>
          </p:cNvSpPr>
          <p:nvPr/>
        </p:nvSpPr>
        <p:spPr bwMode="gray">
          <a:xfrm>
            <a:off x="9402047" y="1493495"/>
            <a:ext cx="5795" cy="20459"/>
          </a:xfrm>
          <a:custGeom>
            <a:avLst/>
            <a:gdLst/>
            <a:ahLst/>
            <a:cxnLst>
              <a:cxn ang="0">
                <a:pos x="0" y="16"/>
              </a:cxn>
              <a:cxn ang="0">
                <a:pos x="0" y="0"/>
              </a:cxn>
              <a:cxn ang="0">
                <a:pos x="4" y="0"/>
              </a:cxn>
              <a:cxn ang="0">
                <a:pos x="4" y="14"/>
              </a:cxn>
              <a:cxn ang="0">
                <a:pos x="0" y="16"/>
              </a:cxn>
            </a:cxnLst>
            <a:rect l="0" t="0" r="r" b="b"/>
            <a:pathLst>
              <a:path w="4" h="16">
                <a:moveTo>
                  <a:pt x="0" y="16"/>
                </a:moveTo>
                <a:lnTo>
                  <a:pt x="0" y="0"/>
                </a:lnTo>
                <a:lnTo>
                  <a:pt x="4" y="0"/>
                </a:lnTo>
                <a:lnTo>
                  <a:pt x="4" y="14"/>
                </a:lnTo>
                <a:lnTo>
                  <a:pt x="0" y="16"/>
                </a:lnTo>
                <a:close/>
              </a:path>
            </a:pathLst>
          </a:custGeom>
          <a:solidFill>
            <a:schemeClr val="bg2"/>
          </a:solidFill>
          <a:ln w="3175" cmpd="sng">
            <a:solidFill>
              <a:schemeClr val="bg1"/>
            </a:solidFill>
            <a:round/>
            <a:headEnd/>
            <a:tailEnd/>
          </a:ln>
          <a:effectLst/>
        </p:spPr>
        <p:txBody>
          <a:bodyPr/>
          <a:lstStyle/>
          <a:p>
            <a:endParaRPr lang="de-DE"/>
          </a:p>
        </p:txBody>
      </p:sp>
      <p:sp>
        <p:nvSpPr>
          <p:cNvPr id="809" name="Freeform 301">
            <a:extLst>
              <a:ext uri="{FF2B5EF4-FFF2-40B4-BE49-F238E27FC236}">
                <a16:creationId xmlns:a16="http://schemas.microsoft.com/office/drawing/2014/main" id="{C9DD56A5-3CAD-7E48-938E-980338BC9420}"/>
              </a:ext>
            </a:extLst>
          </p:cNvPr>
          <p:cNvSpPr>
            <a:spLocks/>
          </p:cNvSpPr>
          <p:nvPr/>
        </p:nvSpPr>
        <p:spPr bwMode="gray">
          <a:xfrm>
            <a:off x="9026821" y="1974287"/>
            <a:ext cx="7244" cy="12787"/>
          </a:xfrm>
          <a:custGeom>
            <a:avLst/>
            <a:gdLst/>
            <a:ahLst/>
            <a:cxnLst>
              <a:cxn ang="0">
                <a:pos x="0" y="10"/>
              </a:cxn>
              <a:cxn ang="0">
                <a:pos x="0" y="0"/>
              </a:cxn>
              <a:cxn ang="0">
                <a:pos x="5" y="8"/>
              </a:cxn>
              <a:cxn ang="0">
                <a:pos x="0" y="10"/>
              </a:cxn>
            </a:cxnLst>
            <a:rect l="0" t="0" r="r" b="b"/>
            <a:pathLst>
              <a:path w="5" h="10">
                <a:moveTo>
                  <a:pt x="0" y="10"/>
                </a:moveTo>
                <a:lnTo>
                  <a:pt x="0" y="0"/>
                </a:lnTo>
                <a:lnTo>
                  <a:pt x="5" y="8"/>
                </a:lnTo>
                <a:lnTo>
                  <a:pt x="0" y="10"/>
                </a:lnTo>
                <a:close/>
              </a:path>
            </a:pathLst>
          </a:custGeom>
          <a:solidFill>
            <a:schemeClr val="bg2"/>
          </a:solidFill>
          <a:ln w="3175" cmpd="sng">
            <a:solidFill>
              <a:schemeClr val="bg1"/>
            </a:solidFill>
            <a:round/>
            <a:headEnd/>
            <a:tailEnd/>
          </a:ln>
          <a:effectLst/>
        </p:spPr>
        <p:txBody>
          <a:bodyPr/>
          <a:lstStyle/>
          <a:p>
            <a:endParaRPr lang="de-DE"/>
          </a:p>
        </p:txBody>
      </p:sp>
      <p:sp>
        <p:nvSpPr>
          <p:cNvPr id="4" name="Title 3">
            <a:extLst>
              <a:ext uri="{FF2B5EF4-FFF2-40B4-BE49-F238E27FC236}">
                <a16:creationId xmlns:a16="http://schemas.microsoft.com/office/drawing/2014/main" id="{102A78DC-D4FE-6D46-91FC-237872A4E049}"/>
              </a:ext>
            </a:extLst>
          </p:cNvPr>
          <p:cNvSpPr>
            <a:spLocks noGrp="1"/>
          </p:cNvSpPr>
          <p:nvPr>
            <p:ph type="title"/>
          </p:nvPr>
        </p:nvSpPr>
        <p:spPr>
          <a:xfrm>
            <a:off x="287925" y="4547960"/>
            <a:ext cx="10896336" cy="473666"/>
          </a:xfrm>
        </p:spPr>
        <p:txBody>
          <a:bodyPr/>
          <a:lstStyle/>
          <a:p>
            <a:r>
              <a:rPr lang="de-DE" sz="3600" dirty="0" err="1"/>
              <a:t>Dev</a:t>
            </a:r>
            <a:r>
              <a:rPr lang="de-DE" sz="3600" dirty="0"/>
              <a:t> Challenges – Solution </a:t>
            </a:r>
            <a:r>
              <a:rPr lang="de-DE" sz="3600" dirty="0" err="1"/>
              <a:t>Presentation</a:t>
            </a:r>
            <a:endParaRPr lang="en-DE" dirty="0"/>
          </a:p>
        </p:txBody>
      </p:sp>
    </p:spTree>
    <p:extLst>
      <p:ext uri="{BB962C8B-B14F-4D97-AF65-F5344CB8AC3E}">
        <p14:creationId xmlns:p14="http://schemas.microsoft.com/office/powerpoint/2010/main" val="695160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5F039D-C653-33E1-5CD9-295ABF32C832}"/>
              </a:ext>
            </a:extLst>
          </p:cNvPr>
          <p:cNvSpPr>
            <a:spLocks noGrp="1"/>
          </p:cNvSpPr>
          <p:nvPr>
            <p:ph type="body" sz="quarter" idx="10"/>
          </p:nvPr>
        </p:nvSpPr>
        <p:spPr>
          <a:xfrm>
            <a:off x="503869" y="1620000"/>
            <a:ext cx="11182288" cy="4734000"/>
          </a:xfrm>
        </p:spPr>
        <p:txBody>
          <a:bodyPr>
            <a:normAutofit/>
          </a:bodyPr>
          <a:lstStyle/>
          <a:p>
            <a:r>
              <a:rPr lang="en-US" dirty="0"/>
              <a:t>1. Statement that returns per item, how often it was allocated correctly and incorrectly</a:t>
            </a:r>
            <a:br>
              <a:rPr lang="en-US" dirty="0"/>
            </a:br>
            <a:r>
              <a:rPr lang="en-US" dirty="0"/>
              <a:t>2. Statement that returns per location, how often it was allocated correctly and incorrectly</a:t>
            </a:r>
            <a:br>
              <a:rPr lang="en-US" dirty="0"/>
            </a:br>
            <a:r>
              <a:rPr lang="en-US" dirty="0"/>
              <a:t>3. Statements that return the per item and location statistics for execution runs on Mondays</a:t>
            </a:r>
            <a:br>
              <a:rPr lang="en-US" dirty="0"/>
            </a:br>
            <a:r>
              <a:rPr lang="en-US" dirty="0"/>
              <a:t>4. </a:t>
            </a:r>
            <a:r>
              <a:rPr lang="en-US" b="1" dirty="0"/>
              <a:t>Statements that return the per item and location statistics for the last 10 execution runs</a:t>
            </a:r>
            <a:br>
              <a:rPr lang="en-US" dirty="0"/>
            </a:br>
            <a:r>
              <a:rPr lang="en-US" dirty="0"/>
              <a:t>5. Statement that returns the most correctly allocated item</a:t>
            </a:r>
          </a:p>
        </p:txBody>
      </p:sp>
      <p:sp>
        <p:nvSpPr>
          <p:cNvPr id="3" name="Title 2">
            <a:extLst>
              <a:ext uri="{FF2B5EF4-FFF2-40B4-BE49-F238E27FC236}">
                <a16:creationId xmlns:a16="http://schemas.microsoft.com/office/drawing/2014/main" id="{26143794-C44C-9CEC-C767-497F7DAD411E}"/>
              </a:ext>
            </a:extLst>
          </p:cNvPr>
          <p:cNvSpPr>
            <a:spLocks noGrp="1"/>
          </p:cNvSpPr>
          <p:nvPr>
            <p:ph type="title"/>
          </p:nvPr>
        </p:nvSpPr>
        <p:spPr/>
        <p:txBody>
          <a:bodyPr/>
          <a:lstStyle/>
          <a:p>
            <a:r>
              <a:rPr lang="en-US" sz="2400" dirty="0">
                <a:cs typeface="Calibri"/>
              </a:rPr>
              <a:t>Dev Challenge 2 (Database creation and querying) cont.</a:t>
            </a:r>
            <a:endParaRPr lang="en-US" dirty="0"/>
          </a:p>
        </p:txBody>
      </p:sp>
      <p:pic>
        <p:nvPicPr>
          <p:cNvPr id="5" name="Picture 4">
            <a:extLst>
              <a:ext uri="{FF2B5EF4-FFF2-40B4-BE49-F238E27FC236}">
                <a16:creationId xmlns:a16="http://schemas.microsoft.com/office/drawing/2014/main" id="{8C973CFF-6DF9-81F4-835A-4D5EC8882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869" y="3278540"/>
            <a:ext cx="11378045" cy="2491791"/>
          </a:xfrm>
          <a:prstGeom prst="rect">
            <a:avLst/>
          </a:prstGeom>
        </p:spPr>
      </p:pic>
      <p:pic>
        <p:nvPicPr>
          <p:cNvPr id="6" name="Picture 5">
            <a:extLst>
              <a:ext uri="{FF2B5EF4-FFF2-40B4-BE49-F238E27FC236}">
                <a16:creationId xmlns:a16="http://schemas.microsoft.com/office/drawing/2014/main" id="{6BEBD7E9-0D4D-0187-CD0A-020BA73839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868" y="3278540"/>
            <a:ext cx="11378045" cy="3515815"/>
          </a:xfrm>
          <a:prstGeom prst="rect">
            <a:avLst/>
          </a:prstGeom>
        </p:spPr>
      </p:pic>
      <p:sp>
        <p:nvSpPr>
          <p:cNvPr id="9" name="TextBox 8">
            <a:extLst>
              <a:ext uri="{FF2B5EF4-FFF2-40B4-BE49-F238E27FC236}">
                <a16:creationId xmlns:a16="http://schemas.microsoft.com/office/drawing/2014/main" id="{02FDB27B-8168-8D34-EA80-C696C5770D32}"/>
              </a:ext>
            </a:extLst>
          </p:cNvPr>
          <p:cNvSpPr txBox="1"/>
          <p:nvPr/>
        </p:nvSpPr>
        <p:spPr>
          <a:xfrm>
            <a:off x="396433" y="1219269"/>
            <a:ext cx="6094070" cy="399981"/>
          </a:xfrm>
          <a:prstGeom prst="rect">
            <a:avLst/>
          </a:prstGeom>
          <a:noFill/>
        </p:spPr>
        <p:txBody>
          <a:bodyPr wrap="square">
            <a:spAutoFit/>
          </a:bodyPr>
          <a:lstStyle/>
          <a:p>
            <a:pPr marL="342900" marR="0" lvl="0" indent="-342900" algn="l" defTabSz="1088231" rtl="0" eaLnBrk="1" fontAlgn="auto" latinLnBrk="0" hangingPunct="1">
              <a:lnSpc>
                <a:spcPct val="100000"/>
              </a:lnSpc>
              <a:spcBef>
                <a:spcPts val="2999"/>
              </a:spcBef>
              <a:spcAft>
                <a:spcPts val="0"/>
              </a:spcAft>
              <a:buClr>
                <a:srgbClr val="F0AB00"/>
              </a:buClr>
              <a:buSzPct val="80000"/>
              <a:buFont typeface="Arial" panose="020B0604020202020204" pitchFamily="34" charset="0"/>
              <a:buChar char="•"/>
              <a:tabLst/>
              <a:defRPr/>
            </a:pPr>
            <a:r>
              <a:rPr kumimoji="0" lang="en-US" sz="1999" b="0" i="0" u="none" strike="noStrike" kern="1200" cap="none" spc="0" normalizeH="0" baseline="0" noProof="0" dirty="0">
                <a:ln>
                  <a:noFill/>
                </a:ln>
                <a:solidFill>
                  <a:srgbClr val="000000"/>
                </a:solidFill>
                <a:effectLst/>
                <a:uLnTx/>
                <a:uFillTx/>
                <a:latin typeface="Arial"/>
                <a:ea typeface="+mn-ea"/>
                <a:cs typeface="+mn-cs"/>
              </a:rPr>
              <a:t>Solution (2)</a:t>
            </a:r>
          </a:p>
        </p:txBody>
      </p:sp>
    </p:spTree>
    <p:extLst>
      <p:ext uri="{BB962C8B-B14F-4D97-AF65-F5344CB8AC3E}">
        <p14:creationId xmlns:p14="http://schemas.microsoft.com/office/powerpoint/2010/main" val="441162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5F039D-C653-33E1-5CD9-295ABF32C832}"/>
              </a:ext>
            </a:extLst>
          </p:cNvPr>
          <p:cNvSpPr>
            <a:spLocks noGrp="1"/>
          </p:cNvSpPr>
          <p:nvPr>
            <p:ph type="body" sz="quarter" idx="10"/>
          </p:nvPr>
        </p:nvSpPr>
        <p:spPr>
          <a:xfrm>
            <a:off x="503869" y="1620000"/>
            <a:ext cx="11182288" cy="4734000"/>
          </a:xfrm>
        </p:spPr>
        <p:txBody>
          <a:bodyPr>
            <a:normAutofit/>
          </a:bodyPr>
          <a:lstStyle/>
          <a:p>
            <a:r>
              <a:rPr lang="en-US" dirty="0"/>
              <a:t>1. Statement that returns per item, how often it was allocated correctly and incorrectly</a:t>
            </a:r>
            <a:br>
              <a:rPr lang="en-US" dirty="0"/>
            </a:br>
            <a:r>
              <a:rPr lang="en-US" dirty="0"/>
              <a:t>2. Statement that returns per location, how often it was allocated correctly and incorrectly</a:t>
            </a:r>
            <a:br>
              <a:rPr lang="en-US" dirty="0"/>
            </a:br>
            <a:r>
              <a:rPr lang="en-US" dirty="0"/>
              <a:t>3. Statements that return the per item and location statistics for execution runs on Mondays</a:t>
            </a:r>
            <a:br>
              <a:rPr lang="en-US" dirty="0"/>
            </a:br>
            <a:r>
              <a:rPr lang="en-US" dirty="0"/>
              <a:t>4. </a:t>
            </a:r>
            <a:r>
              <a:rPr lang="en-US" b="1" dirty="0"/>
              <a:t>Statements that return the per item and location statistics for the last 10 execution runs</a:t>
            </a:r>
            <a:br>
              <a:rPr lang="en-US" dirty="0"/>
            </a:br>
            <a:r>
              <a:rPr lang="en-US" dirty="0"/>
              <a:t>5. Statement that returns the most correctly allocated item</a:t>
            </a:r>
          </a:p>
        </p:txBody>
      </p:sp>
      <p:sp>
        <p:nvSpPr>
          <p:cNvPr id="3" name="Title 2">
            <a:extLst>
              <a:ext uri="{FF2B5EF4-FFF2-40B4-BE49-F238E27FC236}">
                <a16:creationId xmlns:a16="http://schemas.microsoft.com/office/drawing/2014/main" id="{26143794-C44C-9CEC-C767-497F7DAD411E}"/>
              </a:ext>
            </a:extLst>
          </p:cNvPr>
          <p:cNvSpPr>
            <a:spLocks noGrp="1"/>
          </p:cNvSpPr>
          <p:nvPr>
            <p:ph type="title"/>
          </p:nvPr>
        </p:nvSpPr>
        <p:spPr/>
        <p:txBody>
          <a:bodyPr/>
          <a:lstStyle/>
          <a:p>
            <a:r>
              <a:rPr lang="en-US" sz="2400" dirty="0">
                <a:cs typeface="Calibri"/>
              </a:rPr>
              <a:t>Dev Challenge 2 (Database creation and querying) cont.</a:t>
            </a:r>
            <a:endParaRPr lang="en-US" dirty="0"/>
          </a:p>
        </p:txBody>
      </p:sp>
      <p:pic>
        <p:nvPicPr>
          <p:cNvPr id="5" name="Picture 4">
            <a:extLst>
              <a:ext uri="{FF2B5EF4-FFF2-40B4-BE49-F238E27FC236}">
                <a16:creationId xmlns:a16="http://schemas.microsoft.com/office/drawing/2014/main" id="{8C973CFF-6DF9-81F4-835A-4D5EC8882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869" y="3278540"/>
            <a:ext cx="11378045" cy="2491791"/>
          </a:xfrm>
          <a:prstGeom prst="rect">
            <a:avLst/>
          </a:prstGeom>
        </p:spPr>
      </p:pic>
      <p:pic>
        <p:nvPicPr>
          <p:cNvPr id="8" name="Picture 7">
            <a:extLst>
              <a:ext uri="{FF2B5EF4-FFF2-40B4-BE49-F238E27FC236}">
                <a16:creationId xmlns:a16="http://schemas.microsoft.com/office/drawing/2014/main" id="{96F96BD3-13CB-47AE-733C-997857CF7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867" y="3303522"/>
            <a:ext cx="11357720" cy="3305096"/>
          </a:xfrm>
          <a:prstGeom prst="rect">
            <a:avLst/>
          </a:prstGeom>
        </p:spPr>
      </p:pic>
      <p:sp>
        <p:nvSpPr>
          <p:cNvPr id="9" name="TextBox 8">
            <a:extLst>
              <a:ext uri="{FF2B5EF4-FFF2-40B4-BE49-F238E27FC236}">
                <a16:creationId xmlns:a16="http://schemas.microsoft.com/office/drawing/2014/main" id="{02FDB27B-8168-8D34-EA80-C696C5770D32}"/>
              </a:ext>
            </a:extLst>
          </p:cNvPr>
          <p:cNvSpPr txBox="1"/>
          <p:nvPr/>
        </p:nvSpPr>
        <p:spPr>
          <a:xfrm>
            <a:off x="396433" y="1219269"/>
            <a:ext cx="6094070" cy="399981"/>
          </a:xfrm>
          <a:prstGeom prst="rect">
            <a:avLst/>
          </a:prstGeom>
          <a:noFill/>
        </p:spPr>
        <p:txBody>
          <a:bodyPr wrap="square">
            <a:spAutoFit/>
          </a:bodyPr>
          <a:lstStyle/>
          <a:p>
            <a:pPr marL="342900" marR="0" lvl="0" indent="-342900" algn="l" defTabSz="1088231" rtl="0" eaLnBrk="1" fontAlgn="auto" latinLnBrk="0" hangingPunct="1">
              <a:lnSpc>
                <a:spcPct val="100000"/>
              </a:lnSpc>
              <a:spcBef>
                <a:spcPts val="2999"/>
              </a:spcBef>
              <a:spcAft>
                <a:spcPts val="0"/>
              </a:spcAft>
              <a:buClr>
                <a:srgbClr val="F0AB00"/>
              </a:buClr>
              <a:buSzPct val="80000"/>
              <a:buFont typeface="Arial" panose="020B0604020202020204" pitchFamily="34" charset="0"/>
              <a:buChar char="•"/>
              <a:tabLst/>
              <a:defRPr/>
            </a:pPr>
            <a:r>
              <a:rPr kumimoji="0" lang="en-US" sz="1999" b="0" i="0" u="none" strike="noStrike" kern="1200" cap="none" spc="0" normalizeH="0" baseline="0" noProof="0" dirty="0">
                <a:ln>
                  <a:noFill/>
                </a:ln>
                <a:solidFill>
                  <a:srgbClr val="000000"/>
                </a:solidFill>
                <a:effectLst/>
                <a:uLnTx/>
                <a:uFillTx/>
                <a:latin typeface="Arial"/>
                <a:ea typeface="+mn-ea"/>
                <a:cs typeface="+mn-cs"/>
              </a:rPr>
              <a:t>Solution (2)</a:t>
            </a:r>
          </a:p>
        </p:txBody>
      </p:sp>
    </p:spTree>
    <p:extLst>
      <p:ext uri="{BB962C8B-B14F-4D97-AF65-F5344CB8AC3E}">
        <p14:creationId xmlns:p14="http://schemas.microsoft.com/office/powerpoint/2010/main" val="1900118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5F039D-C653-33E1-5CD9-295ABF32C832}"/>
              </a:ext>
            </a:extLst>
          </p:cNvPr>
          <p:cNvSpPr>
            <a:spLocks noGrp="1"/>
          </p:cNvSpPr>
          <p:nvPr>
            <p:ph type="body" sz="quarter" idx="10"/>
          </p:nvPr>
        </p:nvSpPr>
        <p:spPr>
          <a:xfrm>
            <a:off x="503869" y="1620000"/>
            <a:ext cx="11182288" cy="4734000"/>
          </a:xfrm>
        </p:spPr>
        <p:txBody>
          <a:bodyPr>
            <a:normAutofit/>
          </a:bodyPr>
          <a:lstStyle/>
          <a:p>
            <a:r>
              <a:rPr lang="en-US" dirty="0"/>
              <a:t>1. Statement that returns per item, how often it was allocated correctly and incorrectly</a:t>
            </a:r>
            <a:br>
              <a:rPr lang="en-US" dirty="0"/>
            </a:br>
            <a:r>
              <a:rPr lang="en-US" dirty="0"/>
              <a:t>2. Statement that returns per location, how often it was allocated correctly and incorrectly</a:t>
            </a:r>
            <a:br>
              <a:rPr lang="en-US" dirty="0"/>
            </a:br>
            <a:r>
              <a:rPr lang="en-US" dirty="0"/>
              <a:t>3. Statements that return the per item and location statistics for execution runs on Mondays</a:t>
            </a:r>
            <a:br>
              <a:rPr lang="en-US" dirty="0"/>
            </a:br>
            <a:r>
              <a:rPr lang="en-US" dirty="0"/>
              <a:t>4. Statements that return the per item and location statistics for the last 10 execution runs</a:t>
            </a:r>
            <a:br>
              <a:rPr lang="en-US" dirty="0"/>
            </a:br>
            <a:r>
              <a:rPr lang="en-US" dirty="0"/>
              <a:t>5. </a:t>
            </a:r>
            <a:r>
              <a:rPr lang="en-US" b="1" dirty="0"/>
              <a:t>Statement that returns the most correctly allocated item</a:t>
            </a:r>
          </a:p>
        </p:txBody>
      </p:sp>
      <p:sp>
        <p:nvSpPr>
          <p:cNvPr id="3" name="Title 2">
            <a:extLst>
              <a:ext uri="{FF2B5EF4-FFF2-40B4-BE49-F238E27FC236}">
                <a16:creationId xmlns:a16="http://schemas.microsoft.com/office/drawing/2014/main" id="{26143794-C44C-9CEC-C767-497F7DAD411E}"/>
              </a:ext>
            </a:extLst>
          </p:cNvPr>
          <p:cNvSpPr>
            <a:spLocks noGrp="1"/>
          </p:cNvSpPr>
          <p:nvPr>
            <p:ph type="title"/>
          </p:nvPr>
        </p:nvSpPr>
        <p:spPr/>
        <p:txBody>
          <a:bodyPr/>
          <a:lstStyle/>
          <a:p>
            <a:r>
              <a:rPr lang="en-US" sz="2400" dirty="0">
                <a:cs typeface="Calibri"/>
              </a:rPr>
              <a:t>Dev Challenge 2 (Database creation and querying) cont.</a:t>
            </a:r>
            <a:endParaRPr lang="en-US" dirty="0"/>
          </a:p>
        </p:txBody>
      </p:sp>
      <p:pic>
        <p:nvPicPr>
          <p:cNvPr id="5" name="Picture 4">
            <a:extLst>
              <a:ext uri="{FF2B5EF4-FFF2-40B4-BE49-F238E27FC236}">
                <a16:creationId xmlns:a16="http://schemas.microsoft.com/office/drawing/2014/main" id="{8C973CFF-6DF9-81F4-835A-4D5EC8882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869" y="3278540"/>
            <a:ext cx="11378045" cy="2491791"/>
          </a:xfrm>
          <a:prstGeom prst="rect">
            <a:avLst/>
          </a:prstGeom>
        </p:spPr>
      </p:pic>
      <p:pic>
        <p:nvPicPr>
          <p:cNvPr id="6" name="Picture 5">
            <a:extLst>
              <a:ext uri="{FF2B5EF4-FFF2-40B4-BE49-F238E27FC236}">
                <a16:creationId xmlns:a16="http://schemas.microsoft.com/office/drawing/2014/main" id="{8521AA9D-C02F-7237-35E2-171F27E486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869" y="3278540"/>
            <a:ext cx="11375538" cy="3298906"/>
          </a:xfrm>
          <a:prstGeom prst="rect">
            <a:avLst/>
          </a:prstGeom>
        </p:spPr>
      </p:pic>
      <p:sp>
        <p:nvSpPr>
          <p:cNvPr id="7" name="TextBox 6">
            <a:extLst>
              <a:ext uri="{FF2B5EF4-FFF2-40B4-BE49-F238E27FC236}">
                <a16:creationId xmlns:a16="http://schemas.microsoft.com/office/drawing/2014/main" id="{9CEBDB62-3C33-FC62-6BFF-56BDE9FC5BDF}"/>
              </a:ext>
            </a:extLst>
          </p:cNvPr>
          <p:cNvSpPr txBox="1"/>
          <p:nvPr/>
        </p:nvSpPr>
        <p:spPr>
          <a:xfrm>
            <a:off x="396433" y="1219269"/>
            <a:ext cx="6094070" cy="399981"/>
          </a:xfrm>
          <a:prstGeom prst="rect">
            <a:avLst/>
          </a:prstGeom>
          <a:noFill/>
        </p:spPr>
        <p:txBody>
          <a:bodyPr wrap="square">
            <a:spAutoFit/>
          </a:bodyPr>
          <a:lstStyle/>
          <a:p>
            <a:pPr marL="342900" marR="0" lvl="0" indent="-342900" algn="l" defTabSz="1088231" rtl="0" eaLnBrk="1" fontAlgn="auto" latinLnBrk="0" hangingPunct="1">
              <a:lnSpc>
                <a:spcPct val="100000"/>
              </a:lnSpc>
              <a:spcBef>
                <a:spcPts val="2999"/>
              </a:spcBef>
              <a:spcAft>
                <a:spcPts val="0"/>
              </a:spcAft>
              <a:buClr>
                <a:srgbClr val="F0AB00"/>
              </a:buClr>
              <a:buSzPct val="80000"/>
              <a:buFont typeface="Arial" panose="020B0604020202020204" pitchFamily="34" charset="0"/>
              <a:buChar char="•"/>
              <a:tabLst/>
              <a:defRPr/>
            </a:pPr>
            <a:r>
              <a:rPr kumimoji="0" lang="en-US" sz="1999" b="0" i="0" u="none" strike="noStrike" kern="1200" cap="none" spc="0" normalizeH="0" baseline="0" noProof="0" dirty="0">
                <a:ln>
                  <a:noFill/>
                </a:ln>
                <a:solidFill>
                  <a:srgbClr val="000000"/>
                </a:solidFill>
                <a:effectLst/>
                <a:uLnTx/>
                <a:uFillTx/>
                <a:latin typeface="Arial"/>
                <a:ea typeface="+mn-ea"/>
                <a:cs typeface="+mn-cs"/>
              </a:rPr>
              <a:t>Solution (2)</a:t>
            </a:r>
          </a:p>
        </p:txBody>
      </p:sp>
    </p:spTree>
    <p:extLst>
      <p:ext uri="{BB962C8B-B14F-4D97-AF65-F5344CB8AC3E}">
        <p14:creationId xmlns:p14="http://schemas.microsoft.com/office/powerpoint/2010/main" val="1323322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4F1FAC-ED99-8370-87B4-717DF5BCB3AD}"/>
              </a:ext>
            </a:extLst>
          </p:cNvPr>
          <p:cNvSpPr>
            <a:spLocks noGrp="1"/>
          </p:cNvSpPr>
          <p:nvPr>
            <p:ph type="body" sz="quarter" idx="10"/>
          </p:nvPr>
        </p:nvSpPr>
        <p:spPr>
          <a:xfrm>
            <a:off x="503868" y="1620000"/>
            <a:ext cx="11186481" cy="4716000"/>
          </a:xfrm>
        </p:spPr>
        <p:txBody>
          <a:bodyPr>
            <a:normAutofit lnSpcReduction="10000"/>
          </a:bodyPr>
          <a:lstStyle/>
          <a:p>
            <a:pPr marL="342900" indent="-342900">
              <a:buFont typeface="Arial" panose="020B0604020202020204" pitchFamily="34" charset="0"/>
              <a:buChar char="•"/>
            </a:pPr>
            <a:r>
              <a:rPr lang="en-US" b="1" dirty="0"/>
              <a:t>Goal: </a:t>
            </a:r>
            <a:r>
              <a:rPr lang="en-US" dirty="0"/>
              <a:t>Create a React app for random item allocation</a:t>
            </a:r>
          </a:p>
          <a:p>
            <a:pPr marL="342900" indent="-342900">
              <a:buFont typeface="Arial" panose="020B0604020202020204" pitchFamily="34" charset="0"/>
              <a:buChar char="•"/>
            </a:pPr>
            <a:r>
              <a:rPr lang="en-US" b="1" dirty="0"/>
              <a:t>Functional Requirements:</a:t>
            </a:r>
          </a:p>
          <a:p>
            <a:pPr marL="522810" lvl="1" indent="-342900">
              <a:buFont typeface="+mj-lt"/>
              <a:buAutoNum type="arabicPeriod"/>
            </a:pPr>
            <a:r>
              <a:rPr lang="en-US" i="1" dirty="0"/>
              <a:t>The user can input the kitchen and bathroom items</a:t>
            </a:r>
            <a:br>
              <a:rPr lang="en-US" dirty="0"/>
            </a:br>
            <a:r>
              <a:rPr lang="en-US" b="1" dirty="0"/>
              <a:t>Solution</a:t>
            </a:r>
            <a:r>
              <a:rPr lang="en-US" dirty="0"/>
              <a:t>: Two input fields, one for kitchen items one for bathroom items; user can type an item and hit enter or an add button. </a:t>
            </a:r>
            <a:br>
              <a:rPr lang="en-US" dirty="0"/>
            </a:br>
            <a:r>
              <a:rPr lang="en-US" dirty="0"/>
              <a:t>The items are collected in a table showing </a:t>
            </a:r>
            <a:r>
              <a:rPr lang="en-US" i="1" dirty="0"/>
              <a:t>id</a:t>
            </a:r>
            <a:r>
              <a:rPr lang="en-US" dirty="0"/>
              <a:t>, </a:t>
            </a:r>
            <a:r>
              <a:rPr lang="en-US" i="1" dirty="0"/>
              <a:t>name</a:t>
            </a:r>
            <a:r>
              <a:rPr lang="en-US" dirty="0"/>
              <a:t>, and </a:t>
            </a:r>
            <a:r>
              <a:rPr lang="en-US" i="1" dirty="0"/>
              <a:t>location </a:t>
            </a:r>
            <a:r>
              <a:rPr lang="en-US" dirty="0"/>
              <a:t>per item</a:t>
            </a:r>
            <a:br>
              <a:rPr lang="en-US" dirty="0"/>
            </a:br>
            <a:r>
              <a:rPr lang="en-US" dirty="0"/>
              <a:t>The items can be deleted using dedicated buttons</a:t>
            </a:r>
            <a:endParaRPr lang="en-US" i="1" dirty="0"/>
          </a:p>
          <a:p>
            <a:pPr marL="522810" lvl="1" indent="-342900">
              <a:buFont typeface="+mj-lt"/>
              <a:buAutoNum type="arabicPeriod"/>
            </a:pPr>
            <a:r>
              <a:rPr lang="en-US" i="1" dirty="0"/>
              <a:t>Upon clicking on a button, the allocation results are shown to the user</a:t>
            </a:r>
            <a:br>
              <a:rPr lang="en-US" i="1" dirty="0"/>
            </a:br>
            <a:r>
              <a:rPr lang="en-US" b="1" dirty="0"/>
              <a:t>Solution</a:t>
            </a:r>
            <a:r>
              <a:rPr lang="en-US" dirty="0"/>
              <a:t>: Allocation result table that shows item </a:t>
            </a:r>
            <a:r>
              <a:rPr lang="en-US" i="1" dirty="0"/>
              <a:t>id</a:t>
            </a:r>
            <a:r>
              <a:rPr lang="en-US" dirty="0"/>
              <a:t>, </a:t>
            </a:r>
            <a:r>
              <a:rPr lang="en-US" i="1" dirty="0"/>
              <a:t>allocated location</a:t>
            </a:r>
            <a:r>
              <a:rPr lang="en-US" dirty="0"/>
              <a:t>, and allocation </a:t>
            </a:r>
            <a:r>
              <a:rPr lang="en-US" i="1" dirty="0"/>
              <a:t>correctness.</a:t>
            </a:r>
          </a:p>
          <a:p>
            <a:pPr marL="522810" lvl="1" indent="-342900">
              <a:buFont typeface="+mj-lt"/>
              <a:buAutoNum type="arabicPeriod"/>
            </a:pPr>
            <a:r>
              <a:rPr lang="en-US" i="1" dirty="0"/>
              <a:t>Input must be validated:  the numbers of kitchen items and bathroom items have to be an even</a:t>
            </a:r>
            <a:br>
              <a:rPr lang="en-US" i="1" dirty="0"/>
            </a:br>
            <a:r>
              <a:rPr lang="en-US" b="1" dirty="0"/>
              <a:t>Solution: </a:t>
            </a:r>
            <a:r>
              <a:rPr lang="en-US" dirty="0"/>
              <a:t>Button that is (1) </a:t>
            </a:r>
            <a:r>
              <a:rPr lang="en-US" i="1" dirty="0"/>
              <a:t>disabled and </a:t>
            </a:r>
            <a:r>
              <a:rPr lang="en-US" dirty="0">
                <a:solidFill>
                  <a:srgbClr val="FF0000"/>
                </a:solidFill>
              </a:rPr>
              <a:t>red</a:t>
            </a:r>
            <a:r>
              <a:rPr lang="en-US" dirty="0"/>
              <a:t> indicating that the number of items per location must be even, if the number if kitchen items is </a:t>
            </a:r>
            <a:r>
              <a:rPr lang="en-US" i="1" dirty="0"/>
              <a:t>uneven</a:t>
            </a:r>
            <a:r>
              <a:rPr lang="en-US" dirty="0"/>
              <a:t> or 0 or if number if bathroom items is </a:t>
            </a:r>
            <a:r>
              <a:rPr lang="en-US" i="1" dirty="0"/>
              <a:t>uneven</a:t>
            </a:r>
            <a:r>
              <a:rPr lang="en-US" dirty="0"/>
              <a:t> or 0; </a:t>
            </a:r>
            <a:br>
              <a:rPr lang="en-US" dirty="0"/>
            </a:br>
            <a:r>
              <a:rPr lang="en-US" dirty="0"/>
              <a:t>is (2) </a:t>
            </a:r>
            <a:r>
              <a:rPr lang="en-US" i="1" dirty="0"/>
              <a:t>enabled</a:t>
            </a:r>
            <a:r>
              <a:rPr lang="en-US" dirty="0"/>
              <a:t> and </a:t>
            </a:r>
            <a:r>
              <a:rPr lang="en-US" dirty="0">
                <a:solidFill>
                  <a:srgbClr val="0070C0"/>
                </a:solidFill>
              </a:rPr>
              <a:t>blue</a:t>
            </a:r>
            <a:r>
              <a:rPr lang="en-US" dirty="0"/>
              <a:t> if the input is valid. </a:t>
            </a:r>
          </a:p>
          <a:p>
            <a:pPr marL="522810" lvl="1" indent="-342900">
              <a:buFont typeface="+mj-lt"/>
              <a:buAutoNum type="arabicPeriod"/>
            </a:pPr>
            <a:r>
              <a:rPr lang="en-US" i="1" dirty="0"/>
              <a:t>(1) Allocation statistics per item and per location must be displayed; (2) keep statistics of removed items</a:t>
            </a:r>
            <a:br>
              <a:rPr lang="en-US" i="1" dirty="0"/>
            </a:br>
            <a:r>
              <a:rPr lang="en-US" b="1" dirty="0"/>
              <a:t>Solution: </a:t>
            </a:r>
            <a:r>
              <a:rPr lang="en-US" dirty="0"/>
              <a:t>Two tables: one for item allocation statistics and one for location allocation statistics. Stored in separate statistics maps so items are kept.</a:t>
            </a:r>
            <a:endParaRPr lang="en-US" i="1" dirty="0"/>
          </a:p>
          <a:p>
            <a:pPr marL="522810" lvl="1" indent="-342900">
              <a:buFont typeface="+mj-lt"/>
              <a:buAutoNum type="arabicPeriod"/>
            </a:pPr>
            <a:endParaRPr lang="en-US" i="1" dirty="0"/>
          </a:p>
          <a:p>
            <a:pPr marL="522810" lvl="1" indent="-342900">
              <a:buFont typeface="+mj-lt"/>
              <a:buAutoNum type="arabicPeriod"/>
            </a:pPr>
            <a:endParaRPr lang="en-US"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p:txBody>
      </p:sp>
      <p:sp>
        <p:nvSpPr>
          <p:cNvPr id="3" name="Title 2">
            <a:extLst>
              <a:ext uri="{FF2B5EF4-FFF2-40B4-BE49-F238E27FC236}">
                <a16:creationId xmlns:a16="http://schemas.microsoft.com/office/drawing/2014/main" id="{7EB9F026-4740-6E53-E3D8-7FBA9C61A0A3}"/>
              </a:ext>
            </a:extLst>
          </p:cNvPr>
          <p:cNvSpPr>
            <a:spLocks noGrp="1"/>
          </p:cNvSpPr>
          <p:nvPr>
            <p:ph type="title"/>
          </p:nvPr>
        </p:nvSpPr>
        <p:spPr>
          <a:xfrm>
            <a:off x="503870" y="504000"/>
            <a:ext cx="11183564" cy="369332"/>
          </a:xfrm>
        </p:spPr>
        <p:txBody>
          <a:bodyPr/>
          <a:lstStyle/>
          <a:p>
            <a:r>
              <a:rPr lang="en-US" sz="2400" dirty="0">
                <a:cs typeface="Calibri"/>
              </a:rPr>
              <a:t>Dev Challenge 3 (React app)</a:t>
            </a:r>
            <a:endParaRPr lang="en-US" dirty="0"/>
          </a:p>
        </p:txBody>
      </p:sp>
    </p:spTree>
    <p:extLst>
      <p:ext uri="{BB962C8B-B14F-4D97-AF65-F5344CB8AC3E}">
        <p14:creationId xmlns:p14="http://schemas.microsoft.com/office/powerpoint/2010/main" val="215926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A5B71A-8359-1D89-984D-3BBAB14ACF49}"/>
              </a:ext>
            </a:extLst>
          </p:cNvPr>
          <p:cNvSpPr>
            <a:spLocks noGrp="1"/>
          </p:cNvSpPr>
          <p:nvPr>
            <p:ph type="body" sz="quarter" idx="10"/>
          </p:nvPr>
        </p:nvSpPr>
        <p:spPr/>
        <p:txBody>
          <a:bodyPr/>
          <a:lstStyle/>
          <a:p>
            <a:pPr marL="342900" indent="-342900">
              <a:buFont typeface="Arial" panose="020B0604020202020204" pitchFamily="34" charset="0"/>
              <a:buChar char="•"/>
            </a:pPr>
            <a:r>
              <a:rPr lang="en-US" b="1" dirty="0"/>
              <a:t>Other Requirements:</a:t>
            </a:r>
          </a:p>
          <a:p>
            <a:pPr marL="522810" lvl="1" indent="-342900">
              <a:buFont typeface="+mj-lt"/>
              <a:buAutoNum type="arabicPeriod"/>
            </a:pPr>
            <a:r>
              <a:rPr lang="en-US" i="1" dirty="0"/>
              <a:t>All content must (1) fit the screen; scrolling is only allowed in results and statistics, and (2) be responsive </a:t>
            </a:r>
            <a:br>
              <a:rPr lang="en-US" i="1" dirty="0"/>
            </a:br>
            <a:r>
              <a:rPr lang="en-US" b="1" dirty="0"/>
              <a:t>Solution</a:t>
            </a:r>
            <a:r>
              <a:rPr lang="en-US" dirty="0"/>
              <a:t>: Using SAP UI5 web components for React: </a:t>
            </a:r>
            <a:br>
              <a:rPr lang="en-US" dirty="0"/>
            </a:br>
            <a:r>
              <a:rPr lang="en-US" dirty="0"/>
              <a:t>Provides </a:t>
            </a:r>
            <a:r>
              <a:rPr lang="en-US" i="1" dirty="0" err="1"/>
              <a:t>AnalyticalTable</a:t>
            </a:r>
            <a:r>
              <a:rPr lang="en-US" dirty="0"/>
              <a:t> component where displayed number of rows can be adjusted, is scrollable, and is responsive. </a:t>
            </a:r>
            <a:br>
              <a:rPr lang="en-US" dirty="0"/>
            </a:br>
            <a:r>
              <a:rPr lang="en-US" dirty="0"/>
              <a:t>Using four data tables: input items, last allocation, item statistics, location statistics. </a:t>
            </a:r>
            <a:br>
              <a:rPr lang="en-US" dirty="0"/>
            </a:br>
            <a:r>
              <a:rPr lang="en-US" dirty="0"/>
              <a:t>Combined with </a:t>
            </a:r>
            <a:r>
              <a:rPr lang="en-US" i="1" dirty="0"/>
              <a:t>Grid </a:t>
            </a:r>
            <a:r>
              <a:rPr lang="en-US" dirty="0"/>
              <a:t>component that adjusts content to screen.</a:t>
            </a:r>
          </a:p>
          <a:p>
            <a:pPr marL="522810" lvl="1" indent="-342900">
              <a:buFont typeface="+mj-lt"/>
              <a:buAutoNum type="arabicPeriod"/>
            </a:pPr>
            <a:r>
              <a:rPr lang="en-US" i="1" dirty="0"/>
              <a:t>Good practices of code cleanliness should be considered</a:t>
            </a:r>
            <a:br>
              <a:rPr lang="en-US" i="1" dirty="0"/>
            </a:br>
            <a:r>
              <a:rPr lang="en-US" b="1" dirty="0"/>
              <a:t>Solution: </a:t>
            </a:r>
            <a:r>
              <a:rPr lang="en-US" dirty="0"/>
              <a:t>keep business logic (allocation function and statistics updates) and data model in dedicated files. Describe functionality of functions in comments.</a:t>
            </a:r>
          </a:p>
          <a:p>
            <a:pPr marL="522810" lvl="1" indent="-342900">
              <a:buFont typeface="+mj-lt"/>
              <a:buAutoNum type="arabicPeriod"/>
            </a:pPr>
            <a:r>
              <a:rPr lang="en-US" i="1" dirty="0"/>
              <a:t>Tests coverage of at least 80% is required</a:t>
            </a:r>
            <a:br>
              <a:rPr lang="en-US" i="1" dirty="0"/>
            </a:br>
            <a:r>
              <a:rPr lang="en-US" b="1" dirty="0"/>
              <a:t>Solution:</a:t>
            </a:r>
            <a:r>
              <a:rPr lang="en-US" dirty="0"/>
              <a:t> Using testing framework (allows to test TS code and the behavior of the app/react components. Track test coverage.</a:t>
            </a:r>
            <a:br>
              <a:rPr lang="en-US" i="1" dirty="0"/>
            </a:br>
            <a:br>
              <a:rPr lang="en-US" dirty="0"/>
            </a:br>
            <a:endParaRPr lang="en-US" dirty="0"/>
          </a:p>
        </p:txBody>
      </p:sp>
      <p:sp>
        <p:nvSpPr>
          <p:cNvPr id="3" name="Title 2">
            <a:extLst>
              <a:ext uri="{FF2B5EF4-FFF2-40B4-BE49-F238E27FC236}">
                <a16:creationId xmlns:a16="http://schemas.microsoft.com/office/drawing/2014/main" id="{B415F7A5-B7B3-22BF-F022-CA7F3E43F0D3}"/>
              </a:ext>
            </a:extLst>
          </p:cNvPr>
          <p:cNvSpPr>
            <a:spLocks noGrp="1"/>
          </p:cNvSpPr>
          <p:nvPr>
            <p:ph type="title"/>
          </p:nvPr>
        </p:nvSpPr>
        <p:spPr/>
        <p:txBody>
          <a:bodyPr/>
          <a:lstStyle/>
          <a:p>
            <a:r>
              <a:rPr lang="en-US" sz="2400" dirty="0">
                <a:cs typeface="Calibri"/>
              </a:rPr>
              <a:t>Dev Challenge 3 (React app) cont.</a:t>
            </a:r>
            <a:endParaRPr lang="en-US" dirty="0"/>
          </a:p>
        </p:txBody>
      </p:sp>
      <p:pic>
        <p:nvPicPr>
          <p:cNvPr id="5" name="Picture 4">
            <a:extLst>
              <a:ext uri="{FF2B5EF4-FFF2-40B4-BE49-F238E27FC236}">
                <a16:creationId xmlns:a16="http://schemas.microsoft.com/office/drawing/2014/main" id="{680D345A-E019-9412-2A7B-976D213913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4141" y="5369790"/>
            <a:ext cx="6413500" cy="1384300"/>
          </a:xfrm>
          <a:prstGeom prst="rect">
            <a:avLst/>
          </a:prstGeom>
        </p:spPr>
      </p:pic>
    </p:spTree>
    <p:extLst>
      <p:ext uri="{BB962C8B-B14F-4D97-AF65-F5344CB8AC3E}">
        <p14:creationId xmlns:p14="http://schemas.microsoft.com/office/powerpoint/2010/main" val="149858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0A8DC1-1AB5-3A3E-AEB1-D90C8FF0F3DC}"/>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6D8B7350-A841-D0BA-CD96-8065825F5636}"/>
              </a:ext>
            </a:extLst>
          </p:cNvPr>
          <p:cNvSpPr>
            <a:spLocks noGrp="1"/>
          </p:cNvSpPr>
          <p:nvPr>
            <p:ph type="title"/>
          </p:nvPr>
        </p:nvSpPr>
        <p:spPr/>
        <p:txBody>
          <a:bodyPr/>
          <a:lstStyle/>
          <a:p>
            <a:r>
              <a:rPr lang="en-US" sz="2400" dirty="0">
                <a:cs typeface="Calibri"/>
              </a:rPr>
              <a:t>Dev Challenge 3 (React app) cont.</a:t>
            </a:r>
            <a:endParaRPr lang="en-US" dirty="0"/>
          </a:p>
        </p:txBody>
      </p:sp>
      <p:pic>
        <p:nvPicPr>
          <p:cNvPr id="5" name="Picture 4">
            <a:extLst>
              <a:ext uri="{FF2B5EF4-FFF2-40B4-BE49-F238E27FC236}">
                <a16:creationId xmlns:a16="http://schemas.microsoft.com/office/drawing/2014/main" id="{55419989-DDB8-FBA7-4F8D-7C6DE539B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526" y="1619249"/>
            <a:ext cx="11417974" cy="4693277"/>
          </a:xfrm>
          <a:prstGeom prst="rect">
            <a:avLst/>
          </a:prstGeom>
        </p:spPr>
      </p:pic>
    </p:spTree>
    <p:extLst>
      <p:ext uri="{BB962C8B-B14F-4D97-AF65-F5344CB8AC3E}">
        <p14:creationId xmlns:p14="http://schemas.microsoft.com/office/powerpoint/2010/main" val="545868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2E5E-05C5-EEE4-6A1B-EE96333DDD03}"/>
              </a:ext>
            </a:extLst>
          </p:cNvPr>
          <p:cNvSpPr>
            <a:spLocks noGrp="1"/>
          </p:cNvSpPr>
          <p:nvPr>
            <p:ph type="ctrTitle"/>
          </p:nvPr>
        </p:nvSpPr>
        <p:spPr/>
        <p:txBody>
          <a:bodyPr/>
          <a:lstStyle/>
          <a:p>
            <a:r>
              <a:rPr lang="en-DE"/>
              <a:t>Thank you.</a:t>
            </a:r>
          </a:p>
        </p:txBody>
      </p:sp>
    </p:spTree>
    <p:extLst>
      <p:ext uri="{BB962C8B-B14F-4D97-AF65-F5344CB8AC3E}">
        <p14:creationId xmlns:p14="http://schemas.microsoft.com/office/powerpoint/2010/main" val="3095127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E44254-3681-664C-AA25-8644AA98769B}"/>
              </a:ext>
            </a:extLst>
          </p:cNvPr>
          <p:cNvSpPr>
            <a:spLocks noGrp="1"/>
          </p:cNvSpPr>
          <p:nvPr>
            <p:ph type="body" sz="quarter" idx="10"/>
          </p:nvPr>
        </p:nvSpPr>
        <p:spPr/>
        <p:txBody>
          <a:bodyPr vert="horz" lIns="0" tIns="0" rIns="0" bIns="0" rtlCol="0" anchor="t">
            <a:normAutofit/>
          </a:bodyPr>
          <a:lstStyle/>
          <a:p>
            <a:pPr marL="342900" indent="-342900">
              <a:buFont typeface="Arial" panose="020B0604020202020204" pitchFamily="34" charset="0"/>
              <a:buChar char="•"/>
            </a:pPr>
            <a:r>
              <a:rPr lang="en-US" sz="2000" dirty="0">
                <a:cs typeface="Calibri"/>
              </a:rPr>
              <a:t>Recap: Dev Challenge 1 (Function for random item allocation)</a:t>
            </a:r>
          </a:p>
          <a:p>
            <a:pPr marL="342900" indent="-342900">
              <a:buFont typeface="Arial" panose="020B0604020202020204" pitchFamily="34" charset="0"/>
              <a:buChar char="•"/>
            </a:pPr>
            <a:r>
              <a:rPr lang="en-US" sz="2000" dirty="0">
                <a:cs typeface="Calibri"/>
              </a:rPr>
              <a:t>Dev Challenge 2 (Database creation and querying)</a:t>
            </a:r>
          </a:p>
          <a:p>
            <a:pPr marL="522810" lvl="1" indent="-342900">
              <a:buFont typeface="Arial" panose="020B0604020202020204" pitchFamily="34" charset="0"/>
              <a:buChar char="•"/>
            </a:pPr>
            <a:r>
              <a:rPr lang="en-US" sz="1800" dirty="0">
                <a:cs typeface="Calibri"/>
              </a:rPr>
              <a:t>Database design and creation</a:t>
            </a:r>
          </a:p>
          <a:p>
            <a:pPr marL="522810" lvl="1" indent="-342900">
              <a:buFont typeface="Arial" panose="020B0604020202020204" pitchFamily="34" charset="0"/>
              <a:buChar char="•"/>
            </a:pPr>
            <a:r>
              <a:rPr lang="en-US" sz="1800" dirty="0">
                <a:cs typeface="Calibri"/>
              </a:rPr>
              <a:t>SELECT statements for querying different statistics</a:t>
            </a:r>
          </a:p>
          <a:p>
            <a:pPr marL="342900" indent="-342900">
              <a:buFont typeface="Arial" panose="020B0604020202020204" pitchFamily="34" charset="0"/>
              <a:buChar char="•"/>
            </a:pPr>
            <a:r>
              <a:rPr lang="en-US" sz="2000" dirty="0">
                <a:cs typeface="Calibri"/>
              </a:rPr>
              <a:t>Dev Challenge 3 (React app)</a:t>
            </a:r>
          </a:p>
          <a:p>
            <a:pPr marL="522810" lvl="1" indent="-342900">
              <a:buFont typeface="Arial" panose="020B0604020202020204" pitchFamily="34" charset="0"/>
              <a:buChar char="•"/>
            </a:pPr>
            <a:r>
              <a:rPr lang="en-US" sz="1800" dirty="0">
                <a:cs typeface="Calibri"/>
              </a:rPr>
              <a:t>Functional Requirements</a:t>
            </a:r>
          </a:p>
          <a:p>
            <a:pPr marL="522810" lvl="1" indent="-342900">
              <a:buFont typeface="Arial" panose="020B0604020202020204" pitchFamily="34" charset="0"/>
              <a:buChar char="•"/>
            </a:pPr>
            <a:r>
              <a:rPr lang="en-US" sz="1800" dirty="0">
                <a:cs typeface="Calibri"/>
              </a:rPr>
              <a:t>Other Requirements</a:t>
            </a:r>
          </a:p>
          <a:p>
            <a:pPr marL="522810" lvl="1" indent="-342900">
              <a:buFont typeface="Arial" panose="020B0604020202020204" pitchFamily="34" charset="0"/>
              <a:buChar char="•"/>
            </a:pPr>
            <a:r>
              <a:rPr lang="en-US" sz="1800" dirty="0">
                <a:cs typeface="Calibri"/>
              </a:rPr>
              <a:t>Demo</a:t>
            </a:r>
          </a:p>
          <a:p>
            <a:pPr marL="522810" lvl="1" indent="-342900">
              <a:buFont typeface="Arial" panose="020B0604020202020204" pitchFamily="34" charset="0"/>
              <a:buChar char="•"/>
            </a:pPr>
            <a:endParaRPr lang="en-US" sz="1600" dirty="0">
              <a:cs typeface="Calibri"/>
            </a:endParaRPr>
          </a:p>
          <a:p>
            <a:endParaRPr lang="en-US" sz="2000" dirty="0">
              <a:cs typeface="Calibri"/>
            </a:endParaRPr>
          </a:p>
          <a:p>
            <a:pPr marL="342900" indent="-342900">
              <a:buFont typeface="Arial" panose="020B0604020202020204" pitchFamily="34" charset="0"/>
              <a:buChar char="•"/>
            </a:pPr>
            <a:endParaRPr lang="en-US" sz="2000" dirty="0">
              <a:cs typeface="Calibri"/>
            </a:endParaRPr>
          </a:p>
        </p:txBody>
      </p:sp>
      <p:sp>
        <p:nvSpPr>
          <p:cNvPr id="3" name="Title 2">
            <a:extLst>
              <a:ext uri="{FF2B5EF4-FFF2-40B4-BE49-F238E27FC236}">
                <a16:creationId xmlns:a16="http://schemas.microsoft.com/office/drawing/2014/main" id="{623263E6-469E-A340-AA63-16287DAD4831}"/>
              </a:ext>
            </a:extLst>
          </p:cNvPr>
          <p:cNvSpPr>
            <a:spLocks noGrp="1"/>
          </p:cNvSpPr>
          <p:nvPr>
            <p:ph type="title"/>
          </p:nvPr>
        </p:nvSpPr>
        <p:spPr/>
        <p:txBody>
          <a:bodyPr/>
          <a:lstStyle/>
          <a:p>
            <a:r>
              <a:rPr lang="de-DE" dirty="0"/>
              <a:t>Agenda</a:t>
            </a:r>
            <a:endParaRPr lang="en-DE"/>
          </a:p>
        </p:txBody>
      </p:sp>
    </p:spTree>
    <p:extLst>
      <p:ext uri="{BB962C8B-B14F-4D97-AF65-F5344CB8AC3E}">
        <p14:creationId xmlns:p14="http://schemas.microsoft.com/office/powerpoint/2010/main" val="4147346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9B959D-C723-B8DF-6E68-537CE4D1B60B}"/>
              </a:ext>
            </a:extLst>
          </p:cNvPr>
          <p:cNvSpPr>
            <a:spLocks noGrp="1"/>
          </p:cNvSpPr>
          <p:nvPr>
            <p:ph type="body" sz="quarter" idx="10"/>
          </p:nvPr>
        </p:nvSpPr>
        <p:spPr>
          <a:xfrm>
            <a:off x="503868" y="1620000"/>
            <a:ext cx="11183563" cy="4716000"/>
          </a:xfrm>
        </p:spPr>
        <p:txBody>
          <a:bodyPr/>
          <a:lstStyle/>
          <a:p>
            <a:pPr marL="342900" indent="-342900">
              <a:buFont typeface="Arial" panose="020B0604020202020204" pitchFamily="34" charset="0"/>
              <a:buChar char="•"/>
            </a:pPr>
            <a:r>
              <a:rPr lang="en-US" b="1" dirty="0"/>
              <a:t>Goal</a:t>
            </a:r>
            <a:r>
              <a:rPr lang="en-US" dirty="0"/>
              <a:t>: create a function that takes an even number of kitchen and bathroom items and allocates them randomly </a:t>
            </a:r>
            <a:r>
              <a:rPr lang="en-US" dirty="0" err="1"/>
              <a:t>s.t.</a:t>
            </a:r>
            <a:r>
              <a:rPr lang="en-US" dirty="0"/>
              <a:t> half of the items per location are correctly and half are incorrectly allocated.</a:t>
            </a:r>
          </a:p>
          <a:p>
            <a:pPr marL="342900" indent="-342900">
              <a:buFont typeface="Arial" panose="020B0604020202020204" pitchFamily="34" charset="0"/>
              <a:buChar char="•"/>
            </a:pPr>
            <a:r>
              <a:rPr lang="en-US" b="1" dirty="0"/>
              <a:t>Solution: </a:t>
            </a:r>
          </a:p>
          <a:p>
            <a:pPr marL="522810" lvl="1" indent="-342900">
              <a:buFont typeface="+mj-lt"/>
              <a:buAutoNum type="arabicPeriod"/>
            </a:pPr>
            <a:r>
              <a:rPr lang="en-US" dirty="0"/>
              <a:t>Shuffle kitchen items and bathroom items</a:t>
            </a:r>
          </a:p>
          <a:p>
            <a:pPr marL="522810" lvl="1" indent="-342900">
              <a:buFont typeface="+mj-lt"/>
              <a:buAutoNum type="arabicPeriod"/>
            </a:pPr>
            <a:r>
              <a:rPr lang="en-US" dirty="0"/>
              <a:t>Assign half of them their correct and half of them the incorrect location respectively</a:t>
            </a:r>
          </a:p>
          <a:p>
            <a:pPr marL="522810" lvl="1" indent="-342900">
              <a:buFont typeface="+mj-lt"/>
              <a:buAutoNum type="arabicPeriod"/>
            </a:pPr>
            <a:r>
              <a:rPr lang="en-US" dirty="0"/>
              <a:t>Create one array of triples (item, location, correctness) based on the random assignment from 1. and 2.</a:t>
            </a:r>
          </a:p>
          <a:p>
            <a:pPr marL="522810" lvl="1" indent="-342900">
              <a:buFont typeface="+mj-lt"/>
              <a:buAutoNum type="arabicPeriod"/>
            </a:pPr>
            <a:r>
              <a:rPr lang="en-US" dirty="0"/>
              <a:t>Shuffle array of triples</a:t>
            </a:r>
          </a:p>
          <a:p>
            <a:pPr marL="522810" lvl="1" indent="-342900">
              <a:buFont typeface="+mj-lt"/>
              <a:buAutoNum type="arabicPeriod"/>
            </a:pPr>
            <a:r>
              <a:rPr lang="en-US" dirty="0"/>
              <a:t>Create three individual arrays, one for items, one for locations, and one for correctness</a:t>
            </a:r>
          </a:p>
        </p:txBody>
      </p:sp>
      <p:sp>
        <p:nvSpPr>
          <p:cNvPr id="3" name="Title 2">
            <a:extLst>
              <a:ext uri="{FF2B5EF4-FFF2-40B4-BE49-F238E27FC236}">
                <a16:creationId xmlns:a16="http://schemas.microsoft.com/office/drawing/2014/main" id="{FCE99F69-4AA2-3420-676D-28187B9848DD}"/>
              </a:ext>
            </a:extLst>
          </p:cNvPr>
          <p:cNvSpPr>
            <a:spLocks noGrp="1"/>
          </p:cNvSpPr>
          <p:nvPr>
            <p:ph type="title"/>
          </p:nvPr>
        </p:nvSpPr>
        <p:spPr>
          <a:xfrm>
            <a:off x="503870" y="504000"/>
            <a:ext cx="11183564" cy="369332"/>
          </a:xfrm>
        </p:spPr>
        <p:txBody>
          <a:bodyPr/>
          <a:lstStyle/>
          <a:p>
            <a:r>
              <a:rPr lang="en-US" dirty="0"/>
              <a:t>Recap </a:t>
            </a:r>
            <a:r>
              <a:rPr lang="en-US" sz="2400" dirty="0">
                <a:cs typeface="Calibri"/>
              </a:rPr>
              <a:t>Dev Challenge 1 (Function for random item allocation)</a:t>
            </a:r>
            <a:endParaRPr lang="en-US" dirty="0"/>
          </a:p>
        </p:txBody>
      </p:sp>
      <p:pic>
        <p:nvPicPr>
          <p:cNvPr id="7" name="Picture 6">
            <a:extLst>
              <a:ext uri="{FF2B5EF4-FFF2-40B4-BE49-F238E27FC236}">
                <a16:creationId xmlns:a16="http://schemas.microsoft.com/office/drawing/2014/main" id="{5E388E6D-DCA3-C98D-9FEA-AA0234236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7950" y="2405567"/>
            <a:ext cx="7772400" cy="4452433"/>
          </a:xfrm>
          <a:prstGeom prst="rect">
            <a:avLst/>
          </a:prstGeom>
        </p:spPr>
      </p:pic>
    </p:spTree>
    <p:extLst>
      <p:ext uri="{BB962C8B-B14F-4D97-AF65-F5344CB8AC3E}">
        <p14:creationId xmlns:p14="http://schemas.microsoft.com/office/powerpoint/2010/main" val="295056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6371BE-F5D1-B908-E59E-BC427ED2B054}"/>
              </a:ext>
            </a:extLst>
          </p:cNvPr>
          <p:cNvSpPr>
            <a:spLocks noGrp="1"/>
          </p:cNvSpPr>
          <p:nvPr>
            <p:ph type="body" sz="quarter" idx="10"/>
          </p:nvPr>
        </p:nvSpPr>
        <p:spPr/>
        <p:txBody>
          <a:bodyPr/>
          <a:lstStyle/>
          <a:p>
            <a:pPr marL="342900" indent="-342900">
              <a:buFont typeface="Arial" panose="020B0604020202020204" pitchFamily="34" charset="0"/>
              <a:buChar char="•"/>
            </a:pPr>
            <a:r>
              <a:rPr lang="en-US" b="1" dirty="0"/>
              <a:t>Goal</a:t>
            </a:r>
            <a:r>
              <a:rPr lang="en-US" dirty="0"/>
              <a:t>: (1) Design a database schema for persisting items and execution results for random item allocation and (2) provide several queries to get statistics of the allocation results.</a:t>
            </a:r>
          </a:p>
          <a:p>
            <a:pPr marL="342900" indent="-342900">
              <a:buFont typeface="Arial" panose="020B0604020202020204" pitchFamily="34" charset="0"/>
              <a:buChar char="•"/>
            </a:pPr>
            <a:r>
              <a:rPr lang="en-US" dirty="0"/>
              <a:t>Solution (1)</a:t>
            </a:r>
          </a:p>
        </p:txBody>
      </p:sp>
      <p:sp>
        <p:nvSpPr>
          <p:cNvPr id="3" name="Title 2">
            <a:extLst>
              <a:ext uri="{FF2B5EF4-FFF2-40B4-BE49-F238E27FC236}">
                <a16:creationId xmlns:a16="http://schemas.microsoft.com/office/drawing/2014/main" id="{5A52F4C1-0E5B-944A-03A7-75E29A6F588F}"/>
              </a:ext>
            </a:extLst>
          </p:cNvPr>
          <p:cNvSpPr>
            <a:spLocks noGrp="1"/>
          </p:cNvSpPr>
          <p:nvPr>
            <p:ph type="title"/>
          </p:nvPr>
        </p:nvSpPr>
        <p:spPr>
          <a:xfrm>
            <a:off x="503870" y="504000"/>
            <a:ext cx="11183564" cy="369332"/>
          </a:xfrm>
        </p:spPr>
        <p:txBody>
          <a:bodyPr/>
          <a:lstStyle/>
          <a:p>
            <a:r>
              <a:rPr lang="en-US" sz="2400" dirty="0">
                <a:cs typeface="Calibri"/>
              </a:rPr>
              <a:t>Dev Challenge 2 (Database creation and querying)</a:t>
            </a:r>
            <a:endParaRPr lang="en-US" dirty="0"/>
          </a:p>
        </p:txBody>
      </p:sp>
      <p:pic>
        <p:nvPicPr>
          <p:cNvPr id="5" name="Picture 4">
            <a:extLst>
              <a:ext uri="{FF2B5EF4-FFF2-40B4-BE49-F238E27FC236}">
                <a16:creationId xmlns:a16="http://schemas.microsoft.com/office/drawing/2014/main" id="{BB4C0FD3-9FB9-EA87-4818-F93EC8D16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633" y="3069854"/>
            <a:ext cx="7878639" cy="1959346"/>
          </a:xfrm>
          <a:prstGeom prst="rect">
            <a:avLst/>
          </a:prstGeom>
        </p:spPr>
      </p:pic>
      <p:pic>
        <p:nvPicPr>
          <p:cNvPr id="7" name="Picture 6">
            <a:extLst>
              <a:ext uri="{FF2B5EF4-FFF2-40B4-BE49-F238E27FC236}">
                <a16:creationId xmlns:a16="http://schemas.microsoft.com/office/drawing/2014/main" id="{A1635865-F469-A071-3D34-D010A93946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1961" y="2337956"/>
            <a:ext cx="4040039" cy="4520044"/>
          </a:xfrm>
          <a:prstGeom prst="rect">
            <a:avLst/>
          </a:prstGeom>
        </p:spPr>
      </p:pic>
    </p:spTree>
    <p:extLst>
      <p:ext uri="{BB962C8B-B14F-4D97-AF65-F5344CB8AC3E}">
        <p14:creationId xmlns:p14="http://schemas.microsoft.com/office/powerpoint/2010/main" val="331278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5F039D-C653-33E1-5CD9-295ABF32C832}"/>
              </a:ext>
            </a:extLst>
          </p:cNvPr>
          <p:cNvSpPr>
            <a:spLocks noGrp="1"/>
          </p:cNvSpPr>
          <p:nvPr>
            <p:ph type="body" sz="quarter" idx="10"/>
          </p:nvPr>
        </p:nvSpPr>
        <p:spPr>
          <a:xfrm>
            <a:off x="503869" y="1620000"/>
            <a:ext cx="11182288" cy="4734000"/>
          </a:xfrm>
        </p:spPr>
        <p:txBody>
          <a:bodyPr>
            <a:normAutofit/>
          </a:bodyPr>
          <a:lstStyle/>
          <a:p>
            <a:r>
              <a:rPr lang="en-US" dirty="0"/>
              <a:t>1. Statement that returns per item, how often it was allocated correctly and incorrectly</a:t>
            </a:r>
            <a:br>
              <a:rPr lang="en-US" dirty="0"/>
            </a:br>
            <a:r>
              <a:rPr lang="en-US" dirty="0"/>
              <a:t>2. Statement that returns per location, how often it was allocated correctly and incorrectly</a:t>
            </a:r>
            <a:br>
              <a:rPr lang="en-US" dirty="0"/>
            </a:br>
            <a:r>
              <a:rPr lang="en-US" dirty="0"/>
              <a:t>3. Statements that return the per item and location statistics for execution runs on Mondays</a:t>
            </a:r>
            <a:br>
              <a:rPr lang="en-US" dirty="0"/>
            </a:br>
            <a:r>
              <a:rPr lang="en-US" dirty="0"/>
              <a:t>4. Statements that return the per item and location statistics for the last 10 execution runs</a:t>
            </a:r>
            <a:br>
              <a:rPr lang="en-US" dirty="0"/>
            </a:br>
            <a:r>
              <a:rPr lang="en-US" dirty="0"/>
              <a:t>5. Statement that returns the most correctly allocated item</a:t>
            </a:r>
          </a:p>
        </p:txBody>
      </p:sp>
      <p:sp>
        <p:nvSpPr>
          <p:cNvPr id="3" name="Title 2">
            <a:extLst>
              <a:ext uri="{FF2B5EF4-FFF2-40B4-BE49-F238E27FC236}">
                <a16:creationId xmlns:a16="http://schemas.microsoft.com/office/drawing/2014/main" id="{26143794-C44C-9CEC-C767-497F7DAD411E}"/>
              </a:ext>
            </a:extLst>
          </p:cNvPr>
          <p:cNvSpPr>
            <a:spLocks noGrp="1"/>
          </p:cNvSpPr>
          <p:nvPr>
            <p:ph type="title"/>
          </p:nvPr>
        </p:nvSpPr>
        <p:spPr/>
        <p:txBody>
          <a:bodyPr/>
          <a:lstStyle/>
          <a:p>
            <a:r>
              <a:rPr lang="en-US" sz="2400" dirty="0">
                <a:cs typeface="Calibri"/>
              </a:rPr>
              <a:t>Dev Challenge 2 (Database creation and querying) cont.</a:t>
            </a:r>
            <a:endParaRPr lang="en-US" dirty="0"/>
          </a:p>
        </p:txBody>
      </p:sp>
      <p:sp>
        <p:nvSpPr>
          <p:cNvPr id="9" name="TextBox 8">
            <a:extLst>
              <a:ext uri="{FF2B5EF4-FFF2-40B4-BE49-F238E27FC236}">
                <a16:creationId xmlns:a16="http://schemas.microsoft.com/office/drawing/2014/main" id="{3B966DAC-60C7-8993-9F14-839488DF0C1D}"/>
              </a:ext>
            </a:extLst>
          </p:cNvPr>
          <p:cNvSpPr txBox="1"/>
          <p:nvPr/>
        </p:nvSpPr>
        <p:spPr>
          <a:xfrm>
            <a:off x="396433" y="1219269"/>
            <a:ext cx="6094070" cy="399981"/>
          </a:xfrm>
          <a:prstGeom prst="rect">
            <a:avLst/>
          </a:prstGeom>
          <a:noFill/>
        </p:spPr>
        <p:txBody>
          <a:bodyPr wrap="square">
            <a:spAutoFit/>
          </a:bodyPr>
          <a:lstStyle/>
          <a:p>
            <a:pPr marL="342900" marR="0" lvl="0" indent="-342900" algn="l" defTabSz="1088231" rtl="0" eaLnBrk="1" fontAlgn="auto" latinLnBrk="0" hangingPunct="1">
              <a:lnSpc>
                <a:spcPct val="100000"/>
              </a:lnSpc>
              <a:spcBef>
                <a:spcPts val="2999"/>
              </a:spcBef>
              <a:spcAft>
                <a:spcPts val="0"/>
              </a:spcAft>
              <a:buClr>
                <a:srgbClr val="F0AB00"/>
              </a:buClr>
              <a:buSzPct val="80000"/>
              <a:buFont typeface="Arial" panose="020B0604020202020204" pitchFamily="34" charset="0"/>
              <a:buChar char="•"/>
              <a:tabLst/>
              <a:defRPr/>
            </a:pPr>
            <a:r>
              <a:rPr kumimoji="0" lang="en-US" sz="1999" b="0" i="0" u="none" strike="noStrike" kern="1200" cap="none" spc="0" normalizeH="0" baseline="0" noProof="0" dirty="0">
                <a:ln>
                  <a:noFill/>
                </a:ln>
                <a:solidFill>
                  <a:srgbClr val="000000"/>
                </a:solidFill>
                <a:effectLst/>
                <a:uLnTx/>
                <a:uFillTx/>
                <a:latin typeface="Arial"/>
                <a:ea typeface="+mn-ea"/>
                <a:cs typeface="+mn-cs"/>
              </a:rPr>
              <a:t>Solution (2)</a:t>
            </a:r>
          </a:p>
        </p:txBody>
      </p:sp>
    </p:spTree>
    <p:extLst>
      <p:ext uri="{BB962C8B-B14F-4D97-AF65-F5344CB8AC3E}">
        <p14:creationId xmlns:p14="http://schemas.microsoft.com/office/powerpoint/2010/main" val="550877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5F039D-C653-33E1-5CD9-295ABF32C832}"/>
              </a:ext>
            </a:extLst>
          </p:cNvPr>
          <p:cNvSpPr>
            <a:spLocks noGrp="1"/>
          </p:cNvSpPr>
          <p:nvPr>
            <p:ph type="body" sz="quarter" idx="10"/>
          </p:nvPr>
        </p:nvSpPr>
        <p:spPr>
          <a:xfrm>
            <a:off x="503869" y="1620000"/>
            <a:ext cx="11182288" cy="4734000"/>
          </a:xfrm>
        </p:spPr>
        <p:txBody>
          <a:bodyPr>
            <a:normAutofit/>
          </a:bodyPr>
          <a:lstStyle/>
          <a:p>
            <a:r>
              <a:rPr lang="en-US" dirty="0"/>
              <a:t>1. </a:t>
            </a:r>
            <a:r>
              <a:rPr lang="en-US" b="1" dirty="0"/>
              <a:t>Statement that returns per item, how often it was allocated correctly and incorrectly</a:t>
            </a:r>
            <a:br>
              <a:rPr lang="en-US" dirty="0"/>
            </a:br>
            <a:r>
              <a:rPr lang="en-US" dirty="0"/>
              <a:t>2. Statement that returns per location, how often it was allocated correctly and incorrectly</a:t>
            </a:r>
            <a:br>
              <a:rPr lang="en-US" dirty="0"/>
            </a:br>
            <a:r>
              <a:rPr lang="en-US" dirty="0"/>
              <a:t>3. Statements that return the per item and location statistics for execution runs on Mondays</a:t>
            </a:r>
            <a:br>
              <a:rPr lang="en-US" dirty="0"/>
            </a:br>
            <a:r>
              <a:rPr lang="en-US" dirty="0"/>
              <a:t>4. Statements that return the per item and location statistics for the last 10 execution runs</a:t>
            </a:r>
            <a:br>
              <a:rPr lang="en-US" dirty="0"/>
            </a:br>
            <a:r>
              <a:rPr lang="en-US" dirty="0"/>
              <a:t>5. Statement that returns the most correctly allocated item</a:t>
            </a:r>
          </a:p>
        </p:txBody>
      </p:sp>
      <p:sp>
        <p:nvSpPr>
          <p:cNvPr id="3" name="Title 2">
            <a:extLst>
              <a:ext uri="{FF2B5EF4-FFF2-40B4-BE49-F238E27FC236}">
                <a16:creationId xmlns:a16="http://schemas.microsoft.com/office/drawing/2014/main" id="{26143794-C44C-9CEC-C767-497F7DAD411E}"/>
              </a:ext>
            </a:extLst>
          </p:cNvPr>
          <p:cNvSpPr>
            <a:spLocks noGrp="1"/>
          </p:cNvSpPr>
          <p:nvPr>
            <p:ph type="title"/>
          </p:nvPr>
        </p:nvSpPr>
        <p:spPr/>
        <p:txBody>
          <a:bodyPr/>
          <a:lstStyle/>
          <a:p>
            <a:r>
              <a:rPr lang="en-US" sz="2400" dirty="0">
                <a:cs typeface="Calibri"/>
              </a:rPr>
              <a:t>Dev Challenge 2 (Database creation and querying) cont.</a:t>
            </a:r>
            <a:endParaRPr lang="en-US" dirty="0"/>
          </a:p>
        </p:txBody>
      </p:sp>
      <p:pic>
        <p:nvPicPr>
          <p:cNvPr id="5" name="Picture 4">
            <a:extLst>
              <a:ext uri="{FF2B5EF4-FFF2-40B4-BE49-F238E27FC236}">
                <a16:creationId xmlns:a16="http://schemas.microsoft.com/office/drawing/2014/main" id="{8C973CFF-6DF9-81F4-835A-4D5EC8882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869" y="3278540"/>
            <a:ext cx="11378045" cy="2491791"/>
          </a:xfrm>
          <a:prstGeom prst="rect">
            <a:avLst/>
          </a:prstGeom>
        </p:spPr>
      </p:pic>
      <p:sp>
        <p:nvSpPr>
          <p:cNvPr id="6" name="TextBox 5">
            <a:extLst>
              <a:ext uri="{FF2B5EF4-FFF2-40B4-BE49-F238E27FC236}">
                <a16:creationId xmlns:a16="http://schemas.microsoft.com/office/drawing/2014/main" id="{8A611E6B-F1FA-9E81-BC38-01F7555871A8}"/>
              </a:ext>
            </a:extLst>
          </p:cNvPr>
          <p:cNvSpPr txBox="1"/>
          <p:nvPr/>
        </p:nvSpPr>
        <p:spPr>
          <a:xfrm>
            <a:off x="396433" y="1219269"/>
            <a:ext cx="6094070" cy="399981"/>
          </a:xfrm>
          <a:prstGeom prst="rect">
            <a:avLst/>
          </a:prstGeom>
          <a:noFill/>
        </p:spPr>
        <p:txBody>
          <a:bodyPr wrap="square">
            <a:spAutoFit/>
          </a:bodyPr>
          <a:lstStyle/>
          <a:p>
            <a:pPr marL="342900" marR="0" lvl="0" indent="-342900" algn="l" defTabSz="1088231" rtl="0" eaLnBrk="1" fontAlgn="auto" latinLnBrk="0" hangingPunct="1">
              <a:lnSpc>
                <a:spcPct val="100000"/>
              </a:lnSpc>
              <a:spcBef>
                <a:spcPts val="2999"/>
              </a:spcBef>
              <a:spcAft>
                <a:spcPts val="0"/>
              </a:spcAft>
              <a:buClr>
                <a:srgbClr val="F0AB00"/>
              </a:buClr>
              <a:buSzPct val="80000"/>
              <a:buFont typeface="Arial" panose="020B0604020202020204" pitchFamily="34" charset="0"/>
              <a:buChar char="•"/>
              <a:tabLst/>
              <a:defRPr/>
            </a:pPr>
            <a:r>
              <a:rPr kumimoji="0" lang="en-US" sz="1999" b="0" i="0" u="none" strike="noStrike" kern="1200" cap="none" spc="0" normalizeH="0" baseline="0" noProof="0" dirty="0">
                <a:ln>
                  <a:noFill/>
                </a:ln>
                <a:solidFill>
                  <a:srgbClr val="000000"/>
                </a:solidFill>
                <a:effectLst/>
                <a:uLnTx/>
                <a:uFillTx/>
                <a:latin typeface="Arial"/>
                <a:ea typeface="+mn-ea"/>
                <a:cs typeface="+mn-cs"/>
              </a:rPr>
              <a:t>Solution (2)</a:t>
            </a:r>
          </a:p>
        </p:txBody>
      </p:sp>
    </p:spTree>
    <p:extLst>
      <p:ext uri="{BB962C8B-B14F-4D97-AF65-F5344CB8AC3E}">
        <p14:creationId xmlns:p14="http://schemas.microsoft.com/office/powerpoint/2010/main" val="3154741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5F039D-C653-33E1-5CD9-295ABF32C832}"/>
              </a:ext>
            </a:extLst>
          </p:cNvPr>
          <p:cNvSpPr>
            <a:spLocks noGrp="1"/>
          </p:cNvSpPr>
          <p:nvPr>
            <p:ph type="body" sz="quarter" idx="10"/>
          </p:nvPr>
        </p:nvSpPr>
        <p:spPr>
          <a:xfrm>
            <a:off x="503869" y="1620000"/>
            <a:ext cx="11182288" cy="4734000"/>
          </a:xfrm>
        </p:spPr>
        <p:txBody>
          <a:bodyPr>
            <a:normAutofit/>
          </a:bodyPr>
          <a:lstStyle/>
          <a:p>
            <a:r>
              <a:rPr lang="en-US" dirty="0"/>
              <a:t>1. Statement that returns per item, how often it was allocated correctly and incorrectly</a:t>
            </a:r>
            <a:br>
              <a:rPr lang="en-US" dirty="0"/>
            </a:br>
            <a:r>
              <a:rPr lang="en-US" dirty="0"/>
              <a:t>2. </a:t>
            </a:r>
            <a:r>
              <a:rPr lang="en-US" b="1" dirty="0"/>
              <a:t>Statement that returns per location, how often it was allocated correctly and incorrectly</a:t>
            </a:r>
            <a:br>
              <a:rPr lang="en-US" dirty="0"/>
            </a:br>
            <a:r>
              <a:rPr lang="en-US" dirty="0"/>
              <a:t>3. Statements that return the per item and location statistics for execution runs on Mondays</a:t>
            </a:r>
            <a:br>
              <a:rPr lang="en-US" dirty="0"/>
            </a:br>
            <a:r>
              <a:rPr lang="en-US" dirty="0"/>
              <a:t>4. Statements that return the per item and location statistics for the last 10 execution runs</a:t>
            </a:r>
            <a:br>
              <a:rPr lang="en-US" dirty="0"/>
            </a:br>
            <a:r>
              <a:rPr lang="en-US" dirty="0"/>
              <a:t>5. Statement that returns the most correctly allocated item</a:t>
            </a:r>
          </a:p>
        </p:txBody>
      </p:sp>
      <p:sp>
        <p:nvSpPr>
          <p:cNvPr id="3" name="Title 2">
            <a:extLst>
              <a:ext uri="{FF2B5EF4-FFF2-40B4-BE49-F238E27FC236}">
                <a16:creationId xmlns:a16="http://schemas.microsoft.com/office/drawing/2014/main" id="{26143794-C44C-9CEC-C767-497F7DAD411E}"/>
              </a:ext>
            </a:extLst>
          </p:cNvPr>
          <p:cNvSpPr>
            <a:spLocks noGrp="1"/>
          </p:cNvSpPr>
          <p:nvPr>
            <p:ph type="title"/>
          </p:nvPr>
        </p:nvSpPr>
        <p:spPr/>
        <p:txBody>
          <a:bodyPr/>
          <a:lstStyle/>
          <a:p>
            <a:r>
              <a:rPr lang="en-US" sz="2400" dirty="0">
                <a:cs typeface="Calibri"/>
              </a:rPr>
              <a:t>Dev Challenge 2 (Database creation and querying) cont.</a:t>
            </a:r>
            <a:endParaRPr lang="en-US" dirty="0"/>
          </a:p>
        </p:txBody>
      </p:sp>
      <p:pic>
        <p:nvPicPr>
          <p:cNvPr id="6" name="Picture 5">
            <a:extLst>
              <a:ext uri="{FF2B5EF4-FFF2-40B4-BE49-F238E27FC236}">
                <a16:creationId xmlns:a16="http://schemas.microsoft.com/office/drawing/2014/main" id="{8A6DA920-F43C-54F2-187F-7EE8B2FC4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868" y="3278540"/>
            <a:ext cx="11378045" cy="2241474"/>
          </a:xfrm>
          <a:prstGeom prst="rect">
            <a:avLst/>
          </a:prstGeom>
        </p:spPr>
      </p:pic>
      <p:sp>
        <p:nvSpPr>
          <p:cNvPr id="7" name="TextBox 6">
            <a:extLst>
              <a:ext uri="{FF2B5EF4-FFF2-40B4-BE49-F238E27FC236}">
                <a16:creationId xmlns:a16="http://schemas.microsoft.com/office/drawing/2014/main" id="{8F8F906E-A01D-D2BF-61AE-3949BC8E8080}"/>
              </a:ext>
            </a:extLst>
          </p:cNvPr>
          <p:cNvSpPr txBox="1"/>
          <p:nvPr/>
        </p:nvSpPr>
        <p:spPr>
          <a:xfrm>
            <a:off x="396433" y="1219269"/>
            <a:ext cx="6094070" cy="399981"/>
          </a:xfrm>
          <a:prstGeom prst="rect">
            <a:avLst/>
          </a:prstGeom>
          <a:noFill/>
        </p:spPr>
        <p:txBody>
          <a:bodyPr wrap="square">
            <a:spAutoFit/>
          </a:bodyPr>
          <a:lstStyle/>
          <a:p>
            <a:pPr marL="342900" marR="0" lvl="0" indent="-342900" algn="l" defTabSz="1088231" rtl="0" eaLnBrk="1" fontAlgn="auto" latinLnBrk="0" hangingPunct="1">
              <a:lnSpc>
                <a:spcPct val="100000"/>
              </a:lnSpc>
              <a:spcBef>
                <a:spcPts val="2999"/>
              </a:spcBef>
              <a:spcAft>
                <a:spcPts val="0"/>
              </a:spcAft>
              <a:buClr>
                <a:srgbClr val="F0AB00"/>
              </a:buClr>
              <a:buSzPct val="80000"/>
              <a:buFont typeface="Arial" panose="020B0604020202020204" pitchFamily="34" charset="0"/>
              <a:buChar char="•"/>
              <a:tabLst/>
              <a:defRPr/>
            </a:pPr>
            <a:r>
              <a:rPr kumimoji="0" lang="en-US" sz="1999" b="0" i="0" u="none" strike="noStrike" kern="1200" cap="none" spc="0" normalizeH="0" baseline="0" noProof="0" dirty="0">
                <a:ln>
                  <a:noFill/>
                </a:ln>
                <a:solidFill>
                  <a:srgbClr val="000000"/>
                </a:solidFill>
                <a:effectLst/>
                <a:uLnTx/>
                <a:uFillTx/>
                <a:latin typeface="Arial"/>
                <a:ea typeface="+mn-ea"/>
                <a:cs typeface="+mn-cs"/>
              </a:rPr>
              <a:t>Solution (2)</a:t>
            </a:r>
          </a:p>
        </p:txBody>
      </p:sp>
    </p:spTree>
    <p:extLst>
      <p:ext uri="{BB962C8B-B14F-4D97-AF65-F5344CB8AC3E}">
        <p14:creationId xmlns:p14="http://schemas.microsoft.com/office/powerpoint/2010/main" val="1116938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D5090EE-6CDF-BDCA-651E-4C74D7F94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868" y="3278540"/>
            <a:ext cx="11372153" cy="3309296"/>
          </a:xfrm>
          <a:prstGeom prst="rect">
            <a:avLst/>
          </a:prstGeom>
        </p:spPr>
      </p:pic>
      <p:sp>
        <p:nvSpPr>
          <p:cNvPr id="2" name="Text Placeholder 1">
            <a:extLst>
              <a:ext uri="{FF2B5EF4-FFF2-40B4-BE49-F238E27FC236}">
                <a16:creationId xmlns:a16="http://schemas.microsoft.com/office/drawing/2014/main" id="{7B5F039D-C653-33E1-5CD9-295ABF32C832}"/>
              </a:ext>
            </a:extLst>
          </p:cNvPr>
          <p:cNvSpPr>
            <a:spLocks noGrp="1"/>
          </p:cNvSpPr>
          <p:nvPr>
            <p:ph type="body" sz="quarter" idx="10"/>
          </p:nvPr>
        </p:nvSpPr>
        <p:spPr>
          <a:xfrm>
            <a:off x="503869" y="1620000"/>
            <a:ext cx="11182288" cy="4734000"/>
          </a:xfrm>
        </p:spPr>
        <p:txBody>
          <a:bodyPr>
            <a:normAutofit/>
          </a:bodyPr>
          <a:lstStyle/>
          <a:p>
            <a:r>
              <a:rPr lang="en-US" dirty="0"/>
              <a:t>1. Statement that returns per item, how often it was allocated correctly and incorrectly</a:t>
            </a:r>
            <a:br>
              <a:rPr lang="en-US" dirty="0"/>
            </a:br>
            <a:r>
              <a:rPr lang="en-US" dirty="0"/>
              <a:t>2. Statement that returns per location, how often it was allocated correctly and incorrectly</a:t>
            </a:r>
            <a:br>
              <a:rPr lang="en-US" dirty="0"/>
            </a:br>
            <a:r>
              <a:rPr lang="en-US" dirty="0"/>
              <a:t>3. </a:t>
            </a:r>
            <a:r>
              <a:rPr lang="en-US" b="1" dirty="0"/>
              <a:t>Statements that return the per item and location statistics for execution runs on Mondays</a:t>
            </a:r>
            <a:br>
              <a:rPr lang="en-US" b="1" dirty="0"/>
            </a:br>
            <a:r>
              <a:rPr lang="en-US" dirty="0"/>
              <a:t>4. Statements that return the per item and location statistics for the last 10 execution runs</a:t>
            </a:r>
            <a:br>
              <a:rPr lang="en-US" dirty="0"/>
            </a:br>
            <a:r>
              <a:rPr lang="en-US" dirty="0"/>
              <a:t>5. Statement that returns the most correctly allocated item</a:t>
            </a:r>
          </a:p>
        </p:txBody>
      </p:sp>
      <p:sp>
        <p:nvSpPr>
          <p:cNvPr id="3" name="Title 2">
            <a:extLst>
              <a:ext uri="{FF2B5EF4-FFF2-40B4-BE49-F238E27FC236}">
                <a16:creationId xmlns:a16="http://schemas.microsoft.com/office/drawing/2014/main" id="{26143794-C44C-9CEC-C767-497F7DAD411E}"/>
              </a:ext>
            </a:extLst>
          </p:cNvPr>
          <p:cNvSpPr>
            <a:spLocks noGrp="1"/>
          </p:cNvSpPr>
          <p:nvPr>
            <p:ph type="title"/>
          </p:nvPr>
        </p:nvSpPr>
        <p:spPr/>
        <p:txBody>
          <a:bodyPr/>
          <a:lstStyle/>
          <a:p>
            <a:r>
              <a:rPr lang="en-US" sz="2400" dirty="0">
                <a:cs typeface="Calibri"/>
              </a:rPr>
              <a:t>Dev Challenge 2 (Database creation and querying) cont.</a:t>
            </a:r>
            <a:endParaRPr lang="en-US" dirty="0"/>
          </a:p>
        </p:txBody>
      </p:sp>
      <p:sp>
        <p:nvSpPr>
          <p:cNvPr id="9" name="TextBox 8">
            <a:extLst>
              <a:ext uri="{FF2B5EF4-FFF2-40B4-BE49-F238E27FC236}">
                <a16:creationId xmlns:a16="http://schemas.microsoft.com/office/drawing/2014/main" id="{C19C2389-3B55-F36E-D869-AD1538D12392}"/>
              </a:ext>
            </a:extLst>
          </p:cNvPr>
          <p:cNvSpPr txBox="1"/>
          <p:nvPr/>
        </p:nvSpPr>
        <p:spPr>
          <a:xfrm>
            <a:off x="396433" y="1219269"/>
            <a:ext cx="6094070" cy="399981"/>
          </a:xfrm>
          <a:prstGeom prst="rect">
            <a:avLst/>
          </a:prstGeom>
          <a:noFill/>
        </p:spPr>
        <p:txBody>
          <a:bodyPr wrap="square">
            <a:spAutoFit/>
          </a:bodyPr>
          <a:lstStyle/>
          <a:p>
            <a:pPr marL="342900" marR="0" lvl="0" indent="-342900" algn="l" defTabSz="1088231" rtl="0" eaLnBrk="1" fontAlgn="auto" latinLnBrk="0" hangingPunct="1">
              <a:lnSpc>
                <a:spcPct val="100000"/>
              </a:lnSpc>
              <a:spcBef>
                <a:spcPts val="2999"/>
              </a:spcBef>
              <a:spcAft>
                <a:spcPts val="0"/>
              </a:spcAft>
              <a:buClr>
                <a:srgbClr val="F0AB00"/>
              </a:buClr>
              <a:buSzPct val="80000"/>
              <a:buFont typeface="Arial" panose="020B0604020202020204" pitchFamily="34" charset="0"/>
              <a:buChar char="•"/>
              <a:tabLst/>
              <a:defRPr/>
            </a:pPr>
            <a:r>
              <a:rPr kumimoji="0" lang="en-US" sz="1999" b="0" i="0" u="none" strike="noStrike" kern="1200" cap="none" spc="0" normalizeH="0" baseline="0" noProof="0" dirty="0">
                <a:ln>
                  <a:noFill/>
                </a:ln>
                <a:solidFill>
                  <a:srgbClr val="000000"/>
                </a:solidFill>
                <a:effectLst/>
                <a:uLnTx/>
                <a:uFillTx/>
                <a:latin typeface="Arial"/>
                <a:ea typeface="+mn-ea"/>
                <a:cs typeface="+mn-cs"/>
              </a:rPr>
              <a:t>Solution (2)</a:t>
            </a:r>
          </a:p>
        </p:txBody>
      </p:sp>
    </p:spTree>
    <p:extLst>
      <p:ext uri="{BB962C8B-B14F-4D97-AF65-F5344CB8AC3E}">
        <p14:creationId xmlns:p14="http://schemas.microsoft.com/office/powerpoint/2010/main" val="1561614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5F039D-C653-33E1-5CD9-295ABF32C832}"/>
              </a:ext>
            </a:extLst>
          </p:cNvPr>
          <p:cNvSpPr>
            <a:spLocks noGrp="1"/>
          </p:cNvSpPr>
          <p:nvPr>
            <p:ph type="body" sz="quarter" idx="10"/>
          </p:nvPr>
        </p:nvSpPr>
        <p:spPr>
          <a:xfrm>
            <a:off x="503869" y="1620000"/>
            <a:ext cx="11182288" cy="4734000"/>
          </a:xfrm>
        </p:spPr>
        <p:txBody>
          <a:bodyPr>
            <a:normAutofit/>
          </a:bodyPr>
          <a:lstStyle/>
          <a:p>
            <a:r>
              <a:rPr lang="en-US" dirty="0"/>
              <a:t>1. Statement that returns per item, how often it was allocated correctly and incorrectly</a:t>
            </a:r>
            <a:br>
              <a:rPr lang="en-US" dirty="0"/>
            </a:br>
            <a:r>
              <a:rPr lang="en-US" dirty="0"/>
              <a:t>2. Statement that returns per location, how often it was allocated correctly and incorrectly</a:t>
            </a:r>
            <a:br>
              <a:rPr lang="en-US" dirty="0"/>
            </a:br>
            <a:r>
              <a:rPr lang="en-US" dirty="0"/>
              <a:t>3. </a:t>
            </a:r>
            <a:r>
              <a:rPr lang="en-US" b="1" dirty="0"/>
              <a:t>Statements that return the per item and location statistics for execution runs on Mondays</a:t>
            </a:r>
            <a:br>
              <a:rPr lang="en-US" b="1" dirty="0"/>
            </a:br>
            <a:r>
              <a:rPr lang="en-US" dirty="0"/>
              <a:t>4. Statements that return the per item and location statistics for the last 10 execution runs</a:t>
            </a:r>
            <a:br>
              <a:rPr lang="en-US" dirty="0"/>
            </a:br>
            <a:r>
              <a:rPr lang="en-US" dirty="0"/>
              <a:t>5. Statement that returns the most correctly allocated item</a:t>
            </a:r>
          </a:p>
        </p:txBody>
      </p:sp>
      <p:sp>
        <p:nvSpPr>
          <p:cNvPr id="3" name="Title 2">
            <a:extLst>
              <a:ext uri="{FF2B5EF4-FFF2-40B4-BE49-F238E27FC236}">
                <a16:creationId xmlns:a16="http://schemas.microsoft.com/office/drawing/2014/main" id="{26143794-C44C-9CEC-C767-497F7DAD411E}"/>
              </a:ext>
            </a:extLst>
          </p:cNvPr>
          <p:cNvSpPr>
            <a:spLocks noGrp="1"/>
          </p:cNvSpPr>
          <p:nvPr>
            <p:ph type="title"/>
          </p:nvPr>
        </p:nvSpPr>
        <p:spPr/>
        <p:txBody>
          <a:bodyPr/>
          <a:lstStyle/>
          <a:p>
            <a:r>
              <a:rPr lang="en-US" sz="2400" dirty="0">
                <a:cs typeface="Calibri"/>
              </a:rPr>
              <a:t>Dev Challenge 2 (Database creation and querying) cont.</a:t>
            </a:r>
            <a:endParaRPr lang="en-US" dirty="0"/>
          </a:p>
        </p:txBody>
      </p:sp>
      <p:pic>
        <p:nvPicPr>
          <p:cNvPr id="8" name="Picture 7">
            <a:extLst>
              <a:ext uri="{FF2B5EF4-FFF2-40B4-BE49-F238E27FC236}">
                <a16:creationId xmlns:a16="http://schemas.microsoft.com/office/drawing/2014/main" id="{E380A282-DF57-ADB5-8A4D-7F5888A7A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866" y="3278540"/>
            <a:ext cx="11372153" cy="3127342"/>
          </a:xfrm>
          <a:prstGeom prst="rect">
            <a:avLst/>
          </a:prstGeom>
        </p:spPr>
      </p:pic>
      <p:sp>
        <p:nvSpPr>
          <p:cNvPr id="9" name="TextBox 8">
            <a:extLst>
              <a:ext uri="{FF2B5EF4-FFF2-40B4-BE49-F238E27FC236}">
                <a16:creationId xmlns:a16="http://schemas.microsoft.com/office/drawing/2014/main" id="{C19C2389-3B55-F36E-D869-AD1538D12392}"/>
              </a:ext>
            </a:extLst>
          </p:cNvPr>
          <p:cNvSpPr txBox="1"/>
          <p:nvPr/>
        </p:nvSpPr>
        <p:spPr>
          <a:xfrm>
            <a:off x="396433" y="1219269"/>
            <a:ext cx="6094070" cy="399981"/>
          </a:xfrm>
          <a:prstGeom prst="rect">
            <a:avLst/>
          </a:prstGeom>
          <a:noFill/>
        </p:spPr>
        <p:txBody>
          <a:bodyPr wrap="square">
            <a:spAutoFit/>
          </a:bodyPr>
          <a:lstStyle/>
          <a:p>
            <a:pPr marL="342900" marR="0" lvl="0" indent="-342900" algn="l" defTabSz="1088231" rtl="0" eaLnBrk="1" fontAlgn="auto" latinLnBrk="0" hangingPunct="1">
              <a:lnSpc>
                <a:spcPct val="100000"/>
              </a:lnSpc>
              <a:spcBef>
                <a:spcPts val="2999"/>
              </a:spcBef>
              <a:spcAft>
                <a:spcPts val="0"/>
              </a:spcAft>
              <a:buClr>
                <a:srgbClr val="F0AB00"/>
              </a:buClr>
              <a:buSzPct val="80000"/>
              <a:buFont typeface="Arial" panose="020B0604020202020204" pitchFamily="34" charset="0"/>
              <a:buChar char="•"/>
              <a:tabLst/>
              <a:defRPr/>
            </a:pPr>
            <a:r>
              <a:rPr kumimoji="0" lang="en-US" sz="1999" b="0" i="0" u="none" strike="noStrike" kern="1200" cap="none" spc="0" normalizeH="0" baseline="0" noProof="0" dirty="0">
                <a:ln>
                  <a:noFill/>
                </a:ln>
                <a:solidFill>
                  <a:srgbClr val="000000"/>
                </a:solidFill>
                <a:effectLst/>
                <a:uLnTx/>
                <a:uFillTx/>
                <a:latin typeface="Arial"/>
                <a:ea typeface="+mn-ea"/>
                <a:cs typeface="+mn-cs"/>
              </a:rPr>
              <a:t>Solution (2)</a:t>
            </a:r>
          </a:p>
        </p:txBody>
      </p:sp>
    </p:spTree>
    <p:extLst>
      <p:ext uri="{BB962C8B-B14F-4D97-AF65-F5344CB8AC3E}">
        <p14:creationId xmlns:p14="http://schemas.microsoft.com/office/powerpoint/2010/main" val="3419000789"/>
      </p:ext>
    </p:extLst>
  </p:cSld>
  <p:clrMapOvr>
    <a:masterClrMapping/>
  </p:clrMapOvr>
</p:sld>
</file>

<file path=ppt/theme/theme1.xml><?xml version="1.0" encoding="utf-8"?>
<a:theme xmlns:a="http://schemas.openxmlformats.org/drawingml/2006/main" name="2_SAP 2022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1_16x9_white" id="{03AD1607-C54D-AC49-8D73-2BD7E52D274D}" vid="{DC68CC5F-A210-1F44-9C3D-9721B82A6CC2}"/>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estColumnSK xmlns="2ecee071-029c-4aed-9e5c-86a95a2cdbc7" xsi:nil="true"/>
    <Year xmlns="2ecee071-029c-4aed-9e5c-86a95a2cdbc7" xsi:nil="true"/>
    <FBA xmlns="2ecee071-029c-4aed-9e5c-86a95a2cdbc7" xsi:nil="true"/>
    <ProgramStatys xmlns="2ecee071-029c-4aed-9e5c-86a95a2cdbc7" xsi:nil="true"/>
    <TaxCatchAll xmlns="82276088-222c-4bee-8bc8-a1cf296af32a" xsi:nil="true"/>
    <MeetingType xmlns="2ecee071-029c-4aed-9e5c-86a95a2cdbc7" xsi:nil="true"/>
    <MeetingDateTime xmlns="2ecee071-029c-4aed-9e5c-86a95a2cdbc7" xsi:nil="true"/>
    <lcf76f155ced4ddcb4097134ff3c332f xmlns="2ecee071-029c-4aed-9e5c-86a95a2cdbc7">
      <Terms xmlns="http://schemas.microsoft.com/office/infopath/2007/PartnerControls"/>
    </lcf76f155ced4ddcb4097134ff3c332f>
    <FBAvalidtill xmlns="2ecee071-029c-4aed-9e5c-86a95a2cdbc7" xsi:nil="true"/>
    <SharedWithUsers xmlns="82276088-222c-4bee-8bc8-a1cf296af32a">
      <UserInfo>
        <DisplayName>Agam, Ron</DisplayName>
        <AccountId>12</AccountId>
        <AccountType/>
      </UserInfo>
      <UserInfo>
        <DisplayName>Eickhoff, David</DisplayName>
        <AccountId>116</AccountId>
        <AccountType/>
      </UserInfo>
      <UserInfo>
        <DisplayName>Win Myint, Melanie</DisplayName>
        <AccountId>197</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586B0FA20A99F45AF842DB45B7CDD58" ma:contentTypeVersion="34" ma:contentTypeDescription="Create a new document." ma:contentTypeScope="" ma:versionID="c43f7c84c4ea097960a49602f6773eb2">
  <xsd:schema xmlns:xsd="http://www.w3.org/2001/XMLSchema" xmlns:xs="http://www.w3.org/2001/XMLSchema" xmlns:p="http://schemas.microsoft.com/office/2006/metadata/properties" xmlns:ns2="2ecee071-029c-4aed-9e5c-86a95a2cdbc7" xmlns:ns3="82276088-222c-4bee-8bc8-a1cf296af32a" targetNamespace="http://schemas.microsoft.com/office/2006/metadata/properties" ma:root="true" ma:fieldsID="14036492a70ea6f3b6b78915e7cecc53" ns2:_="" ns3:_="">
    <xsd:import namespace="2ecee071-029c-4aed-9e5c-86a95a2cdbc7"/>
    <xsd:import namespace="82276088-222c-4bee-8bc8-a1cf296af32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TestColumnSK" minOccurs="0"/>
                <xsd:element ref="ns2:FBA" minOccurs="0"/>
                <xsd:element ref="ns2:FBAvalidtill" minOccurs="0"/>
                <xsd:element ref="ns2:MeetingType" minOccurs="0"/>
                <xsd:element ref="ns2:MeetingDateTime" minOccurs="0"/>
                <xsd:element ref="ns2:ProgramStatys" minOccurs="0"/>
                <xsd:element ref="ns2:Yea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cee071-029c-4aed-9e5c-86a95a2cdb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c7b3fb9d-ee0a-40a8-bd42-4026b75186d8" ma:termSetId="09814cd3-568e-fe90-9814-8d621ff8fb84" ma:anchorId="fba54fb3-c3e1-fe81-a776-ca4b69148c4d" ma:open="true" ma:isKeyword="false">
      <xsd:complexType>
        <xsd:sequence>
          <xsd:element ref="pc:Terms" minOccurs="0" maxOccurs="1"/>
        </xsd:sequence>
      </xsd:complexType>
    </xsd:element>
    <xsd:element name="TestColumnSK" ma:index="23" nillable="true" ma:displayName="Test Column SK" ma:description="Fill in type of file" ma:format="Dropdown" ma:internalName="TestColumnSK">
      <xsd:simpleType>
        <xsd:restriction base="dms:Choice">
          <xsd:enumeration value="Choice 1"/>
          <xsd:enumeration value="Choice 2"/>
          <xsd:enumeration value="Choice 3"/>
        </xsd:restriction>
      </xsd:simpleType>
    </xsd:element>
    <xsd:element name="FBA" ma:index="24" nillable="true" ma:displayName="Product Lead Focal Point" ma:format="Dropdown" ma:internalName="FBA">
      <xsd:simpleType>
        <xsd:restriction base="dms:Text">
          <xsd:maxLength value="255"/>
        </xsd:restriction>
      </xsd:simpleType>
    </xsd:element>
    <xsd:element name="FBAvalidtill" ma:index="25" nillable="true" ma:displayName="Customer Health Status" ma:description="Please add the customer status with regards to the meeting subject. " ma:format="Dropdown" ma:internalName="FBAvalidtill">
      <xsd:simpleType>
        <xsd:restriction base="dms:Choice">
          <xsd:enumeration value="Design Partner"/>
          <xsd:enumeration value="High touch"/>
          <xsd:enumeration value="Standard Touch"/>
          <xsd:enumeration value="Champion"/>
          <xsd:enumeration value="New "/>
          <xsd:enumeration value="Churn Risk"/>
        </xsd:restriction>
      </xsd:simpleType>
    </xsd:element>
    <xsd:element name="MeetingType" ma:index="26" nillable="true" ma:displayName="Meeting Type" ma:format="Dropdown" ma:internalName="MeetingType">
      <xsd:simpleType>
        <xsd:restriction base="dms:Choice">
          <xsd:enumeration value="Feedback"/>
          <xsd:enumeration value="Roadmap "/>
          <xsd:enumeration value="Design Partner Program"/>
          <xsd:enumeration value="Beta "/>
          <xsd:enumeration value="Early Adopter Program"/>
          <xsd:enumeration value="NPS Interview "/>
          <xsd:enumeration value="Other"/>
        </xsd:restriction>
      </xsd:simpleType>
    </xsd:element>
    <xsd:element name="MeetingDateTime" ma:index="27" nillable="true" ma:displayName="Meeting Date &amp; Time" ma:format="DateTime" ma:internalName="MeetingDateTime">
      <xsd:simpleType>
        <xsd:restriction base="dms:DateTime"/>
      </xsd:simpleType>
    </xsd:element>
    <xsd:element name="ProgramStatys" ma:index="28" nillable="true" ma:displayName="Program Status" ma:format="Dropdown" ma:internalName="ProgramStatys">
      <xsd:simpleType>
        <xsd:restriction base="dms:Choice">
          <xsd:enumeration value="Active"/>
          <xsd:enumeration value="Completed"/>
          <xsd:enumeration value="Delayed"/>
          <xsd:enumeration value="Postponed"/>
          <xsd:enumeration value="Hold up"/>
          <xsd:enumeration value="Other"/>
        </xsd:restriction>
      </xsd:simpleType>
    </xsd:element>
    <xsd:element name="Year" ma:index="29" nillable="true" ma:displayName="Year" ma:format="Dropdown" ma:internalName="Year">
      <xsd:simpleType>
        <xsd:restriction base="dms:Choice">
          <xsd:enumeration value="2020"/>
          <xsd:enumeration value="2021"/>
          <xsd:enumeration value="2022"/>
          <xsd:enumeration value="2023"/>
        </xsd:restriction>
      </xsd:simpleType>
    </xsd:element>
    <xsd:element name="MediaServiceLocation" ma:index="3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276088-222c-4bee-8bc8-a1cf296af32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6ffbab7-f31c-482d-88d0-ab1f5dc42b73}" ma:internalName="TaxCatchAll" ma:showField="CatchAllData" ma:web="82276088-222c-4bee-8bc8-a1cf296af32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7E5EFC-162A-4E79-A358-7ED687AD596E}">
  <ds:schemaRefs>
    <ds:schemaRef ds:uri="2ecee071-029c-4aed-9e5c-86a95a2cdbc7"/>
    <ds:schemaRef ds:uri="http://purl.org/dc/dcmitype/"/>
    <ds:schemaRef ds:uri="http://schemas.openxmlformats.org/package/2006/metadata/core-properties"/>
    <ds:schemaRef ds:uri="http://schemas.microsoft.com/office/2006/metadata/properties"/>
    <ds:schemaRef ds:uri="http://purl.org/dc/terms/"/>
    <ds:schemaRef ds:uri="http://schemas.microsoft.com/office/infopath/2007/PartnerControls"/>
    <ds:schemaRef ds:uri="http://purl.org/dc/elements/1.1/"/>
    <ds:schemaRef ds:uri="http://schemas.microsoft.com/office/2006/documentManagement/types"/>
    <ds:schemaRef ds:uri="82276088-222c-4bee-8bc8-a1cf296af32a"/>
    <ds:schemaRef ds:uri="http://www.w3.org/XML/1998/namespace"/>
  </ds:schemaRefs>
</ds:datastoreItem>
</file>

<file path=customXml/itemProps2.xml><?xml version="1.0" encoding="utf-8"?>
<ds:datastoreItem xmlns:ds="http://schemas.openxmlformats.org/officeDocument/2006/customXml" ds:itemID="{C30E4DDB-4273-404E-BAE7-049537384B00}">
  <ds:schemaRefs>
    <ds:schemaRef ds:uri="2ecee071-029c-4aed-9e5c-86a95a2cdbc7"/>
    <ds:schemaRef ds:uri="82276088-222c-4bee-8bc8-a1cf296af32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2E30F1F-DDA8-4221-8037-3B17889BB3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874</TotalTime>
  <Words>1391</Words>
  <Application>Microsoft Macintosh PowerPoint</Application>
  <PresentationFormat>Widescreen</PresentationFormat>
  <Paragraphs>66</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Symbol</vt:lpstr>
      <vt:lpstr>Wingdings</vt:lpstr>
      <vt:lpstr>2_SAP 2022 16x9 white</vt:lpstr>
      <vt:lpstr>Dev Challenges – Solution Presentation</vt:lpstr>
      <vt:lpstr>Agenda</vt:lpstr>
      <vt:lpstr>Recap Dev Challenge 1 (Function for random item allocation)</vt:lpstr>
      <vt:lpstr>Dev Challenge 2 (Database creation and querying)</vt:lpstr>
      <vt:lpstr>Dev Challenge 2 (Database creation and querying) cont.</vt:lpstr>
      <vt:lpstr>Dev Challenge 2 (Database creation and querying) cont.</vt:lpstr>
      <vt:lpstr>Dev Challenge 2 (Database creation and querying) cont.</vt:lpstr>
      <vt:lpstr>Dev Challenge 2 (Database creation and querying) cont.</vt:lpstr>
      <vt:lpstr>Dev Challenge 2 (Database creation and querying) cont.</vt:lpstr>
      <vt:lpstr>Dev Challenge 2 (Database creation and querying) cont.</vt:lpstr>
      <vt:lpstr>Dev Challenge 2 (Database creation and querying) cont.</vt:lpstr>
      <vt:lpstr>Dev Challenge 2 (Database creation and querying) cont.</vt:lpstr>
      <vt:lpstr>Dev Challenge 3 (React app)</vt:lpstr>
      <vt:lpstr>Dev Challenge 3 (React app) cont.</vt:lpstr>
      <vt:lpstr>Dev Challenge 3 (React app) 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Adrian Rebmann</cp:lastModifiedBy>
  <cp:revision>140</cp:revision>
  <dcterms:created xsi:type="dcterms:W3CDTF">2022-11-17T15:26:01Z</dcterms:created>
  <dcterms:modified xsi:type="dcterms:W3CDTF">2024-03-15T13:58:55Z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0x0101000586B0FA20A99F45AF842DB45B7CDD58</vt:lpwstr>
  </property>
  <property fmtid="{D5CDD505-2E9C-101B-9397-08002B2CF9AE}" pid="3" name="MediaServiceImageTags">
    <vt:lpwstr/>
  </property>
</Properties>
</file>