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Gmarket Sans Medium" panose="020B0600000101010101" charset="-127"/>
      <p:regular r:id="rId4"/>
    </p:embeddedFont>
    <p:embeddedFont>
      <p:font typeface="KNPS Kkomi" panose="020B0600000101010101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78000000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500" y="6134100"/>
            <a:ext cx="6261100" cy="4584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3800" y="5892800"/>
            <a:ext cx="3708400" cy="3708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77800" y="6794500"/>
            <a:ext cx="2222500" cy="2197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49800" y="6794500"/>
            <a:ext cx="2222500" cy="2197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333500" y="2171700"/>
            <a:ext cx="15417800" cy="317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10000" b="1" i="0" u="none" strike="noStrike" spc="-400" dirty="0">
                <a:solidFill>
                  <a:srgbClr val="000000"/>
                </a:solidFill>
                <a:ea typeface="KNPS Kkomi"/>
              </a:rPr>
              <a:t>영어</a:t>
            </a:r>
            <a:r>
              <a:rPr lang="en-US" sz="10000" b="1" i="0" u="none" strike="noStrike" spc="-400" dirty="0">
                <a:solidFill>
                  <a:srgbClr val="000000"/>
                </a:solidFill>
                <a:latin typeface="KNPS Kkomi"/>
              </a:rPr>
              <a:t>-</a:t>
            </a:r>
            <a:r>
              <a:rPr lang="ko-KR" sz="10000" b="1" i="0" u="none" strike="noStrike" spc="-400" dirty="0">
                <a:solidFill>
                  <a:srgbClr val="000000"/>
                </a:solidFill>
                <a:ea typeface="KNPS Kkomi"/>
              </a:rPr>
              <a:t>스페인어</a:t>
            </a:r>
            <a:r>
              <a:rPr lang="en-US" sz="10000" b="1" i="0" u="none" strike="noStrike" spc="-400" dirty="0">
                <a:solidFill>
                  <a:srgbClr val="000000"/>
                </a:solidFill>
                <a:latin typeface="KNPS Kkomi"/>
              </a:rPr>
              <a:t> </a:t>
            </a:r>
          </a:p>
          <a:p>
            <a:pPr lvl="0" algn="ctr">
              <a:lnSpc>
                <a:spcPct val="91300"/>
              </a:lnSpc>
            </a:pPr>
            <a:r>
              <a:rPr lang="ko-KR" sz="10000" b="1" i="0" u="none" strike="noStrike" spc="-400" dirty="0">
                <a:solidFill>
                  <a:srgbClr val="000000"/>
                </a:solidFill>
                <a:ea typeface="KNPS Kkomi"/>
              </a:rPr>
              <a:t>과일</a:t>
            </a:r>
            <a:r>
              <a:rPr lang="en-US" sz="10000" b="1" i="0" u="none" strike="noStrike" spc="-400" dirty="0">
                <a:solidFill>
                  <a:srgbClr val="000000"/>
                </a:solidFill>
                <a:latin typeface="KNPS Kkomi"/>
              </a:rPr>
              <a:t> </a:t>
            </a:r>
            <a:r>
              <a:rPr lang="ko-KR" sz="10000" b="1" i="0" u="none" strike="noStrike" spc="-400" dirty="0">
                <a:solidFill>
                  <a:srgbClr val="000000"/>
                </a:solidFill>
                <a:ea typeface="KNPS Kkomi"/>
              </a:rPr>
              <a:t>단어</a:t>
            </a:r>
            <a:r>
              <a:rPr lang="en-US" sz="10000" b="1" i="0" u="none" strike="noStrike" spc="-400" dirty="0">
                <a:solidFill>
                  <a:srgbClr val="000000"/>
                </a:solidFill>
                <a:latin typeface="KNPS Kkomi"/>
              </a:rPr>
              <a:t> </a:t>
            </a:r>
            <a:r>
              <a:rPr lang="ko-KR" sz="10000" b="1" i="0" u="none" strike="noStrike" spc="-400" dirty="0">
                <a:solidFill>
                  <a:srgbClr val="000000"/>
                </a:solidFill>
                <a:ea typeface="KNPS Kkomi"/>
              </a:rPr>
              <a:t>퀴</a:t>
            </a:r>
            <a:r>
              <a:rPr lang="ko-KR" altLang="en-US" sz="10000" b="1" spc="-400" dirty="0">
                <a:solidFill>
                  <a:srgbClr val="000000"/>
                </a:solidFill>
                <a:ea typeface="KNPS Kkomi"/>
              </a:rPr>
              <a:t>즈</a:t>
            </a:r>
            <a:endParaRPr lang="ko-KR" sz="10000" b="1" i="0" u="none" strike="noStrike" spc="-400" dirty="0">
              <a:solidFill>
                <a:srgbClr val="000000"/>
              </a:solidFill>
              <a:ea typeface="KNPS Kkom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78000000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533400"/>
            <a:ext cx="17145000" cy="8686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0" y="431800"/>
            <a:ext cx="17589500" cy="520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00200" y="1636268"/>
            <a:ext cx="1714500" cy="80213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4700" b="0" i="1" u="none" strike="noStrike" dirty="0">
                <a:solidFill>
                  <a:srgbClr val="000000"/>
                </a:solidFill>
                <a:ea typeface="Gmarket Sans Bold"/>
              </a:rPr>
              <a:t> </a:t>
            </a:r>
            <a:r>
              <a:rPr lang="ko-KR" sz="4700" b="0" i="1" u="none" strike="noStrike" dirty="0">
                <a:solidFill>
                  <a:srgbClr val="000000"/>
                </a:solidFill>
                <a:ea typeface="Gmarket Sans Bold"/>
              </a:rPr>
              <a:t>설명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2400" y="6794500"/>
            <a:ext cx="2222500" cy="2197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90600" y="6159500"/>
            <a:ext cx="3708400" cy="3708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95400" y="2527300"/>
            <a:ext cx="15151100" cy="422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200" spc="-100" dirty="0">
                <a:solidFill>
                  <a:srgbClr val="000000"/>
                </a:solidFill>
                <a:ea typeface="Gmarket Sans Medium"/>
              </a:rPr>
              <a:t>-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힌트를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통해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과일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이름을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추측하여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영어로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입력한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후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스페인어로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알려주는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퀴즈</a:t>
            </a:r>
            <a:endParaRPr lang="en-US" altLang="ko-KR" sz="3200" b="0" i="0" u="none" strike="noStrike" spc="-100" dirty="0">
              <a:solidFill>
                <a:srgbClr val="000000"/>
              </a:solidFill>
              <a:ea typeface="Gmarket Sans Medium"/>
            </a:endParaRPr>
          </a:p>
          <a:p>
            <a:pPr lvl="0" algn="l">
              <a:lnSpc>
                <a:spcPct val="124499"/>
              </a:lnSpc>
            </a:pPr>
            <a:r>
              <a:rPr lang="en-US" altLang="ko-KR" sz="3200" spc="-100" dirty="0">
                <a:solidFill>
                  <a:srgbClr val="000000"/>
                </a:solidFill>
                <a:ea typeface="Gmarket Sans Medium"/>
              </a:rPr>
              <a:t>- </a:t>
            </a:r>
            <a:r>
              <a:rPr lang="ko-KR" altLang="en-US" sz="3200" spc="-100" dirty="0">
                <a:solidFill>
                  <a:srgbClr val="000000"/>
                </a:solidFill>
                <a:ea typeface="Gmarket Sans Medium"/>
              </a:rPr>
              <a:t>힌트를 보고 영어 단어를 맞추며</a:t>
            </a:r>
            <a:r>
              <a:rPr lang="en-US" altLang="ko-KR" sz="3200" spc="-100" dirty="0">
                <a:solidFill>
                  <a:srgbClr val="000000"/>
                </a:solidFill>
                <a:ea typeface="Gmarket Sans Medium"/>
              </a:rPr>
              <a:t>, </a:t>
            </a:r>
            <a:r>
              <a:rPr lang="ko-KR" altLang="en-US" sz="3200" spc="-100" dirty="0">
                <a:solidFill>
                  <a:srgbClr val="000000"/>
                </a:solidFill>
                <a:ea typeface="Gmarket Sans Medium"/>
              </a:rPr>
              <a:t>스페인어 단어도 함께 학습 가능</a:t>
            </a:r>
            <a:endParaRPr lang="en-US" altLang="ko-KR" sz="3200" spc="-100" dirty="0">
              <a:solidFill>
                <a:srgbClr val="000000"/>
              </a:solidFill>
              <a:ea typeface="Gmarket Sans Medium"/>
            </a:endParaRPr>
          </a:p>
          <a:p>
            <a:pPr lvl="0" algn="l">
              <a:lnSpc>
                <a:spcPct val="124499"/>
              </a:lnSpc>
            </a:pP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-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정답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여부에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따라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메시지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출력</a:t>
            </a:r>
          </a:p>
          <a:p>
            <a:pPr lvl="0" algn="l">
              <a:lnSpc>
                <a:spcPct val="124499"/>
              </a:lnSpc>
            </a:pPr>
            <a:r>
              <a:rPr lang="en-US" altLang="ko-KR" sz="3200" spc="-100" dirty="0">
                <a:solidFill>
                  <a:srgbClr val="000000"/>
                </a:solidFill>
                <a:latin typeface="Gmarket Sans Medium"/>
                <a:ea typeface="Gmarket Sans Medium"/>
              </a:rPr>
              <a:t>-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정답일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경우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축하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메시지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출력</a:t>
            </a:r>
          </a:p>
          <a:p>
            <a:pPr lvl="0" algn="l">
              <a:lnSpc>
                <a:spcPct val="124499"/>
              </a:lnSpc>
            </a:pPr>
            <a:r>
              <a:rPr lang="en-US" alt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-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틀린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경우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"yes/no"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에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따라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퀴즈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종료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여부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선택</a:t>
            </a:r>
            <a:r>
              <a:rPr lang="en-US" sz="32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200" b="0" i="0" u="none" strike="noStrike" spc="-100" dirty="0">
                <a:solidFill>
                  <a:srgbClr val="000000"/>
                </a:solidFill>
                <a:ea typeface="Gmarket Sans Medium"/>
              </a:rPr>
              <a:t>가능</a:t>
            </a:r>
            <a:endParaRPr lang="en-US" altLang="ko-KR" sz="3200" b="0" i="0" u="none" strike="noStrike" spc="-100" dirty="0">
              <a:solidFill>
                <a:srgbClr val="000000"/>
              </a:solidFill>
              <a:ea typeface="Gmarket Sans Medium"/>
            </a:endParaRPr>
          </a:p>
          <a:p>
            <a:pPr lvl="0" algn="l">
              <a:lnSpc>
                <a:spcPct val="124499"/>
              </a:lnSpc>
            </a:pPr>
            <a:r>
              <a:rPr lang="en-US" altLang="ko-KR" sz="3200" spc="-100" dirty="0">
                <a:solidFill>
                  <a:srgbClr val="000000"/>
                </a:solidFill>
                <a:ea typeface="Gmarket Sans Medium"/>
              </a:rPr>
              <a:t>- </a:t>
            </a:r>
            <a:r>
              <a:rPr lang="ko-KR" altLang="en-US" sz="3200" spc="-100" dirty="0">
                <a:solidFill>
                  <a:srgbClr val="000000"/>
                </a:solidFill>
                <a:ea typeface="Gmarket Sans Medium"/>
              </a:rPr>
              <a:t>마지막 퀴즈를 마친 경우 퀴즈 계속 여부를 묻고 반복 학습 가능</a:t>
            </a:r>
            <a:endParaRPr lang="ko-KR" sz="3200" b="0" i="0" u="none" strike="noStrike" spc="-100" dirty="0">
              <a:solidFill>
                <a:srgbClr val="000000"/>
              </a:solidFill>
              <a:ea typeface="Gmarket Sans Medium"/>
            </a:endParaRPr>
          </a:p>
          <a:p>
            <a:pPr lvl="0" algn="l">
              <a:lnSpc>
                <a:spcPct val="124499"/>
              </a:lnSpc>
            </a:pPr>
            <a:endParaRPr lang="ko-KR" sz="3200" b="0" i="0" u="none" strike="noStrike" spc="-100" dirty="0">
              <a:solidFill>
                <a:srgbClr val="000000"/>
              </a:solidFill>
              <a:ea typeface="Gmarket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71</Words>
  <Application>Microsoft Office PowerPoint</Application>
  <PresentationFormat>사용자 지정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Gmarket Sans Medium</vt:lpstr>
      <vt:lpstr>Arial</vt:lpstr>
      <vt:lpstr>Calibri</vt:lpstr>
      <vt:lpstr>KNPS Kkomi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kdp</cp:lastModifiedBy>
  <cp:revision>4</cp:revision>
  <dcterms:created xsi:type="dcterms:W3CDTF">2006-08-16T00:00:00Z</dcterms:created>
  <dcterms:modified xsi:type="dcterms:W3CDTF">2025-01-12T14:03:48Z</dcterms:modified>
</cp:coreProperties>
</file>